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090D3-2E47-4998-A86D-BFD419BE7EED}" type="doc">
      <dgm:prSet loTypeId="urn:microsoft.com/office/officeart/2011/layout/TabList" loCatId="list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en-ZA"/>
        </a:p>
      </dgm:t>
    </dgm:pt>
    <dgm:pt modelId="{9AAF2D61-ADDA-4252-991B-F99943B81360}">
      <dgm:prSet phldrT="[Text]"/>
      <dgm:spPr/>
      <dgm:t>
        <a:bodyPr/>
        <a:lstStyle/>
        <a:p>
          <a:r>
            <a:rPr lang="en-ZA" b="0" u="none" dirty="0"/>
            <a:t>Strategy 1</a:t>
          </a:r>
        </a:p>
      </dgm:t>
    </dgm:pt>
    <dgm:pt modelId="{53D27B2A-5335-4B3D-B7AE-B6A1DB4F8FF3}" type="parTrans" cxnId="{99E3C8CD-4B01-42BA-A403-75E82DDD88BA}">
      <dgm:prSet/>
      <dgm:spPr/>
      <dgm:t>
        <a:bodyPr/>
        <a:lstStyle/>
        <a:p>
          <a:endParaRPr lang="en-ZA" b="0" u="none"/>
        </a:p>
      </dgm:t>
    </dgm:pt>
    <dgm:pt modelId="{4C2464A8-0EF6-4731-A0D2-8D60F248B908}" type="sibTrans" cxnId="{99E3C8CD-4B01-42BA-A403-75E82DDD88BA}">
      <dgm:prSet/>
      <dgm:spPr/>
      <dgm:t>
        <a:bodyPr/>
        <a:lstStyle/>
        <a:p>
          <a:endParaRPr lang="en-ZA" b="0" u="none"/>
        </a:p>
      </dgm:t>
    </dgm:pt>
    <dgm:pt modelId="{F1FE8725-1B09-4FE8-BA74-AF002D3BCB4E}">
      <dgm:prSet phldrT="[Text]"/>
      <dgm:spPr/>
      <dgm:t>
        <a:bodyPr/>
        <a:lstStyle/>
        <a:p>
          <a:r>
            <a:rPr lang="en-GB" b="0" i="0" u="none" dirty="0"/>
            <a:t>Tailored Counselling Programs</a:t>
          </a:r>
          <a:endParaRPr lang="en-ZA" b="0" u="none" dirty="0"/>
        </a:p>
      </dgm:t>
    </dgm:pt>
    <dgm:pt modelId="{D9067030-7D8E-4E1C-B5EC-78F09415EA4C}" type="parTrans" cxnId="{5B091CE5-5A20-43AA-A3F0-7D57174EC3E2}">
      <dgm:prSet/>
      <dgm:spPr/>
      <dgm:t>
        <a:bodyPr/>
        <a:lstStyle/>
        <a:p>
          <a:endParaRPr lang="en-ZA" b="0" u="none"/>
        </a:p>
      </dgm:t>
    </dgm:pt>
    <dgm:pt modelId="{233FA7D8-6ADB-45BA-863C-079B141F07F9}" type="sibTrans" cxnId="{5B091CE5-5A20-43AA-A3F0-7D57174EC3E2}">
      <dgm:prSet/>
      <dgm:spPr/>
      <dgm:t>
        <a:bodyPr/>
        <a:lstStyle/>
        <a:p>
          <a:endParaRPr lang="en-ZA" b="0" u="none"/>
        </a:p>
      </dgm:t>
    </dgm:pt>
    <dgm:pt modelId="{3BBA938C-B6C2-4F09-9CD4-2A4946456E28}">
      <dgm:prSet phldrT="[Text]"/>
      <dgm:spPr/>
      <dgm:t>
        <a:bodyPr/>
        <a:lstStyle/>
        <a:p>
          <a:r>
            <a:rPr lang="en-ZA" b="0" u="none" dirty="0"/>
            <a:t>Strategy 2</a:t>
          </a:r>
        </a:p>
      </dgm:t>
    </dgm:pt>
    <dgm:pt modelId="{801FA3F2-5DF2-4D93-A2FD-CEFD3230060F}" type="parTrans" cxnId="{4D75F250-1650-4C19-B0C7-182AD8B08A02}">
      <dgm:prSet/>
      <dgm:spPr/>
      <dgm:t>
        <a:bodyPr/>
        <a:lstStyle/>
        <a:p>
          <a:endParaRPr lang="en-ZA" b="0" u="none"/>
        </a:p>
      </dgm:t>
    </dgm:pt>
    <dgm:pt modelId="{3F07B5CB-B85B-46AA-A1CF-B5A36A844140}" type="sibTrans" cxnId="{4D75F250-1650-4C19-B0C7-182AD8B08A02}">
      <dgm:prSet/>
      <dgm:spPr/>
      <dgm:t>
        <a:bodyPr/>
        <a:lstStyle/>
        <a:p>
          <a:endParaRPr lang="en-ZA" b="0" u="none"/>
        </a:p>
      </dgm:t>
    </dgm:pt>
    <dgm:pt modelId="{67C72A88-57E0-4019-81CC-162DE6D27CD9}">
      <dgm:prSet phldrT="[Text]"/>
      <dgm:spPr/>
      <dgm:t>
        <a:bodyPr/>
        <a:lstStyle/>
        <a:p>
          <a:r>
            <a:rPr lang="en-GB" b="0" u="none" dirty="0"/>
            <a:t>Culturally Competent Counsellors</a:t>
          </a:r>
          <a:endParaRPr lang="en-ZA" b="0" u="none" dirty="0"/>
        </a:p>
      </dgm:t>
    </dgm:pt>
    <dgm:pt modelId="{A1FE1CC4-0BCD-4E9D-9C44-FAD0BDD2C766}" type="parTrans" cxnId="{F3D7E8F7-C68B-4DE2-945E-F4E1F180599F}">
      <dgm:prSet/>
      <dgm:spPr/>
      <dgm:t>
        <a:bodyPr/>
        <a:lstStyle/>
        <a:p>
          <a:endParaRPr lang="en-ZA" b="0" u="none"/>
        </a:p>
      </dgm:t>
    </dgm:pt>
    <dgm:pt modelId="{8798EC39-6DB4-4CEA-AF03-7BCD9BE00ADD}" type="sibTrans" cxnId="{F3D7E8F7-C68B-4DE2-945E-F4E1F180599F}">
      <dgm:prSet/>
      <dgm:spPr/>
      <dgm:t>
        <a:bodyPr/>
        <a:lstStyle/>
        <a:p>
          <a:endParaRPr lang="en-ZA" b="0" u="none"/>
        </a:p>
      </dgm:t>
    </dgm:pt>
    <dgm:pt modelId="{D252C910-1148-4949-A497-2EBFEB6CDBAF}">
      <dgm:prSet phldrT="[Text]"/>
      <dgm:spPr/>
      <dgm:t>
        <a:bodyPr/>
        <a:lstStyle/>
        <a:p>
          <a:r>
            <a:rPr lang="en-ZA" b="0" u="none" dirty="0"/>
            <a:t>Strategy 3</a:t>
          </a:r>
        </a:p>
      </dgm:t>
    </dgm:pt>
    <dgm:pt modelId="{472D6D3A-25F3-4745-B794-9D76ACD64A95}" type="parTrans" cxnId="{C251CF70-EC60-497B-87BB-44D72781BF74}">
      <dgm:prSet/>
      <dgm:spPr/>
      <dgm:t>
        <a:bodyPr/>
        <a:lstStyle/>
        <a:p>
          <a:endParaRPr lang="en-ZA" b="0" u="none"/>
        </a:p>
      </dgm:t>
    </dgm:pt>
    <dgm:pt modelId="{E3D32081-4CE3-47DB-86C9-D2610FC3B0B9}" type="sibTrans" cxnId="{C251CF70-EC60-497B-87BB-44D72781BF74}">
      <dgm:prSet/>
      <dgm:spPr/>
      <dgm:t>
        <a:bodyPr/>
        <a:lstStyle/>
        <a:p>
          <a:endParaRPr lang="en-ZA" b="0" u="none"/>
        </a:p>
      </dgm:t>
    </dgm:pt>
    <dgm:pt modelId="{8698FDBF-C0C3-4A25-9FA9-3602B4A798B0}">
      <dgm:prSet phldrT="[Text]"/>
      <dgm:spPr/>
      <dgm:t>
        <a:bodyPr/>
        <a:lstStyle/>
        <a:p>
          <a:r>
            <a:rPr lang="en-GB" b="0" u="none" dirty="0"/>
            <a:t>On-Demand Access</a:t>
          </a:r>
          <a:endParaRPr lang="en-ZA" b="0" u="none" dirty="0"/>
        </a:p>
      </dgm:t>
    </dgm:pt>
    <dgm:pt modelId="{93053B63-6A32-4AA3-A82F-6CA3296C8225}" type="sibTrans" cxnId="{35D0028C-FE67-4869-8E80-EFA8A00611B9}">
      <dgm:prSet/>
      <dgm:spPr/>
      <dgm:t>
        <a:bodyPr/>
        <a:lstStyle/>
        <a:p>
          <a:endParaRPr lang="en-ZA" b="0" u="none"/>
        </a:p>
      </dgm:t>
    </dgm:pt>
    <dgm:pt modelId="{04D94F21-B28E-4826-8CC8-E36CCFE14A18}" type="parTrans" cxnId="{35D0028C-FE67-4869-8E80-EFA8A00611B9}">
      <dgm:prSet/>
      <dgm:spPr/>
      <dgm:t>
        <a:bodyPr/>
        <a:lstStyle/>
        <a:p>
          <a:endParaRPr lang="en-ZA" b="0" u="none"/>
        </a:p>
      </dgm:t>
    </dgm:pt>
    <dgm:pt modelId="{54FC6A39-5826-4467-928C-570F5A37516D}" type="pres">
      <dgm:prSet presAssocID="{886090D3-2E47-4998-A86D-BFD419BE7EE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E52F856-92D7-4CB8-AA80-D80EB7B04DF8}" type="pres">
      <dgm:prSet presAssocID="{9AAF2D61-ADDA-4252-991B-F99943B81360}" presName="composite" presStyleCnt="0"/>
      <dgm:spPr/>
    </dgm:pt>
    <dgm:pt modelId="{37338BAA-1DBD-47F8-80A2-EF80A0968CB9}" type="pres">
      <dgm:prSet presAssocID="{9AAF2D61-ADDA-4252-991B-F99943B81360}" presName="FirstChild" presStyleLbl="revTx" presStyleIdx="0" presStyleCnt="3" custScaleX="97474" custLinFactNeighborX="1263" custLinFactNeighborY="-2655">
        <dgm:presLayoutVars>
          <dgm:chMax val="0"/>
          <dgm:chPref val="0"/>
          <dgm:bulletEnabled val="1"/>
        </dgm:presLayoutVars>
      </dgm:prSet>
      <dgm:spPr/>
    </dgm:pt>
    <dgm:pt modelId="{C980BB36-12E3-480A-840F-1948EED700BA}" type="pres">
      <dgm:prSet presAssocID="{9AAF2D61-ADDA-4252-991B-F99943B81360}" presName="Parent" presStyleLbl="alignNode1" presStyleIdx="0" presStyleCnt="3" custLinFactNeighborY="-316">
        <dgm:presLayoutVars>
          <dgm:chMax val="3"/>
          <dgm:chPref val="3"/>
          <dgm:bulletEnabled val="1"/>
        </dgm:presLayoutVars>
      </dgm:prSet>
      <dgm:spPr/>
    </dgm:pt>
    <dgm:pt modelId="{14A6B8DE-ADFC-4240-96DE-C371790DF942}" type="pres">
      <dgm:prSet presAssocID="{9AAF2D61-ADDA-4252-991B-F99943B81360}" presName="Accent" presStyleLbl="parChTrans1D1" presStyleIdx="0" presStyleCnt="3"/>
      <dgm:spPr/>
    </dgm:pt>
    <dgm:pt modelId="{15E967CC-918D-4DDB-9200-3C295A3356C6}" type="pres">
      <dgm:prSet presAssocID="{4C2464A8-0EF6-4731-A0D2-8D60F248B908}" presName="sibTrans" presStyleCnt="0"/>
      <dgm:spPr/>
    </dgm:pt>
    <dgm:pt modelId="{943DC9AD-2E44-4F80-88E5-7385D715E69E}" type="pres">
      <dgm:prSet presAssocID="{3BBA938C-B6C2-4F09-9CD4-2A4946456E28}" presName="composite" presStyleCnt="0"/>
      <dgm:spPr/>
    </dgm:pt>
    <dgm:pt modelId="{064229F4-8A57-43EC-9130-FC2C20C361FD}" type="pres">
      <dgm:prSet presAssocID="{3BBA938C-B6C2-4F09-9CD4-2A4946456E28}" presName="FirstChild" presStyleLbl="revTx" presStyleIdx="1" presStyleCnt="3" custScaleX="94462">
        <dgm:presLayoutVars>
          <dgm:chMax val="0"/>
          <dgm:chPref val="0"/>
          <dgm:bulletEnabled val="1"/>
        </dgm:presLayoutVars>
      </dgm:prSet>
      <dgm:spPr/>
    </dgm:pt>
    <dgm:pt modelId="{F0D2A07C-F0F5-4FA2-9D5C-75B45FA0813F}" type="pres">
      <dgm:prSet presAssocID="{3BBA938C-B6C2-4F09-9CD4-2A4946456E28}" presName="Parent" presStyleLbl="alignNode1" presStyleIdx="1" presStyleCnt="3" custLinFactNeighborX="-282" custLinFactNeighborY="-4">
        <dgm:presLayoutVars>
          <dgm:chMax val="3"/>
          <dgm:chPref val="3"/>
          <dgm:bulletEnabled val="1"/>
        </dgm:presLayoutVars>
      </dgm:prSet>
      <dgm:spPr/>
    </dgm:pt>
    <dgm:pt modelId="{86CA4DA8-FCB1-431B-ABFE-1C80DBE3B664}" type="pres">
      <dgm:prSet presAssocID="{3BBA938C-B6C2-4F09-9CD4-2A4946456E28}" presName="Accent" presStyleLbl="parChTrans1D1" presStyleIdx="1" presStyleCnt="3"/>
      <dgm:spPr/>
    </dgm:pt>
    <dgm:pt modelId="{4CD3BEFB-7189-4491-A25B-35518300468D}" type="pres">
      <dgm:prSet presAssocID="{3F07B5CB-B85B-46AA-A1CF-B5A36A844140}" presName="sibTrans" presStyleCnt="0"/>
      <dgm:spPr/>
    </dgm:pt>
    <dgm:pt modelId="{4E135D18-F113-4270-96B9-D318078D8389}" type="pres">
      <dgm:prSet presAssocID="{D252C910-1148-4949-A497-2EBFEB6CDBAF}" presName="composite" presStyleCnt="0"/>
      <dgm:spPr/>
    </dgm:pt>
    <dgm:pt modelId="{45FADE46-9670-4DCD-8060-CFC994236FAD}" type="pres">
      <dgm:prSet presAssocID="{D252C910-1148-4949-A497-2EBFEB6CDBAF}" presName="FirstChild" presStyleLbl="revTx" presStyleIdx="2" presStyleCnt="3" custScaleX="94781">
        <dgm:presLayoutVars>
          <dgm:chMax val="0"/>
          <dgm:chPref val="0"/>
          <dgm:bulletEnabled val="1"/>
        </dgm:presLayoutVars>
      </dgm:prSet>
      <dgm:spPr/>
    </dgm:pt>
    <dgm:pt modelId="{1866E4DF-6BBF-4AF4-A1FC-720C9D3EF141}" type="pres">
      <dgm:prSet presAssocID="{D252C910-1148-4949-A497-2EBFEB6CDBAF}" presName="Parent" presStyleLbl="alignNode1" presStyleIdx="2" presStyleCnt="3" custLinFactNeighborX="-282" custLinFactNeighborY="-4">
        <dgm:presLayoutVars>
          <dgm:chMax val="3"/>
          <dgm:chPref val="3"/>
          <dgm:bulletEnabled val="1"/>
        </dgm:presLayoutVars>
      </dgm:prSet>
      <dgm:spPr/>
    </dgm:pt>
    <dgm:pt modelId="{1A9B1093-2B46-45C6-AF99-FE230DC5171A}" type="pres">
      <dgm:prSet presAssocID="{D252C910-1148-4949-A497-2EBFEB6CDBAF}" presName="Accent" presStyleLbl="parChTrans1D1" presStyleIdx="2" presStyleCnt="3"/>
      <dgm:spPr/>
    </dgm:pt>
  </dgm:ptLst>
  <dgm:cxnLst>
    <dgm:cxn modelId="{15FDB914-680F-411D-9C4B-29D6C893D9EC}" type="presOf" srcId="{886090D3-2E47-4998-A86D-BFD419BE7EED}" destId="{54FC6A39-5826-4467-928C-570F5A37516D}" srcOrd="0" destOrd="0" presId="urn:microsoft.com/office/officeart/2011/layout/TabList"/>
    <dgm:cxn modelId="{3AED9726-2959-4DEF-964F-DCB177118051}" type="presOf" srcId="{8698FDBF-C0C3-4A25-9FA9-3602B4A798B0}" destId="{45FADE46-9670-4DCD-8060-CFC994236FAD}" srcOrd="0" destOrd="0" presId="urn:microsoft.com/office/officeart/2011/layout/TabList"/>
    <dgm:cxn modelId="{C251CF70-EC60-497B-87BB-44D72781BF74}" srcId="{886090D3-2E47-4998-A86D-BFD419BE7EED}" destId="{D252C910-1148-4949-A497-2EBFEB6CDBAF}" srcOrd="2" destOrd="0" parTransId="{472D6D3A-25F3-4745-B794-9D76ACD64A95}" sibTransId="{E3D32081-4CE3-47DB-86C9-D2610FC3B0B9}"/>
    <dgm:cxn modelId="{4D75F250-1650-4C19-B0C7-182AD8B08A02}" srcId="{886090D3-2E47-4998-A86D-BFD419BE7EED}" destId="{3BBA938C-B6C2-4F09-9CD4-2A4946456E28}" srcOrd="1" destOrd="0" parTransId="{801FA3F2-5DF2-4D93-A2FD-CEFD3230060F}" sibTransId="{3F07B5CB-B85B-46AA-A1CF-B5A36A844140}"/>
    <dgm:cxn modelId="{4AAC6588-AA8C-4210-BAE4-77CBD00B5752}" type="presOf" srcId="{67C72A88-57E0-4019-81CC-162DE6D27CD9}" destId="{064229F4-8A57-43EC-9130-FC2C20C361FD}" srcOrd="0" destOrd="0" presId="urn:microsoft.com/office/officeart/2011/layout/TabList"/>
    <dgm:cxn modelId="{35D0028C-FE67-4869-8E80-EFA8A00611B9}" srcId="{D252C910-1148-4949-A497-2EBFEB6CDBAF}" destId="{8698FDBF-C0C3-4A25-9FA9-3602B4A798B0}" srcOrd="0" destOrd="0" parTransId="{04D94F21-B28E-4826-8CC8-E36CCFE14A18}" sibTransId="{93053B63-6A32-4AA3-A82F-6CA3296C8225}"/>
    <dgm:cxn modelId="{144F1690-7E39-46A8-9306-FB49575546E5}" type="presOf" srcId="{F1FE8725-1B09-4FE8-BA74-AF002D3BCB4E}" destId="{37338BAA-1DBD-47F8-80A2-EF80A0968CB9}" srcOrd="0" destOrd="0" presId="urn:microsoft.com/office/officeart/2011/layout/TabList"/>
    <dgm:cxn modelId="{99E3C8CD-4B01-42BA-A403-75E82DDD88BA}" srcId="{886090D3-2E47-4998-A86D-BFD419BE7EED}" destId="{9AAF2D61-ADDA-4252-991B-F99943B81360}" srcOrd="0" destOrd="0" parTransId="{53D27B2A-5335-4B3D-B7AE-B6A1DB4F8FF3}" sibTransId="{4C2464A8-0EF6-4731-A0D2-8D60F248B908}"/>
    <dgm:cxn modelId="{C578C4D3-2587-4A89-A0B6-E8ADF94103AE}" type="presOf" srcId="{9AAF2D61-ADDA-4252-991B-F99943B81360}" destId="{C980BB36-12E3-480A-840F-1948EED700BA}" srcOrd="0" destOrd="0" presId="urn:microsoft.com/office/officeart/2011/layout/TabList"/>
    <dgm:cxn modelId="{5B091CE5-5A20-43AA-A3F0-7D57174EC3E2}" srcId="{9AAF2D61-ADDA-4252-991B-F99943B81360}" destId="{F1FE8725-1B09-4FE8-BA74-AF002D3BCB4E}" srcOrd="0" destOrd="0" parTransId="{D9067030-7D8E-4E1C-B5EC-78F09415EA4C}" sibTransId="{233FA7D8-6ADB-45BA-863C-079B141F07F9}"/>
    <dgm:cxn modelId="{92A6BBE6-09B4-4896-8035-5EE288251855}" type="presOf" srcId="{D252C910-1148-4949-A497-2EBFEB6CDBAF}" destId="{1866E4DF-6BBF-4AF4-A1FC-720C9D3EF141}" srcOrd="0" destOrd="0" presId="urn:microsoft.com/office/officeart/2011/layout/TabList"/>
    <dgm:cxn modelId="{8DEF35EC-B907-4A4A-BA73-44BEC068AEBB}" type="presOf" srcId="{3BBA938C-B6C2-4F09-9CD4-2A4946456E28}" destId="{F0D2A07C-F0F5-4FA2-9D5C-75B45FA0813F}" srcOrd="0" destOrd="0" presId="urn:microsoft.com/office/officeart/2011/layout/TabList"/>
    <dgm:cxn modelId="{F3D7E8F7-C68B-4DE2-945E-F4E1F180599F}" srcId="{3BBA938C-B6C2-4F09-9CD4-2A4946456E28}" destId="{67C72A88-57E0-4019-81CC-162DE6D27CD9}" srcOrd="0" destOrd="0" parTransId="{A1FE1CC4-0BCD-4E9D-9C44-FAD0BDD2C766}" sibTransId="{8798EC39-6DB4-4CEA-AF03-7BCD9BE00ADD}"/>
    <dgm:cxn modelId="{FAC14582-30F0-4C17-82C0-15BBB6FEBB93}" type="presParOf" srcId="{54FC6A39-5826-4467-928C-570F5A37516D}" destId="{4E52F856-92D7-4CB8-AA80-D80EB7B04DF8}" srcOrd="0" destOrd="0" presId="urn:microsoft.com/office/officeart/2011/layout/TabList"/>
    <dgm:cxn modelId="{774F64A8-D513-4704-977C-BFFB70DF0E49}" type="presParOf" srcId="{4E52F856-92D7-4CB8-AA80-D80EB7B04DF8}" destId="{37338BAA-1DBD-47F8-80A2-EF80A0968CB9}" srcOrd="0" destOrd="0" presId="urn:microsoft.com/office/officeart/2011/layout/TabList"/>
    <dgm:cxn modelId="{E11A0A50-A7BC-4F51-8BD7-7051AA590FB1}" type="presParOf" srcId="{4E52F856-92D7-4CB8-AA80-D80EB7B04DF8}" destId="{C980BB36-12E3-480A-840F-1948EED700BA}" srcOrd="1" destOrd="0" presId="urn:microsoft.com/office/officeart/2011/layout/TabList"/>
    <dgm:cxn modelId="{81995DC8-1517-4725-AAB5-5E15AFA710F8}" type="presParOf" srcId="{4E52F856-92D7-4CB8-AA80-D80EB7B04DF8}" destId="{14A6B8DE-ADFC-4240-96DE-C371790DF942}" srcOrd="2" destOrd="0" presId="urn:microsoft.com/office/officeart/2011/layout/TabList"/>
    <dgm:cxn modelId="{86F1AD0F-E216-4378-A476-14B2CFB53FDB}" type="presParOf" srcId="{54FC6A39-5826-4467-928C-570F5A37516D}" destId="{15E967CC-918D-4DDB-9200-3C295A3356C6}" srcOrd="1" destOrd="0" presId="urn:microsoft.com/office/officeart/2011/layout/TabList"/>
    <dgm:cxn modelId="{029DD6B3-56F6-4A26-AFFC-A867FEC68AA9}" type="presParOf" srcId="{54FC6A39-5826-4467-928C-570F5A37516D}" destId="{943DC9AD-2E44-4F80-88E5-7385D715E69E}" srcOrd="2" destOrd="0" presId="urn:microsoft.com/office/officeart/2011/layout/TabList"/>
    <dgm:cxn modelId="{F9C67F9E-3D98-44A1-9441-1ACB26E9A94E}" type="presParOf" srcId="{943DC9AD-2E44-4F80-88E5-7385D715E69E}" destId="{064229F4-8A57-43EC-9130-FC2C20C361FD}" srcOrd="0" destOrd="0" presId="urn:microsoft.com/office/officeart/2011/layout/TabList"/>
    <dgm:cxn modelId="{B4D917D7-3B81-4785-BC35-7AC4ECC742DE}" type="presParOf" srcId="{943DC9AD-2E44-4F80-88E5-7385D715E69E}" destId="{F0D2A07C-F0F5-4FA2-9D5C-75B45FA0813F}" srcOrd="1" destOrd="0" presId="urn:microsoft.com/office/officeart/2011/layout/TabList"/>
    <dgm:cxn modelId="{5EAD11A6-C61C-415A-99ED-0F5CBBA118FB}" type="presParOf" srcId="{943DC9AD-2E44-4F80-88E5-7385D715E69E}" destId="{86CA4DA8-FCB1-431B-ABFE-1C80DBE3B664}" srcOrd="2" destOrd="0" presId="urn:microsoft.com/office/officeart/2011/layout/TabList"/>
    <dgm:cxn modelId="{B3EE663D-30EE-4999-B2AB-658818BB3572}" type="presParOf" srcId="{54FC6A39-5826-4467-928C-570F5A37516D}" destId="{4CD3BEFB-7189-4491-A25B-35518300468D}" srcOrd="3" destOrd="0" presId="urn:microsoft.com/office/officeart/2011/layout/TabList"/>
    <dgm:cxn modelId="{5F71881F-CB90-4952-B02A-5E78C653FEEF}" type="presParOf" srcId="{54FC6A39-5826-4467-928C-570F5A37516D}" destId="{4E135D18-F113-4270-96B9-D318078D8389}" srcOrd="4" destOrd="0" presId="urn:microsoft.com/office/officeart/2011/layout/TabList"/>
    <dgm:cxn modelId="{FD2B71B2-6962-4A95-8D17-172D76EBC64B}" type="presParOf" srcId="{4E135D18-F113-4270-96B9-D318078D8389}" destId="{45FADE46-9670-4DCD-8060-CFC994236FAD}" srcOrd="0" destOrd="0" presId="urn:microsoft.com/office/officeart/2011/layout/TabList"/>
    <dgm:cxn modelId="{113A2667-4087-45C5-A17A-E0CAB029700F}" type="presParOf" srcId="{4E135D18-F113-4270-96B9-D318078D8389}" destId="{1866E4DF-6BBF-4AF4-A1FC-720C9D3EF141}" srcOrd="1" destOrd="0" presId="urn:microsoft.com/office/officeart/2011/layout/TabList"/>
    <dgm:cxn modelId="{09BABD2A-2F38-4A8A-9686-20B752120C6A}" type="presParOf" srcId="{4E135D18-F113-4270-96B9-D318078D8389}" destId="{1A9B1093-2B46-45C6-AF99-FE230DC5171A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6090D3-2E47-4998-A86D-BFD419BE7EED}" type="doc">
      <dgm:prSet loTypeId="urn:microsoft.com/office/officeart/2011/layout/TabList" loCatId="list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en-ZA"/>
        </a:p>
      </dgm:t>
    </dgm:pt>
    <dgm:pt modelId="{9AAF2D61-ADDA-4252-991B-F99943B81360}">
      <dgm:prSet phldrT="[Text]"/>
      <dgm:spPr/>
      <dgm:t>
        <a:bodyPr/>
        <a:lstStyle/>
        <a:p>
          <a:r>
            <a:rPr lang="en-ZA" b="0" u="none" dirty="0"/>
            <a:t>Solution</a:t>
          </a:r>
        </a:p>
      </dgm:t>
    </dgm:pt>
    <dgm:pt modelId="{53D27B2A-5335-4B3D-B7AE-B6A1DB4F8FF3}" type="parTrans" cxnId="{99E3C8CD-4B01-42BA-A403-75E82DDD88BA}">
      <dgm:prSet/>
      <dgm:spPr/>
      <dgm:t>
        <a:bodyPr/>
        <a:lstStyle/>
        <a:p>
          <a:endParaRPr lang="en-ZA" b="0" u="none"/>
        </a:p>
      </dgm:t>
    </dgm:pt>
    <dgm:pt modelId="{4C2464A8-0EF6-4731-A0D2-8D60F248B908}" type="sibTrans" cxnId="{99E3C8CD-4B01-42BA-A403-75E82DDD88BA}">
      <dgm:prSet/>
      <dgm:spPr/>
      <dgm:t>
        <a:bodyPr/>
        <a:lstStyle/>
        <a:p>
          <a:endParaRPr lang="en-ZA" b="0" u="none"/>
        </a:p>
      </dgm:t>
    </dgm:pt>
    <dgm:pt modelId="{F1FE8725-1B09-4FE8-BA74-AF002D3BCB4E}">
      <dgm:prSet phldrT="[Text]"/>
      <dgm:spPr/>
      <dgm:t>
        <a:bodyPr/>
        <a:lstStyle/>
        <a:p>
          <a:r>
            <a:rPr lang="en-GB" b="0" i="0" u="none" dirty="0"/>
            <a:t>Carrot on a stick approach</a:t>
          </a:r>
          <a:endParaRPr lang="en-ZA" b="0" u="none" dirty="0"/>
        </a:p>
      </dgm:t>
    </dgm:pt>
    <dgm:pt modelId="{D9067030-7D8E-4E1C-B5EC-78F09415EA4C}" type="parTrans" cxnId="{5B091CE5-5A20-43AA-A3F0-7D57174EC3E2}">
      <dgm:prSet/>
      <dgm:spPr/>
      <dgm:t>
        <a:bodyPr/>
        <a:lstStyle/>
        <a:p>
          <a:endParaRPr lang="en-ZA" b="0" u="none"/>
        </a:p>
      </dgm:t>
    </dgm:pt>
    <dgm:pt modelId="{233FA7D8-6ADB-45BA-863C-079B141F07F9}" type="sibTrans" cxnId="{5B091CE5-5A20-43AA-A3F0-7D57174EC3E2}">
      <dgm:prSet/>
      <dgm:spPr/>
      <dgm:t>
        <a:bodyPr/>
        <a:lstStyle/>
        <a:p>
          <a:endParaRPr lang="en-ZA" b="0" u="none"/>
        </a:p>
      </dgm:t>
    </dgm:pt>
    <dgm:pt modelId="{54FC6A39-5826-4467-928C-570F5A37516D}" type="pres">
      <dgm:prSet presAssocID="{886090D3-2E47-4998-A86D-BFD419BE7EE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4E52F856-92D7-4CB8-AA80-D80EB7B04DF8}" type="pres">
      <dgm:prSet presAssocID="{9AAF2D61-ADDA-4252-991B-F99943B81360}" presName="composite" presStyleCnt="0"/>
      <dgm:spPr/>
    </dgm:pt>
    <dgm:pt modelId="{37338BAA-1DBD-47F8-80A2-EF80A0968CB9}" type="pres">
      <dgm:prSet presAssocID="{9AAF2D61-ADDA-4252-991B-F99943B81360}" presName="FirstChild" presStyleLbl="revTx" presStyleIdx="0" presStyleCnt="1" custScaleX="97474" custLinFactNeighborX="1263" custLinFactNeighborY="-2655">
        <dgm:presLayoutVars>
          <dgm:chMax val="0"/>
          <dgm:chPref val="0"/>
          <dgm:bulletEnabled val="1"/>
        </dgm:presLayoutVars>
      </dgm:prSet>
      <dgm:spPr/>
    </dgm:pt>
    <dgm:pt modelId="{C980BB36-12E3-480A-840F-1948EED700BA}" type="pres">
      <dgm:prSet presAssocID="{9AAF2D61-ADDA-4252-991B-F99943B81360}" presName="Parent" presStyleLbl="alignNode1" presStyleIdx="0" presStyleCnt="1" custLinFactNeighborY="-316">
        <dgm:presLayoutVars>
          <dgm:chMax val="3"/>
          <dgm:chPref val="3"/>
          <dgm:bulletEnabled val="1"/>
        </dgm:presLayoutVars>
      </dgm:prSet>
      <dgm:spPr/>
    </dgm:pt>
    <dgm:pt modelId="{14A6B8DE-ADFC-4240-96DE-C371790DF942}" type="pres">
      <dgm:prSet presAssocID="{9AAF2D61-ADDA-4252-991B-F99943B81360}" presName="Accent" presStyleLbl="parChTrans1D1" presStyleIdx="0" presStyleCnt="1"/>
      <dgm:spPr/>
    </dgm:pt>
  </dgm:ptLst>
  <dgm:cxnLst>
    <dgm:cxn modelId="{15FDB914-680F-411D-9C4B-29D6C893D9EC}" type="presOf" srcId="{886090D3-2E47-4998-A86D-BFD419BE7EED}" destId="{54FC6A39-5826-4467-928C-570F5A37516D}" srcOrd="0" destOrd="0" presId="urn:microsoft.com/office/officeart/2011/layout/TabList"/>
    <dgm:cxn modelId="{144F1690-7E39-46A8-9306-FB49575546E5}" type="presOf" srcId="{F1FE8725-1B09-4FE8-BA74-AF002D3BCB4E}" destId="{37338BAA-1DBD-47F8-80A2-EF80A0968CB9}" srcOrd="0" destOrd="0" presId="urn:microsoft.com/office/officeart/2011/layout/TabList"/>
    <dgm:cxn modelId="{99E3C8CD-4B01-42BA-A403-75E82DDD88BA}" srcId="{886090D3-2E47-4998-A86D-BFD419BE7EED}" destId="{9AAF2D61-ADDA-4252-991B-F99943B81360}" srcOrd="0" destOrd="0" parTransId="{53D27B2A-5335-4B3D-B7AE-B6A1DB4F8FF3}" sibTransId="{4C2464A8-0EF6-4731-A0D2-8D60F248B908}"/>
    <dgm:cxn modelId="{C578C4D3-2587-4A89-A0B6-E8ADF94103AE}" type="presOf" srcId="{9AAF2D61-ADDA-4252-991B-F99943B81360}" destId="{C980BB36-12E3-480A-840F-1948EED700BA}" srcOrd="0" destOrd="0" presId="urn:microsoft.com/office/officeart/2011/layout/TabList"/>
    <dgm:cxn modelId="{5B091CE5-5A20-43AA-A3F0-7D57174EC3E2}" srcId="{9AAF2D61-ADDA-4252-991B-F99943B81360}" destId="{F1FE8725-1B09-4FE8-BA74-AF002D3BCB4E}" srcOrd="0" destOrd="0" parTransId="{D9067030-7D8E-4E1C-B5EC-78F09415EA4C}" sibTransId="{233FA7D8-6ADB-45BA-863C-079B141F07F9}"/>
    <dgm:cxn modelId="{FAC14582-30F0-4C17-82C0-15BBB6FEBB93}" type="presParOf" srcId="{54FC6A39-5826-4467-928C-570F5A37516D}" destId="{4E52F856-92D7-4CB8-AA80-D80EB7B04DF8}" srcOrd="0" destOrd="0" presId="urn:microsoft.com/office/officeart/2011/layout/TabList"/>
    <dgm:cxn modelId="{774F64A8-D513-4704-977C-BFFB70DF0E49}" type="presParOf" srcId="{4E52F856-92D7-4CB8-AA80-D80EB7B04DF8}" destId="{37338BAA-1DBD-47F8-80A2-EF80A0968CB9}" srcOrd="0" destOrd="0" presId="urn:microsoft.com/office/officeart/2011/layout/TabList"/>
    <dgm:cxn modelId="{E11A0A50-A7BC-4F51-8BD7-7051AA590FB1}" type="presParOf" srcId="{4E52F856-92D7-4CB8-AA80-D80EB7B04DF8}" destId="{C980BB36-12E3-480A-840F-1948EED700BA}" srcOrd="1" destOrd="0" presId="urn:microsoft.com/office/officeart/2011/layout/TabList"/>
    <dgm:cxn modelId="{81995DC8-1517-4725-AAB5-5E15AFA710F8}" type="presParOf" srcId="{4E52F856-92D7-4CB8-AA80-D80EB7B04DF8}" destId="{14A6B8DE-ADFC-4240-96DE-C371790DF94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B1093-2B46-45C6-AF99-FE230DC5171A}">
      <dsp:nvSpPr>
        <dsp:cNvPr id="0" name=""/>
        <dsp:cNvSpPr/>
      </dsp:nvSpPr>
      <dsp:spPr>
        <a:xfrm>
          <a:off x="0" y="2406452"/>
          <a:ext cx="6535947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A4DA8-FCB1-431B-ABFE-1C80DBE3B664}">
      <dsp:nvSpPr>
        <dsp:cNvPr id="0" name=""/>
        <dsp:cNvSpPr/>
      </dsp:nvSpPr>
      <dsp:spPr>
        <a:xfrm>
          <a:off x="0" y="1591391"/>
          <a:ext cx="6535947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6B8DE-ADFC-4240-96DE-C371790DF942}">
      <dsp:nvSpPr>
        <dsp:cNvPr id="0" name=""/>
        <dsp:cNvSpPr/>
      </dsp:nvSpPr>
      <dsp:spPr>
        <a:xfrm>
          <a:off x="0" y="776330"/>
          <a:ext cx="6535947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38BAA-1DBD-47F8-80A2-EF80A0968CB9}">
      <dsp:nvSpPr>
        <dsp:cNvPr id="0" name=""/>
        <dsp:cNvSpPr/>
      </dsp:nvSpPr>
      <dsp:spPr>
        <a:xfrm>
          <a:off x="1821519" y="0"/>
          <a:ext cx="4714428" cy="776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u="none" kern="1200" dirty="0"/>
            <a:t>Tailored Counselling Programs</a:t>
          </a:r>
          <a:endParaRPr lang="en-ZA" sz="2500" b="0" u="none" kern="1200" dirty="0"/>
        </a:p>
      </dsp:txBody>
      <dsp:txXfrm>
        <a:off x="1821519" y="0"/>
        <a:ext cx="4714428" cy="776248"/>
      </dsp:txXfrm>
    </dsp:sp>
    <dsp:sp modelId="{C980BB36-12E3-480A-840F-1948EED700BA}">
      <dsp:nvSpPr>
        <dsp:cNvPr id="0" name=""/>
        <dsp:cNvSpPr/>
      </dsp:nvSpPr>
      <dsp:spPr>
        <a:xfrm>
          <a:off x="0" y="0"/>
          <a:ext cx="1699346" cy="77624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900" b="0" u="none" kern="1200" dirty="0"/>
            <a:t>Strategy 1</a:t>
          </a:r>
        </a:p>
      </dsp:txBody>
      <dsp:txXfrm>
        <a:off x="37900" y="37900"/>
        <a:ext cx="1623546" cy="738348"/>
      </dsp:txXfrm>
    </dsp:sp>
    <dsp:sp modelId="{064229F4-8A57-43EC-9130-FC2C20C361FD}">
      <dsp:nvSpPr>
        <dsp:cNvPr id="0" name=""/>
        <dsp:cNvSpPr/>
      </dsp:nvSpPr>
      <dsp:spPr>
        <a:xfrm>
          <a:off x="1833271" y="815142"/>
          <a:ext cx="4568750" cy="776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Culturally Competent Counsellors</a:t>
          </a:r>
          <a:endParaRPr lang="en-ZA" sz="2500" b="0" u="none" kern="1200" dirty="0"/>
        </a:p>
      </dsp:txBody>
      <dsp:txXfrm>
        <a:off x="1833271" y="815142"/>
        <a:ext cx="4568750" cy="776248"/>
      </dsp:txXfrm>
    </dsp:sp>
    <dsp:sp modelId="{F0D2A07C-F0F5-4FA2-9D5C-75B45FA0813F}">
      <dsp:nvSpPr>
        <dsp:cNvPr id="0" name=""/>
        <dsp:cNvSpPr/>
      </dsp:nvSpPr>
      <dsp:spPr>
        <a:xfrm>
          <a:off x="0" y="815111"/>
          <a:ext cx="1699346" cy="77624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900" b="0" u="none" kern="1200" dirty="0"/>
            <a:t>Strategy 2</a:t>
          </a:r>
        </a:p>
      </dsp:txBody>
      <dsp:txXfrm>
        <a:off x="37900" y="853011"/>
        <a:ext cx="1623546" cy="738348"/>
      </dsp:txXfrm>
    </dsp:sp>
    <dsp:sp modelId="{45FADE46-9670-4DCD-8060-CFC994236FAD}">
      <dsp:nvSpPr>
        <dsp:cNvPr id="0" name=""/>
        <dsp:cNvSpPr/>
      </dsp:nvSpPr>
      <dsp:spPr>
        <a:xfrm>
          <a:off x="1825557" y="1630203"/>
          <a:ext cx="4584179" cy="776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u="none" kern="1200" dirty="0"/>
            <a:t>On-Demand Access</a:t>
          </a:r>
          <a:endParaRPr lang="en-ZA" sz="2500" b="0" u="none" kern="1200" dirty="0"/>
        </a:p>
      </dsp:txBody>
      <dsp:txXfrm>
        <a:off x="1825557" y="1630203"/>
        <a:ext cx="4584179" cy="776248"/>
      </dsp:txXfrm>
    </dsp:sp>
    <dsp:sp modelId="{1866E4DF-6BBF-4AF4-A1FC-720C9D3EF141}">
      <dsp:nvSpPr>
        <dsp:cNvPr id="0" name=""/>
        <dsp:cNvSpPr/>
      </dsp:nvSpPr>
      <dsp:spPr>
        <a:xfrm>
          <a:off x="0" y="1630172"/>
          <a:ext cx="1699346" cy="77624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900" b="0" u="none" kern="1200" dirty="0"/>
            <a:t>Strategy 3</a:t>
          </a:r>
        </a:p>
      </dsp:txBody>
      <dsp:txXfrm>
        <a:off x="37900" y="1668072"/>
        <a:ext cx="1623546" cy="738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6B8DE-ADFC-4240-96DE-C371790DF942}">
      <dsp:nvSpPr>
        <dsp:cNvPr id="0" name=""/>
        <dsp:cNvSpPr/>
      </dsp:nvSpPr>
      <dsp:spPr>
        <a:xfrm>
          <a:off x="0" y="1604315"/>
          <a:ext cx="6535947" cy="0"/>
        </a:xfrm>
        <a:prstGeom prst="line">
          <a:avLst/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38BAA-1DBD-47F8-80A2-EF80A0968CB9}">
      <dsp:nvSpPr>
        <dsp:cNvPr id="0" name=""/>
        <dsp:cNvSpPr/>
      </dsp:nvSpPr>
      <dsp:spPr>
        <a:xfrm>
          <a:off x="1821519" y="780922"/>
          <a:ext cx="4714428" cy="802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b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b="0" i="0" u="none" kern="1200" dirty="0"/>
            <a:t>Carrot on a stick approach</a:t>
          </a:r>
          <a:endParaRPr lang="en-ZA" sz="3300" b="0" u="none" kern="1200" dirty="0"/>
        </a:p>
      </dsp:txBody>
      <dsp:txXfrm>
        <a:off x="1821519" y="780922"/>
        <a:ext cx="4714428" cy="802097"/>
      </dsp:txXfrm>
    </dsp:sp>
    <dsp:sp modelId="{C980BB36-12E3-480A-840F-1948EED700BA}">
      <dsp:nvSpPr>
        <dsp:cNvPr id="0" name=""/>
        <dsp:cNvSpPr/>
      </dsp:nvSpPr>
      <dsp:spPr>
        <a:xfrm>
          <a:off x="0" y="799683"/>
          <a:ext cx="1699346" cy="802097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400" b="0" u="none" kern="1200" dirty="0"/>
            <a:t>Solution</a:t>
          </a:r>
        </a:p>
      </dsp:txBody>
      <dsp:txXfrm>
        <a:off x="39162" y="838845"/>
        <a:ext cx="1621022" cy="76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101B-B461-4D2B-868D-E65E98C1C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04800-632C-4D2E-B93B-8526849FB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D68DA-4073-4BDC-B055-24C7C50B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A366-8D4E-41B4-B86F-38837AC10C97}" type="datetimeFigureOut">
              <a:rPr lang="en-ZA" smtClean="0"/>
              <a:t>2024/12/05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29EBA-A73F-44A4-9EC3-73B0C49C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FB090-A290-4FF5-8562-F6C86F0C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646F-BE59-4552-A984-CE42188F7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584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9BAC-A310-4658-BD3C-7A203B2E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8673-80E3-4022-91F7-08C98262D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12DBA-4B62-408E-817C-23C0C1B5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A366-8D4E-41B4-B86F-38837AC10C97}" type="datetimeFigureOut">
              <a:rPr lang="en-ZA" smtClean="0"/>
              <a:t>2024/12/05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E8B65-A03F-4C05-8470-2FD998D3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0F417-04A1-4641-BA49-34B9FB55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646F-BE59-4552-A984-CE42188F7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263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0E889-24C3-4A45-B505-F35273819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E7533-7348-47CE-A0A0-1D9DC68BA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A02C-BF2C-4BEB-BCE8-73CD5FC5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A366-8D4E-41B4-B86F-38837AC10C97}" type="datetimeFigureOut">
              <a:rPr lang="en-ZA" smtClean="0"/>
              <a:t>2024/12/05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FE0A-C6AA-472A-B82E-C3532BCB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4E1C6-1D90-420D-A781-239B7EA9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646F-BE59-4552-A984-CE42188F7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693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12AD-5F62-4B4C-82F5-4033F4D1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717B-639C-408A-B264-F32C25EAF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9D2B1-6D75-41D6-BC7D-A90C26C8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A366-8D4E-41B4-B86F-38837AC10C97}" type="datetimeFigureOut">
              <a:rPr lang="en-ZA" smtClean="0"/>
              <a:t>2024/12/05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40342-9220-4040-B154-C92FF953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716E0-E0F3-42D7-A324-B7B0D308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646F-BE59-4552-A984-CE42188F7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676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EB03-29A9-4463-BB34-EBC6823B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9B651-E9A9-4160-8176-D9B2C3C12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B9F3F-59D5-43D7-8C0A-D88C21EE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A366-8D4E-41B4-B86F-38837AC10C97}" type="datetimeFigureOut">
              <a:rPr lang="en-ZA" smtClean="0"/>
              <a:t>2024/12/05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488DF-BB6D-443F-842B-246A233D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14EE-0F7D-4C02-8DAE-5065717E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646F-BE59-4552-A984-CE42188F7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532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D713-099E-48BE-BA31-D0082A2C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66D6-EA3C-4968-B0FC-E8B4EE59C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46192-24CD-4AD2-B1AA-7DEFD06E1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6786B-E80C-4BC3-A285-E0633B54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A366-8D4E-41B4-B86F-38837AC10C97}" type="datetimeFigureOut">
              <a:rPr lang="en-ZA" smtClean="0"/>
              <a:t>2024/12/05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656C-45DF-4F5C-B872-3578AB13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E5C81-5A79-4E21-B1B9-3F4D33A5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646F-BE59-4552-A984-CE42188F7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322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DCC4-885C-4BF0-B039-CF668EB0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E4316-BF8B-44B1-8274-3E3DCE9C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AA5A8-758B-476D-9831-07AB1138A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1DCE8-2E33-43AD-B9A2-FD2E578B9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47A5F-EB2A-4D30-8ABE-B32917BA9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6132B-0498-4075-B79B-37B019FF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A366-8D4E-41B4-B86F-38837AC10C97}" type="datetimeFigureOut">
              <a:rPr lang="en-ZA" smtClean="0"/>
              <a:t>2024/12/05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5C8D5-ED4F-42DE-86B6-0C43B16C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4B88F-FD46-4DAB-B384-12891AE6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646F-BE59-4552-A984-CE42188F7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008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DCC5-1DA6-44B2-88C4-EBD3FDB6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B2308-1BA3-4392-97F7-B61CA7B8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A366-8D4E-41B4-B86F-38837AC10C97}" type="datetimeFigureOut">
              <a:rPr lang="en-ZA" smtClean="0"/>
              <a:t>2024/12/05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2606D-0386-4B4D-AA3E-F3FDB070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E10A5-89E6-4DAC-B847-A78E06DF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646F-BE59-4552-A984-CE42188F7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754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B56AF-FB92-482B-9668-5C664E72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A366-8D4E-41B4-B86F-38837AC10C97}" type="datetimeFigureOut">
              <a:rPr lang="en-ZA" smtClean="0"/>
              <a:t>2024/12/05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8A34AA-1F7C-46BE-8E30-1D092E50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4A6EB-1CCD-4834-9C68-C415C531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646F-BE59-4552-A984-CE42188F7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153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768D-7320-4326-A2A2-E6D36140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3A611-9906-47E5-A8E9-C57EA0AB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77E3B-5AD5-4A9D-8482-FBAA67FBE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D403D-91FC-4AD1-9409-DCD7BFA5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A366-8D4E-41B4-B86F-38837AC10C97}" type="datetimeFigureOut">
              <a:rPr lang="en-ZA" smtClean="0"/>
              <a:t>2024/12/05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CA8BF-CB77-48C7-B028-26849C67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2E5AE-3E0D-4E32-9769-C1657408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646F-BE59-4552-A984-CE42188F7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649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7F57-2513-4A8E-BFD9-4DE1E476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46329-5805-46C7-BB11-CD0903C40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CE863-A219-4450-AA0B-30A746175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E1BEB-686B-4463-8E60-E7B2F9AA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FA366-8D4E-41B4-B86F-38837AC10C97}" type="datetimeFigureOut">
              <a:rPr lang="en-ZA" smtClean="0"/>
              <a:t>2024/12/05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E5DAF-238B-45BD-88AB-B2C979EC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3B4A5-9445-4B37-9763-4EA53AAD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646F-BE59-4552-A984-CE42188F7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9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F4DD7-FB42-4B43-9A15-1D30EB59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0B463-469A-4979-BD38-11393865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0FC95-5064-4EF4-AB2B-7EC4DD261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FA366-8D4E-41B4-B86F-38837AC10C97}" type="datetimeFigureOut">
              <a:rPr lang="en-ZA" smtClean="0"/>
              <a:t>2024/12/05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EDC44-DB02-4580-B460-F75EDAFF2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F9F4B-AF63-4241-A260-279B11928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D646F-BE59-4552-A984-CE42188F7B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832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B2EB-A45A-44F3-9E60-6E2BF0ADD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BBE6B-BC30-4B4F-AE83-6DD764F51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DFE16-9054-4666-B7FF-593090FE7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1F858DC0-E20A-432A-9122-E14351B4C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54" b="88462" l="4348" r="96687">
                        <a14:foregroundMark x1="4348" y1="15385" x2="4348" y2="15385"/>
                        <a14:foregroundMark x1="20497" y1="47115" x2="20497" y2="47115"/>
                        <a14:foregroundMark x1="20497" y1="21154" x2="20497" y2="21154"/>
                        <a14:foregroundMark x1="27536" y1="56731" x2="27536" y2="56731"/>
                        <a14:foregroundMark x1="48861" y1="60577" x2="48861" y2="60577"/>
                        <a14:foregroundMark x1="57764" y1="63462" x2="57764" y2="63462"/>
                        <a14:foregroundMark x1="57557" y1="17308" x2="57557" y2="17308"/>
                        <a14:foregroundMark x1="81988" y1="49038" x2="81988" y2="49038"/>
                        <a14:foregroundMark x1="86542" y1="57692" x2="86542" y2="57692"/>
                        <a14:foregroundMark x1="96687" y1="49038" x2="96687" y2="49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129" y="1471566"/>
            <a:ext cx="768974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0CB4BE-F591-408D-909C-F5C605FCBFFE}"/>
              </a:ext>
            </a:extLst>
          </p:cNvPr>
          <p:cNvSpPr/>
          <p:nvPr/>
        </p:nvSpPr>
        <p:spPr>
          <a:xfrm>
            <a:off x="860612" y="1600200"/>
            <a:ext cx="833717" cy="699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502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B2EB-A45A-44F3-9E60-6E2BF0ADD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BBE6B-BC30-4B4F-AE83-6DD764F51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DFE16-9054-4666-B7FF-593090FE7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B880F0-82F6-4CA7-9F25-1833452A2E8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dirty="0">
                <a:solidFill>
                  <a:schemeClr val="bg1"/>
                </a:solidFill>
                <a:latin typeface="Sitka Banner Semibold" pitchFamily="2" charset="0"/>
              </a:rPr>
              <a:t>Problem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BD456-0D4E-4881-ADC4-E08718196F15}"/>
              </a:ext>
            </a:extLst>
          </p:cNvPr>
          <p:cNvSpPr/>
          <p:nvPr/>
        </p:nvSpPr>
        <p:spPr>
          <a:xfrm>
            <a:off x="860612" y="1600200"/>
            <a:ext cx="833717" cy="699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0AB786-606B-4FFF-9036-BAFAB653BF9E}"/>
              </a:ext>
            </a:extLst>
          </p:cNvPr>
          <p:cNvSpPr txBox="1"/>
          <p:nvPr/>
        </p:nvSpPr>
        <p:spPr>
          <a:xfrm>
            <a:off x="1080247" y="955416"/>
            <a:ext cx="594360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400" b="1" u="sng" dirty="0"/>
              <a:t>Goal: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Increase employees under 35 by 10% within 5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Focus on attracting and retaining younger talent in a competitive job market</a:t>
            </a:r>
          </a:p>
          <a:p>
            <a:endParaRPr lang="en-ZA" dirty="0"/>
          </a:p>
          <a:p>
            <a:r>
              <a:rPr lang="en-ZA" sz="2400" b="1" u="sng" dirty="0"/>
              <a:t>Challenge: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Youth demographics are crucial for growth, innovation, and adaptability</a:t>
            </a:r>
          </a:p>
          <a:p>
            <a:endParaRPr lang="en-ZA" dirty="0"/>
          </a:p>
          <a:p>
            <a:r>
              <a:rPr lang="en-ZA" sz="2400" b="1" u="sng" dirty="0"/>
              <a:t>Current workforce trends: </a:t>
            </a:r>
          </a:p>
          <a:p>
            <a:r>
              <a:rPr lang="en-ZA" dirty="0"/>
              <a:t>Aging workforce and generational gap</a:t>
            </a:r>
          </a:p>
          <a:p>
            <a:endParaRPr lang="en-ZA" dirty="0"/>
          </a:p>
          <a:p>
            <a:r>
              <a:rPr lang="en-ZA" b="1" dirty="0"/>
              <a:t>Importance of developing a sustainable talent pipeline for RBM that ranges across South Africa</a:t>
            </a:r>
          </a:p>
        </p:txBody>
      </p:sp>
      <p:pic>
        <p:nvPicPr>
          <p:cNvPr id="1026" name="Picture 2" descr="Generation Z Stock Illustrations – 1,642 Generation Z Stock Illustrations,  Vectors &amp; Clipart - Dreamstime">
            <a:extLst>
              <a:ext uri="{FF2B5EF4-FFF2-40B4-BE49-F238E27FC236}">
                <a16:creationId xmlns:a16="http://schemas.microsoft.com/office/drawing/2014/main" id="{15477B28-B887-4B5A-AB9C-EF450D9DE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558" y="1111145"/>
            <a:ext cx="2578764" cy="1866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5,175 Mining Clipart Images, Stock Photos, and Vectors | Shutterstock">
            <a:extLst>
              <a:ext uri="{FF2B5EF4-FFF2-40B4-BE49-F238E27FC236}">
                <a16:creationId xmlns:a16="http://schemas.microsoft.com/office/drawing/2014/main" id="{6A3CA7AD-73F9-4683-97B3-72C0436B0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76"/>
          <a:stretch/>
        </p:blipFill>
        <p:spPr bwMode="auto">
          <a:xfrm>
            <a:off x="7508558" y="4031040"/>
            <a:ext cx="2578762" cy="19142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Up-Down 4">
            <a:extLst>
              <a:ext uri="{FF2B5EF4-FFF2-40B4-BE49-F238E27FC236}">
                <a16:creationId xmlns:a16="http://schemas.microsoft.com/office/drawing/2014/main" id="{EC791DB1-A2E6-4550-A468-BC3C3F1EDC2C}"/>
              </a:ext>
            </a:extLst>
          </p:cNvPr>
          <p:cNvSpPr/>
          <p:nvPr/>
        </p:nvSpPr>
        <p:spPr>
          <a:xfrm>
            <a:off x="8171539" y="3136309"/>
            <a:ext cx="515470" cy="800882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30" name="Picture 6" descr="Question Mark Red PNG Transparent Clipart​ | Gallery Yopriceville -  High-Quality Free Images and Transparent PNG Clipart">
            <a:extLst>
              <a:ext uri="{FF2B5EF4-FFF2-40B4-BE49-F238E27FC236}">
                <a16:creationId xmlns:a16="http://schemas.microsoft.com/office/drawing/2014/main" id="{E00FEFBE-242E-4F2B-A995-21BC0BF85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584" y="3063211"/>
            <a:ext cx="575563" cy="84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6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B2EB-A45A-44F3-9E60-6E2BF0ADD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BBE6B-BC30-4B4F-AE83-6DD764F51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DFE16-9054-4666-B7FF-593090FE7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B880F0-82F6-4CA7-9F25-1833452A2E8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dirty="0">
                <a:solidFill>
                  <a:schemeClr val="bg1"/>
                </a:solidFill>
                <a:latin typeface="Sitka Banner Semibold" pitchFamily="2" charset="0"/>
              </a:rPr>
              <a:t>Problem Contributions 1 - Press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BD456-0D4E-4881-ADC4-E08718196F15}"/>
              </a:ext>
            </a:extLst>
          </p:cNvPr>
          <p:cNvSpPr/>
          <p:nvPr/>
        </p:nvSpPr>
        <p:spPr>
          <a:xfrm>
            <a:off x="860612" y="1600200"/>
            <a:ext cx="833717" cy="699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CD2A44-54DC-41D6-9FA2-E404186D2A74}"/>
              </a:ext>
            </a:extLst>
          </p:cNvPr>
          <p:cNvGrpSpPr/>
          <p:nvPr/>
        </p:nvGrpSpPr>
        <p:grpSpPr>
          <a:xfrm>
            <a:off x="1362633" y="927848"/>
            <a:ext cx="4970931" cy="5232726"/>
            <a:chOff x="1277470" y="1122364"/>
            <a:chExt cx="4047565" cy="436133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3C1714-F25D-46CA-91F7-AC303FCAF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8157" b="80925"/>
            <a:stretch/>
          </p:blipFill>
          <p:spPr>
            <a:xfrm>
              <a:off x="1277470" y="1122364"/>
              <a:ext cx="4047565" cy="53443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3963DDA-45F8-4558-995B-542E5A2C5B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416"/>
            <a:stretch/>
          </p:blipFill>
          <p:spPr>
            <a:xfrm>
              <a:off x="1277471" y="1748872"/>
              <a:ext cx="3424518" cy="146806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890C8A-E5E9-4CC2-9D67-E6D3DC65A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4704" y="3212814"/>
              <a:ext cx="3424518" cy="2270887"/>
            </a:xfrm>
            <a:prstGeom prst="rect">
              <a:avLst/>
            </a:prstGeom>
          </p:spPr>
        </p:pic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BD81CA22-69F5-40C9-9B10-81142805C3DE}"/>
              </a:ext>
            </a:extLst>
          </p:cNvPr>
          <p:cNvSpPr/>
          <p:nvPr/>
        </p:nvSpPr>
        <p:spPr>
          <a:xfrm>
            <a:off x="1168659" y="2627284"/>
            <a:ext cx="4399724" cy="937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1FE507-A7CD-445E-8F31-2A352F9DF142}"/>
              </a:ext>
            </a:extLst>
          </p:cNvPr>
          <p:cNvSpPr/>
          <p:nvPr/>
        </p:nvSpPr>
        <p:spPr>
          <a:xfrm>
            <a:off x="1168659" y="3519127"/>
            <a:ext cx="4399724" cy="937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5D2814-DB73-4457-8020-D66D7941F32A}"/>
              </a:ext>
            </a:extLst>
          </p:cNvPr>
          <p:cNvSpPr/>
          <p:nvPr/>
        </p:nvSpPr>
        <p:spPr>
          <a:xfrm>
            <a:off x="1209945" y="4433842"/>
            <a:ext cx="4399724" cy="937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24CB8A-D971-4BD8-B27D-10272EEDC3B8}"/>
              </a:ext>
            </a:extLst>
          </p:cNvPr>
          <p:cNvSpPr/>
          <p:nvPr/>
        </p:nvSpPr>
        <p:spPr>
          <a:xfrm>
            <a:off x="1251230" y="5351246"/>
            <a:ext cx="4399724" cy="937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735484-0EBD-4F6B-9814-ADC4B7C041AE}"/>
              </a:ext>
            </a:extLst>
          </p:cNvPr>
          <p:cNvGrpSpPr/>
          <p:nvPr/>
        </p:nvGrpSpPr>
        <p:grpSpPr>
          <a:xfrm>
            <a:off x="6716923" y="4526900"/>
            <a:ext cx="2360433" cy="679058"/>
            <a:chOff x="6798317" y="1651612"/>
            <a:chExt cx="2360433" cy="679058"/>
          </a:xfrm>
        </p:grpSpPr>
        <p:pic>
          <p:nvPicPr>
            <p:cNvPr id="29" name="Picture 6" descr="Question Mark Red PNG Transparent Clipart​ | Gallery Yopriceville -  High-Quality Free Images and Transparent PNG Clipart">
              <a:extLst>
                <a:ext uri="{FF2B5EF4-FFF2-40B4-BE49-F238E27FC236}">
                  <a16:creationId xmlns:a16="http://schemas.microsoft.com/office/drawing/2014/main" id="{59262E30-E3E3-499A-B7AB-7184176EA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2924" y="1651612"/>
              <a:ext cx="425826" cy="62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4491BD-0648-47C0-8819-F0E0394DF68B}"/>
                </a:ext>
              </a:extLst>
            </p:cNvPr>
            <p:cNvSpPr txBox="1"/>
            <p:nvPr/>
          </p:nvSpPr>
          <p:spPr>
            <a:xfrm>
              <a:off x="6798317" y="1745895"/>
              <a:ext cx="2345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200" dirty="0">
                  <a:latin typeface="Sitka Banner Semibold" pitchFamily="2" charset="0"/>
                </a:rPr>
                <a:t>Mafia State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2986D4D-8416-4F51-B198-E9EA22224B04}"/>
              </a:ext>
            </a:extLst>
          </p:cNvPr>
          <p:cNvGrpSpPr/>
          <p:nvPr/>
        </p:nvGrpSpPr>
        <p:grpSpPr>
          <a:xfrm>
            <a:off x="6716923" y="3584133"/>
            <a:ext cx="4112443" cy="679058"/>
            <a:chOff x="6798317" y="1651612"/>
            <a:chExt cx="2360433" cy="679058"/>
          </a:xfrm>
        </p:grpSpPr>
        <p:pic>
          <p:nvPicPr>
            <p:cNvPr id="44" name="Picture 6" descr="Question Mark Red PNG Transparent Clipart​ | Gallery Yopriceville -  High-Quality Free Images and Transparent PNG Clipart">
              <a:extLst>
                <a:ext uri="{FF2B5EF4-FFF2-40B4-BE49-F238E27FC236}">
                  <a16:creationId xmlns:a16="http://schemas.microsoft.com/office/drawing/2014/main" id="{60A42229-2158-4453-A506-DD9AEB0B6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0601" y="1651612"/>
              <a:ext cx="288149" cy="62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4F6E4B-8514-4B39-B7A9-E6FEEC920DCE}"/>
                </a:ext>
              </a:extLst>
            </p:cNvPr>
            <p:cNvSpPr txBox="1"/>
            <p:nvPr/>
          </p:nvSpPr>
          <p:spPr>
            <a:xfrm>
              <a:off x="6798317" y="1745895"/>
              <a:ext cx="2072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200" dirty="0">
                  <a:latin typeface="Sitka Banner Semibold" pitchFamily="2" charset="0"/>
                </a:rPr>
                <a:t>Double-Edged Sword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156ADB-19F5-4292-94E4-AC5078863449}"/>
              </a:ext>
            </a:extLst>
          </p:cNvPr>
          <p:cNvGrpSpPr/>
          <p:nvPr/>
        </p:nvGrpSpPr>
        <p:grpSpPr>
          <a:xfrm>
            <a:off x="6716925" y="5402880"/>
            <a:ext cx="3951076" cy="621475"/>
            <a:chOff x="6798317" y="1716792"/>
            <a:chExt cx="2267812" cy="621475"/>
          </a:xfrm>
        </p:grpSpPr>
        <p:pic>
          <p:nvPicPr>
            <p:cNvPr id="47" name="Picture 6" descr="Question Mark Red PNG Transparent Clipart​ | Gallery Yopriceville -  High-Quality Free Images and Transparent PNG Clipart">
              <a:extLst>
                <a:ext uri="{FF2B5EF4-FFF2-40B4-BE49-F238E27FC236}">
                  <a16:creationId xmlns:a16="http://schemas.microsoft.com/office/drawing/2014/main" id="{49CFB354-D94D-4C78-9162-B89B930919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7980" y="1716792"/>
              <a:ext cx="288149" cy="62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39DDF3-2468-48EA-BA96-66BE8A22C4F8}"/>
                </a:ext>
              </a:extLst>
            </p:cNvPr>
            <p:cNvSpPr txBox="1"/>
            <p:nvPr/>
          </p:nvSpPr>
          <p:spPr>
            <a:xfrm>
              <a:off x="6798317" y="1745895"/>
              <a:ext cx="21726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200" dirty="0">
                  <a:latin typeface="Sitka Banner Semibold" pitchFamily="2" charset="0"/>
                </a:rPr>
                <a:t>After Huge Mistakes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840066F-50AC-40D6-A090-9DD43AB50372}"/>
              </a:ext>
            </a:extLst>
          </p:cNvPr>
          <p:cNvGrpSpPr/>
          <p:nvPr/>
        </p:nvGrpSpPr>
        <p:grpSpPr>
          <a:xfrm>
            <a:off x="6716923" y="2687018"/>
            <a:ext cx="2360433" cy="679058"/>
            <a:chOff x="6798317" y="1651612"/>
            <a:chExt cx="2360433" cy="679058"/>
          </a:xfrm>
        </p:grpSpPr>
        <p:pic>
          <p:nvPicPr>
            <p:cNvPr id="54" name="Picture 6" descr="Question Mark Red PNG Transparent Clipart​ | Gallery Yopriceville -  High-Quality Free Images and Transparent PNG Clipart">
              <a:extLst>
                <a:ext uri="{FF2B5EF4-FFF2-40B4-BE49-F238E27FC236}">
                  <a16:creationId xmlns:a16="http://schemas.microsoft.com/office/drawing/2014/main" id="{B072A445-F384-4019-81FC-E627D7B7A7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2924" y="1651612"/>
              <a:ext cx="425826" cy="62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FD748DB-AFC1-48E8-898E-F17198619143}"/>
                </a:ext>
              </a:extLst>
            </p:cNvPr>
            <p:cNvSpPr txBox="1"/>
            <p:nvPr/>
          </p:nvSpPr>
          <p:spPr>
            <a:xfrm>
              <a:off x="6798317" y="1745895"/>
              <a:ext cx="2345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200" dirty="0">
                  <a:latin typeface="Sitka Banner Semibold" pitchFamily="2" charset="0"/>
                </a:rPr>
                <a:t>Mafia State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21AC64B-12CF-4604-B735-7F54DCC01D11}"/>
              </a:ext>
            </a:extLst>
          </p:cNvPr>
          <p:cNvSpPr txBox="1"/>
          <p:nvPr/>
        </p:nvSpPr>
        <p:spPr>
          <a:xfrm>
            <a:off x="6701703" y="1837613"/>
            <a:ext cx="4321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rgbClr val="FF0000"/>
                </a:solidFill>
                <a:latin typeface="Sitka Banner Semibold" pitchFamily="2" charset="0"/>
              </a:rPr>
              <a:t>Official RBM Website </a:t>
            </a:r>
            <a:r>
              <a:rPr lang="en-ZA" sz="3200" dirty="0">
                <a:solidFill>
                  <a:srgbClr val="FF0000"/>
                </a:solidFill>
                <a:latin typeface="Sitka Banner Semibold" pitchFamily="2" charset="0"/>
                <a:sym typeface="Wingdings" panose="05000000000000000000" pitchFamily="2" charset="2"/>
              </a:rPr>
              <a:t></a:t>
            </a:r>
            <a:r>
              <a:rPr lang="en-ZA" sz="3200" dirty="0">
                <a:solidFill>
                  <a:srgbClr val="FF0000"/>
                </a:solidFill>
                <a:latin typeface="Sitka Banner Semibold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75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B2EB-A45A-44F3-9E60-6E2BF0ADD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BBE6B-BC30-4B4F-AE83-6DD764F51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DFE16-9054-4666-B7FF-593090FE7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B880F0-82F6-4CA7-9F25-1833452A2E8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dirty="0">
                <a:solidFill>
                  <a:schemeClr val="bg1"/>
                </a:solidFill>
                <a:latin typeface="Sitka Banner Semibold" pitchFamily="2" charset="0"/>
              </a:rPr>
              <a:t>Attraction Strategies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BD456-0D4E-4881-ADC4-E08718196F15}"/>
              </a:ext>
            </a:extLst>
          </p:cNvPr>
          <p:cNvSpPr/>
          <p:nvPr/>
        </p:nvSpPr>
        <p:spPr>
          <a:xfrm>
            <a:off x="860612" y="1600200"/>
            <a:ext cx="833717" cy="699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10868-7D9E-49A6-BB8D-04289C90D206}"/>
              </a:ext>
            </a:extLst>
          </p:cNvPr>
          <p:cNvSpPr txBox="1"/>
          <p:nvPr/>
        </p:nvSpPr>
        <p:spPr>
          <a:xfrm>
            <a:off x="1080247" y="955416"/>
            <a:ext cx="958775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400" b="1" u="sng" dirty="0"/>
              <a:t>Strategy 1 – </a:t>
            </a:r>
            <a:r>
              <a:rPr lang="en-GB" sz="2400" b="1" u="sng" dirty="0"/>
              <a:t>Social Media Goal</a:t>
            </a:r>
            <a:r>
              <a:rPr lang="en-ZA" sz="2400" b="1" u="sng" dirty="0"/>
              <a:t>:</a:t>
            </a:r>
          </a:p>
          <a:p>
            <a:r>
              <a:rPr lang="en-GB" dirty="0"/>
              <a:t>Social Media Goal: Expand beyond Facebook to </a:t>
            </a:r>
            <a:r>
              <a:rPr lang="en-GB" dirty="0" err="1"/>
              <a:t>TikTok</a:t>
            </a:r>
            <a:r>
              <a:rPr lang="en-GB" dirty="0"/>
              <a:t> and Instagram for better engagement; market “RBM Talks” effectively.</a:t>
            </a:r>
          </a:p>
          <a:p>
            <a:endParaRPr lang="en-ZA" dirty="0"/>
          </a:p>
          <a:p>
            <a:r>
              <a:rPr lang="en-ZA" sz="2400" b="1" u="sng" dirty="0"/>
              <a:t>Strategy 2 – Website enhancement with advanced SEO:</a:t>
            </a:r>
          </a:p>
          <a:p>
            <a:r>
              <a:rPr lang="en-GB" dirty="0"/>
              <a:t>A well-designed, user-friendly website optimized for search engines ensures the company ranks higher in search results when young job seekers research RBM</a:t>
            </a:r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9BE242-3F85-489A-B3C1-41B6B3D05E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08"/>
          <a:stretch/>
        </p:blipFill>
        <p:spPr>
          <a:xfrm>
            <a:off x="1080247" y="3275106"/>
            <a:ext cx="501575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B2EB-A45A-44F3-9E60-6E2BF0ADD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BBE6B-BC30-4B4F-AE83-6DD764F51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DFE16-9054-4666-B7FF-593090FE7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B880F0-82F6-4CA7-9F25-1833452A2E8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dirty="0">
                <a:solidFill>
                  <a:schemeClr val="bg1"/>
                </a:solidFill>
                <a:latin typeface="Sitka Banner Semibold" pitchFamily="2" charset="0"/>
              </a:rPr>
              <a:t>Retention Strategy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BD456-0D4E-4881-ADC4-E08718196F15}"/>
              </a:ext>
            </a:extLst>
          </p:cNvPr>
          <p:cNvSpPr/>
          <p:nvPr/>
        </p:nvSpPr>
        <p:spPr>
          <a:xfrm>
            <a:off x="860612" y="1600200"/>
            <a:ext cx="833717" cy="699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7A8E2-53B8-4A75-B753-DD0FAC28B4B0}"/>
              </a:ext>
            </a:extLst>
          </p:cNvPr>
          <p:cNvSpPr txBox="1"/>
          <p:nvPr/>
        </p:nvSpPr>
        <p:spPr>
          <a:xfrm>
            <a:off x="1080247" y="955416"/>
            <a:ext cx="97984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Resistance to Change</a:t>
            </a:r>
            <a:r>
              <a:rPr lang="en-ZA" sz="2400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November 2024 article highlighted resistance to programs targeting women and marginalized groups, including leadership initiatives.    </a:t>
            </a:r>
          </a:p>
          <a:p>
            <a:r>
              <a:rPr lang="en-GB" sz="2400" dirty="0"/>
              <a:t>Mental Health Support</a:t>
            </a:r>
            <a:r>
              <a:rPr lang="en-ZA" sz="2400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Addressing mental health is aligned with Rio Tinto's broader initiatives like the Everyday Respect Initiative</a:t>
            </a:r>
            <a:endParaRPr lang="en-Z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C2990F-AA3C-4F4A-B2CF-B0755E34706E}"/>
              </a:ext>
            </a:extLst>
          </p:cNvPr>
          <p:cNvGrpSpPr/>
          <p:nvPr/>
        </p:nvGrpSpPr>
        <p:grpSpPr>
          <a:xfrm>
            <a:off x="2541975" y="3071919"/>
            <a:ext cx="6874967" cy="2563296"/>
            <a:chOff x="1690869" y="1263341"/>
            <a:chExt cx="8591816" cy="4610003"/>
          </a:xfrm>
        </p:grpSpPr>
        <p:graphicFrame>
          <p:nvGraphicFramePr>
            <p:cNvPr id="11" name="Diagram 10">
              <a:extLst>
                <a:ext uri="{FF2B5EF4-FFF2-40B4-BE49-F238E27FC236}">
                  <a16:creationId xmlns:a16="http://schemas.microsoft.com/office/drawing/2014/main" id="{57E3F903-0540-4DE1-98DF-6B851705E8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23901049"/>
                </p:ext>
              </p:extLst>
            </p:nvPr>
          </p:nvGraphicFramePr>
          <p:xfrm>
            <a:off x="2114550" y="1263341"/>
            <a:ext cx="8168135" cy="432807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CD42C235-2B58-4AB2-821A-F6F41BD7AF22}"/>
                </a:ext>
              </a:extLst>
            </p:cNvPr>
            <p:cNvSpPr/>
            <p:nvPr/>
          </p:nvSpPr>
          <p:spPr>
            <a:xfrm>
              <a:off x="1690869" y="1263341"/>
              <a:ext cx="349310" cy="4610003"/>
            </a:xfrm>
            <a:prstGeom prst="downArrow">
              <a:avLst/>
            </a:prstGeom>
            <a:solidFill>
              <a:srgbClr val="EB0029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/>
            </a:p>
          </p:txBody>
        </p:sp>
      </p:grpSp>
    </p:spTree>
    <p:extLst>
      <p:ext uri="{BB962C8B-B14F-4D97-AF65-F5344CB8AC3E}">
        <p14:creationId xmlns:p14="http://schemas.microsoft.com/office/powerpoint/2010/main" val="384683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B2EB-A45A-44F3-9E60-6E2BF0ADD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BBE6B-BC30-4B4F-AE83-6DD764F51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DFE16-9054-4666-B7FF-593090FE7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B880F0-82F6-4CA7-9F25-1833452A2E8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dirty="0">
                <a:solidFill>
                  <a:schemeClr val="bg1"/>
                </a:solidFill>
                <a:latin typeface="Sitka Banner Semibold" pitchFamily="2" charset="0"/>
              </a:rPr>
              <a:t>Retention Strategy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BD456-0D4E-4881-ADC4-E08718196F15}"/>
              </a:ext>
            </a:extLst>
          </p:cNvPr>
          <p:cNvSpPr/>
          <p:nvPr/>
        </p:nvSpPr>
        <p:spPr>
          <a:xfrm>
            <a:off x="860612" y="1600200"/>
            <a:ext cx="833717" cy="699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7A8E2-53B8-4A75-B753-DD0FAC28B4B0}"/>
              </a:ext>
            </a:extLst>
          </p:cNvPr>
          <p:cNvSpPr txBox="1"/>
          <p:nvPr/>
        </p:nvSpPr>
        <p:spPr>
          <a:xfrm>
            <a:off x="990600" y="1071371"/>
            <a:ext cx="103407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u="sng" dirty="0"/>
              <a:t>Hybrid and Remote Work Options:</a:t>
            </a:r>
          </a:p>
          <a:p>
            <a:r>
              <a:rPr lang="en-GB" sz="2400" dirty="0"/>
              <a:t>Working Remotely Can Increase Productivity up to 77%: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77% of those who work remotely at least a few times per month show increased productivity,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30% doing more work in less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24% doing more work in the same period of time according to a survey by </a:t>
            </a:r>
            <a:r>
              <a:rPr lang="en-GB" sz="2000" dirty="0" err="1"/>
              <a:t>ConnectSolutions</a:t>
            </a:r>
            <a:r>
              <a:rPr lang="en-GB" sz="2000" dirty="0"/>
              <a:t>.</a:t>
            </a:r>
            <a:endParaRPr lang="en-ZA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C2990F-AA3C-4F4A-B2CF-B0755E34706E}"/>
              </a:ext>
            </a:extLst>
          </p:cNvPr>
          <p:cNvGrpSpPr/>
          <p:nvPr/>
        </p:nvGrpSpPr>
        <p:grpSpPr>
          <a:xfrm>
            <a:off x="2229633" y="2639558"/>
            <a:ext cx="7199335" cy="2406534"/>
            <a:chOff x="1485383" y="381484"/>
            <a:chExt cx="8997187" cy="4328072"/>
          </a:xfrm>
        </p:grpSpPr>
        <p:graphicFrame>
          <p:nvGraphicFramePr>
            <p:cNvPr id="11" name="Diagram 10">
              <a:extLst>
                <a:ext uri="{FF2B5EF4-FFF2-40B4-BE49-F238E27FC236}">
                  <a16:creationId xmlns:a16="http://schemas.microsoft.com/office/drawing/2014/main" id="{57E3F903-0540-4DE1-98DF-6B851705E8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42314023"/>
                </p:ext>
              </p:extLst>
            </p:nvPr>
          </p:nvGraphicFramePr>
          <p:xfrm>
            <a:off x="2314434" y="381484"/>
            <a:ext cx="8168136" cy="432807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CD42C235-2B58-4AB2-821A-F6F41BD7AF22}"/>
                </a:ext>
              </a:extLst>
            </p:cNvPr>
            <p:cNvSpPr/>
            <p:nvPr/>
          </p:nvSpPr>
          <p:spPr>
            <a:xfrm>
              <a:off x="1485383" y="1361388"/>
              <a:ext cx="495751" cy="2977833"/>
            </a:xfrm>
            <a:prstGeom prst="downArrow">
              <a:avLst/>
            </a:prstGeom>
            <a:solidFill>
              <a:srgbClr val="EB0029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3200"/>
            </a:p>
          </p:txBody>
        </p:sp>
      </p:grpSp>
    </p:spTree>
    <p:extLst>
      <p:ext uri="{BB962C8B-B14F-4D97-AF65-F5344CB8AC3E}">
        <p14:creationId xmlns:p14="http://schemas.microsoft.com/office/powerpoint/2010/main" val="135542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B2EB-A45A-44F3-9E60-6E2BF0ADD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BBE6B-BC30-4B4F-AE83-6DD764F51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DFE16-9054-4666-B7FF-593090FE7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B880F0-82F6-4CA7-9F25-1833452A2E8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800" dirty="0">
                <a:solidFill>
                  <a:schemeClr val="bg1"/>
                </a:solidFill>
                <a:latin typeface="Sitka Banner Semibold" pitchFamily="2" charset="0"/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BD456-0D4E-4881-ADC4-E08718196F15}"/>
              </a:ext>
            </a:extLst>
          </p:cNvPr>
          <p:cNvSpPr/>
          <p:nvPr/>
        </p:nvSpPr>
        <p:spPr>
          <a:xfrm>
            <a:off x="860612" y="1600200"/>
            <a:ext cx="833717" cy="699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A4A1E-3659-4DF1-9BC8-C170D8E61B4D}"/>
              </a:ext>
            </a:extLst>
          </p:cNvPr>
          <p:cNvSpPr txBox="1"/>
          <p:nvPr/>
        </p:nvSpPr>
        <p:spPr>
          <a:xfrm>
            <a:off x="1387288" y="1349038"/>
            <a:ext cx="958775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ZA" sz="3200" dirty="0"/>
              <a:t>RBM needs to attract and retain fresh talent, a gen Z radiating energy and progressive minds</a:t>
            </a:r>
            <a:br>
              <a:rPr lang="en-ZA" sz="3200" dirty="0"/>
            </a:br>
            <a:endParaRPr lang="en-ZA" sz="3200" dirty="0"/>
          </a:p>
          <a:p>
            <a:pPr algn="ctr"/>
            <a:r>
              <a:rPr lang="en-ZA" sz="3200" dirty="0"/>
              <a:t>BUT</a:t>
            </a:r>
          </a:p>
          <a:p>
            <a:pPr algn="ctr"/>
            <a:endParaRPr lang="en-ZA" sz="3200" dirty="0"/>
          </a:p>
          <a:p>
            <a:pPr algn="ctr"/>
            <a:r>
              <a:rPr lang="en-ZA" sz="3200" dirty="0"/>
              <a:t>Take a moment, Look around this room</a:t>
            </a:r>
          </a:p>
          <a:p>
            <a:pPr algn="ctr"/>
            <a:endParaRPr lang="en-ZA" sz="3200" dirty="0"/>
          </a:p>
          <a:p>
            <a:pPr algn="ctr"/>
            <a:r>
              <a:rPr lang="en-ZA" sz="3200" dirty="0"/>
              <a:t>WE ARE THAT TALENT, WE ARE THEIR FUTURE</a:t>
            </a:r>
          </a:p>
          <a:p>
            <a:endParaRPr lang="en-ZA" sz="3200" dirty="0"/>
          </a:p>
          <a:p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97257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306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Sitka Banner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Zainaaz Hansa</dc:creator>
  <cp:lastModifiedBy>Zainaaz Hansa</cp:lastModifiedBy>
  <cp:revision>11</cp:revision>
  <dcterms:created xsi:type="dcterms:W3CDTF">2024-12-05T08:10:05Z</dcterms:created>
  <dcterms:modified xsi:type="dcterms:W3CDTF">2024-12-05T09:23:12Z</dcterms:modified>
</cp:coreProperties>
</file>