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Playfair Display"/>
      <p:regular r:id="rId23"/>
      <p:bold r:id="rId24"/>
      <p:italic r:id="rId25"/>
      <p:boldItalic r:id="rId26"/>
    </p:embeddedFont>
    <p:embeddedFont>
      <p:font typeface="La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PlayfairDisplay-bold.fntdata"/><Relationship Id="rId23" Type="http://schemas.openxmlformats.org/officeDocument/2006/relationships/font" Target="fonts/PlayfairDisplay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layfairDisplay-boldItalic.fntdata"/><Relationship Id="rId25" Type="http://schemas.openxmlformats.org/officeDocument/2006/relationships/font" Target="fonts/PlayfairDisplay-italic.fntdata"/><Relationship Id="rId28" Type="http://schemas.openxmlformats.org/officeDocument/2006/relationships/font" Target="fonts/Lato-bold.fntdata"/><Relationship Id="rId27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3b719dab8e_1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3b719dab8e_1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3b719dab8e_1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3b719dab8e_1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3b719dab8e_1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3b719dab8e_1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3b719dab8e_1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3b719dab8e_1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3b719dab8e_1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33b719dab8e_1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3b719dab8e_1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3b719dab8e_1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3b719dab8e_1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33b719dab8e_1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3b719dab8e_1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33b719dab8e_1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3b719dab8e_1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3b719dab8e_1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3b719dab8e_1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3b719dab8e_1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3b719dab8e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3b719dab8e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3b719dab8e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3b719dab8e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3b719dab8e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3b719dab8e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3b719dab8e_1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3b719dab8e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3b719dab8e_1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3b719dab8e_1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3b719dab8e_1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3b719dab8e_1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" name="Google Shape;12;p2"/>
          <p:cNvCxnSpPr/>
          <p:nvPr/>
        </p:nvCxnSpPr>
        <p:spPr>
          <a:xfrm>
            <a:off x="733219" y="2235351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630600" y="136800"/>
            <a:ext cx="7893000" cy="185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630600" y="3228375"/>
            <a:ext cx="7893000" cy="127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1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1"/>
          <p:cNvSpPr txBox="1"/>
          <p:nvPr>
            <p:ph hasCustomPrompt="1" type="title"/>
          </p:nvPr>
        </p:nvSpPr>
        <p:spPr>
          <a:xfrm>
            <a:off x="586725" y="1353788"/>
            <a:ext cx="79707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0" name="Google Shape;60;p11"/>
          <p:cNvSpPr txBox="1"/>
          <p:nvPr>
            <p:ph idx="1" type="body"/>
          </p:nvPr>
        </p:nvSpPr>
        <p:spPr>
          <a:xfrm>
            <a:off x="586725" y="2968388"/>
            <a:ext cx="79707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1" name="Google Shape;61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3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3"/>
          <p:cNvSpPr txBox="1"/>
          <p:nvPr>
            <p:ph type="title"/>
          </p:nvPr>
        </p:nvSpPr>
        <p:spPr>
          <a:xfrm>
            <a:off x="509550" y="1921350"/>
            <a:ext cx="8124900" cy="130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/>
          <p:nvPr/>
        </p:nvSpPr>
        <p:spPr>
          <a:xfrm>
            <a:off x="-125" y="5045700"/>
            <a:ext cx="9144000" cy="97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" name="Google Shape;23;p4"/>
          <p:cNvCxnSpPr/>
          <p:nvPr/>
        </p:nvCxnSpPr>
        <p:spPr>
          <a:xfrm>
            <a:off x="419425" y="1154195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Google Shape;28;p5"/>
          <p:cNvCxnSpPr/>
          <p:nvPr/>
        </p:nvCxnSpPr>
        <p:spPr>
          <a:xfrm>
            <a:off x="419425" y="1154195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" name="Google Shape;29;p5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311700" y="1417950"/>
            <a:ext cx="39999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5"/>
          <p:cNvSpPr txBox="1"/>
          <p:nvPr>
            <p:ph idx="2" type="body"/>
          </p:nvPr>
        </p:nvSpPr>
        <p:spPr>
          <a:xfrm>
            <a:off x="4832400" y="1417950"/>
            <a:ext cx="39999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Google Shape;37;p7"/>
          <p:cNvCxnSpPr/>
          <p:nvPr/>
        </p:nvCxnSpPr>
        <p:spPr>
          <a:xfrm>
            <a:off x="411044" y="1417772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8" name="Google Shape;3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1640350"/>
            <a:ext cx="2808000" cy="29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8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5" name="Google Shape;4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/>
          <p:nvPr/>
        </p:nvSpPr>
        <p:spPr>
          <a:xfrm>
            <a:off x="4572000" y="-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8" name="Google Shape;4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9" name="Google Shape;49;p9"/>
          <p:cNvSpPr txBox="1"/>
          <p:nvPr>
            <p:ph type="title"/>
          </p:nvPr>
        </p:nvSpPr>
        <p:spPr>
          <a:xfrm>
            <a:off x="265500" y="1084625"/>
            <a:ext cx="4045200" cy="170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0" name="Google Shape;50;p9"/>
          <p:cNvSpPr txBox="1"/>
          <p:nvPr>
            <p:ph idx="1" type="subTitle"/>
          </p:nvPr>
        </p:nvSpPr>
        <p:spPr>
          <a:xfrm>
            <a:off x="265500" y="2845200"/>
            <a:ext cx="4045200" cy="14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5" name="Google Shape;5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lue-gold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2.png"/><Relationship Id="rId6" Type="http://schemas.openxmlformats.org/officeDocument/2006/relationships/image" Target="../media/image1.png"/><Relationship Id="rId7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/>
          <p:nvPr>
            <p:ph type="ctrTitle"/>
          </p:nvPr>
        </p:nvSpPr>
        <p:spPr>
          <a:xfrm>
            <a:off x="558300" y="348700"/>
            <a:ext cx="7965300" cy="142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990"/>
              <a:buNone/>
            </a:pPr>
            <a:r>
              <a:rPr lang="en" sz="4020"/>
              <a:t>Understanding Career Aspirations of Gen Z</a:t>
            </a:r>
            <a:endParaRPr sz="4020"/>
          </a:p>
        </p:txBody>
      </p:sp>
      <p:sp>
        <p:nvSpPr>
          <p:cNvPr id="69" name="Google Shape;69;p13"/>
          <p:cNvSpPr txBox="1"/>
          <p:nvPr>
            <p:ph idx="1" type="subTitle"/>
          </p:nvPr>
        </p:nvSpPr>
        <p:spPr>
          <a:xfrm>
            <a:off x="630600" y="2571750"/>
            <a:ext cx="7893000" cy="58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KultureHire</a:t>
            </a:r>
            <a:r>
              <a:rPr lang="en"/>
              <a:t> Data Analytics Internship</a:t>
            </a:r>
            <a:endParaRPr/>
          </a:p>
        </p:txBody>
      </p:sp>
      <p:sp>
        <p:nvSpPr>
          <p:cNvPr id="70" name="Google Shape;70;p13"/>
          <p:cNvSpPr txBox="1"/>
          <p:nvPr>
            <p:ph idx="1" type="subTitle"/>
          </p:nvPr>
        </p:nvSpPr>
        <p:spPr>
          <a:xfrm>
            <a:off x="558300" y="3316950"/>
            <a:ext cx="7893000" cy="58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i="1" lang="en" sz="1800"/>
              <a:t>Zainab Shaikh</a:t>
            </a:r>
            <a:endParaRPr i="1" sz="1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22"/>
          <p:cNvPicPr preferRelativeResize="0"/>
          <p:nvPr/>
        </p:nvPicPr>
        <p:blipFill rotWithShape="1">
          <a:blip r:embed="rId3">
            <a:alphaModFix/>
          </a:blip>
          <a:srcRect b="7875" l="956" r="1482" t="10090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3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Findings and Insights </a:t>
            </a:r>
            <a:endParaRPr/>
          </a:p>
        </p:txBody>
      </p:sp>
      <p:sp>
        <p:nvSpPr>
          <p:cNvPr id="157" name="Google Shape;157;p23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PROBLEM: Reluctance to Work for Companies with Misaligned or Undefined Mission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73.51% of Gen Z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will not work for a company whose mission does not align with their values.</a:t>
            </a:r>
            <a:b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316K respondents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stated they would work for a company with an misaligned mission.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RECOMMENDATIONS: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❑ Clearly define and communicate the company’s mission and values.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❑ Align business goals with social impact initiatives.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❑ Build a strong employer brand that resonates with Gen Z's expectations.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❑ Implement transparency in decision-making and corporate ethics.</a:t>
            </a:r>
            <a:endParaRPr/>
          </a:p>
        </p:txBody>
      </p:sp>
      <p:pic>
        <p:nvPicPr>
          <p:cNvPr id="158" name="Google Shape;158;p23"/>
          <p:cNvPicPr preferRelativeResize="0"/>
          <p:nvPr/>
        </p:nvPicPr>
        <p:blipFill rotWithShape="1">
          <a:blip r:embed="rId3">
            <a:alphaModFix/>
          </a:blip>
          <a:srcRect b="62570" l="34421" r="38642" t="14954"/>
          <a:stretch/>
        </p:blipFill>
        <p:spPr>
          <a:xfrm>
            <a:off x="5596850" y="2929200"/>
            <a:ext cx="3025075" cy="1691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3"/>
          <p:cNvPicPr preferRelativeResize="0"/>
          <p:nvPr/>
        </p:nvPicPr>
        <p:blipFill rotWithShape="1">
          <a:blip r:embed="rId3">
            <a:alphaModFix/>
          </a:blip>
          <a:srcRect b="85310" l="9600" r="75088" t="3721"/>
          <a:stretch/>
        </p:blipFill>
        <p:spPr>
          <a:xfrm>
            <a:off x="6172100" y="967706"/>
            <a:ext cx="2660198" cy="822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4"/>
          <p:cNvSpPr txBox="1"/>
          <p:nvPr>
            <p:ph type="title"/>
          </p:nvPr>
        </p:nvSpPr>
        <p:spPr>
          <a:xfrm>
            <a:off x="311700" y="322700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Findings and Insights </a:t>
            </a:r>
            <a:endParaRPr/>
          </a:p>
        </p:txBody>
      </p:sp>
      <p:sp>
        <p:nvSpPr>
          <p:cNvPr id="165" name="Google Shape;165;p24"/>
          <p:cNvSpPr txBox="1"/>
          <p:nvPr>
            <p:ph idx="1" type="body"/>
          </p:nvPr>
        </p:nvSpPr>
        <p:spPr>
          <a:xfrm>
            <a:off x="311700" y="1139775"/>
            <a:ext cx="8520600" cy="36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PROBLEM: High Salary Expectations with Career Progression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Top salary expectations for 3 years of experience: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127K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expect </a:t>
            </a: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&gt;50K salary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79K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expect </a:t>
            </a: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41K–50</a:t>
            </a: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73K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expect </a:t>
            </a: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31K–40</a:t>
            </a: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5 years of experience: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Most expect </a:t>
            </a: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71K–130K+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RECOMMENDATIONS: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❑ Offer competitive salary packages with clear progression paths.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❑ Provide performance-based incentives and bonuses.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❑ Implement mentorship programs to fast-track growth.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❑ Conduct market salary benchmarking to attract and retain talent.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6" name="Google Shape;166;p24"/>
          <p:cNvPicPr preferRelativeResize="0"/>
          <p:nvPr/>
        </p:nvPicPr>
        <p:blipFill rotWithShape="1">
          <a:blip r:embed="rId3">
            <a:alphaModFix/>
          </a:blip>
          <a:srcRect b="62570" l="9191" r="65734" t="14954"/>
          <a:stretch/>
        </p:blipFill>
        <p:spPr>
          <a:xfrm>
            <a:off x="5040075" y="491513"/>
            <a:ext cx="2815852" cy="1691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4"/>
          <p:cNvPicPr preferRelativeResize="0"/>
          <p:nvPr/>
        </p:nvPicPr>
        <p:blipFill rotWithShape="1">
          <a:blip r:embed="rId3">
            <a:alphaModFix/>
          </a:blip>
          <a:srcRect b="39449" l="61682" r="10619" t="14539"/>
          <a:stretch/>
        </p:blipFill>
        <p:spPr>
          <a:xfrm>
            <a:off x="5040075" y="2275500"/>
            <a:ext cx="3792225" cy="27197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5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Findings and Insights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5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PROBLEM: Career Longevity Concerns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242K Gen Z employees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said staying for </a:t>
            </a: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more than 3 years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depends on the company.</a:t>
            </a:r>
            <a:b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Only </a:t>
            </a: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43K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are willing to stay for </a:t>
            </a: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7+ years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b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RECOMMENDATIONS:</a:t>
            </a:r>
            <a:b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❑ Introduce long-term career development plans.</a:t>
            </a:r>
            <a:b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❑ Provide continuous learning and upskilling opportunities.</a:t>
            </a:r>
            <a:b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❑ Improve workplace flexibility and work-life balance.</a:t>
            </a:r>
            <a:b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❑ Enhance company culture and employee engagement programs.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4" name="Google Shape;174;p25"/>
          <p:cNvPicPr preferRelativeResize="0"/>
          <p:nvPr/>
        </p:nvPicPr>
        <p:blipFill rotWithShape="1">
          <a:blip r:embed="rId3">
            <a:alphaModFix/>
          </a:blip>
          <a:srcRect b="85325" l="2753" r="62568" t="3878"/>
          <a:stretch/>
        </p:blipFill>
        <p:spPr>
          <a:xfrm>
            <a:off x="5325475" y="2107475"/>
            <a:ext cx="3357450" cy="584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6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Findings and Insights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6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PROBLEM: Manager Expectations vs. Reality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240K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Gen Z professionals prefer a </a:t>
            </a: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supportive and learning-oriented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manager.</a:t>
            </a:r>
            <a:b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Only 23K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work under </a:t>
            </a: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supportive managers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while </a:t>
            </a: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5K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report unrealistic targets.</a:t>
            </a:r>
            <a:b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RECOMMENDATIONS:</a:t>
            </a:r>
            <a:b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❑ Train managers to adopt coaching and mentorship leadership styles.</a:t>
            </a:r>
            <a:b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❑ Implement 360-degree feedback mechanisms for manager evaluations.</a:t>
            </a:r>
            <a:b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❑ Encourage open communication between leadership and employees.</a:t>
            </a:r>
            <a:b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❑ Recognize and reward supportive management practices.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1" name="Google Shape;181;p26"/>
          <p:cNvPicPr preferRelativeResize="0"/>
          <p:nvPr/>
        </p:nvPicPr>
        <p:blipFill rotWithShape="1">
          <a:blip r:embed="rId3">
            <a:alphaModFix/>
          </a:blip>
          <a:srcRect b="85325" l="2753" r="62568" t="3878"/>
          <a:stretch/>
        </p:blipFill>
        <p:spPr>
          <a:xfrm>
            <a:off x="5376800" y="1200850"/>
            <a:ext cx="3357450" cy="584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6"/>
          <p:cNvPicPr preferRelativeResize="0"/>
          <p:nvPr/>
        </p:nvPicPr>
        <p:blipFill rotWithShape="1">
          <a:blip r:embed="rId3">
            <a:alphaModFix/>
          </a:blip>
          <a:srcRect b="932" l="55790" r="5402" t="67968"/>
          <a:stretch/>
        </p:blipFill>
        <p:spPr>
          <a:xfrm>
            <a:off x="5176838" y="2615325"/>
            <a:ext cx="3757373" cy="168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7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Findings and Insights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7"/>
          <p:cNvSpPr txBox="1"/>
          <p:nvPr>
            <p:ph idx="1" type="body"/>
          </p:nvPr>
        </p:nvSpPr>
        <p:spPr>
          <a:xfrm>
            <a:off x="311700" y="1417800"/>
            <a:ext cx="52068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PROBLEM: Work Environment Preferences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60.4% prefer on-site work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while </a:t>
            </a: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33.1% prefer hybrid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and </a:t>
            </a: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6.4% prefer remote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b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RECOMMENDATIONS:</a:t>
            </a:r>
            <a:b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❑ Offer hybrid work models to accommodate different preferences.</a:t>
            </a:r>
            <a:b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❑ Create engaging in-office experiences to retain employees.</a:t>
            </a:r>
            <a:b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❑ Provide remote work infrastructure for enhanced productivity.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9" name="Google Shape;189;p27"/>
          <p:cNvPicPr preferRelativeResize="0"/>
          <p:nvPr/>
        </p:nvPicPr>
        <p:blipFill rotWithShape="1">
          <a:blip r:embed="rId3">
            <a:alphaModFix/>
          </a:blip>
          <a:srcRect b="39656" l="955" r="67512" t="32702"/>
          <a:stretch/>
        </p:blipFill>
        <p:spPr>
          <a:xfrm>
            <a:off x="5675425" y="1786700"/>
            <a:ext cx="2955325" cy="1733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8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Findings and Insights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8"/>
          <p:cNvSpPr txBox="1"/>
          <p:nvPr>
            <p:ph idx="1" type="body"/>
          </p:nvPr>
        </p:nvSpPr>
        <p:spPr>
          <a:xfrm>
            <a:off x="311700" y="1417800"/>
            <a:ext cx="52068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PROBLEM: Gen Z's Career Choice Influences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136K influenced by parents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110K by social media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95K by leaders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and </a:t>
            </a: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66K by friends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b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Top career aspirations: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Business Development, Tech &amp; Innovation, Project Management, Freelancing, Teaching.</a:t>
            </a:r>
            <a:b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RECOMMENDATIONS:</a:t>
            </a:r>
            <a:b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❑ Strengthen employer branding through social media outreach.</a:t>
            </a:r>
            <a:b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❑ Collaborate with industry leaders and influencers to attract talent.</a:t>
            </a:r>
            <a:b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❑ Offer mentorship and networking programs for career growth.</a:t>
            </a:r>
            <a:b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❑ Provide internship and apprenticeship opportunities for early exposure.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6" name="Google Shape;196;p28"/>
          <p:cNvPicPr preferRelativeResize="0"/>
          <p:nvPr/>
        </p:nvPicPr>
        <p:blipFill rotWithShape="1">
          <a:blip r:embed="rId3">
            <a:alphaModFix/>
          </a:blip>
          <a:srcRect b="39174" l="34532" r="36818" t="30484"/>
          <a:stretch/>
        </p:blipFill>
        <p:spPr>
          <a:xfrm>
            <a:off x="5387625" y="581825"/>
            <a:ext cx="3103498" cy="2198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8"/>
          <p:cNvPicPr preferRelativeResize="0"/>
          <p:nvPr/>
        </p:nvPicPr>
        <p:blipFill rotWithShape="1">
          <a:blip r:embed="rId3">
            <a:alphaModFix/>
          </a:blip>
          <a:srcRect b="8477" l="34440" r="29470" t="61180"/>
          <a:stretch/>
        </p:blipFill>
        <p:spPr>
          <a:xfrm>
            <a:off x="5295925" y="2876550"/>
            <a:ext cx="3382502" cy="190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9"/>
          <p:cNvSpPr txBox="1"/>
          <p:nvPr>
            <p:ph idx="1" type="body"/>
          </p:nvPr>
        </p:nvSpPr>
        <p:spPr>
          <a:xfrm>
            <a:off x="163500" y="2145750"/>
            <a:ext cx="8520600" cy="8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3100"/>
              <a:t>Thank You!!!</a:t>
            </a:r>
            <a:endParaRPr b="1" sz="31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850"/>
              <a:t>Project Overview</a:t>
            </a:r>
            <a:endParaRPr sz="28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4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Project Objective:</a:t>
            </a:r>
            <a:br>
              <a:rPr b="1" lang="en" sz="12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2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project aims to analyze </a:t>
            </a: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Gen Z's career aspirations, expectations, and workplace preferences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to help companies understand and adapt to their evolving workforce needs. The study focuses on </a:t>
            </a: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salary expectations, career longevity, work environment preferences, manager expectations, and influencing factors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behind career choices.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Problem Statement:</a:t>
            </a:r>
            <a:b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Many organizations struggle to attract and retain Gen Z talent due to </a:t>
            </a: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misaligned company missions, unclear career progression, salary dissatisfaction, and workplace flexibility concerns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This project provides </a:t>
            </a: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data-driven insights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to bridge this gap and help companies </a:t>
            </a: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tailor their policies to Gen Z expectations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/>
          <p:nvPr/>
        </p:nvSpPr>
        <p:spPr>
          <a:xfrm>
            <a:off x="6990875" y="2053525"/>
            <a:ext cx="1329900" cy="2373300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2" name="Google Shape;82;p15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Roadmap</a:t>
            </a:r>
            <a:endParaRPr/>
          </a:p>
        </p:txBody>
      </p:sp>
      <p:sp>
        <p:nvSpPr>
          <p:cNvPr id="83" name="Google Shape;83;p15"/>
          <p:cNvSpPr/>
          <p:nvPr/>
        </p:nvSpPr>
        <p:spPr>
          <a:xfrm>
            <a:off x="813675" y="1237275"/>
            <a:ext cx="1685400" cy="16176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4" name="Google Shape;84;p15"/>
          <p:cNvSpPr txBox="1"/>
          <p:nvPr/>
        </p:nvSpPr>
        <p:spPr>
          <a:xfrm>
            <a:off x="813675" y="1862150"/>
            <a:ext cx="1685400" cy="8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latin typeface="Lato"/>
                <a:ea typeface="Lato"/>
                <a:cs typeface="Lato"/>
                <a:sym typeface="Lato"/>
              </a:rPr>
              <a:t>✅</a:t>
            </a:r>
            <a:r>
              <a:rPr lang="en" sz="950">
                <a:latin typeface="Lato"/>
                <a:ea typeface="Lato"/>
                <a:cs typeface="Lato"/>
                <a:sym typeface="Lato"/>
              </a:rPr>
              <a:t>Gathered raw survey data</a:t>
            </a:r>
            <a:br>
              <a:rPr lang="en" sz="950">
                <a:latin typeface="Lato"/>
                <a:ea typeface="Lato"/>
                <a:cs typeface="Lato"/>
                <a:sym typeface="Lato"/>
              </a:rPr>
            </a:br>
            <a:endParaRPr sz="95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latin typeface="Lato"/>
                <a:ea typeface="Lato"/>
                <a:cs typeface="Lato"/>
                <a:sym typeface="Lato"/>
              </a:rPr>
              <a:t>✅Removed inconsistencies &amp; formatted data</a:t>
            </a:r>
            <a:endParaRPr sz="95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5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5" name="Google Shape;85;p15"/>
          <p:cNvSpPr/>
          <p:nvPr/>
        </p:nvSpPr>
        <p:spPr>
          <a:xfrm>
            <a:off x="961425" y="1377950"/>
            <a:ext cx="1389900" cy="484200"/>
          </a:xfrm>
          <a:prstGeom prst="round2SameRect">
            <a:avLst>
              <a:gd fmla="val 41496" name="adj1"/>
              <a:gd fmla="val 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Data Collection and Cleaning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6" name="Google Shape;86;p15"/>
          <p:cNvSpPr/>
          <p:nvPr/>
        </p:nvSpPr>
        <p:spPr>
          <a:xfrm>
            <a:off x="3143388" y="1269025"/>
            <a:ext cx="1685400" cy="16176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7" name="Google Shape;87;p15"/>
          <p:cNvSpPr txBox="1"/>
          <p:nvPr/>
        </p:nvSpPr>
        <p:spPr>
          <a:xfrm>
            <a:off x="3143388" y="1893900"/>
            <a:ext cx="1685400" cy="8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✅</a:t>
            </a:r>
            <a:r>
              <a:rPr lang="en" sz="1000">
                <a:latin typeface="Lato"/>
                <a:ea typeface="Lato"/>
                <a:cs typeface="Lato"/>
                <a:sym typeface="Lato"/>
              </a:rPr>
              <a:t>Used </a:t>
            </a:r>
            <a:r>
              <a:rPr b="1" lang="en" sz="1000">
                <a:latin typeface="Lato"/>
                <a:ea typeface="Lato"/>
                <a:cs typeface="Lato"/>
                <a:sym typeface="Lato"/>
              </a:rPr>
              <a:t>Pivot Tables</a:t>
            </a:r>
            <a:r>
              <a:rPr lang="en" sz="1000">
                <a:latin typeface="Lato"/>
                <a:ea typeface="Lato"/>
                <a:cs typeface="Lato"/>
                <a:sym typeface="Lato"/>
              </a:rPr>
              <a:t> for summarization</a:t>
            </a:r>
            <a:br>
              <a:rPr lang="en" sz="1000">
                <a:latin typeface="Lato"/>
                <a:ea typeface="Lato"/>
                <a:cs typeface="Lato"/>
                <a:sym typeface="Lato"/>
              </a:rPr>
            </a:br>
            <a:endParaRPr sz="1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✅Develop dashboard on career aspiration of GenZ</a:t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8" name="Google Shape;88;p15"/>
          <p:cNvSpPr/>
          <p:nvPr/>
        </p:nvSpPr>
        <p:spPr>
          <a:xfrm>
            <a:off x="3291138" y="1409700"/>
            <a:ext cx="1389900" cy="484200"/>
          </a:xfrm>
          <a:prstGeom prst="round2SameRect">
            <a:avLst>
              <a:gd fmla="val 41496" name="adj1"/>
              <a:gd fmla="val 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000">
                <a:solidFill>
                  <a:schemeClr val="lt1"/>
                </a:solidFill>
              </a:rPr>
              <a:t>Excel Dashboard Creation</a:t>
            </a:r>
            <a:endParaRPr b="1"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9" name="Google Shape;89;p15"/>
          <p:cNvSpPr/>
          <p:nvPr/>
        </p:nvSpPr>
        <p:spPr>
          <a:xfrm>
            <a:off x="5620875" y="1269025"/>
            <a:ext cx="1685400" cy="16176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0" name="Google Shape;90;p15"/>
          <p:cNvSpPr txBox="1"/>
          <p:nvPr/>
        </p:nvSpPr>
        <p:spPr>
          <a:xfrm>
            <a:off x="5620875" y="1893900"/>
            <a:ext cx="1685400" cy="8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✅</a:t>
            </a:r>
            <a:r>
              <a:rPr lang="en" sz="1000">
                <a:latin typeface="Lato"/>
                <a:ea typeface="Lato"/>
                <a:cs typeface="Lato"/>
                <a:sym typeface="Lato"/>
              </a:rPr>
              <a:t>Performed </a:t>
            </a:r>
            <a:r>
              <a:rPr b="1" lang="en" sz="1000">
                <a:latin typeface="Lato"/>
                <a:ea typeface="Lato"/>
                <a:cs typeface="Lato"/>
                <a:sym typeface="Lato"/>
              </a:rPr>
              <a:t>query-based analysis</a:t>
            </a:r>
            <a:r>
              <a:rPr lang="en" sz="1000">
                <a:latin typeface="Lato"/>
                <a:ea typeface="Lato"/>
                <a:cs typeface="Lato"/>
                <a:sym typeface="Lato"/>
              </a:rPr>
              <a:t> on cleaned data</a:t>
            </a:r>
            <a:br>
              <a:rPr lang="en" sz="1000">
                <a:latin typeface="Lato"/>
                <a:ea typeface="Lato"/>
                <a:cs typeface="Lato"/>
                <a:sym typeface="Lato"/>
              </a:rPr>
            </a:br>
            <a:endParaRPr sz="1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✅I</a:t>
            </a:r>
            <a:r>
              <a:rPr lang="en" sz="1000">
                <a:latin typeface="Lato"/>
                <a:ea typeface="Lato"/>
                <a:cs typeface="Lato"/>
                <a:sym typeface="Lato"/>
              </a:rPr>
              <a:t>dentified key trends &amp; patterns</a:t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1" name="Google Shape;91;p15"/>
          <p:cNvSpPr/>
          <p:nvPr/>
        </p:nvSpPr>
        <p:spPr>
          <a:xfrm>
            <a:off x="5768625" y="1409700"/>
            <a:ext cx="1389900" cy="484200"/>
          </a:xfrm>
          <a:prstGeom prst="round2SameRect">
            <a:avLst>
              <a:gd fmla="val 41496" name="adj1"/>
              <a:gd fmla="val 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000">
                <a:solidFill>
                  <a:schemeClr val="lt1"/>
                </a:solidFill>
              </a:rPr>
              <a:t>SQL Data Analysis</a:t>
            </a:r>
            <a:endParaRPr b="1"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2" name="Google Shape;92;p15"/>
          <p:cNvSpPr/>
          <p:nvPr/>
        </p:nvSpPr>
        <p:spPr>
          <a:xfrm>
            <a:off x="5305475" y="3237225"/>
            <a:ext cx="1685400" cy="16176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3" name="Google Shape;93;p15"/>
          <p:cNvSpPr txBox="1"/>
          <p:nvPr/>
        </p:nvSpPr>
        <p:spPr>
          <a:xfrm>
            <a:off x="5305475" y="3862100"/>
            <a:ext cx="1685400" cy="8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✅</a:t>
            </a:r>
            <a:r>
              <a:rPr lang="en" sz="1000"/>
              <a:t>Built interactive visuals &amp; reports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✅</a:t>
            </a:r>
            <a:r>
              <a:rPr lang="en" sz="1000"/>
              <a:t>Created filters &amp; slicers for deep insights</a:t>
            </a:r>
            <a:endParaRPr sz="1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4" name="Google Shape;94;p15"/>
          <p:cNvSpPr/>
          <p:nvPr/>
        </p:nvSpPr>
        <p:spPr>
          <a:xfrm>
            <a:off x="5453225" y="3377900"/>
            <a:ext cx="1389900" cy="484200"/>
          </a:xfrm>
          <a:prstGeom prst="round2SameRect">
            <a:avLst>
              <a:gd fmla="val 41496" name="adj1"/>
              <a:gd fmla="val 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900">
                <a:solidFill>
                  <a:schemeClr val="lt1"/>
                </a:solidFill>
              </a:rPr>
              <a:t>PowerBI Dashboard Development</a:t>
            </a:r>
            <a:endParaRPr b="1" sz="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5" name="Google Shape;95;p15"/>
          <p:cNvSpPr/>
          <p:nvPr/>
        </p:nvSpPr>
        <p:spPr>
          <a:xfrm>
            <a:off x="2654125" y="3237225"/>
            <a:ext cx="1685400" cy="16176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6" name="Google Shape;96;p15"/>
          <p:cNvSpPr txBox="1"/>
          <p:nvPr/>
        </p:nvSpPr>
        <p:spPr>
          <a:xfrm>
            <a:off x="2654125" y="3862100"/>
            <a:ext cx="1685400" cy="8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✅</a:t>
            </a:r>
            <a:r>
              <a:rPr lang="en" sz="900"/>
              <a:t>Derived key business </a:t>
            </a:r>
            <a:r>
              <a:rPr b="1" lang="en" sz="900"/>
              <a:t>recommendations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✅</a:t>
            </a:r>
            <a:r>
              <a:rPr lang="en" sz="900"/>
              <a:t>Compiled findings into a </a:t>
            </a:r>
            <a:r>
              <a:rPr b="1" lang="en" sz="900"/>
              <a:t>professional presentation</a:t>
            </a:r>
            <a:endParaRPr sz="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7" name="Google Shape;97;p15"/>
          <p:cNvSpPr/>
          <p:nvPr/>
        </p:nvSpPr>
        <p:spPr>
          <a:xfrm>
            <a:off x="2801875" y="3377900"/>
            <a:ext cx="1389900" cy="484200"/>
          </a:xfrm>
          <a:prstGeom prst="round2SameRect">
            <a:avLst>
              <a:gd fmla="val 41496" name="adj1"/>
              <a:gd fmla="val 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900">
                <a:solidFill>
                  <a:schemeClr val="lt1"/>
                </a:solidFill>
              </a:rPr>
              <a:t>Final Analysis &amp; Presentation</a:t>
            </a:r>
            <a:endParaRPr b="1" sz="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8" name="Google Shape;98;p15"/>
          <p:cNvSpPr/>
          <p:nvPr/>
        </p:nvSpPr>
        <p:spPr>
          <a:xfrm>
            <a:off x="2499075" y="1917925"/>
            <a:ext cx="678000" cy="319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9" name="Google Shape;99;p15"/>
          <p:cNvSpPr/>
          <p:nvPr/>
        </p:nvSpPr>
        <p:spPr>
          <a:xfrm>
            <a:off x="4828821" y="1995525"/>
            <a:ext cx="789300" cy="319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0" name="Google Shape;100;p15"/>
          <p:cNvSpPr/>
          <p:nvPr/>
        </p:nvSpPr>
        <p:spPr>
          <a:xfrm>
            <a:off x="4339525" y="3997950"/>
            <a:ext cx="978300" cy="3198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0" y="0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00"/>
              <a:t>Excel Dashboard</a:t>
            </a:r>
            <a:endParaRPr sz="2500"/>
          </a:p>
        </p:txBody>
      </p:sp>
      <p:pic>
        <p:nvPicPr>
          <p:cNvPr id="106" name="Google Shape;10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96050"/>
            <a:ext cx="9144003" cy="4547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311700" y="19837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311700" y="1178825"/>
            <a:ext cx="8520600" cy="36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Unlike previous generations, Gen Z is not afraid to break away from family traditions and question toxic behaviors, even if they seem normal to others.</a:t>
            </a:r>
            <a:b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Mental health is no longer a taboo topic, and more people are open to seeking therapy and prioritizing self-care over just working endlessly.</a:t>
            </a:r>
            <a:b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pandemic disrupted their education and career plans, making them rethink their life choices and focus on doing what truly matters to them.</a:t>
            </a:r>
            <a:b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Social media has exposed them to different career opportunities, showing them that they don’t have to follow the traditional path to success.</a:t>
            </a:r>
            <a:b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job market is highly unstable, with frequent layoffs and fewer secure opportunities, making it difficult to plan for the future.</a:t>
            </a:r>
            <a:b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Living costs have risen drastically, but salaries have not kept up, forcing many freshers to work for very low pay or even unpaid internships just to gain experience.</a:t>
            </a:r>
            <a:b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Easy access to books, podcasts, and online resources has encouraged them to explore different career paths rather than sticking to just one traditional job.</a:t>
            </a:r>
            <a:b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7"/>
          <p:cNvSpPr txBox="1"/>
          <p:nvPr>
            <p:ph type="title"/>
          </p:nvPr>
        </p:nvSpPr>
        <p:spPr>
          <a:xfrm>
            <a:off x="311700" y="65587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D9D9D9"/>
                </a:solidFill>
              </a:rPr>
              <a:t>Changing Mindset of Gen Z</a:t>
            </a:r>
            <a:endParaRPr sz="1800">
              <a:solidFill>
                <a:srgbClr val="D9D9D9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311700" y="19837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119" name="Google Shape;119;p18"/>
          <p:cNvSpPr txBox="1"/>
          <p:nvPr>
            <p:ph idx="1" type="body"/>
          </p:nvPr>
        </p:nvSpPr>
        <p:spPr>
          <a:xfrm>
            <a:off x="311700" y="1300875"/>
            <a:ext cx="8520600" cy="36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Many workplaces still follow outdated rules and rigid work cultures, making it hard for young employees to feel valued or motivated.</a:t>
            </a:r>
            <a:b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There is a huge gap between older employers and Gen Z employees, making it difficult for both sides to understand and communicate with each other effectively.</a:t>
            </a:r>
            <a:b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Gen Z is often seen as disloyal because they change jobs frequently, but in reality, they just don’t want to stay in a place where they feel undervalued or exploited.</a:t>
            </a:r>
            <a:b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Families often struggle to understand their career choices, leading to pressure to follow traditional job paths that may not align with their interests.</a:t>
            </a:r>
            <a:b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Long working hours, low pay, and a lack of work-life balance lead to high levels of stress and burnout, making it difficult to stay in one job for too long.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n" sz="11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Final Thought:</a:t>
            </a:r>
            <a:r>
              <a:rPr b="1" lang="en" sz="11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 Gen Z is not lazy or unrealistic; they just want fair treatment, flexibility, and a work environment where they feel respected and valued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8"/>
          <p:cNvSpPr txBox="1"/>
          <p:nvPr>
            <p:ph type="title"/>
          </p:nvPr>
        </p:nvSpPr>
        <p:spPr>
          <a:xfrm>
            <a:off x="311700" y="65587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D9D9D9"/>
                </a:solidFill>
              </a:rPr>
              <a:t>Problems Gen Z Faces at Work</a:t>
            </a:r>
            <a:endParaRPr sz="1800">
              <a:solidFill>
                <a:srgbClr val="D9D9D9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Cleaning and Standardizing in SQL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9"/>
          <p:cNvSpPr txBox="1"/>
          <p:nvPr>
            <p:ph idx="1" type="body"/>
          </p:nvPr>
        </p:nvSpPr>
        <p:spPr>
          <a:xfrm>
            <a:off x="311700" y="1165950"/>
            <a:ext cx="4076100" cy="3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What industries are Gen-Z most interested in pursuing careers in?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7" name="Google Shape;127;p19"/>
          <p:cNvPicPr preferRelativeResize="0"/>
          <p:nvPr/>
        </p:nvPicPr>
        <p:blipFill rotWithShape="1">
          <a:blip r:embed="rId3">
            <a:alphaModFix/>
          </a:blip>
          <a:srcRect b="62748" l="18753" r="43850" t="27171"/>
          <a:stretch/>
        </p:blipFill>
        <p:spPr>
          <a:xfrm>
            <a:off x="435875" y="1510950"/>
            <a:ext cx="3975352" cy="76535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9"/>
          <p:cNvSpPr txBox="1"/>
          <p:nvPr>
            <p:ph idx="1" type="body"/>
          </p:nvPr>
        </p:nvSpPr>
        <p:spPr>
          <a:xfrm>
            <a:off x="335125" y="2412900"/>
            <a:ext cx="4076100" cy="3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2. What are the top factors influencing Gen-Z’s career choices?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000"/>
          </a:p>
        </p:txBody>
      </p:sp>
      <p:pic>
        <p:nvPicPr>
          <p:cNvPr id="129" name="Google Shape;129;p19"/>
          <p:cNvPicPr preferRelativeResize="0"/>
          <p:nvPr/>
        </p:nvPicPr>
        <p:blipFill rotWithShape="1">
          <a:blip r:embed="rId4">
            <a:alphaModFix/>
          </a:blip>
          <a:srcRect b="62127" l="18786" r="43588" t="27372"/>
          <a:stretch/>
        </p:blipFill>
        <p:spPr>
          <a:xfrm>
            <a:off x="488200" y="2712200"/>
            <a:ext cx="3923026" cy="76535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19"/>
          <p:cNvSpPr txBox="1"/>
          <p:nvPr>
            <p:ph idx="1" type="body"/>
          </p:nvPr>
        </p:nvSpPr>
        <p:spPr>
          <a:xfrm>
            <a:off x="411663" y="3611450"/>
            <a:ext cx="4076100" cy="5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What is the desired work environment for Gen-Z? (e.g., remote, hybrid, in-office)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000"/>
          </a:p>
        </p:txBody>
      </p:sp>
      <p:pic>
        <p:nvPicPr>
          <p:cNvPr id="131" name="Google Shape;131;p19"/>
          <p:cNvPicPr preferRelativeResize="0"/>
          <p:nvPr/>
        </p:nvPicPr>
        <p:blipFill rotWithShape="1">
          <a:blip r:embed="rId5">
            <a:alphaModFix/>
          </a:blip>
          <a:srcRect b="62544" l="18909" r="48589" t="28304"/>
          <a:stretch/>
        </p:blipFill>
        <p:spPr>
          <a:xfrm>
            <a:off x="488213" y="4116650"/>
            <a:ext cx="3923026" cy="76535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9"/>
          <p:cNvSpPr txBox="1"/>
          <p:nvPr>
            <p:ph idx="1" type="body"/>
          </p:nvPr>
        </p:nvSpPr>
        <p:spPr>
          <a:xfrm>
            <a:off x="4571988" y="1165950"/>
            <a:ext cx="4076100" cy="5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How do financial goals, such as salary and benefits, impact career aspirations among Gen-Z?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33" name="Google Shape;133;p19"/>
          <p:cNvSpPr txBox="1"/>
          <p:nvPr>
            <p:ph idx="1" type="body"/>
          </p:nvPr>
        </p:nvSpPr>
        <p:spPr>
          <a:xfrm>
            <a:off x="4571988" y="2412900"/>
            <a:ext cx="4076100" cy="5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5. What role do personal values and social impact play in career choices for Gen-Z?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4" name="Google Shape;134;p19"/>
          <p:cNvPicPr preferRelativeResize="0"/>
          <p:nvPr/>
        </p:nvPicPr>
        <p:blipFill rotWithShape="1">
          <a:blip r:embed="rId6">
            <a:alphaModFix/>
          </a:blip>
          <a:srcRect b="62169" l="18584" r="41077" t="28166"/>
          <a:stretch/>
        </p:blipFill>
        <p:spPr>
          <a:xfrm>
            <a:off x="4598675" y="1697375"/>
            <a:ext cx="4076099" cy="6450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9"/>
          <p:cNvPicPr preferRelativeResize="0"/>
          <p:nvPr/>
        </p:nvPicPr>
        <p:blipFill rotWithShape="1">
          <a:blip r:embed="rId7">
            <a:alphaModFix/>
          </a:blip>
          <a:srcRect b="60655" l="18585" r="32558" t="28165"/>
          <a:stretch/>
        </p:blipFill>
        <p:spPr>
          <a:xfrm>
            <a:off x="4598675" y="2988625"/>
            <a:ext cx="4076099" cy="692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/>
          <p:nvPr>
            <p:ph type="title"/>
          </p:nvPr>
        </p:nvSpPr>
        <p:spPr>
          <a:xfrm>
            <a:off x="0" y="0"/>
            <a:ext cx="91440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GENERAL POWER BI DASHBOARD</a:t>
            </a:r>
            <a:endParaRPr sz="2400"/>
          </a:p>
        </p:txBody>
      </p:sp>
      <p:pic>
        <p:nvPicPr>
          <p:cNvPr id="141" name="Google Shape;141;p20"/>
          <p:cNvPicPr preferRelativeResize="0"/>
          <p:nvPr/>
        </p:nvPicPr>
        <p:blipFill rotWithShape="1">
          <a:blip r:embed="rId3">
            <a:alphaModFix/>
          </a:blip>
          <a:srcRect b="1255" l="9347" r="9233" t="2913"/>
          <a:stretch/>
        </p:blipFill>
        <p:spPr>
          <a:xfrm>
            <a:off x="0" y="496925"/>
            <a:ext cx="9144003" cy="4646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21"/>
          <p:cNvPicPr preferRelativeResize="0"/>
          <p:nvPr/>
        </p:nvPicPr>
        <p:blipFill rotWithShape="1">
          <a:blip r:embed="rId3">
            <a:alphaModFix/>
          </a:blip>
          <a:srcRect b="1055" l="2753" r="2611" t="3878"/>
          <a:stretch/>
        </p:blipFill>
        <p:spPr>
          <a:xfrm>
            <a:off x="-18526" y="0"/>
            <a:ext cx="9162527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lue &amp; Gold">
  <a:themeElements>
    <a:clrScheme name="Blue &amp; Gold">
      <a:dk1>
        <a:srgbClr val="FFFFFF"/>
      </a:dk1>
      <a:lt1>
        <a:srgbClr val="01AFD1"/>
      </a:lt1>
      <a:dk2>
        <a:srgbClr val="1E2D31"/>
      </a:dk2>
      <a:lt2>
        <a:srgbClr val="BFC7CA"/>
      </a:lt2>
      <a:accent1>
        <a:srgbClr val="006F85"/>
      </a:accent1>
      <a:accent2>
        <a:srgbClr val="AF4345"/>
      </a:accent2>
      <a:accent3>
        <a:srgbClr val="47D06A"/>
      </a:accent3>
      <a:accent4>
        <a:srgbClr val="F58F8F"/>
      </a:accent4>
      <a:accent5>
        <a:srgbClr val="F6CD4C"/>
      </a:accent5>
      <a:accent6>
        <a:srgbClr val="F8E71C"/>
      </a:accent6>
      <a:hlink>
        <a:srgbClr val="F6CD4C"/>
      </a:hlink>
      <a:folHlink>
        <a:srgbClr val="F6CD4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