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
      <p:font typeface="Maven Pro"/>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3333906b4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3333906b4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3174f742b6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33174f742b6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3174f742b6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33174f742b6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33174f742b6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33174f742b6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33174f742b6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33174f742b6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3321bc34a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3321bc34a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3321bc34a9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3321bc34a9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1cbf9f31affff7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1cbf9f31affff7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33a3aa13d2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33a3aa13d2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rgbClr val="F3C1E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jpg"/><Relationship Id="rId5"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public.tableau.com/views/Accenture_Social_Buzz_Project/Dashboard1?:language=en-GB&amp;:sid=&amp;:redirect=auth&amp;:display_count=n&amp;:origin=viz_share_link"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title"/>
          </p:nvPr>
        </p:nvSpPr>
        <p:spPr>
          <a:xfrm>
            <a:off x="824000" y="1613825"/>
            <a:ext cx="71481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4800">
                <a:solidFill>
                  <a:srgbClr val="844A7C"/>
                </a:solidFill>
              </a:rPr>
              <a:t>Social Buzz Analytics</a:t>
            </a:r>
            <a:endParaRPr sz="4800">
              <a:solidFill>
                <a:srgbClr val="844A7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2"/>
          <p:cNvSpPr txBox="1"/>
          <p:nvPr>
            <p:ph type="title"/>
          </p:nvPr>
        </p:nvSpPr>
        <p:spPr>
          <a:xfrm>
            <a:off x="2839650" y="2203200"/>
            <a:ext cx="3464700" cy="73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100"/>
              <a:t>Thank You!!!</a:t>
            </a:r>
            <a:endParaRPr sz="4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C1E2"/>
        </a:solidFill>
      </p:bgPr>
    </p:bg>
    <p:spTree>
      <p:nvGrpSpPr>
        <p:cNvPr id="281" name="Shape 281"/>
        <p:cNvGrpSpPr/>
        <p:nvPr/>
      </p:nvGrpSpPr>
      <p:grpSpPr>
        <a:xfrm>
          <a:off x="0" y="0"/>
          <a:ext cx="0" cy="0"/>
          <a:chOff x="0" y="0"/>
          <a:chExt cx="0" cy="0"/>
        </a:xfrm>
      </p:grpSpPr>
      <p:grpSp>
        <p:nvGrpSpPr>
          <p:cNvPr id="282" name="Google Shape;282;p14"/>
          <p:cNvGrpSpPr/>
          <p:nvPr/>
        </p:nvGrpSpPr>
        <p:grpSpPr>
          <a:xfrm>
            <a:off x="0" y="0"/>
            <a:ext cx="997682" cy="5144127"/>
            <a:chOff x="0" y="0"/>
            <a:chExt cx="3005065" cy="12632925"/>
          </a:xfrm>
        </p:grpSpPr>
        <p:pic>
          <p:nvPicPr>
            <p:cNvPr id="283" name="Google Shape;283;p14"/>
            <p:cNvPicPr preferRelativeResize="0"/>
            <p:nvPr/>
          </p:nvPicPr>
          <p:blipFill rotWithShape="1">
            <a:blip r:embed="rId3">
              <a:alphaModFix amt="80000"/>
            </a:blip>
            <a:srcRect b="0" l="0" r="0" t="0"/>
            <a:stretch/>
          </p:blipFill>
          <p:spPr>
            <a:xfrm>
              <a:off x="0" y="0"/>
              <a:ext cx="3005065" cy="2794711"/>
            </a:xfrm>
            <a:prstGeom prst="rect">
              <a:avLst/>
            </a:prstGeom>
            <a:noFill/>
            <a:ln>
              <a:noFill/>
            </a:ln>
          </p:spPr>
        </p:pic>
        <p:pic>
          <p:nvPicPr>
            <p:cNvPr id="284" name="Google Shape;284;p14"/>
            <p:cNvPicPr preferRelativeResize="0"/>
            <p:nvPr/>
          </p:nvPicPr>
          <p:blipFill rotWithShape="1">
            <a:blip r:embed="rId3">
              <a:alphaModFix amt="80000"/>
            </a:blip>
            <a:srcRect b="0" l="0" r="0" t="0"/>
            <a:stretch/>
          </p:blipFill>
          <p:spPr>
            <a:xfrm>
              <a:off x="0" y="3279405"/>
              <a:ext cx="3005065" cy="2794711"/>
            </a:xfrm>
            <a:prstGeom prst="rect">
              <a:avLst/>
            </a:prstGeom>
            <a:noFill/>
            <a:ln>
              <a:noFill/>
            </a:ln>
          </p:spPr>
        </p:pic>
        <p:pic>
          <p:nvPicPr>
            <p:cNvPr id="285" name="Google Shape;285;p14"/>
            <p:cNvPicPr preferRelativeResize="0"/>
            <p:nvPr/>
          </p:nvPicPr>
          <p:blipFill rotWithShape="1">
            <a:blip r:embed="rId3">
              <a:alphaModFix amt="80000"/>
            </a:blip>
            <a:srcRect b="0" l="0" r="0" t="0"/>
            <a:stretch/>
          </p:blipFill>
          <p:spPr>
            <a:xfrm>
              <a:off x="0" y="6558809"/>
              <a:ext cx="3005065" cy="2794711"/>
            </a:xfrm>
            <a:prstGeom prst="rect">
              <a:avLst/>
            </a:prstGeom>
            <a:noFill/>
            <a:ln>
              <a:noFill/>
            </a:ln>
          </p:spPr>
        </p:pic>
        <p:pic>
          <p:nvPicPr>
            <p:cNvPr id="286" name="Google Shape;286;p14"/>
            <p:cNvPicPr preferRelativeResize="0"/>
            <p:nvPr/>
          </p:nvPicPr>
          <p:blipFill rotWithShape="1">
            <a:blip r:embed="rId3">
              <a:alphaModFix amt="80000"/>
            </a:blip>
            <a:srcRect b="0" l="0" r="0" t="0"/>
            <a:stretch/>
          </p:blipFill>
          <p:spPr>
            <a:xfrm>
              <a:off x="0" y="9838214"/>
              <a:ext cx="3005065" cy="2794711"/>
            </a:xfrm>
            <a:prstGeom prst="rect">
              <a:avLst/>
            </a:prstGeom>
            <a:noFill/>
            <a:ln>
              <a:noFill/>
            </a:ln>
          </p:spPr>
        </p:pic>
      </p:grpSp>
      <p:sp>
        <p:nvSpPr>
          <p:cNvPr id="287" name="Google Shape;287;p14"/>
          <p:cNvSpPr txBox="1"/>
          <p:nvPr>
            <p:ph type="title"/>
          </p:nvPr>
        </p:nvSpPr>
        <p:spPr>
          <a:xfrm>
            <a:off x="1303800" y="676075"/>
            <a:ext cx="7030500" cy="7383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rgbClr val="000000"/>
              </a:buClr>
              <a:buSzPts val="990"/>
              <a:buFont typeface="Arial"/>
              <a:buNone/>
            </a:pPr>
            <a:r>
              <a:rPr lang="en" sz="3600">
                <a:solidFill>
                  <a:srgbClr val="844A7C"/>
                </a:solidFill>
                <a:latin typeface="Arial"/>
                <a:ea typeface="Arial"/>
                <a:cs typeface="Arial"/>
                <a:sym typeface="Arial"/>
              </a:rPr>
              <a:t>Today's agenda</a:t>
            </a:r>
            <a:endParaRPr sz="3600">
              <a:solidFill>
                <a:srgbClr val="844A7C"/>
              </a:solidFill>
              <a:latin typeface="Arial"/>
              <a:ea typeface="Arial"/>
              <a:cs typeface="Arial"/>
              <a:sym typeface="Arial"/>
            </a:endParaRPr>
          </a:p>
          <a:p>
            <a:pPr indent="0" lvl="0" marL="0" rtl="0" algn="l">
              <a:spcBef>
                <a:spcPts val="0"/>
              </a:spcBef>
              <a:spcAft>
                <a:spcPts val="0"/>
              </a:spcAft>
              <a:buSzPts val="990"/>
              <a:buNone/>
            </a:pPr>
            <a:r>
              <a:t/>
            </a:r>
            <a:endParaRPr sz="2520"/>
          </a:p>
        </p:txBody>
      </p:sp>
      <p:sp>
        <p:nvSpPr>
          <p:cNvPr id="288" name="Google Shape;288;p14"/>
          <p:cNvSpPr txBox="1"/>
          <p:nvPr>
            <p:ph idx="1" type="body"/>
          </p:nvPr>
        </p:nvSpPr>
        <p:spPr>
          <a:xfrm>
            <a:off x="1303800" y="1747900"/>
            <a:ext cx="7030500" cy="2541600"/>
          </a:xfrm>
          <a:prstGeom prst="rect">
            <a:avLst/>
          </a:prstGeom>
        </p:spPr>
        <p:txBody>
          <a:bodyPr anchorCtr="0" anchor="t" bIns="91425" lIns="91425" spcFirstLastPara="1" rIns="91425" wrap="square" tIns="91425">
            <a:normAutofit/>
          </a:bodyPr>
          <a:lstStyle/>
          <a:p>
            <a:pPr indent="-342900" lvl="0" marL="457200" rtl="0" algn="l">
              <a:lnSpc>
                <a:spcPct val="120000"/>
              </a:lnSpc>
              <a:spcBef>
                <a:spcPts val="0"/>
              </a:spcBef>
              <a:spcAft>
                <a:spcPts val="0"/>
              </a:spcAft>
              <a:buClr>
                <a:srgbClr val="844A7C"/>
              </a:buClr>
              <a:buSzPts val="1800"/>
              <a:buFont typeface="Arial"/>
              <a:buAutoNum type="arabicPeriod"/>
            </a:pPr>
            <a:r>
              <a:rPr lang="en" sz="1800">
                <a:solidFill>
                  <a:srgbClr val="844A7C"/>
                </a:solidFill>
                <a:latin typeface="Arial"/>
                <a:ea typeface="Arial"/>
                <a:cs typeface="Arial"/>
                <a:sym typeface="Arial"/>
              </a:rPr>
              <a:t>Project recap</a:t>
            </a:r>
            <a:endParaRPr>
              <a:solidFill>
                <a:srgbClr val="844A7C"/>
              </a:solidFill>
              <a:latin typeface="Arial"/>
              <a:ea typeface="Arial"/>
              <a:cs typeface="Arial"/>
              <a:sym typeface="Arial"/>
            </a:endParaRPr>
          </a:p>
          <a:p>
            <a:pPr indent="-342900" lvl="0" marL="457200" rtl="0" algn="l">
              <a:lnSpc>
                <a:spcPct val="120000"/>
              </a:lnSpc>
              <a:spcBef>
                <a:spcPts val="0"/>
              </a:spcBef>
              <a:spcAft>
                <a:spcPts val="0"/>
              </a:spcAft>
              <a:buClr>
                <a:srgbClr val="844A7C"/>
              </a:buClr>
              <a:buSzPts val="1800"/>
              <a:buFont typeface="Arial"/>
              <a:buAutoNum type="arabicPeriod"/>
            </a:pPr>
            <a:r>
              <a:rPr lang="en" sz="1800">
                <a:solidFill>
                  <a:srgbClr val="844A7C"/>
                </a:solidFill>
                <a:latin typeface="Arial"/>
                <a:ea typeface="Arial"/>
                <a:cs typeface="Arial"/>
                <a:sym typeface="Arial"/>
              </a:rPr>
              <a:t>Problem</a:t>
            </a:r>
            <a:endParaRPr>
              <a:solidFill>
                <a:srgbClr val="844A7C"/>
              </a:solidFill>
              <a:latin typeface="Arial"/>
              <a:ea typeface="Arial"/>
              <a:cs typeface="Arial"/>
              <a:sym typeface="Arial"/>
            </a:endParaRPr>
          </a:p>
          <a:p>
            <a:pPr indent="-342900" lvl="0" marL="457200" rtl="0" algn="l">
              <a:lnSpc>
                <a:spcPct val="120000"/>
              </a:lnSpc>
              <a:spcBef>
                <a:spcPts val="0"/>
              </a:spcBef>
              <a:spcAft>
                <a:spcPts val="0"/>
              </a:spcAft>
              <a:buClr>
                <a:srgbClr val="844A7C"/>
              </a:buClr>
              <a:buSzPts val="1800"/>
              <a:buFont typeface="Arial"/>
              <a:buAutoNum type="arabicPeriod"/>
            </a:pPr>
            <a:r>
              <a:rPr lang="en" sz="1800">
                <a:solidFill>
                  <a:srgbClr val="844A7C"/>
                </a:solidFill>
                <a:latin typeface="Arial"/>
                <a:ea typeface="Arial"/>
                <a:cs typeface="Arial"/>
                <a:sym typeface="Arial"/>
              </a:rPr>
              <a:t>The Analytics team</a:t>
            </a:r>
            <a:endParaRPr>
              <a:solidFill>
                <a:srgbClr val="844A7C"/>
              </a:solidFill>
              <a:latin typeface="Arial"/>
              <a:ea typeface="Arial"/>
              <a:cs typeface="Arial"/>
              <a:sym typeface="Arial"/>
            </a:endParaRPr>
          </a:p>
          <a:p>
            <a:pPr indent="-342900" lvl="0" marL="457200" rtl="0" algn="l">
              <a:lnSpc>
                <a:spcPct val="120000"/>
              </a:lnSpc>
              <a:spcBef>
                <a:spcPts val="0"/>
              </a:spcBef>
              <a:spcAft>
                <a:spcPts val="0"/>
              </a:spcAft>
              <a:buClr>
                <a:srgbClr val="844A7C"/>
              </a:buClr>
              <a:buSzPts val="1800"/>
              <a:buFont typeface="Arial"/>
              <a:buAutoNum type="arabicPeriod"/>
            </a:pPr>
            <a:r>
              <a:rPr lang="en" sz="1800">
                <a:solidFill>
                  <a:srgbClr val="844A7C"/>
                </a:solidFill>
                <a:latin typeface="Arial"/>
                <a:ea typeface="Arial"/>
                <a:cs typeface="Arial"/>
                <a:sym typeface="Arial"/>
              </a:rPr>
              <a:t>Process</a:t>
            </a:r>
            <a:endParaRPr>
              <a:solidFill>
                <a:srgbClr val="844A7C"/>
              </a:solidFill>
              <a:latin typeface="Arial"/>
              <a:ea typeface="Arial"/>
              <a:cs typeface="Arial"/>
              <a:sym typeface="Arial"/>
            </a:endParaRPr>
          </a:p>
          <a:p>
            <a:pPr indent="-342900" lvl="0" marL="457200" rtl="0" algn="l">
              <a:lnSpc>
                <a:spcPct val="120000"/>
              </a:lnSpc>
              <a:spcBef>
                <a:spcPts val="0"/>
              </a:spcBef>
              <a:spcAft>
                <a:spcPts val="0"/>
              </a:spcAft>
              <a:buClr>
                <a:srgbClr val="844A7C"/>
              </a:buClr>
              <a:buSzPts val="1800"/>
              <a:buFont typeface="Arial"/>
              <a:buAutoNum type="arabicPeriod"/>
            </a:pPr>
            <a:r>
              <a:rPr lang="en" sz="1800">
                <a:solidFill>
                  <a:srgbClr val="844A7C"/>
                </a:solidFill>
                <a:latin typeface="Arial"/>
                <a:ea typeface="Arial"/>
                <a:cs typeface="Arial"/>
                <a:sym typeface="Arial"/>
              </a:rPr>
              <a:t>Insights</a:t>
            </a:r>
            <a:endParaRPr>
              <a:solidFill>
                <a:srgbClr val="844A7C"/>
              </a:solidFill>
              <a:latin typeface="Arial"/>
              <a:ea typeface="Arial"/>
              <a:cs typeface="Arial"/>
              <a:sym typeface="Arial"/>
            </a:endParaRPr>
          </a:p>
          <a:p>
            <a:pPr indent="-342900" lvl="0" marL="457200" rtl="0" algn="l">
              <a:lnSpc>
                <a:spcPct val="120000"/>
              </a:lnSpc>
              <a:spcBef>
                <a:spcPts val="0"/>
              </a:spcBef>
              <a:spcAft>
                <a:spcPts val="0"/>
              </a:spcAft>
              <a:buClr>
                <a:srgbClr val="844A7C"/>
              </a:buClr>
              <a:buSzPts val="1800"/>
              <a:buFont typeface="Arial"/>
              <a:buAutoNum type="arabicPeriod"/>
            </a:pPr>
            <a:r>
              <a:rPr lang="en" sz="1800">
                <a:solidFill>
                  <a:srgbClr val="844A7C"/>
                </a:solidFill>
                <a:latin typeface="Arial"/>
                <a:ea typeface="Arial"/>
                <a:cs typeface="Arial"/>
                <a:sym typeface="Arial"/>
              </a:rPr>
              <a:t>Summary</a:t>
            </a:r>
            <a:endParaRPr>
              <a:solidFill>
                <a:srgbClr val="844A7C"/>
              </a:solidFill>
              <a:latin typeface="Arial"/>
              <a:ea typeface="Arial"/>
              <a:cs typeface="Arial"/>
              <a:sym typeface="Arial"/>
            </a:endParaRPr>
          </a:p>
          <a:p>
            <a:pPr indent="0" lvl="0" marL="0" rtl="0" algn="l">
              <a:lnSpc>
                <a:spcPct val="95000"/>
              </a:lnSpc>
              <a:spcBef>
                <a:spcPts val="0"/>
              </a:spcBef>
              <a:spcAft>
                <a:spcPts val="1200"/>
              </a:spcAft>
              <a:buNone/>
            </a:pPr>
            <a:r>
              <a:t/>
            </a:r>
            <a:endParaRPr sz="1200">
              <a:solidFill>
                <a:srgbClr val="844A7C"/>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C1E2"/>
        </a:solidFill>
      </p:bgPr>
    </p:bg>
    <p:spTree>
      <p:nvGrpSpPr>
        <p:cNvPr id="292" name="Shape 292"/>
        <p:cNvGrpSpPr/>
        <p:nvPr/>
      </p:nvGrpSpPr>
      <p:grpSpPr>
        <a:xfrm>
          <a:off x="0" y="0"/>
          <a:ext cx="0" cy="0"/>
          <a:chOff x="0" y="0"/>
          <a:chExt cx="0" cy="0"/>
        </a:xfrm>
      </p:grpSpPr>
      <p:grpSp>
        <p:nvGrpSpPr>
          <p:cNvPr id="293" name="Google Shape;293;p15"/>
          <p:cNvGrpSpPr/>
          <p:nvPr/>
        </p:nvGrpSpPr>
        <p:grpSpPr>
          <a:xfrm>
            <a:off x="0" y="0"/>
            <a:ext cx="997682" cy="5144127"/>
            <a:chOff x="0" y="0"/>
            <a:chExt cx="3005065" cy="12632925"/>
          </a:xfrm>
        </p:grpSpPr>
        <p:pic>
          <p:nvPicPr>
            <p:cNvPr id="294" name="Google Shape;294;p15"/>
            <p:cNvPicPr preferRelativeResize="0"/>
            <p:nvPr/>
          </p:nvPicPr>
          <p:blipFill rotWithShape="1">
            <a:blip r:embed="rId3">
              <a:alphaModFix amt="80000"/>
            </a:blip>
            <a:srcRect b="0" l="0" r="0" t="0"/>
            <a:stretch/>
          </p:blipFill>
          <p:spPr>
            <a:xfrm>
              <a:off x="0" y="0"/>
              <a:ext cx="3005065" cy="2794711"/>
            </a:xfrm>
            <a:prstGeom prst="rect">
              <a:avLst/>
            </a:prstGeom>
            <a:noFill/>
            <a:ln>
              <a:noFill/>
            </a:ln>
          </p:spPr>
        </p:pic>
        <p:pic>
          <p:nvPicPr>
            <p:cNvPr id="295" name="Google Shape;295;p15"/>
            <p:cNvPicPr preferRelativeResize="0"/>
            <p:nvPr/>
          </p:nvPicPr>
          <p:blipFill rotWithShape="1">
            <a:blip r:embed="rId3">
              <a:alphaModFix amt="80000"/>
            </a:blip>
            <a:srcRect b="0" l="0" r="0" t="0"/>
            <a:stretch/>
          </p:blipFill>
          <p:spPr>
            <a:xfrm>
              <a:off x="0" y="3279405"/>
              <a:ext cx="3005065" cy="2794711"/>
            </a:xfrm>
            <a:prstGeom prst="rect">
              <a:avLst/>
            </a:prstGeom>
            <a:noFill/>
            <a:ln>
              <a:noFill/>
            </a:ln>
          </p:spPr>
        </p:pic>
        <p:pic>
          <p:nvPicPr>
            <p:cNvPr id="296" name="Google Shape;296;p15"/>
            <p:cNvPicPr preferRelativeResize="0"/>
            <p:nvPr/>
          </p:nvPicPr>
          <p:blipFill rotWithShape="1">
            <a:blip r:embed="rId3">
              <a:alphaModFix amt="80000"/>
            </a:blip>
            <a:srcRect b="0" l="0" r="0" t="0"/>
            <a:stretch/>
          </p:blipFill>
          <p:spPr>
            <a:xfrm>
              <a:off x="0" y="6558809"/>
              <a:ext cx="3005065" cy="2794711"/>
            </a:xfrm>
            <a:prstGeom prst="rect">
              <a:avLst/>
            </a:prstGeom>
            <a:noFill/>
            <a:ln>
              <a:noFill/>
            </a:ln>
          </p:spPr>
        </p:pic>
        <p:pic>
          <p:nvPicPr>
            <p:cNvPr id="297" name="Google Shape;297;p15"/>
            <p:cNvPicPr preferRelativeResize="0"/>
            <p:nvPr/>
          </p:nvPicPr>
          <p:blipFill rotWithShape="1">
            <a:blip r:embed="rId3">
              <a:alphaModFix amt="80000"/>
            </a:blip>
            <a:srcRect b="0" l="0" r="0" t="0"/>
            <a:stretch/>
          </p:blipFill>
          <p:spPr>
            <a:xfrm>
              <a:off x="0" y="9838214"/>
              <a:ext cx="3005065" cy="2794711"/>
            </a:xfrm>
            <a:prstGeom prst="rect">
              <a:avLst/>
            </a:prstGeom>
            <a:noFill/>
            <a:ln>
              <a:noFill/>
            </a:ln>
          </p:spPr>
        </p:pic>
      </p:grpSp>
      <p:sp>
        <p:nvSpPr>
          <p:cNvPr id="298" name="Google Shape;298;p15"/>
          <p:cNvSpPr/>
          <p:nvPr/>
        </p:nvSpPr>
        <p:spPr>
          <a:xfrm>
            <a:off x="2229075" y="1046438"/>
            <a:ext cx="6537300" cy="3090000"/>
          </a:xfrm>
          <a:prstGeom prst="rect">
            <a:avLst/>
          </a:prstGeom>
          <a:solidFill>
            <a:srgbClr val="FFF7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5"/>
          <p:cNvSpPr/>
          <p:nvPr/>
        </p:nvSpPr>
        <p:spPr>
          <a:xfrm>
            <a:off x="629600" y="1007688"/>
            <a:ext cx="3167400" cy="3128700"/>
          </a:xfrm>
          <a:prstGeom prst="ellipse">
            <a:avLst/>
          </a:prstGeom>
          <a:solidFill>
            <a:srgbClr val="844A7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chemeClr val="lt1"/>
                </a:solidFill>
              </a:rPr>
              <a:t>Project Recap</a:t>
            </a:r>
            <a:endParaRPr b="1" sz="3600">
              <a:solidFill>
                <a:schemeClr val="lt1"/>
              </a:solidFill>
            </a:endParaRPr>
          </a:p>
        </p:txBody>
      </p:sp>
      <p:sp>
        <p:nvSpPr>
          <p:cNvPr id="300" name="Google Shape;300;p15"/>
          <p:cNvSpPr txBox="1"/>
          <p:nvPr>
            <p:ph idx="1" type="body"/>
          </p:nvPr>
        </p:nvSpPr>
        <p:spPr>
          <a:xfrm>
            <a:off x="3797000" y="1247163"/>
            <a:ext cx="4808400" cy="267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844A7C"/>
                </a:solidFill>
                <a:latin typeface="Arial"/>
                <a:ea typeface="Arial"/>
                <a:cs typeface="Arial"/>
                <a:sym typeface="Arial"/>
              </a:rPr>
              <a:t>Social Buzz is a fast growing technology unicorn that need to adapt quickly to its global scale. Accenture has begun a 3 month POC focusing on these tasks.</a:t>
            </a:r>
            <a:endParaRPr>
              <a:solidFill>
                <a:srgbClr val="844A7C"/>
              </a:solidFill>
              <a:latin typeface="Arial"/>
              <a:ea typeface="Arial"/>
              <a:cs typeface="Arial"/>
              <a:sym typeface="Arial"/>
            </a:endParaRPr>
          </a:p>
          <a:p>
            <a:pPr indent="0" lvl="0" marL="0" rtl="0" algn="l">
              <a:spcBef>
                <a:spcPts val="0"/>
              </a:spcBef>
              <a:spcAft>
                <a:spcPts val="0"/>
              </a:spcAft>
              <a:buNone/>
            </a:pPr>
            <a:r>
              <a:t/>
            </a:r>
            <a:endParaRPr>
              <a:solidFill>
                <a:srgbClr val="844A7C"/>
              </a:solidFill>
              <a:latin typeface="Arial"/>
              <a:ea typeface="Arial"/>
              <a:cs typeface="Arial"/>
              <a:sym typeface="Arial"/>
            </a:endParaRPr>
          </a:p>
          <a:p>
            <a:pPr indent="-311150" lvl="0" marL="457200" rtl="0" algn="l">
              <a:spcBef>
                <a:spcPts val="0"/>
              </a:spcBef>
              <a:spcAft>
                <a:spcPts val="0"/>
              </a:spcAft>
              <a:buClr>
                <a:srgbClr val="844A7C"/>
              </a:buClr>
              <a:buSzPts val="1300"/>
              <a:buFont typeface="Arial"/>
              <a:buChar char="●"/>
            </a:pPr>
            <a:r>
              <a:rPr lang="en">
                <a:solidFill>
                  <a:srgbClr val="844A7C"/>
                </a:solidFill>
                <a:latin typeface="Arial"/>
                <a:ea typeface="Arial"/>
                <a:cs typeface="Arial"/>
                <a:sym typeface="Arial"/>
              </a:rPr>
              <a:t>Conducted an audit of Social Buzz’s big data practices</a:t>
            </a:r>
            <a:endParaRPr>
              <a:solidFill>
                <a:srgbClr val="844A7C"/>
              </a:solidFill>
              <a:latin typeface="Arial"/>
              <a:ea typeface="Arial"/>
              <a:cs typeface="Arial"/>
              <a:sym typeface="Arial"/>
            </a:endParaRPr>
          </a:p>
          <a:p>
            <a:pPr indent="-311150" lvl="0" marL="457200" rtl="0" algn="l">
              <a:spcBef>
                <a:spcPts val="0"/>
              </a:spcBef>
              <a:spcAft>
                <a:spcPts val="0"/>
              </a:spcAft>
              <a:buClr>
                <a:srgbClr val="844A7C"/>
              </a:buClr>
              <a:buSzPts val="1300"/>
              <a:buFont typeface="Arial"/>
              <a:buChar char="●"/>
            </a:pPr>
            <a:r>
              <a:rPr lang="en">
                <a:solidFill>
                  <a:srgbClr val="844A7C"/>
                </a:solidFill>
                <a:latin typeface="Arial"/>
                <a:ea typeface="Arial"/>
                <a:cs typeface="Arial"/>
                <a:sym typeface="Arial"/>
              </a:rPr>
              <a:t>Cleaned and structured raw data for analysis</a:t>
            </a:r>
            <a:endParaRPr>
              <a:solidFill>
                <a:srgbClr val="844A7C"/>
              </a:solidFill>
              <a:latin typeface="Arial"/>
              <a:ea typeface="Arial"/>
              <a:cs typeface="Arial"/>
              <a:sym typeface="Arial"/>
            </a:endParaRPr>
          </a:p>
          <a:p>
            <a:pPr indent="-311150" lvl="0" marL="457200" rtl="0" algn="l">
              <a:spcBef>
                <a:spcPts val="0"/>
              </a:spcBef>
              <a:spcAft>
                <a:spcPts val="0"/>
              </a:spcAft>
              <a:buClr>
                <a:srgbClr val="844A7C"/>
              </a:buClr>
              <a:buSzPts val="1300"/>
              <a:buFont typeface="Arial"/>
              <a:buChar char="●"/>
            </a:pPr>
            <a:r>
              <a:rPr lang="en">
                <a:solidFill>
                  <a:srgbClr val="844A7C"/>
                </a:solidFill>
                <a:latin typeface="Arial"/>
                <a:ea typeface="Arial"/>
                <a:cs typeface="Arial"/>
                <a:sym typeface="Arial"/>
              </a:rPr>
              <a:t>Extracted insights on content popularity and user engagement</a:t>
            </a:r>
            <a:endParaRPr>
              <a:solidFill>
                <a:srgbClr val="844A7C"/>
              </a:solidFill>
              <a:latin typeface="Arial"/>
              <a:ea typeface="Arial"/>
              <a:cs typeface="Arial"/>
              <a:sym typeface="Arial"/>
            </a:endParaRPr>
          </a:p>
          <a:p>
            <a:pPr indent="-311150" lvl="0" marL="457200" rtl="0" algn="l">
              <a:spcBef>
                <a:spcPts val="0"/>
              </a:spcBef>
              <a:spcAft>
                <a:spcPts val="0"/>
              </a:spcAft>
              <a:buClr>
                <a:srgbClr val="844A7C"/>
              </a:buClr>
              <a:buSzPts val="1300"/>
              <a:buFont typeface="Arial"/>
              <a:buChar char="●"/>
            </a:pPr>
            <a:r>
              <a:rPr lang="en">
                <a:solidFill>
                  <a:srgbClr val="844A7C"/>
                </a:solidFill>
                <a:latin typeface="Arial"/>
                <a:ea typeface="Arial"/>
                <a:cs typeface="Arial"/>
                <a:sym typeface="Arial"/>
              </a:rPr>
              <a:t>Provided recommendations for efficient data management</a:t>
            </a:r>
            <a:endParaRPr>
              <a:solidFill>
                <a:srgbClr val="844A7C"/>
              </a:solidFill>
              <a:latin typeface="Arial"/>
              <a:ea typeface="Arial"/>
              <a:cs typeface="Arial"/>
              <a:sym typeface="Arial"/>
            </a:endParaRPr>
          </a:p>
          <a:p>
            <a:pPr indent="-311150" lvl="0" marL="457200" rtl="0" algn="l">
              <a:spcBef>
                <a:spcPts val="0"/>
              </a:spcBef>
              <a:spcAft>
                <a:spcPts val="0"/>
              </a:spcAft>
              <a:buClr>
                <a:srgbClr val="844A7C"/>
              </a:buClr>
              <a:buSzPts val="1300"/>
              <a:buFont typeface="Arial"/>
              <a:buChar char="●"/>
            </a:pPr>
            <a:r>
              <a:rPr lang="en">
                <a:solidFill>
                  <a:srgbClr val="844A7C"/>
                </a:solidFill>
                <a:latin typeface="Arial"/>
                <a:ea typeface="Arial"/>
                <a:cs typeface="Arial"/>
                <a:sym typeface="Arial"/>
              </a:rPr>
              <a:t>Outlined best practices for a smooth IPO transition</a:t>
            </a:r>
            <a:endParaRPr>
              <a:solidFill>
                <a:srgbClr val="844A7C"/>
              </a:solidFill>
              <a:latin typeface="Arial"/>
              <a:ea typeface="Arial"/>
              <a:cs typeface="Arial"/>
              <a:sym typeface="Arial"/>
            </a:endParaRPr>
          </a:p>
          <a:p>
            <a:pPr indent="0" lvl="0" marL="0" rtl="0" algn="l">
              <a:lnSpc>
                <a:spcPct val="95000"/>
              </a:lnSpc>
              <a:spcBef>
                <a:spcPts val="0"/>
              </a:spcBef>
              <a:spcAft>
                <a:spcPts val="1200"/>
              </a:spcAft>
              <a:buNone/>
            </a:pPr>
            <a:r>
              <a:t/>
            </a:r>
            <a:endParaRPr>
              <a:solidFill>
                <a:srgbClr val="844A7C"/>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C1E2"/>
        </a:solidFill>
      </p:bgPr>
    </p:bg>
    <p:spTree>
      <p:nvGrpSpPr>
        <p:cNvPr id="304" name="Shape 304"/>
        <p:cNvGrpSpPr/>
        <p:nvPr/>
      </p:nvGrpSpPr>
      <p:grpSpPr>
        <a:xfrm>
          <a:off x="0" y="0"/>
          <a:ext cx="0" cy="0"/>
          <a:chOff x="0" y="0"/>
          <a:chExt cx="0" cy="0"/>
        </a:xfrm>
      </p:grpSpPr>
      <p:grpSp>
        <p:nvGrpSpPr>
          <p:cNvPr id="305" name="Google Shape;305;p16"/>
          <p:cNvGrpSpPr/>
          <p:nvPr/>
        </p:nvGrpSpPr>
        <p:grpSpPr>
          <a:xfrm>
            <a:off x="0" y="0"/>
            <a:ext cx="997682" cy="5144127"/>
            <a:chOff x="0" y="0"/>
            <a:chExt cx="3005065" cy="12632925"/>
          </a:xfrm>
        </p:grpSpPr>
        <p:pic>
          <p:nvPicPr>
            <p:cNvPr id="306" name="Google Shape;306;p16"/>
            <p:cNvPicPr preferRelativeResize="0"/>
            <p:nvPr/>
          </p:nvPicPr>
          <p:blipFill rotWithShape="1">
            <a:blip r:embed="rId3">
              <a:alphaModFix amt="80000"/>
            </a:blip>
            <a:srcRect b="0" l="0" r="0" t="0"/>
            <a:stretch/>
          </p:blipFill>
          <p:spPr>
            <a:xfrm>
              <a:off x="0" y="0"/>
              <a:ext cx="3005065" cy="2794711"/>
            </a:xfrm>
            <a:prstGeom prst="rect">
              <a:avLst/>
            </a:prstGeom>
            <a:noFill/>
            <a:ln>
              <a:noFill/>
            </a:ln>
          </p:spPr>
        </p:pic>
        <p:pic>
          <p:nvPicPr>
            <p:cNvPr id="307" name="Google Shape;307;p16"/>
            <p:cNvPicPr preferRelativeResize="0"/>
            <p:nvPr/>
          </p:nvPicPr>
          <p:blipFill rotWithShape="1">
            <a:blip r:embed="rId3">
              <a:alphaModFix amt="80000"/>
            </a:blip>
            <a:srcRect b="0" l="0" r="0" t="0"/>
            <a:stretch/>
          </p:blipFill>
          <p:spPr>
            <a:xfrm>
              <a:off x="0" y="3279405"/>
              <a:ext cx="3005065" cy="2794711"/>
            </a:xfrm>
            <a:prstGeom prst="rect">
              <a:avLst/>
            </a:prstGeom>
            <a:noFill/>
            <a:ln>
              <a:noFill/>
            </a:ln>
          </p:spPr>
        </p:pic>
        <p:pic>
          <p:nvPicPr>
            <p:cNvPr id="308" name="Google Shape;308;p16"/>
            <p:cNvPicPr preferRelativeResize="0"/>
            <p:nvPr/>
          </p:nvPicPr>
          <p:blipFill rotWithShape="1">
            <a:blip r:embed="rId3">
              <a:alphaModFix amt="80000"/>
            </a:blip>
            <a:srcRect b="0" l="0" r="0" t="0"/>
            <a:stretch/>
          </p:blipFill>
          <p:spPr>
            <a:xfrm>
              <a:off x="0" y="6558809"/>
              <a:ext cx="3005065" cy="2794711"/>
            </a:xfrm>
            <a:prstGeom prst="rect">
              <a:avLst/>
            </a:prstGeom>
            <a:noFill/>
            <a:ln>
              <a:noFill/>
            </a:ln>
          </p:spPr>
        </p:pic>
        <p:pic>
          <p:nvPicPr>
            <p:cNvPr id="309" name="Google Shape;309;p16"/>
            <p:cNvPicPr preferRelativeResize="0"/>
            <p:nvPr/>
          </p:nvPicPr>
          <p:blipFill rotWithShape="1">
            <a:blip r:embed="rId3">
              <a:alphaModFix amt="80000"/>
            </a:blip>
            <a:srcRect b="0" l="0" r="0" t="0"/>
            <a:stretch/>
          </p:blipFill>
          <p:spPr>
            <a:xfrm>
              <a:off x="0" y="9838214"/>
              <a:ext cx="3005065" cy="2794711"/>
            </a:xfrm>
            <a:prstGeom prst="rect">
              <a:avLst/>
            </a:prstGeom>
            <a:noFill/>
            <a:ln>
              <a:noFill/>
            </a:ln>
          </p:spPr>
        </p:pic>
      </p:grpSp>
      <p:sp>
        <p:nvSpPr>
          <p:cNvPr id="310" name="Google Shape;310;p16"/>
          <p:cNvSpPr/>
          <p:nvPr/>
        </p:nvSpPr>
        <p:spPr>
          <a:xfrm>
            <a:off x="397129" y="296376"/>
            <a:ext cx="1781678" cy="1766764"/>
          </a:xfrm>
          <a:prstGeom prst="ellipse">
            <a:avLst/>
          </a:prstGeom>
          <a:solidFill>
            <a:srgbClr val="963488"/>
          </a:solidFill>
          <a:ln cap="flat" cmpd="sng" w="9525">
            <a:solidFill>
              <a:srgbClr val="9634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3600">
              <a:solidFill>
                <a:schemeClr val="lt1"/>
              </a:solidFill>
            </a:endParaRPr>
          </a:p>
        </p:txBody>
      </p:sp>
      <p:sp>
        <p:nvSpPr>
          <p:cNvPr id="311" name="Google Shape;311;p16"/>
          <p:cNvSpPr/>
          <p:nvPr/>
        </p:nvSpPr>
        <p:spPr>
          <a:xfrm>
            <a:off x="730181" y="251841"/>
            <a:ext cx="1643077" cy="1649477"/>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FFF7C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2" name="Google Shape;312;p16"/>
          <p:cNvSpPr txBox="1"/>
          <p:nvPr>
            <p:ph type="title"/>
          </p:nvPr>
        </p:nvSpPr>
        <p:spPr>
          <a:xfrm>
            <a:off x="1303800" y="676075"/>
            <a:ext cx="7030500" cy="7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00">
                <a:solidFill>
                  <a:srgbClr val="844A7C"/>
                </a:solidFill>
                <a:latin typeface="Arial"/>
                <a:ea typeface="Arial"/>
                <a:cs typeface="Arial"/>
                <a:sym typeface="Arial"/>
              </a:rPr>
              <a:t>Problem</a:t>
            </a:r>
            <a:endParaRPr sz="2520"/>
          </a:p>
        </p:txBody>
      </p:sp>
      <p:sp>
        <p:nvSpPr>
          <p:cNvPr id="313" name="Google Shape;313;p16"/>
          <p:cNvSpPr txBox="1"/>
          <p:nvPr>
            <p:ph idx="1" type="body"/>
          </p:nvPr>
        </p:nvSpPr>
        <p:spPr>
          <a:xfrm>
            <a:off x="2964025" y="2182475"/>
            <a:ext cx="5370300" cy="15414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Clr>
                <a:srgbClr val="844A7C"/>
              </a:buClr>
              <a:buSzPts val="1300"/>
              <a:buFont typeface="Arial"/>
              <a:buAutoNum type="arabicPeriod"/>
            </a:pPr>
            <a:r>
              <a:rPr lang="en">
                <a:solidFill>
                  <a:srgbClr val="844A7C"/>
                </a:solidFill>
                <a:latin typeface="Arial"/>
                <a:ea typeface="Arial"/>
                <a:cs typeface="Arial"/>
                <a:sym typeface="Arial"/>
              </a:rPr>
              <a:t>Rapid scaling has led to massive, unstructured data growth</a:t>
            </a:r>
            <a:endParaRPr>
              <a:solidFill>
                <a:srgbClr val="844A7C"/>
              </a:solidFill>
              <a:latin typeface="Arial"/>
              <a:ea typeface="Arial"/>
              <a:cs typeface="Arial"/>
              <a:sym typeface="Arial"/>
            </a:endParaRPr>
          </a:p>
          <a:p>
            <a:pPr indent="-311150" lvl="0" marL="457200" rtl="0" algn="l">
              <a:lnSpc>
                <a:spcPct val="150000"/>
              </a:lnSpc>
              <a:spcBef>
                <a:spcPts val="0"/>
              </a:spcBef>
              <a:spcAft>
                <a:spcPts val="0"/>
              </a:spcAft>
              <a:buClr>
                <a:srgbClr val="844A7C"/>
              </a:buClr>
              <a:buSzPts val="1300"/>
              <a:buFont typeface="Arial"/>
              <a:buAutoNum type="arabicPeriod"/>
            </a:pPr>
            <a:r>
              <a:rPr lang="en">
                <a:solidFill>
                  <a:srgbClr val="844A7C"/>
                </a:solidFill>
                <a:latin typeface="Arial"/>
                <a:ea typeface="Arial"/>
                <a:cs typeface="Arial"/>
                <a:sym typeface="Arial"/>
              </a:rPr>
              <a:t>Lack of big data management expertise</a:t>
            </a:r>
            <a:endParaRPr>
              <a:solidFill>
                <a:srgbClr val="844A7C"/>
              </a:solidFill>
              <a:latin typeface="Arial"/>
              <a:ea typeface="Arial"/>
              <a:cs typeface="Arial"/>
              <a:sym typeface="Arial"/>
            </a:endParaRPr>
          </a:p>
          <a:p>
            <a:pPr indent="-311150" lvl="0" marL="457200" rtl="0" algn="l">
              <a:lnSpc>
                <a:spcPct val="150000"/>
              </a:lnSpc>
              <a:spcBef>
                <a:spcPts val="0"/>
              </a:spcBef>
              <a:spcAft>
                <a:spcPts val="0"/>
              </a:spcAft>
              <a:buClr>
                <a:srgbClr val="844A7C"/>
              </a:buClr>
              <a:buSzPts val="1300"/>
              <a:buFont typeface="Arial"/>
              <a:buAutoNum type="arabicPeriod"/>
            </a:pPr>
            <a:r>
              <a:rPr lang="en">
                <a:solidFill>
                  <a:srgbClr val="844A7C"/>
                </a:solidFill>
                <a:latin typeface="Arial"/>
                <a:ea typeface="Arial"/>
                <a:cs typeface="Arial"/>
                <a:sym typeface="Arial"/>
              </a:rPr>
              <a:t>Need for IPO readiness and compliance</a:t>
            </a:r>
            <a:endParaRPr>
              <a:solidFill>
                <a:srgbClr val="844A7C"/>
              </a:solidFill>
              <a:latin typeface="Arial"/>
              <a:ea typeface="Arial"/>
              <a:cs typeface="Arial"/>
              <a:sym typeface="Arial"/>
            </a:endParaRPr>
          </a:p>
          <a:p>
            <a:pPr indent="-311150" lvl="0" marL="457200" rtl="0" algn="l">
              <a:lnSpc>
                <a:spcPct val="150000"/>
              </a:lnSpc>
              <a:spcBef>
                <a:spcPts val="0"/>
              </a:spcBef>
              <a:spcAft>
                <a:spcPts val="0"/>
              </a:spcAft>
              <a:buClr>
                <a:srgbClr val="844A7C"/>
              </a:buClr>
              <a:buSzPts val="1300"/>
              <a:buFont typeface="Arial"/>
              <a:buAutoNum type="arabicPeriod"/>
            </a:pPr>
            <a:r>
              <a:rPr lang="en">
                <a:solidFill>
                  <a:srgbClr val="844A7C"/>
                </a:solidFill>
                <a:latin typeface="Arial"/>
                <a:ea typeface="Arial"/>
                <a:cs typeface="Arial"/>
                <a:sym typeface="Arial"/>
              </a:rPr>
              <a:t>Identifying top content categories for strategic focus</a:t>
            </a:r>
            <a:endParaRPr>
              <a:solidFill>
                <a:srgbClr val="844A7C"/>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C1E2"/>
        </a:solidFill>
      </p:bgPr>
    </p:bg>
    <p:spTree>
      <p:nvGrpSpPr>
        <p:cNvPr id="317" name="Shape 317"/>
        <p:cNvGrpSpPr/>
        <p:nvPr/>
      </p:nvGrpSpPr>
      <p:grpSpPr>
        <a:xfrm>
          <a:off x="0" y="0"/>
          <a:ext cx="0" cy="0"/>
          <a:chOff x="0" y="0"/>
          <a:chExt cx="0" cy="0"/>
        </a:xfrm>
      </p:grpSpPr>
      <p:sp>
        <p:nvSpPr>
          <p:cNvPr id="318" name="Google Shape;318;p17"/>
          <p:cNvSpPr txBox="1"/>
          <p:nvPr>
            <p:ph type="title"/>
          </p:nvPr>
        </p:nvSpPr>
        <p:spPr>
          <a:xfrm>
            <a:off x="1770225" y="1586200"/>
            <a:ext cx="2304600" cy="175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600">
                <a:solidFill>
                  <a:srgbClr val="844A7C"/>
                </a:solidFill>
                <a:latin typeface="Arial"/>
                <a:ea typeface="Arial"/>
                <a:cs typeface="Arial"/>
                <a:sym typeface="Arial"/>
              </a:rPr>
              <a:t>The Analytics Team</a:t>
            </a:r>
            <a:endParaRPr sz="2520"/>
          </a:p>
        </p:txBody>
      </p:sp>
      <p:grpSp>
        <p:nvGrpSpPr>
          <p:cNvPr id="319" name="Google Shape;319;p17"/>
          <p:cNvGrpSpPr/>
          <p:nvPr/>
        </p:nvGrpSpPr>
        <p:grpSpPr>
          <a:xfrm>
            <a:off x="397124" y="251850"/>
            <a:ext cx="5050766" cy="4271192"/>
            <a:chOff x="0" y="0"/>
            <a:chExt cx="13253125" cy="12632925"/>
          </a:xfrm>
        </p:grpSpPr>
        <p:pic>
          <p:nvPicPr>
            <p:cNvPr id="320" name="Google Shape;320;p17"/>
            <p:cNvPicPr preferRelativeResize="0"/>
            <p:nvPr/>
          </p:nvPicPr>
          <p:blipFill rotWithShape="1">
            <a:blip r:embed="rId3">
              <a:alphaModFix amt="80000"/>
            </a:blip>
            <a:srcRect b="0" l="0" r="0" t="0"/>
            <a:stretch/>
          </p:blipFill>
          <p:spPr>
            <a:xfrm>
              <a:off x="3416020" y="0"/>
              <a:ext cx="3005065" cy="2794711"/>
            </a:xfrm>
            <a:prstGeom prst="rect">
              <a:avLst/>
            </a:prstGeom>
            <a:noFill/>
            <a:ln>
              <a:noFill/>
            </a:ln>
          </p:spPr>
        </p:pic>
        <p:pic>
          <p:nvPicPr>
            <p:cNvPr id="321" name="Google Shape;321;p17"/>
            <p:cNvPicPr preferRelativeResize="0"/>
            <p:nvPr/>
          </p:nvPicPr>
          <p:blipFill rotWithShape="1">
            <a:blip r:embed="rId3">
              <a:alphaModFix amt="80000"/>
            </a:blip>
            <a:srcRect b="0" l="0" r="0" t="0"/>
            <a:stretch/>
          </p:blipFill>
          <p:spPr>
            <a:xfrm>
              <a:off x="3416020" y="9838214"/>
              <a:ext cx="3005065" cy="2794711"/>
            </a:xfrm>
            <a:prstGeom prst="rect">
              <a:avLst/>
            </a:prstGeom>
            <a:noFill/>
            <a:ln>
              <a:noFill/>
            </a:ln>
          </p:spPr>
        </p:pic>
        <p:pic>
          <p:nvPicPr>
            <p:cNvPr id="322" name="Google Shape;322;p17"/>
            <p:cNvPicPr preferRelativeResize="0"/>
            <p:nvPr/>
          </p:nvPicPr>
          <p:blipFill rotWithShape="1">
            <a:blip r:embed="rId3">
              <a:alphaModFix amt="80000"/>
            </a:blip>
            <a:srcRect b="0" l="0" r="0" t="0"/>
            <a:stretch/>
          </p:blipFill>
          <p:spPr>
            <a:xfrm>
              <a:off x="0" y="0"/>
              <a:ext cx="3005065" cy="2794711"/>
            </a:xfrm>
            <a:prstGeom prst="rect">
              <a:avLst/>
            </a:prstGeom>
            <a:noFill/>
            <a:ln>
              <a:noFill/>
            </a:ln>
          </p:spPr>
        </p:pic>
        <p:pic>
          <p:nvPicPr>
            <p:cNvPr id="323" name="Google Shape;323;p17"/>
            <p:cNvPicPr preferRelativeResize="0"/>
            <p:nvPr/>
          </p:nvPicPr>
          <p:blipFill rotWithShape="1">
            <a:blip r:embed="rId3">
              <a:alphaModFix amt="80000"/>
            </a:blip>
            <a:srcRect b="0" l="0" r="0" t="0"/>
            <a:stretch/>
          </p:blipFill>
          <p:spPr>
            <a:xfrm>
              <a:off x="0" y="3279405"/>
              <a:ext cx="3005065" cy="2794711"/>
            </a:xfrm>
            <a:prstGeom prst="rect">
              <a:avLst/>
            </a:prstGeom>
            <a:noFill/>
            <a:ln>
              <a:noFill/>
            </a:ln>
          </p:spPr>
        </p:pic>
        <p:pic>
          <p:nvPicPr>
            <p:cNvPr id="324" name="Google Shape;324;p17"/>
            <p:cNvPicPr preferRelativeResize="0"/>
            <p:nvPr/>
          </p:nvPicPr>
          <p:blipFill rotWithShape="1">
            <a:blip r:embed="rId3">
              <a:alphaModFix amt="80000"/>
            </a:blip>
            <a:srcRect b="0" l="0" r="0" t="0"/>
            <a:stretch/>
          </p:blipFill>
          <p:spPr>
            <a:xfrm>
              <a:off x="0" y="6558809"/>
              <a:ext cx="3005065" cy="2794711"/>
            </a:xfrm>
            <a:prstGeom prst="rect">
              <a:avLst/>
            </a:prstGeom>
            <a:noFill/>
            <a:ln>
              <a:noFill/>
            </a:ln>
          </p:spPr>
        </p:pic>
        <p:pic>
          <p:nvPicPr>
            <p:cNvPr id="325" name="Google Shape;325;p17"/>
            <p:cNvPicPr preferRelativeResize="0"/>
            <p:nvPr/>
          </p:nvPicPr>
          <p:blipFill rotWithShape="1">
            <a:blip r:embed="rId3">
              <a:alphaModFix amt="80000"/>
            </a:blip>
            <a:srcRect b="0" l="0" r="0" t="0"/>
            <a:stretch/>
          </p:blipFill>
          <p:spPr>
            <a:xfrm>
              <a:off x="0" y="9838214"/>
              <a:ext cx="3005065" cy="2794711"/>
            </a:xfrm>
            <a:prstGeom prst="rect">
              <a:avLst/>
            </a:prstGeom>
            <a:noFill/>
            <a:ln>
              <a:noFill/>
            </a:ln>
          </p:spPr>
        </p:pic>
        <p:pic>
          <p:nvPicPr>
            <p:cNvPr id="326" name="Google Shape;326;p17"/>
            <p:cNvPicPr preferRelativeResize="0"/>
            <p:nvPr/>
          </p:nvPicPr>
          <p:blipFill rotWithShape="1">
            <a:blip r:embed="rId3">
              <a:alphaModFix amt="80000"/>
            </a:blip>
            <a:srcRect b="0" l="0" r="0" t="0"/>
            <a:stretch/>
          </p:blipFill>
          <p:spPr>
            <a:xfrm>
              <a:off x="6832040" y="0"/>
              <a:ext cx="3005065" cy="2794711"/>
            </a:xfrm>
            <a:prstGeom prst="rect">
              <a:avLst/>
            </a:prstGeom>
            <a:noFill/>
            <a:ln>
              <a:noFill/>
            </a:ln>
          </p:spPr>
        </p:pic>
        <p:pic>
          <p:nvPicPr>
            <p:cNvPr id="327" name="Google Shape;327;p17"/>
            <p:cNvPicPr preferRelativeResize="0"/>
            <p:nvPr/>
          </p:nvPicPr>
          <p:blipFill rotWithShape="1">
            <a:blip r:embed="rId3">
              <a:alphaModFix amt="80000"/>
            </a:blip>
            <a:srcRect b="0" l="0" r="0" t="0"/>
            <a:stretch/>
          </p:blipFill>
          <p:spPr>
            <a:xfrm>
              <a:off x="6832040" y="9838214"/>
              <a:ext cx="3005065" cy="2794711"/>
            </a:xfrm>
            <a:prstGeom prst="rect">
              <a:avLst/>
            </a:prstGeom>
            <a:noFill/>
            <a:ln>
              <a:noFill/>
            </a:ln>
          </p:spPr>
        </p:pic>
        <p:pic>
          <p:nvPicPr>
            <p:cNvPr id="328" name="Google Shape;328;p17"/>
            <p:cNvPicPr preferRelativeResize="0"/>
            <p:nvPr/>
          </p:nvPicPr>
          <p:blipFill rotWithShape="1">
            <a:blip r:embed="rId3">
              <a:alphaModFix amt="80000"/>
            </a:blip>
            <a:srcRect b="0" l="0" r="0" t="0"/>
            <a:stretch/>
          </p:blipFill>
          <p:spPr>
            <a:xfrm>
              <a:off x="10248060" y="0"/>
              <a:ext cx="3005065" cy="2794711"/>
            </a:xfrm>
            <a:prstGeom prst="rect">
              <a:avLst/>
            </a:prstGeom>
            <a:noFill/>
            <a:ln>
              <a:noFill/>
            </a:ln>
          </p:spPr>
        </p:pic>
        <p:pic>
          <p:nvPicPr>
            <p:cNvPr id="329" name="Google Shape;329;p17"/>
            <p:cNvPicPr preferRelativeResize="0"/>
            <p:nvPr/>
          </p:nvPicPr>
          <p:blipFill rotWithShape="1">
            <a:blip r:embed="rId3">
              <a:alphaModFix amt="80000"/>
            </a:blip>
            <a:srcRect b="0" l="0" r="0" t="0"/>
            <a:stretch/>
          </p:blipFill>
          <p:spPr>
            <a:xfrm>
              <a:off x="10248060" y="3279405"/>
              <a:ext cx="3005065" cy="2794711"/>
            </a:xfrm>
            <a:prstGeom prst="rect">
              <a:avLst/>
            </a:prstGeom>
            <a:noFill/>
            <a:ln>
              <a:noFill/>
            </a:ln>
          </p:spPr>
        </p:pic>
        <p:pic>
          <p:nvPicPr>
            <p:cNvPr id="330" name="Google Shape;330;p17"/>
            <p:cNvPicPr preferRelativeResize="0"/>
            <p:nvPr/>
          </p:nvPicPr>
          <p:blipFill rotWithShape="1">
            <a:blip r:embed="rId3">
              <a:alphaModFix amt="80000"/>
            </a:blip>
            <a:srcRect b="0" l="0" r="0" t="0"/>
            <a:stretch/>
          </p:blipFill>
          <p:spPr>
            <a:xfrm>
              <a:off x="10248060" y="6558809"/>
              <a:ext cx="3005065" cy="2794711"/>
            </a:xfrm>
            <a:prstGeom prst="rect">
              <a:avLst/>
            </a:prstGeom>
            <a:noFill/>
            <a:ln>
              <a:noFill/>
            </a:ln>
          </p:spPr>
        </p:pic>
        <p:pic>
          <p:nvPicPr>
            <p:cNvPr id="331" name="Google Shape;331;p17"/>
            <p:cNvPicPr preferRelativeResize="0"/>
            <p:nvPr/>
          </p:nvPicPr>
          <p:blipFill rotWithShape="1">
            <a:blip r:embed="rId3">
              <a:alphaModFix amt="80000"/>
            </a:blip>
            <a:srcRect b="0" l="0" r="0" t="0"/>
            <a:stretch/>
          </p:blipFill>
          <p:spPr>
            <a:xfrm>
              <a:off x="10248060" y="9838214"/>
              <a:ext cx="3005065" cy="2794711"/>
            </a:xfrm>
            <a:prstGeom prst="rect">
              <a:avLst/>
            </a:prstGeom>
            <a:noFill/>
            <a:ln>
              <a:noFill/>
            </a:ln>
          </p:spPr>
        </p:pic>
      </p:grpSp>
      <p:sp>
        <p:nvSpPr>
          <p:cNvPr id="332" name="Google Shape;332;p17"/>
          <p:cNvSpPr/>
          <p:nvPr/>
        </p:nvSpPr>
        <p:spPr>
          <a:xfrm>
            <a:off x="5763764" y="527493"/>
            <a:ext cx="1016000" cy="968375"/>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7"/>
          <p:cNvSpPr/>
          <p:nvPr/>
        </p:nvSpPr>
        <p:spPr>
          <a:xfrm>
            <a:off x="5787571" y="1796475"/>
            <a:ext cx="968375" cy="968375"/>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34" name="Google Shape;334;p17"/>
          <p:cNvGrpSpPr/>
          <p:nvPr/>
        </p:nvGrpSpPr>
        <p:grpSpPr>
          <a:xfrm>
            <a:off x="5594224" y="1694075"/>
            <a:ext cx="1020577" cy="988693"/>
            <a:chOff x="-23042" y="66269"/>
            <a:chExt cx="6542159" cy="6349987"/>
          </a:xfrm>
        </p:grpSpPr>
        <p:sp>
          <p:nvSpPr>
            <p:cNvPr id="335" name="Google Shape;335;p17"/>
            <p:cNvSpPr/>
            <p:nvPr/>
          </p:nvSpPr>
          <p:spPr>
            <a:xfrm>
              <a:off x="-23042" y="119185"/>
              <a:ext cx="6542159" cy="6244242"/>
            </a:xfrm>
            <a:custGeom>
              <a:rect b="b" l="l" r="r" t="t"/>
              <a:pathLst>
                <a:path extrusionOk="0"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rotWithShape="1">
              <a:blip r:embed="rId4">
                <a:alphaModFix/>
              </a:blip>
              <a:stretch>
                <a:fillRect b="-166609" l="-162880" r="-160669" t="-16677"/>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7"/>
            <p:cNvSpPr/>
            <p:nvPr/>
          </p:nvSpPr>
          <p:spPr>
            <a:xfrm>
              <a:off x="73038" y="66269"/>
              <a:ext cx="6350000" cy="6349987"/>
            </a:xfrm>
            <a:custGeom>
              <a:rect b="b" l="l" r="r" t="t"/>
              <a:pathLst>
                <a:path extrusionOk="0"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7" name="Google Shape;337;p17"/>
          <p:cNvSpPr/>
          <p:nvPr/>
        </p:nvSpPr>
        <p:spPr>
          <a:xfrm>
            <a:off x="5763776" y="3340600"/>
            <a:ext cx="1016000" cy="968375"/>
          </a:xfrm>
          <a:custGeom>
            <a:rect b="b" l="l" r="r" t="t"/>
            <a:pathLst>
              <a:path extrusionOk="0" h="6350000" w="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38" name="Google Shape;338;p17"/>
          <p:cNvGrpSpPr/>
          <p:nvPr/>
        </p:nvGrpSpPr>
        <p:grpSpPr>
          <a:xfrm>
            <a:off x="5594225" y="418278"/>
            <a:ext cx="1083382" cy="947418"/>
            <a:chOff x="-23042" y="66269"/>
            <a:chExt cx="6542159" cy="6349987"/>
          </a:xfrm>
        </p:grpSpPr>
        <p:sp>
          <p:nvSpPr>
            <p:cNvPr id="339" name="Google Shape;339;p17"/>
            <p:cNvSpPr/>
            <p:nvPr/>
          </p:nvSpPr>
          <p:spPr>
            <a:xfrm>
              <a:off x="-23042" y="119185"/>
              <a:ext cx="6542159" cy="6244242"/>
            </a:xfrm>
            <a:custGeom>
              <a:rect b="b" l="l" r="r" t="t"/>
              <a:pathLst>
                <a:path extrusionOk="0"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rotWithShape="1">
              <a:blip r:embed="rId5">
                <a:alphaModFix/>
              </a:blip>
              <a:stretch>
                <a:fillRect b="-93990" l="-164252" r="-22897" t="1918"/>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0" name="Google Shape;340;p17"/>
            <p:cNvSpPr/>
            <p:nvPr/>
          </p:nvSpPr>
          <p:spPr>
            <a:xfrm>
              <a:off x="73038" y="66269"/>
              <a:ext cx="6350000" cy="6349987"/>
            </a:xfrm>
            <a:custGeom>
              <a:rect b="b" l="l" r="r" t="t"/>
              <a:pathLst>
                <a:path extrusionOk="0"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1" name="Google Shape;341;p17"/>
          <p:cNvSpPr txBox="1"/>
          <p:nvPr/>
        </p:nvSpPr>
        <p:spPr>
          <a:xfrm>
            <a:off x="6823925" y="620650"/>
            <a:ext cx="22659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rgbClr val="844A7C"/>
                </a:solidFill>
                <a:latin typeface="Calibri"/>
                <a:ea typeface="Calibri"/>
                <a:cs typeface="Calibri"/>
                <a:sym typeface="Calibri"/>
              </a:rPr>
              <a:t>Andrew Fleming</a:t>
            </a:r>
            <a:endParaRPr sz="1800">
              <a:solidFill>
                <a:srgbClr val="844A7C"/>
              </a:solidFill>
            </a:endParaRPr>
          </a:p>
          <a:p>
            <a:pPr indent="0" lvl="0" marL="0" marR="0" rtl="0" algn="l">
              <a:spcBef>
                <a:spcPts val="0"/>
              </a:spcBef>
              <a:spcAft>
                <a:spcPts val="0"/>
              </a:spcAft>
              <a:buNone/>
            </a:pPr>
            <a:r>
              <a:rPr lang="en">
                <a:solidFill>
                  <a:srgbClr val="000000"/>
                </a:solidFill>
                <a:latin typeface="Calibri"/>
                <a:ea typeface="Calibri"/>
                <a:cs typeface="Calibri"/>
                <a:sym typeface="Calibri"/>
              </a:rPr>
              <a:t>Chief Technical</a:t>
            </a:r>
            <a:r>
              <a:rPr lang="en"/>
              <a:t> </a:t>
            </a:r>
            <a:r>
              <a:rPr lang="en">
                <a:solidFill>
                  <a:srgbClr val="000000"/>
                </a:solidFill>
                <a:latin typeface="Calibri"/>
                <a:ea typeface="Calibri"/>
                <a:cs typeface="Calibri"/>
                <a:sym typeface="Calibri"/>
              </a:rPr>
              <a:t>Architect </a:t>
            </a:r>
            <a:endParaRPr b="1">
              <a:solidFill>
                <a:srgbClr val="000000"/>
              </a:solidFill>
              <a:latin typeface="Calibri"/>
              <a:ea typeface="Calibri"/>
              <a:cs typeface="Calibri"/>
              <a:sym typeface="Calibri"/>
            </a:endParaRPr>
          </a:p>
        </p:txBody>
      </p:sp>
      <p:sp>
        <p:nvSpPr>
          <p:cNvPr id="342" name="Google Shape;342;p17"/>
          <p:cNvSpPr txBox="1"/>
          <p:nvPr/>
        </p:nvSpPr>
        <p:spPr>
          <a:xfrm>
            <a:off x="6836775" y="1882375"/>
            <a:ext cx="19698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rgbClr val="844A7C"/>
                </a:solidFill>
                <a:latin typeface="Calibri"/>
                <a:ea typeface="Calibri"/>
                <a:cs typeface="Calibri"/>
                <a:sym typeface="Calibri"/>
              </a:rPr>
              <a:t>Marcus Rompton</a:t>
            </a:r>
            <a:endParaRPr b="1" sz="1800">
              <a:solidFill>
                <a:srgbClr val="844A7C"/>
              </a:solidFill>
              <a:latin typeface="Calibri"/>
              <a:ea typeface="Calibri"/>
              <a:cs typeface="Calibri"/>
              <a:sym typeface="Calibri"/>
            </a:endParaRPr>
          </a:p>
          <a:p>
            <a:pPr indent="0" lvl="0" marL="0" marR="0" rtl="0" algn="l">
              <a:spcBef>
                <a:spcPts val="0"/>
              </a:spcBef>
              <a:spcAft>
                <a:spcPts val="0"/>
              </a:spcAft>
              <a:buNone/>
            </a:pPr>
            <a:r>
              <a:rPr lang="en">
                <a:solidFill>
                  <a:srgbClr val="000000"/>
                </a:solidFill>
                <a:latin typeface="Calibri"/>
                <a:ea typeface="Calibri"/>
                <a:cs typeface="Calibri"/>
                <a:sym typeface="Calibri"/>
              </a:rPr>
              <a:t>Senior principal</a:t>
            </a:r>
            <a:endParaRPr>
              <a:solidFill>
                <a:srgbClr val="000000"/>
              </a:solidFill>
              <a:latin typeface="Calibri"/>
              <a:ea typeface="Calibri"/>
              <a:cs typeface="Calibri"/>
              <a:sym typeface="Calibri"/>
            </a:endParaRPr>
          </a:p>
        </p:txBody>
      </p:sp>
      <p:sp>
        <p:nvSpPr>
          <p:cNvPr id="343" name="Google Shape;343;p17"/>
          <p:cNvSpPr txBox="1"/>
          <p:nvPr/>
        </p:nvSpPr>
        <p:spPr>
          <a:xfrm>
            <a:off x="6968650" y="3387300"/>
            <a:ext cx="19698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1800">
                <a:solidFill>
                  <a:srgbClr val="844A7C"/>
                </a:solidFill>
                <a:latin typeface="Calibri"/>
                <a:ea typeface="Calibri"/>
                <a:cs typeface="Calibri"/>
                <a:sym typeface="Calibri"/>
              </a:rPr>
              <a:t>Zainab Shaikh</a:t>
            </a:r>
            <a:endParaRPr b="1" sz="1800">
              <a:solidFill>
                <a:srgbClr val="844A7C"/>
              </a:solidFill>
              <a:latin typeface="Calibri"/>
              <a:ea typeface="Calibri"/>
              <a:cs typeface="Calibri"/>
              <a:sym typeface="Calibri"/>
            </a:endParaRPr>
          </a:p>
          <a:p>
            <a:pPr indent="0" lvl="0" marL="0" marR="0" rtl="0" algn="l">
              <a:spcBef>
                <a:spcPts val="0"/>
              </a:spcBef>
              <a:spcAft>
                <a:spcPts val="0"/>
              </a:spcAft>
              <a:buNone/>
            </a:pPr>
            <a:r>
              <a:rPr lang="en">
                <a:solidFill>
                  <a:srgbClr val="000000"/>
                </a:solidFill>
                <a:latin typeface="Calibri"/>
                <a:ea typeface="Calibri"/>
                <a:cs typeface="Calibri"/>
                <a:sym typeface="Calibri"/>
              </a:rPr>
              <a:t>Data Analyst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18"/>
          <p:cNvSpPr txBox="1"/>
          <p:nvPr>
            <p:ph type="title"/>
          </p:nvPr>
        </p:nvSpPr>
        <p:spPr>
          <a:xfrm>
            <a:off x="7038200" y="182050"/>
            <a:ext cx="1931400" cy="6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solidFill>
                  <a:srgbClr val="844A7C"/>
                </a:solidFill>
              </a:rPr>
              <a:t>PROCESS</a:t>
            </a:r>
            <a:endParaRPr sz="3020">
              <a:solidFill>
                <a:srgbClr val="844A7C"/>
              </a:solidFill>
            </a:endParaRPr>
          </a:p>
        </p:txBody>
      </p:sp>
      <p:grpSp>
        <p:nvGrpSpPr>
          <p:cNvPr id="349" name="Google Shape;349;p18"/>
          <p:cNvGrpSpPr/>
          <p:nvPr/>
        </p:nvGrpSpPr>
        <p:grpSpPr>
          <a:xfrm>
            <a:off x="0" y="0"/>
            <a:ext cx="5840738" cy="5144127"/>
            <a:chOff x="0" y="0"/>
            <a:chExt cx="13390046" cy="12632925"/>
          </a:xfrm>
        </p:grpSpPr>
        <p:pic>
          <p:nvPicPr>
            <p:cNvPr id="350" name="Google Shape;350;p18"/>
            <p:cNvPicPr preferRelativeResize="0"/>
            <p:nvPr/>
          </p:nvPicPr>
          <p:blipFill rotWithShape="1">
            <a:blip r:embed="rId3">
              <a:alphaModFix amt="80000"/>
            </a:blip>
            <a:srcRect b="0" l="0" r="10233" t="0"/>
            <a:stretch/>
          </p:blipFill>
          <p:spPr>
            <a:xfrm>
              <a:off x="6923321" y="6558809"/>
              <a:ext cx="2697587" cy="2794711"/>
            </a:xfrm>
            <a:prstGeom prst="rect">
              <a:avLst/>
            </a:prstGeom>
            <a:noFill/>
            <a:ln>
              <a:noFill/>
            </a:ln>
          </p:spPr>
        </p:pic>
        <p:pic>
          <p:nvPicPr>
            <p:cNvPr id="351" name="Google Shape;351;p18"/>
            <p:cNvPicPr preferRelativeResize="0"/>
            <p:nvPr/>
          </p:nvPicPr>
          <p:blipFill rotWithShape="1">
            <a:blip r:embed="rId3">
              <a:alphaModFix amt="80000"/>
            </a:blip>
            <a:srcRect b="0" l="0" r="0" t="0"/>
            <a:stretch/>
          </p:blipFill>
          <p:spPr>
            <a:xfrm>
              <a:off x="6923321" y="9838214"/>
              <a:ext cx="3005065" cy="2794711"/>
            </a:xfrm>
            <a:prstGeom prst="rect">
              <a:avLst/>
            </a:prstGeom>
            <a:noFill/>
            <a:ln>
              <a:noFill/>
            </a:ln>
          </p:spPr>
        </p:pic>
        <p:pic>
          <p:nvPicPr>
            <p:cNvPr id="352" name="Google Shape;352;p18"/>
            <p:cNvPicPr preferRelativeResize="0"/>
            <p:nvPr/>
          </p:nvPicPr>
          <p:blipFill rotWithShape="1">
            <a:blip r:embed="rId3">
              <a:alphaModFix amt="80000"/>
            </a:blip>
            <a:srcRect b="0" l="0" r="0" t="0"/>
            <a:stretch/>
          </p:blipFill>
          <p:spPr>
            <a:xfrm>
              <a:off x="3461660" y="3279405"/>
              <a:ext cx="3005065" cy="2794711"/>
            </a:xfrm>
            <a:prstGeom prst="rect">
              <a:avLst/>
            </a:prstGeom>
            <a:noFill/>
            <a:ln>
              <a:noFill/>
            </a:ln>
          </p:spPr>
        </p:pic>
        <p:pic>
          <p:nvPicPr>
            <p:cNvPr id="353" name="Google Shape;353;p18"/>
            <p:cNvPicPr preferRelativeResize="0"/>
            <p:nvPr/>
          </p:nvPicPr>
          <p:blipFill rotWithShape="1">
            <a:blip r:embed="rId3">
              <a:alphaModFix amt="80000"/>
            </a:blip>
            <a:srcRect b="0" l="0" r="0" t="0"/>
            <a:stretch/>
          </p:blipFill>
          <p:spPr>
            <a:xfrm>
              <a:off x="3461660" y="6558809"/>
              <a:ext cx="3005065" cy="2794711"/>
            </a:xfrm>
            <a:prstGeom prst="rect">
              <a:avLst/>
            </a:prstGeom>
            <a:noFill/>
            <a:ln>
              <a:noFill/>
            </a:ln>
          </p:spPr>
        </p:pic>
        <p:pic>
          <p:nvPicPr>
            <p:cNvPr id="354" name="Google Shape;354;p18"/>
            <p:cNvPicPr preferRelativeResize="0"/>
            <p:nvPr/>
          </p:nvPicPr>
          <p:blipFill rotWithShape="1">
            <a:blip r:embed="rId3">
              <a:alphaModFix amt="80000"/>
            </a:blip>
            <a:srcRect b="0" l="0" r="0" t="0"/>
            <a:stretch/>
          </p:blipFill>
          <p:spPr>
            <a:xfrm>
              <a:off x="3461660" y="9838214"/>
              <a:ext cx="3005065" cy="2794711"/>
            </a:xfrm>
            <a:prstGeom prst="rect">
              <a:avLst/>
            </a:prstGeom>
            <a:noFill/>
            <a:ln>
              <a:noFill/>
            </a:ln>
          </p:spPr>
        </p:pic>
        <p:pic>
          <p:nvPicPr>
            <p:cNvPr id="355" name="Google Shape;355;p18"/>
            <p:cNvPicPr preferRelativeResize="0"/>
            <p:nvPr/>
          </p:nvPicPr>
          <p:blipFill rotWithShape="1">
            <a:blip r:embed="rId3">
              <a:alphaModFix amt="80000"/>
            </a:blip>
            <a:srcRect b="0" l="0" r="0" t="0"/>
            <a:stretch/>
          </p:blipFill>
          <p:spPr>
            <a:xfrm>
              <a:off x="0" y="0"/>
              <a:ext cx="3005065" cy="2794711"/>
            </a:xfrm>
            <a:prstGeom prst="rect">
              <a:avLst/>
            </a:prstGeom>
            <a:noFill/>
            <a:ln>
              <a:noFill/>
            </a:ln>
          </p:spPr>
        </p:pic>
        <p:pic>
          <p:nvPicPr>
            <p:cNvPr id="356" name="Google Shape;356;p18"/>
            <p:cNvPicPr preferRelativeResize="0"/>
            <p:nvPr/>
          </p:nvPicPr>
          <p:blipFill rotWithShape="1">
            <a:blip r:embed="rId3">
              <a:alphaModFix amt="80000"/>
            </a:blip>
            <a:srcRect b="0" l="0" r="0" t="0"/>
            <a:stretch/>
          </p:blipFill>
          <p:spPr>
            <a:xfrm>
              <a:off x="0" y="3279405"/>
              <a:ext cx="3005065" cy="2794711"/>
            </a:xfrm>
            <a:prstGeom prst="rect">
              <a:avLst/>
            </a:prstGeom>
            <a:noFill/>
            <a:ln>
              <a:noFill/>
            </a:ln>
          </p:spPr>
        </p:pic>
        <p:pic>
          <p:nvPicPr>
            <p:cNvPr id="357" name="Google Shape;357;p18"/>
            <p:cNvPicPr preferRelativeResize="0"/>
            <p:nvPr/>
          </p:nvPicPr>
          <p:blipFill rotWithShape="1">
            <a:blip r:embed="rId3">
              <a:alphaModFix amt="80000"/>
            </a:blip>
            <a:srcRect b="0" l="0" r="0" t="0"/>
            <a:stretch/>
          </p:blipFill>
          <p:spPr>
            <a:xfrm>
              <a:off x="0" y="6558809"/>
              <a:ext cx="3005065" cy="2794711"/>
            </a:xfrm>
            <a:prstGeom prst="rect">
              <a:avLst/>
            </a:prstGeom>
            <a:noFill/>
            <a:ln>
              <a:noFill/>
            </a:ln>
          </p:spPr>
        </p:pic>
        <p:pic>
          <p:nvPicPr>
            <p:cNvPr id="358" name="Google Shape;358;p18"/>
            <p:cNvPicPr preferRelativeResize="0"/>
            <p:nvPr/>
          </p:nvPicPr>
          <p:blipFill rotWithShape="1">
            <a:blip r:embed="rId3">
              <a:alphaModFix amt="80000"/>
            </a:blip>
            <a:srcRect b="0" l="0" r="0" t="0"/>
            <a:stretch/>
          </p:blipFill>
          <p:spPr>
            <a:xfrm>
              <a:off x="0" y="9838214"/>
              <a:ext cx="3005065" cy="2794711"/>
            </a:xfrm>
            <a:prstGeom prst="rect">
              <a:avLst/>
            </a:prstGeom>
            <a:noFill/>
            <a:ln>
              <a:noFill/>
            </a:ln>
          </p:spPr>
        </p:pic>
        <p:pic>
          <p:nvPicPr>
            <p:cNvPr id="359" name="Google Shape;359;p18"/>
            <p:cNvPicPr preferRelativeResize="0"/>
            <p:nvPr/>
          </p:nvPicPr>
          <p:blipFill rotWithShape="1">
            <a:blip r:embed="rId3">
              <a:alphaModFix amt="80000"/>
            </a:blip>
            <a:srcRect b="0" l="0" r="0" t="0"/>
            <a:stretch/>
          </p:blipFill>
          <p:spPr>
            <a:xfrm>
              <a:off x="10384981" y="9838214"/>
              <a:ext cx="3005065" cy="2794711"/>
            </a:xfrm>
            <a:prstGeom prst="rect">
              <a:avLst/>
            </a:prstGeom>
            <a:noFill/>
            <a:ln>
              <a:noFill/>
            </a:ln>
          </p:spPr>
        </p:pic>
      </p:grpSp>
      <p:sp>
        <p:nvSpPr>
          <p:cNvPr id="360" name="Google Shape;360;p18"/>
          <p:cNvSpPr/>
          <p:nvPr/>
        </p:nvSpPr>
        <p:spPr>
          <a:xfrm>
            <a:off x="1433600" y="255775"/>
            <a:ext cx="726600" cy="707100"/>
          </a:xfrm>
          <a:prstGeom prst="ellipse">
            <a:avLst/>
          </a:prstGeom>
          <a:solidFill>
            <a:srgbClr val="FFF7CD"/>
          </a:solidFill>
          <a:ln cap="flat" cmpd="sng" w="9525">
            <a:solidFill>
              <a:srgbClr val="FFF7C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844A7C"/>
                </a:solidFill>
                <a:latin typeface="Nunito"/>
                <a:ea typeface="Nunito"/>
                <a:cs typeface="Nunito"/>
                <a:sym typeface="Nunito"/>
              </a:rPr>
              <a:t>1</a:t>
            </a:r>
            <a:endParaRPr>
              <a:solidFill>
                <a:srgbClr val="844A7C"/>
              </a:solidFill>
              <a:latin typeface="Nunito"/>
              <a:ea typeface="Nunito"/>
              <a:cs typeface="Nunito"/>
              <a:sym typeface="Nunito"/>
            </a:endParaRPr>
          </a:p>
        </p:txBody>
      </p:sp>
      <p:sp>
        <p:nvSpPr>
          <p:cNvPr id="361" name="Google Shape;361;p18"/>
          <p:cNvSpPr/>
          <p:nvPr/>
        </p:nvSpPr>
        <p:spPr>
          <a:xfrm>
            <a:off x="2264050" y="1179150"/>
            <a:ext cx="726600" cy="707100"/>
          </a:xfrm>
          <a:prstGeom prst="ellipse">
            <a:avLst/>
          </a:prstGeom>
          <a:solidFill>
            <a:srgbClr val="FFF7CD"/>
          </a:solidFill>
          <a:ln cap="flat" cmpd="sng" w="9525">
            <a:solidFill>
              <a:srgbClr val="FFF7C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844A7C"/>
                </a:solidFill>
                <a:latin typeface="Nunito"/>
                <a:ea typeface="Nunito"/>
                <a:cs typeface="Nunito"/>
                <a:sym typeface="Nunito"/>
              </a:rPr>
              <a:t>2</a:t>
            </a:r>
            <a:endParaRPr>
              <a:solidFill>
                <a:srgbClr val="844A7C"/>
              </a:solidFill>
              <a:latin typeface="Nunito"/>
              <a:ea typeface="Nunito"/>
              <a:cs typeface="Nunito"/>
              <a:sym typeface="Nunito"/>
            </a:endParaRPr>
          </a:p>
        </p:txBody>
      </p:sp>
      <p:sp>
        <p:nvSpPr>
          <p:cNvPr id="362" name="Google Shape;362;p18"/>
          <p:cNvSpPr/>
          <p:nvPr/>
        </p:nvSpPr>
        <p:spPr>
          <a:xfrm>
            <a:off x="3104175" y="2164575"/>
            <a:ext cx="726600" cy="707100"/>
          </a:xfrm>
          <a:prstGeom prst="ellipse">
            <a:avLst/>
          </a:prstGeom>
          <a:solidFill>
            <a:srgbClr val="FFF7CD"/>
          </a:solidFill>
          <a:ln cap="flat" cmpd="sng" w="9525">
            <a:solidFill>
              <a:srgbClr val="FFF7C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844A7C"/>
                </a:solidFill>
                <a:latin typeface="Nunito"/>
                <a:ea typeface="Nunito"/>
                <a:cs typeface="Nunito"/>
                <a:sym typeface="Nunito"/>
              </a:rPr>
              <a:t>3</a:t>
            </a:r>
            <a:endParaRPr>
              <a:solidFill>
                <a:srgbClr val="844A7C"/>
              </a:solidFill>
              <a:latin typeface="Nunito"/>
              <a:ea typeface="Nunito"/>
              <a:cs typeface="Nunito"/>
              <a:sym typeface="Nunito"/>
            </a:endParaRPr>
          </a:p>
        </p:txBody>
      </p:sp>
      <p:sp>
        <p:nvSpPr>
          <p:cNvPr id="363" name="Google Shape;363;p18"/>
          <p:cNvSpPr/>
          <p:nvPr/>
        </p:nvSpPr>
        <p:spPr>
          <a:xfrm>
            <a:off x="4031500" y="3246900"/>
            <a:ext cx="726600" cy="707100"/>
          </a:xfrm>
          <a:prstGeom prst="ellipse">
            <a:avLst/>
          </a:prstGeom>
          <a:solidFill>
            <a:srgbClr val="FFF7CD"/>
          </a:solidFill>
          <a:ln cap="flat" cmpd="sng" w="9525">
            <a:solidFill>
              <a:srgbClr val="FFF7C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844A7C"/>
                </a:solidFill>
                <a:latin typeface="Nunito"/>
                <a:ea typeface="Nunito"/>
                <a:cs typeface="Nunito"/>
                <a:sym typeface="Nunito"/>
              </a:rPr>
              <a:t>4</a:t>
            </a:r>
            <a:endParaRPr>
              <a:solidFill>
                <a:srgbClr val="844A7C"/>
              </a:solidFill>
              <a:latin typeface="Nunito"/>
              <a:ea typeface="Nunito"/>
              <a:cs typeface="Nunito"/>
              <a:sym typeface="Nunito"/>
            </a:endParaRPr>
          </a:p>
        </p:txBody>
      </p:sp>
      <p:sp>
        <p:nvSpPr>
          <p:cNvPr id="364" name="Google Shape;364;p18"/>
          <p:cNvSpPr/>
          <p:nvPr/>
        </p:nvSpPr>
        <p:spPr>
          <a:xfrm>
            <a:off x="4852250" y="4164525"/>
            <a:ext cx="726600" cy="707100"/>
          </a:xfrm>
          <a:prstGeom prst="ellipse">
            <a:avLst/>
          </a:prstGeom>
          <a:solidFill>
            <a:srgbClr val="FFF7CD"/>
          </a:solidFill>
          <a:ln cap="flat" cmpd="sng" w="9525">
            <a:solidFill>
              <a:srgbClr val="FFF7C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844A7C"/>
                </a:solidFill>
                <a:latin typeface="Nunito"/>
                <a:ea typeface="Nunito"/>
                <a:cs typeface="Nunito"/>
                <a:sym typeface="Nunito"/>
              </a:rPr>
              <a:t>5</a:t>
            </a:r>
            <a:endParaRPr>
              <a:solidFill>
                <a:srgbClr val="844A7C"/>
              </a:solidFill>
              <a:latin typeface="Nunito"/>
              <a:ea typeface="Nunito"/>
              <a:cs typeface="Nunito"/>
              <a:sym typeface="Nunito"/>
            </a:endParaRPr>
          </a:p>
        </p:txBody>
      </p:sp>
      <p:sp>
        <p:nvSpPr>
          <p:cNvPr id="365" name="Google Shape;365;p18"/>
          <p:cNvSpPr txBox="1"/>
          <p:nvPr/>
        </p:nvSpPr>
        <p:spPr>
          <a:xfrm>
            <a:off x="2358100" y="270775"/>
            <a:ext cx="37137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844A7C"/>
                </a:solidFill>
                <a:latin typeface="Calibri"/>
                <a:ea typeface="Calibri"/>
                <a:cs typeface="Calibri"/>
                <a:sym typeface="Calibri"/>
              </a:rPr>
              <a:t>Data Understanding</a:t>
            </a:r>
            <a:endParaRPr sz="2100">
              <a:solidFill>
                <a:srgbClr val="844A7C"/>
              </a:solidFill>
              <a:latin typeface="Calibri"/>
              <a:ea typeface="Calibri"/>
              <a:cs typeface="Calibri"/>
              <a:sym typeface="Calibri"/>
            </a:endParaRPr>
          </a:p>
        </p:txBody>
      </p:sp>
      <p:sp>
        <p:nvSpPr>
          <p:cNvPr id="366" name="Google Shape;366;p18"/>
          <p:cNvSpPr txBox="1"/>
          <p:nvPr/>
        </p:nvSpPr>
        <p:spPr>
          <a:xfrm>
            <a:off x="3104175" y="1217675"/>
            <a:ext cx="37137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844A7C"/>
                </a:solidFill>
                <a:latin typeface="Calibri"/>
                <a:ea typeface="Calibri"/>
                <a:cs typeface="Calibri"/>
                <a:sym typeface="Calibri"/>
              </a:rPr>
              <a:t>Data Cleaning</a:t>
            </a:r>
            <a:endParaRPr sz="2100">
              <a:solidFill>
                <a:srgbClr val="844A7C"/>
              </a:solidFill>
              <a:latin typeface="Calibri"/>
              <a:ea typeface="Calibri"/>
              <a:cs typeface="Calibri"/>
              <a:sym typeface="Calibri"/>
            </a:endParaRPr>
          </a:p>
        </p:txBody>
      </p:sp>
      <p:sp>
        <p:nvSpPr>
          <p:cNvPr id="367" name="Google Shape;367;p18"/>
          <p:cNvSpPr txBox="1"/>
          <p:nvPr/>
        </p:nvSpPr>
        <p:spPr>
          <a:xfrm>
            <a:off x="4031500" y="2232288"/>
            <a:ext cx="37137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844A7C"/>
                </a:solidFill>
                <a:latin typeface="Calibri"/>
                <a:ea typeface="Calibri"/>
                <a:cs typeface="Calibri"/>
                <a:sym typeface="Calibri"/>
              </a:rPr>
              <a:t>Data Modelling</a:t>
            </a:r>
            <a:endParaRPr sz="2100">
              <a:solidFill>
                <a:srgbClr val="844A7C"/>
              </a:solidFill>
              <a:latin typeface="Calibri"/>
              <a:ea typeface="Calibri"/>
              <a:cs typeface="Calibri"/>
              <a:sym typeface="Calibri"/>
            </a:endParaRPr>
          </a:p>
        </p:txBody>
      </p:sp>
      <p:sp>
        <p:nvSpPr>
          <p:cNvPr id="368" name="Google Shape;368;p18"/>
          <p:cNvSpPr txBox="1"/>
          <p:nvPr/>
        </p:nvSpPr>
        <p:spPr>
          <a:xfrm>
            <a:off x="4939425" y="3346488"/>
            <a:ext cx="37137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844A7C"/>
                </a:solidFill>
                <a:latin typeface="Calibri"/>
                <a:ea typeface="Calibri"/>
                <a:cs typeface="Calibri"/>
                <a:sym typeface="Calibri"/>
              </a:rPr>
              <a:t>Data Analysis</a:t>
            </a:r>
            <a:endParaRPr sz="2100">
              <a:solidFill>
                <a:srgbClr val="844A7C"/>
              </a:solidFill>
              <a:latin typeface="Calibri"/>
              <a:ea typeface="Calibri"/>
              <a:cs typeface="Calibri"/>
              <a:sym typeface="Calibri"/>
            </a:endParaRPr>
          </a:p>
        </p:txBody>
      </p:sp>
      <p:sp>
        <p:nvSpPr>
          <p:cNvPr id="369" name="Google Shape;369;p18"/>
          <p:cNvSpPr txBox="1"/>
          <p:nvPr/>
        </p:nvSpPr>
        <p:spPr>
          <a:xfrm>
            <a:off x="5750500" y="4264113"/>
            <a:ext cx="37137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844A7C"/>
                </a:solidFill>
                <a:latin typeface="Calibri"/>
                <a:ea typeface="Calibri"/>
                <a:cs typeface="Calibri"/>
                <a:sym typeface="Calibri"/>
              </a:rPr>
              <a:t>Uncover Insights</a:t>
            </a:r>
            <a:endParaRPr sz="2100">
              <a:solidFill>
                <a:srgbClr val="844A7C"/>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19"/>
          <p:cNvSpPr txBox="1"/>
          <p:nvPr>
            <p:ph type="title"/>
          </p:nvPr>
        </p:nvSpPr>
        <p:spPr>
          <a:xfrm>
            <a:off x="3037700" y="-40750"/>
            <a:ext cx="1931400" cy="60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400">
                <a:solidFill>
                  <a:srgbClr val="844A7C"/>
                </a:solidFill>
                <a:latin typeface="Arial"/>
                <a:ea typeface="Arial"/>
                <a:cs typeface="Arial"/>
                <a:sym typeface="Arial"/>
              </a:rPr>
              <a:t>Insights</a:t>
            </a:r>
            <a:endParaRPr sz="2400">
              <a:solidFill>
                <a:srgbClr val="844A7C"/>
              </a:solidFill>
              <a:latin typeface="Arial"/>
              <a:ea typeface="Arial"/>
              <a:cs typeface="Arial"/>
              <a:sym typeface="Arial"/>
            </a:endParaRPr>
          </a:p>
        </p:txBody>
      </p:sp>
      <p:pic>
        <p:nvPicPr>
          <p:cNvPr id="375" name="Google Shape;375;p19"/>
          <p:cNvPicPr preferRelativeResize="0"/>
          <p:nvPr/>
        </p:nvPicPr>
        <p:blipFill rotWithShape="1">
          <a:blip r:embed="rId3">
            <a:alphaModFix/>
          </a:blip>
          <a:srcRect b="14781" l="7111" r="9227" t="3910"/>
          <a:stretch/>
        </p:blipFill>
        <p:spPr>
          <a:xfrm>
            <a:off x="397150" y="561950"/>
            <a:ext cx="8378772" cy="43684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0"/>
          <p:cNvSpPr txBox="1"/>
          <p:nvPr>
            <p:ph type="title"/>
          </p:nvPr>
        </p:nvSpPr>
        <p:spPr>
          <a:xfrm>
            <a:off x="1201775" y="786075"/>
            <a:ext cx="4048200" cy="4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00">
                <a:solidFill>
                  <a:srgbClr val="844A7C"/>
                </a:solidFill>
                <a:latin typeface="Arial"/>
                <a:ea typeface="Arial"/>
                <a:cs typeface="Arial"/>
                <a:sym typeface="Arial"/>
              </a:rPr>
              <a:t>Live Dashboard Link</a:t>
            </a:r>
            <a:endParaRPr sz="2400">
              <a:solidFill>
                <a:srgbClr val="844A7C"/>
              </a:solidFill>
              <a:latin typeface="Arial"/>
              <a:ea typeface="Arial"/>
              <a:cs typeface="Arial"/>
              <a:sym typeface="Arial"/>
            </a:endParaRPr>
          </a:p>
        </p:txBody>
      </p:sp>
      <p:sp>
        <p:nvSpPr>
          <p:cNvPr id="381" name="Google Shape;381;p20"/>
          <p:cNvSpPr txBox="1"/>
          <p:nvPr/>
        </p:nvSpPr>
        <p:spPr>
          <a:xfrm>
            <a:off x="1302900" y="1549825"/>
            <a:ext cx="7201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u="sng">
                <a:solidFill>
                  <a:schemeClr val="hlink"/>
                </a:solidFill>
                <a:latin typeface="Nunito"/>
                <a:ea typeface="Nunito"/>
                <a:cs typeface="Nunito"/>
                <a:sym typeface="Nunito"/>
                <a:hlinkClick r:id="rId3"/>
              </a:rPr>
              <a:t>https://public.tableau.com/views/Accenture_Social_Buzz_Project/Dashboard1?:language=en-GB&amp;:sid=&amp;:redirect=auth&amp;:display_count=n&amp;:origin=viz_share_link</a:t>
            </a:r>
            <a:endParaRPr sz="1800">
              <a:solidFill>
                <a:schemeClr val="dk2"/>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a:t>
            </a:r>
            <a:endParaRPr/>
          </a:p>
        </p:txBody>
      </p:sp>
      <p:sp>
        <p:nvSpPr>
          <p:cNvPr id="387" name="Google Shape;387;p21"/>
          <p:cNvSpPr txBox="1"/>
          <p:nvPr/>
        </p:nvSpPr>
        <p:spPr>
          <a:xfrm>
            <a:off x="1303800" y="1258850"/>
            <a:ext cx="7030500" cy="36063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rgbClr val="844A7C"/>
              </a:buClr>
              <a:buSzPts val="1300"/>
              <a:buChar char="●"/>
            </a:pPr>
            <a:r>
              <a:rPr lang="en" sz="1300">
                <a:solidFill>
                  <a:srgbClr val="844A7C"/>
                </a:solidFill>
              </a:rPr>
              <a:t>Posting more content about animals, science, and technology can help get more likes and shares. Fun posts like quizzes, interesting facts, or behind-the-scenes stories can make them even more popular.</a:t>
            </a:r>
            <a:endParaRPr sz="1300">
              <a:solidFill>
                <a:srgbClr val="844A7C"/>
              </a:solidFill>
            </a:endParaRPr>
          </a:p>
          <a:p>
            <a:pPr indent="0" lvl="0" marL="457200" rtl="0" algn="l">
              <a:lnSpc>
                <a:spcPct val="115000"/>
              </a:lnSpc>
              <a:spcBef>
                <a:spcPts val="0"/>
              </a:spcBef>
              <a:spcAft>
                <a:spcPts val="0"/>
              </a:spcAft>
              <a:buNone/>
            </a:pPr>
            <a:r>
              <a:t/>
            </a:r>
            <a:endParaRPr sz="1300">
              <a:solidFill>
                <a:srgbClr val="844A7C"/>
              </a:solidFill>
            </a:endParaRPr>
          </a:p>
          <a:p>
            <a:pPr indent="-311150" lvl="0" marL="457200" rtl="0" algn="l">
              <a:lnSpc>
                <a:spcPct val="115000"/>
              </a:lnSpc>
              <a:spcBef>
                <a:spcPts val="0"/>
              </a:spcBef>
              <a:spcAft>
                <a:spcPts val="0"/>
              </a:spcAft>
              <a:buClr>
                <a:srgbClr val="844A7C"/>
              </a:buClr>
              <a:buSzPts val="1300"/>
              <a:buChar char="●"/>
            </a:pPr>
            <a:r>
              <a:rPr lang="en" sz="1300">
                <a:solidFill>
                  <a:srgbClr val="844A7C"/>
                </a:solidFill>
              </a:rPr>
              <a:t>Working with brands or influencers can help reach more people. For example, teaming up with pet care brands for animal content or tech experts for technology posts can attract more attention.</a:t>
            </a:r>
            <a:endParaRPr sz="1300">
              <a:solidFill>
                <a:srgbClr val="844A7C"/>
              </a:solidFill>
            </a:endParaRPr>
          </a:p>
          <a:p>
            <a:pPr indent="0" lvl="0" marL="457200" rtl="0" algn="l">
              <a:lnSpc>
                <a:spcPct val="115000"/>
              </a:lnSpc>
              <a:spcBef>
                <a:spcPts val="0"/>
              </a:spcBef>
              <a:spcAft>
                <a:spcPts val="0"/>
              </a:spcAft>
              <a:buNone/>
            </a:pPr>
            <a:r>
              <a:t/>
            </a:r>
            <a:endParaRPr sz="1300">
              <a:solidFill>
                <a:srgbClr val="844A7C"/>
              </a:solidFill>
            </a:endParaRPr>
          </a:p>
          <a:p>
            <a:pPr indent="-311150" lvl="0" marL="457200" rtl="0" algn="l">
              <a:lnSpc>
                <a:spcPct val="115000"/>
              </a:lnSpc>
              <a:spcBef>
                <a:spcPts val="0"/>
              </a:spcBef>
              <a:spcAft>
                <a:spcPts val="0"/>
              </a:spcAft>
              <a:buClr>
                <a:srgbClr val="844A7C"/>
              </a:buClr>
              <a:buSzPts val="1300"/>
              <a:buChar char="●"/>
            </a:pPr>
            <a:r>
              <a:rPr lang="en" sz="1300">
                <a:solidFill>
                  <a:srgbClr val="844A7C"/>
                </a:solidFill>
              </a:rPr>
              <a:t>Since photos get the most reactions, using clear and eye-catching images, infographics, or simple guides can make posts more interesting. Trying different types of pictures can help find what people like the most.</a:t>
            </a:r>
            <a:endParaRPr sz="1300">
              <a:solidFill>
                <a:srgbClr val="844A7C"/>
              </a:solidFill>
            </a:endParaRPr>
          </a:p>
          <a:p>
            <a:pPr indent="0" lvl="0" marL="457200" rtl="0" algn="l">
              <a:lnSpc>
                <a:spcPct val="115000"/>
              </a:lnSpc>
              <a:spcBef>
                <a:spcPts val="0"/>
              </a:spcBef>
              <a:spcAft>
                <a:spcPts val="0"/>
              </a:spcAft>
              <a:buNone/>
            </a:pPr>
            <a:r>
              <a:t/>
            </a:r>
            <a:endParaRPr sz="1300">
              <a:solidFill>
                <a:srgbClr val="844A7C"/>
              </a:solidFill>
            </a:endParaRPr>
          </a:p>
          <a:p>
            <a:pPr indent="-311150" lvl="0" marL="457200" rtl="0" algn="l">
              <a:lnSpc>
                <a:spcPct val="115000"/>
              </a:lnSpc>
              <a:spcBef>
                <a:spcPts val="0"/>
              </a:spcBef>
              <a:spcAft>
                <a:spcPts val="0"/>
              </a:spcAft>
              <a:buClr>
                <a:srgbClr val="844A7C"/>
              </a:buClr>
              <a:buSzPts val="1300"/>
              <a:buChar char="●"/>
            </a:pPr>
            <a:r>
              <a:rPr lang="en" sz="1300">
                <a:solidFill>
                  <a:srgbClr val="844A7C"/>
                </a:solidFill>
              </a:rPr>
              <a:t>Looking at how engagement changes in different months can help plan better posts. Posting more when people are most active and choosing the right topics for each season can increase likes and shares.</a:t>
            </a:r>
            <a:endParaRPr sz="1300">
              <a:solidFill>
                <a:srgbClr val="844A7C"/>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