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0" r:id="rId9"/>
    <p:sldId id="264" r:id="rId10"/>
    <p:sldId id="263" r:id="rId11"/>
    <p:sldId id="273" r:id="rId12"/>
    <p:sldId id="266" r:id="rId13"/>
    <p:sldId id="274" r:id="rId14"/>
    <p:sldId id="269" r:id="rId15"/>
    <p:sldId id="268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7" autoAdjust="0"/>
    <p:restoredTop sz="80057" autoAdjust="0"/>
  </p:normalViewPr>
  <p:slideViewPr>
    <p:cSldViewPr snapToGrid="0">
      <p:cViewPr varScale="1">
        <p:scale>
          <a:sx n="50" d="100"/>
          <a:sy n="50" d="100"/>
        </p:scale>
        <p:origin x="1320" y="60"/>
      </p:cViewPr>
      <p:guideLst/>
    </p:cSldViewPr>
  </p:slideViewPr>
  <p:outlineViewPr>
    <p:cViewPr>
      <p:scale>
        <a:sx n="33" d="100"/>
        <a:sy n="33" d="100"/>
      </p:scale>
      <p:origin x="0" y="-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40ff8c1e6e6f112/Desktop/DATA%20ANALYSIS%20TRAINING/techie%20project(AutoRecovered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DATA%20ANALYSIS\PROJECTS\Techie%20academy%20Pizza%20projects\pizza%20projects%20combined%20re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40ff8c1e6e6f112/Desktop/DATA%20ANALYSIS%20TRAINING/techie%20project(Auto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DATA%20ANALYSIS%20TRAINING\techie%20project(AutoRecover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DATA%20ANALYSIS%20TRAINING\techie%20project(AutoRecovered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Desktop\DATA%20ANALYSIS%20TRAINING\techie%20project(AutoRecovered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40ff8c1e6e6f112/Desktop/DATA%20ANALYSIS%20TRAINING/techie%20project(AutoRecovered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40ff8c1e6e6f112/Desktop/DATA%20ANALYSIS%20TRAINING/techie%20project(AutoRecovered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Total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671041119860019E-2"/>
          <c:y val="0.1247135938417103"/>
          <c:w val="0.73604035908554921"/>
          <c:h val="0.7142628313406129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tx2">
                <a:lumMod val="60000"/>
                <a:lumOff val="40000"/>
                <a:alpha val="8902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#,##0">
                  <c:v>70000</c:v>
                </c:pt>
                <c:pt idx="1">
                  <c:v>65000</c:v>
                </c:pt>
                <c:pt idx="2">
                  <c:v>70000</c:v>
                </c:pt>
                <c:pt idx="3">
                  <c:v>69000</c:v>
                </c:pt>
                <c:pt idx="4">
                  <c:v>71000</c:v>
                </c:pt>
                <c:pt idx="5">
                  <c:v>68000</c:v>
                </c:pt>
                <c:pt idx="6">
                  <c:v>73000</c:v>
                </c:pt>
                <c:pt idx="7">
                  <c:v>68000</c:v>
                </c:pt>
                <c:pt idx="8">
                  <c:v>64000</c:v>
                </c:pt>
                <c:pt idx="9">
                  <c:v>64000</c:v>
                </c:pt>
                <c:pt idx="10">
                  <c:v>70000</c:v>
                </c:pt>
                <c:pt idx="11">
                  <c:v>65000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C7-4918-86E9-21866A4990E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39893071"/>
        <c:axId val="1239882991"/>
      </c:barChart>
      <c:catAx>
        <c:axId val="1239893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882991"/>
        <c:crosses val="autoZero"/>
        <c:auto val="1"/>
        <c:lblAlgn val="ctr"/>
        <c:lblOffset val="100"/>
        <c:noMultiLvlLbl val="0"/>
      </c:catAx>
      <c:valAx>
        <c:axId val="1239882991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893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[techie project(AutoRecovered).xlsx]Qty_of pizza_per _hour!PivotTable1</c:name>
    <c:fmtId val="3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CATEGORY-WISE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/>
          </a:solidFill>
          <a:ln w="19050"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7"/>
        <c:spPr>
          <a:solidFill>
            <a:schemeClr val="accent2"/>
          </a:solidFill>
          <a:ln w="19050"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8"/>
        <c:spPr>
          <a:solidFill>
            <a:schemeClr val="accent3"/>
          </a:solidFill>
          <a:ln w="19050"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9"/>
        <c:spPr>
          <a:solidFill>
            <a:schemeClr val="accent4"/>
          </a:solidFill>
          <a:ln w="19050"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0"/>
        <c:spPr>
          <a:solidFill>
            <a:schemeClr val="accent1"/>
          </a:solidFill>
          <a:ln w="19050"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'Qty_of pizza_per _hour'!$B$164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252-47E2-B9EC-A8896D52A1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252-47E2-B9EC-A8896D52A1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252-47E2-B9EC-A8896D52A18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252-47E2-B9EC-A8896D52A18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'Qty_of pizza_per _hour'!$A$165:$A$169</c:f>
              <c:strCache>
                <c:ptCount val="4"/>
                <c:pt idx="0">
                  <c:v>Chicken</c:v>
                </c:pt>
                <c:pt idx="1">
                  <c:v>Classic</c:v>
                </c:pt>
                <c:pt idx="2">
                  <c:v>Supreme</c:v>
                </c:pt>
                <c:pt idx="3">
                  <c:v>Veggie</c:v>
                </c:pt>
              </c:strCache>
            </c:strRef>
          </c:cat>
          <c:val>
            <c:numRef>
              <c:f>'Qty_of pizza_per _hour'!$B$165:$B$169</c:f>
              <c:numCache>
                <c:formatCode>_("$"* #,##0.00_);_("$"* \(#,##0.00\);_("$"* "-"??_);_(@_)</c:formatCode>
                <c:ptCount val="4"/>
                <c:pt idx="0">
                  <c:v>195919.5</c:v>
                </c:pt>
                <c:pt idx="1">
                  <c:v>220053.10000000009</c:v>
                </c:pt>
                <c:pt idx="2">
                  <c:v>208196.99999999822</c:v>
                </c:pt>
                <c:pt idx="3">
                  <c:v>193690.45000000298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252-47E2-B9EC-A8896D52A18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rotWithShape="1">
      <a:gsLst>
        <a:gs pos="0">
          <a:schemeClr val="accent2">
            <a:satMod val="103000"/>
            <a:lumMod val="102000"/>
            <a:tint val="94000"/>
          </a:schemeClr>
        </a:gs>
        <a:gs pos="50000">
          <a:schemeClr val="accent2">
            <a:satMod val="110000"/>
            <a:lumMod val="100000"/>
            <a:shade val="100000"/>
          </a:schemeClr>
        </a:gs>
        <a:gs pos="100000">
          <a:schemeClr val="accent2">
            <a:lumMod val="99000"/>
            <a:satMod val="120000"/>
            <a:shade val="78000"/>
          </a:schemeClr>
        </a:gs>
      </a:gsLst>
      <a:lin ang="5400000" scaled="0"/>
    </a:gradFill>
    <a:ln>
      <a:noFill/>
    </a:ln>
    <a:effectLst>
      <a:outerShdw blurRad="57150" dist="19050" dir="5400000" algn="ctr" rotWithShape="0">
        <a:srgbClr val="000000">
          <a:alpha val="63000"/>
        </a:srgbClr>
      </a:outerShdw>
    </a:effectLst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[pizza projects combined real.xlsx]Pivot Tables!PivotTable6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PIZZA SOLD PER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'Pivot Tables'!$B$221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E91-47F6-A635-DA76A1AD224E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E91-47F6-A635-DA76A1AD224E}"/>
              </c:ext>
            </c:extLst>
          </c:dPt>
          <c:dPt>
            <c:idx val="2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E91-47F6-A635-DA76A1AD224E}"/>
              </c:ext>
            </c:extLst>
          </c:dPt>
          <c:dPt>
            <c:idx val="3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E91-47F6-A635-DA76A1AD224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E91-47F6-A635-DA76A1AD224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E91-47F6-A635-DA76A1AD224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E91-47F6-A635-DA76A1AD224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8E91-47F6-A635-DA76A1AD22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spc="0" baseline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Tables'!$A$222:$A$226</c:f>
              <c:strCache>
                <c:ptCount val="4"/>
                <c:pt idx="0">
                  <c:v>Chicken</c:v>
                </c:pt>
                <c:pt idx="1">
                  <c:v>Classic</c:v>
                </c:pt>
                <c:pt idx="2">
                  <c:v>Supreme</c:v>
                </c:pt>
                <c:pt idx="3">
                  <c:v>Veggie</c:v>
                </c:pt>
              </c:strCache>
            </c:strRef>
          </c:cat>
          <c:val>
            <c:numRef>
              <c:f>'Pivot Tables'!$B$222:$B$226</c:f>
              <c:numCache>
                <c:formatCode>General</c:formatCode>
                <c:ptCount val="4"/>
                <c:pt idx="0">
                  <c:v>11050</c:v>
                </c:pt>
                <c:pt idx="1">
                  <c:v>14888</c:v>
                </c:pt>
                <c:pt idx="2">
                  <c:v>11987</c:v>
                </c:pt>
                <c:pt idx="3">
                  <c:v>11649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E91-47F6-A635-DA76A1AD22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rotWithShape="1">
      <a:gsLst>
        <a:gs pos="0">
          <a:schemeClr val="accent2">
            <a:satMod val="103000"/>
            <a:lumMod val="102000"/>
            <a:tint val="94000"/>
          </a:schemeClr>
        </a:gs>
        <a:gs pos="50000">
          <a:schemeClr val="accent2">
            <a:satMod val="110000"/>
            <a:lumMod val="100000"/>
            <a:shade val="100000"/>
          </a:schemeClr>
        </a:gs>
        <a:gs pos="100000">
          <a:schemeClr val="accent2">
            <a:lumMod val="99000"/>
            <a:satMod val="120000"/>
            <a:shade val="78000"/>
          </a:schemeClr>
        </a:gs>
      </a:gsLst>
      <a:lin ang="5400000" scaled="0"/>
    </a:gradFill>
    <a:ln>
      <a:noFill/>
    </a:ln>
    <a:effectLst>
      <a:outerShdw blurRad="57150" dist="19050" dir="5400000" algn="ctr" rotWithShape="0">
        <a:srgbClr val="000000">
          <a:alpha val="63000"/>
        </a:srgbClr>
      </a:outerShdw>
    </a:effectLst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[techie project(AutoRecovered).xlsx]Qty_of pizza_per _hour!PivotTable6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PER MONTH</a:t>
            </a:r>
          </a:p>
        </c:rich>
      </c:tx>
      <c:layout>
        <c:manualLayout>
          <c:xMode val="edge"/>
          <c:yMode val="edge"/>
          <c:x val="0.19889791073042354"/>
          <c:y val="1.43852348836393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'Qty_of pizza_per _hour'!$B$113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CC33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CC3300"/>
                </a:solidFill>
              </a:ln>
              <a:effectLst/>
            </c:spPr>
          </c:marker>
          <c:dLbls>
            <c:delete val="1"/>
          </c:dLbls>
          <c:cat>
            <c:strRef>
              <c:f>'Qty_of pizza_per _hour'!$A$114:$A$126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'Qty_of pizza_per _hour'!$B$114:$B$126</c:f>
              <c:numCache>
                <c:formatCode>_("$"* #,##0.00_);_("$"* \(#,##0.00\);_("$"* "-"??_);_(@_)</c:formatCode>
                <c:ptCount val="12"/>
                <c:pt idx="0">
                  <c:v>69793.299999999901</c:v>
                </c:pt>
                <c:pt idx="1">
                  <c:v>65159.599999999919</c:v>
                </c:pt>
                <c:pt idx="2">
                  <c:v>70397.099999999889</c:v>
                </c:pt>
                <c:pt idx="3">
                  <c:v>68736.799999999872</c:v>
                </c:pt>
                <c:pt idx="4">
                  <c:v>71402.749999999884</c:v>
                </c:pt>
                <c:pt idx="5">
                  <c:v>68230.199999999924</c:v>
                </c:pt>
                <c:pt idx="6">
                  <c:v>72557.899999999863</c:v>
                </c:pt>
                <c:pt idx="7">
                  <c:v>68278.249999999913</c:v>
                </c:pt>
                <c:pt idx="8">
                  <c:v>64180.049999999952</c:v>
                </c:pt>
                <c:pt idx="9">
                  <c:v>64027.599999999919</c:v>
                </c:pt>
                <c:pt idx="10">
                  <c:v>70395.349999999904</c:v>
                </c:pt>
                <c:pt idx="11">
                  <c:v>64701.149999999936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7D-4B8B-ADA8-843FE4A86AF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69360"/>
        <c:axId val="20365040"/>
      </c:lineChart>
      <c:catAx>
        <c:axId val="2036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5040"/>
        <c:crosses val="autoZero"/>
        <c:auto val="1"/>
        <c:lblAlgn val="ctr"/>
        <c:lblOffset val="100"/>
        <c:noMultiLvlLbl val="0"/>
      </c:catAx>
      <c:valAx>
        <c:axId val="20365040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9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2">
        <a:lumMod val="60000"/>
        <a:lumOff val="40000"/>
      </a:schemeClr>
    </a:solidFill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[techie project(AutoRecovered).xlsx]Qty_of pizza_per _hour!PivotTable5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TOTAL</a:t>
            </a:r>
            <a:r>
              <a:rPr lang="en-US" sz="1800" b="1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PIZZA SOLD PER MONTH</a:t>
            </a:r>
            <a:endParaRPr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5727915649634589E-2"/>
          <c:y val="0.15730320880888304"/>
          <c:w val="0.89909744316108442"/>
          <c:h val="0.69326978860285882"/>
        </c:manualLayout>
      </c:layout>
      <c:lineChart>
        <c:grouping val="standard"/>
        <c:varyColors val="0"/>
        <c:ser>
          <c:idx val="0"/>
          <c:order val="0"/>
          <c:tx>
            <c:strRef>
              <c:f>'Qty_of pizza_per _hour'!$L$111</c:f>
              <c:strCache>
                <c:ptCount val="1"/>
                <c:pt idx="0">
                  <c:v>Total</c:v>
                </c:pt>
              </c:strCache>
            </c:strRef>
          </c:tx>
          <c:spPr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c:spPr>
          <c:marker>
            <c:symbol val="circle"/>
            <c:size val="5"/>
            <c:spPr>
              <a:solidFill>
                <a:srgbClr val="B64926"/>
              </a:solidFill>
              <a:ln w="127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c:spPr>
          </c:marker>
          <c:dLbls>
            <c:delete val="1"/>
          </c:dLbls>
          <c:cat>
            <c:strRef>
              <c:f>'Qty_of pizza_per _hour'!$K$112:$K$124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'Qty_of pizza_per _hour'!$L$112:$L$124</c:f>
              <c:numCache>
                <c:formatCode>General</c:formatCode>
                <c:ptCount val="12"/>
                <c:pt idx="0">
                  <c:v>4232</c:v>
                </c:pt>
                <c:pt idx="1">
                  <c:v>3961</c:v>
                </c:pt>
                <c:pt idx="2">
                  <c:v>4261</c:v>
                </c:pt>
                <c:pt idx="3">
                  <c:v>4151</c:v>
                </c:pt>
                <c:pt idx="4">
                  <c:v>4328</c:v>
                </c:pt>
                <c:pt idx="5">
                  <c:v>4107</c:v>
                </c:pt>
                <c:pt idx="6">
                  <c:v>4392</c:v>
                </c:pt>
                <c:pt idx="7">
                  <c:v>4168</c:v>
                </c:pt>
                <c:pt idx="8">
                  <c:v>3890</c:v>
                </c:pt>
                <c:pt idx="9">
                  <c:v>3883</c:v>
                </c:pt>
                <c:pt idx="10">
                  <c:v>4266</c:v>
                </c:pt>
                <c:pt idx="11">
                  <c:v>3935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7C-4BA0-9A7E-B3A30D968D5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82000"/>
        <c:axId val="20291600"/>
      </c:lineChart>
      <c:catAx>
        <c:axId val="2028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91600"/>
        <c:crosses val="autoZero"/>
        <c:auto val="1"/>
        <c:lblAlgn val="ctr"/>
        <c:lblOffset val="100"/>
        <c:noMultiLvlLbl val="0"/>
      </c:catAx>
      <c:valAx>
        <c:axId val="20291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CC9900">
        <a:lumMod val="40000"/>
        <a:lumOff val="60000"/>
      </a:srgbClr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[techie project(AutoRecovered).xlsx]Qty_of pizza_per _hour!PivotTable16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PEAK ORDERING  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311322645436926"/>
          <c:y val="0.14278062603363709"/>
          <c:w val="0.8527021273352875"/>
          <c:h val="0.66984668733176234"/>
        </c:manualLayout>
      </c:layout>
      <c:lineChart>
        <c:grouping val="standard"/>
        <c:varyColors val="0"/>
        <c:ser>
          <c:idx val="0"/>
          <c:order val="0"/>
          <c:tx>
            <c:strRef>
              <c:f>'Qty_of pizza_per _hour'!$B$99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'Qty_of pizza_per _hour'!$A$100:$A$107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'Qty_of pizza_per _hour'!$B$100:$B$107</c:f>
              <c:numCache>
                <c:formatCode>0.00</c:formatCode>
                <c:ptCount val="7"/>
                <c:pt idx="0">
                  <c:v>5917</c:v>
                </c:pt>
                <c:pt idx="1">
                  <c:v>6369</c:v>
                </c:pt>
                <c:pt idx="2">
                  <c:v>6753</c:v>
                </c:pt>
                <c:pt idx="3">
                  <c:v>6797</c:v>
                </c:pt>
                <c:pt idx="4">
                  <c:v>7323</c:v>
                </c:pt>
                <c:pt idx="5">
                  <c:v>8106</c:v>
                </c:pt>
                <c:pt idx="6">
                  <c:v>7355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B2-461D-A92F-595AD8EE62C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19178064"/>
        <c:axId val="905379936"/>
      </c:lineChart>
      <c:catAx>
        <c:axId val="101917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379936"/>
        <c:crosses val="autoZero"/>
        <c:auto val="1"/>
        <c:lblAlgn val="ctr"/>
        <c:lblOffset val="100"/>
        <c:noMultiLvlLbl val="0"/>
      </c:catAx>
      <c:valAx>
        <c:axId val="905379936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17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2">
        <a:lumMod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chemeClr val="tx1"/>
                </a:solidFill>
              </a:rPr>
              <a:t>PEAK ORDERING HOUR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dk1">
                <a:tint val="88500"/>
              </a:schemeClr>
            </a:fgClr>
            <a:bgClr>
              <a:schemeClr val="lt1"/>
            </a:bgClr>
          </a:pattFill>
          <a:ln w="25400" cap="rnd">
            <a:solidFill>
              <a:schemeClr val="accent2">
                <a:lumMod val="50000"/>
              </a:schemeClr>
            </a:solidFill>
            <a:round/>
          </a:ln>
          <a:effectLst>
            <a:outerShdw dist="25400" dir="2700000" algn="tl" rotWithShape="0">
              <a:schemeClr val="dk1">
                <a:tint val="88500"/>
              </a:schemeClr>
            </a:outerShdw>
          </a:effectLst>
        </c:spPr>
        <c:marker>
          <c:symbol val="circle"/>
          <c:size val="14"/>
          <c:spPr>
            <a:solidFill>
              <a:schemeClr val="dk1">
                <a:tint val="88500"/>
              </a:schemeClr>
            </a:solidFill>
            <a:ln w="9525">
              <a:solidFill>
                <a:schemeClr val="accent2">
                  <a:lumMod val="5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5806548423385579E-2"/>
          <c:y val="0.16376346453615795"/>
          <c:w val="0.95632737959119363"/>
          <c:h val="0.69110957839433174"/>
        </c:manualLayout>
      </c:layout>
      <c:lineChart>
        <c:grouping val="standard"/>
        <c:varyColors val="0"/>
        <c:ser>
          <c:idx val="0"/>
          <c:order val="0"/>
          <c:tx>
            <c:v>Total</c:v>
          </c:tx>
          <c:spPr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12 PM</c:v>
              </c:pt>
              <c:pt idx="1">
                <c:v>1 PM</c:v>
              </c:pt>
              <c:pt idx="2">
                <c:v>6 PM</c:v>
              </c:pt>
              <c:pt idx="3">
                <c:v>5 PM</c:v>
              </c:pt>
              <c:pt idx="4">
                <c:v>7 PM</c:v>
              </c:pt>
            </c:strLit>
          </c:cat>
          <c:val>
            <c:numLit>
              <c:formatCode>General</c:formatCode>
              <c:ptCount val="5"/>
              <c:pt idx="0">
                <c:v>6543</c:v>
              </c:pt>
              <c:pt idx="1">
                <c:v>6203</c:v>
              </c:pt>
              <c:pt idx="2">
                <c:v>5359</c:v>
              </c:pt>
              <c:pt idx="3">
                <c:v>5143</c:v>
              </c:pt>
              <c:pt idx="4">
                <c:v>4350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3FB8-4D7E-B243-3F7FAC9E78E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15292607"/>
        <c:axId val="715290687"/>
      </c:lineChart>
      <c:catAx>
        <c:axId val="715292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Oder Hour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290687"/>
        <c:crosses val="autoZero"/>
        <c:auto val="1"/>
        <c:lblAlgn val="ctr"/>
        <c:lblOffset val="100"/>
        <c:noMultiLvlLbl val="0"/>
      </c:catAx>
      <c:valAx>
        <c:axId val="7152906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292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2">
        <a:lumMod val="7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200" b="1"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HOURLY</a:t>
            </a:r>
            <a:r>
              <a:rPr lang="en-US" sz="1600" b="1" baseline="0" dirty="0">
                <a:solidFill>
                  <a:schemeClr val="tx1"/>
                </a:solidFill>
              </a:rPr>
              <a:t> ORDER TREND</a:t>
            </a:r>
            <a:endParaRPr lang="en-US" sz="1600" b="1" dirty="0">
              <a:solidFill>
                <a:schemeClr val="tx1"/>
              </a:solidFill>
            </a:endParaRP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0326824328226238E-2"/>
          <c:y val="0.13544780594485797"/>
          <c:w val="0.89171190115924859"/>
          <c:h val="0.66118438320209971"/>
        </c:manualLayout>
      </c:layout>
      <c:lineChart>
        <c:grouping val="standard"/>
        <c:varyColors val="0"/>
        <c:ser>
          <c:idx val="0"/>
          <c:order val="0"/>
          <c:tx>
            <c:v>Total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15"/>
              <c:pt idx="0">
                <c:v>9 AM</c:v>
              </c:pt>
              <c:pt idx="1">
                <c:v>10 AM</c:v>
              </c:pt>
              <c:pt idx="2">
                <c:v>11 AM</c:v>
              </c:pt>
              <c:pt idx="3">
                <c:v>12 PM</c:v>
              </c:pt>
              <c:pt idx="4">
                <c:v>1 PM</c:v>
              </c:pt>
              <c:pt idx="5">
                <c:v>2 PM</c:v>
              </c:pt>
              <c:pt idx="6">
                <c:v>3 PM</c:v>
              </c:pt>
              <c:pt idx="7">
                <c:v>4 PM</c:v>
              </c:pt>
              <c:pt idx="8">
                <c:v>5 PM</c:v>
              </c:pt>
              <c:pt idx="9">
                <c:v>6 PM</c:v>
              </c:pt>
              <c:pt idx="10">
                <c:v>7 PM</c:v>
              </c:pt>
              <c:pt idx="11">
                <c:v>8 PM</c:v>
              </c:pt>
              <c:pt idx="12">
                <c:v>9 PM</c:v>
              </c:pt>
              <c:pt idx="13">
                <c:v>10 PM</c:v>
              </c:pt>
              <c:pt idx="14">
                <c:v>11 PM</c:v>
              </c:pt>
            </c:strLit>
          </c:cat>
          <c:val>
            <c:numLit>
              <c:formatCode>General</c:formatCode>
              <c:ptCount val="15"/>
              <c:pt idx="0">
                <c:v>4</c:v>
              </c:pt>
              <c:pt idx="1">
                <c:v>17</c:v>
              </c:pt>
              <c:pt idx="2">
                <c:v>2672</c:v>
              </c:pt>
              <c:pt idx="3">
                <c:v>6543</c:v>
              </c:pt>
              <c:pt idx="4">
                <c:v>6203</c:v>
              </c:pt>
              <c:pt idx="5">
                <c:v>3521</c:v>
              </c:pt>
              <c:pt idx="6">
                <c:v>3170</c:v>
              </c:pt>
              <c:pt idx="7">
                <c:v>4185</c:v>
              </c:pt>
              <c:pt idx="8">
                <c:v>5143</c:v>
              </c:pt>
              <c:pt idx="9">
                <c:v>5359</c:v>
              </c:pt>
              <c:pt idx="10">
                <c:v>4350</c:v>
              </c:pt>
              <c:pt idx="11">
                <c:v>3487</c:v>
              </c:pt>
              <c:pt idx="12">
                <c:v>2528</c:v>
              </c:pt>
              <c:pt idx="13">
                <c:v>1370</c:v>
              </c:pt>
              <c:pt idx="14">
                <c:v>68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E587-4C9F-B979-6F4777604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0398960"/>
        <c:axId val="960396560"/>
      </c:lineChart>
      <c:catAx>
        <c:axId val="96039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396560"/>
        <c:crosses val="autoZero"/>
        <c:auto val="1"/>
        <c:lblAlgn val="ctr"/>
        <c:lblOffset val="100"/>
        <c:noMultiLvlLbl val="0"/>
      </c:catAx>
      <c:valAx>
        <c:axId val="960396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39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2">
        <a:lumMod val="60000"/>
        <a:lumOff val="4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[techie project(AutoRecovered).xlsx]Qty_of pizza_per _hour!PivotTable10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3 pizzas per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'Qty_of pizza_per _hour'!$P$46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8F0-44AB-BE4D-F54974533D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F0-44AB-BE4D-F54974533D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8F0-44AB-BE4D-F54974533D7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8F0-44AB-BE4D-F54974533D7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8F0-44AB-BE4D-F54974533D7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spc="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8F0-44AB-BE4D-F54974533D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spc="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'Qty_of pizza_per _hour'!$O$47:$O$50</c:f>
              <c:strCache>
                <c:ptCount val="3"/>
                <c:pt idx="0">
                  <c:v>thai_ckn</c:v>
                </c:pt>
                <c:pt idx="1">
                  <c:v>bbq_ckn</c:v>
                </c:pt>
                <c:pt idx="2">
                  <c:v>cali_ckn</c:v>
                </c:pt>
              </c:strCache>
            </c:strRef>
          </c:cat>
          <c:val>
            <c:numRef>
              <c:f>'Qty_of pizza_per _hour'!$P$47:$P$50</c:f>
              <c:numCache>
                <c:formatCode>_("$"* #,##0.00_);_("$"* \(#,##0.00\);_("$"* "-"??_);_(@_)</c:formatCode>
                <c:ptCount val="3"/>
                <c:pt idx="0">
                  <c:v>43434.25</c:v>
                </c:pt>
                <c:pt idx="1">
                  <c:v>42768</c:v>
                </c:pt>
                <c:pt idx="2">
                  <c:v>41409.5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F0-44AB-BE4D-F54974533D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rotWithShape="1">
      <a:gsLst>
        <a:gs pos="0">
          <a:schemeClr val="accent2">
            <a:lumMod val="110000"/>
            <a:satMod val="105000"/>
            <a:tint val="67000"/>
          </a:schemeClr>
        </a:gs>
        <a:gs pos="50000">
          <a:schemeClr val="accent2">
            <a:lumMod val="105000"/>
            <a:satMod val="103000"/>
            <a:tint val="73000"/>
          </a:schemeClr>
        </a:gs>
        <a:gs pos="100000">
          <a:schemeClr val="accent2">
            <a:lumMod val="105000"/>
            <a:satMod val="109000"/>
            <a:tint val="81000"/>
          </a:schemeClr>
        </a:gs>
      </a:gsLst>
      <a:lin ang="5400000" scaled="0"/>
    </a:gradFill>
    <a:ln w="635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[techie project(AutoRecovered).xlsx]Qty_of pizza_per _hour!PivotTable7</c:name>
    <c:fmtId val="4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400" b="1">
                <a:solidFill>
                  <a:schemeClr val="tx1"/>
                </a:solidFill>
              </a:rPr>
              <a:t>Best</a:t>
            </a:r>
            <a:r>
              <a:rPr lang="en-US" sz="2400" b="1" baseline="0">
                <a:solidFill>
                  <a:schemeClr val="tx1"/>
                </a:solidFill>
              </a:rPr>
              <a:t> selling Pizza</a:t>
            </a:r>
            <a:endParaRPr lang="en-US" sz="2400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1945153904548446"/>
          <c:y val="2.1770811213424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2173640782445027E-2"/>
          <c:y val="0.12989247343249627"/>
          <c:w val="0.86677480148384312"/>
          <c:h val="0.781046438020359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'Qty_of pizza_per _hour'!$B$133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5E2-4C35-9469-7123E67FBDF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5E2-4C35-9469-7123E67FBDF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5E2-4C35-9469-7123E67FBDF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55E2-4C35-9469-7123E67FBDF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5E2-4C35-9469-7123E67FBDF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'Qty_of pizza_per _hour'!$A$134:$A$139</c:f>
              <c:strCache>
                <c:ptCount val="5"/>
                <c:pt idx="0">
                  <c:v>big_meat_s</c:v>
                </c:pt>
                <c:pt idx="1">
                  <c:v>thai_ckn_l</c:v>
                </c:pt>
                <c:pt idx="2">
                  <c:v>five_cheese_l</c:v>
                </c:pt>
                <c:pt idx="3">
                  <c:v>four_cheese_l</c:v>
                </c:pt>
                <c:pt idx="4">
                  <c:v>classic_dlx_m</c:v>
                </c:pt>
              </c:strCache>
            </c:strRef>
          </c:cat>
          <c:val>
            <c:numRef>
              <c:f>'Qty_of pizza_per _hour'!$B$134:$B$139</c:f>
              <c:numCache>
                <c:formatCode>_("$"* #,##0.00_);_("$"* \(#,##0.00\);_("$"* "-"??_);_(@_)</c:formatCode>
                <c:ptCount val="5"/>
                <c:pt idx="0">
                  <c:v>1811</c:v>
                </c:pt>
                <c:pt idx="1">
                  <c:v>1365</c:v>
                </c:pt>
                <c:pt idx="2">
                  <c:v>1359</c:v>
                </c:pt>
                <c:pt idx="3">
                  <c:v>1273</c:v>
                </c:pt>
                <c:pt idx="4">
                  <c:v>1159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E2-4C35-9469-7123E67FBDF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805166031"/>
        <c:axId val="1805167471"/>
      </c:barChart>
      <c:catAx>
        <c:axId val="18051660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167471"/>
        <c:crosses val="autoZero"/>
        <c:auto val="1"/>
        <c:lblAlgn val="ctr"/>
        <c:lblOffset val="100"/>
        <c:noMultiLvlLbl val="0"/>
      </c:catAx>
      <c:valAx>
        <c:axId val="1805167471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16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90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[techie project(AutoRecovered).xlsx]Qty_of pizza_per _hour!PivotTable4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400" b="1">
                <a:solidFill>
                  <a:schemeClr val="tx1"/>
                </a:solidFill>
              </a:rPr>
              <a:t>Worst Selling Pizza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5000000000000001E-2"/>
          <c:y val="0.13303747031372876"/>
          <c:w val="0.93888888888888888"/>
          <c:h val="0.759563150460846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'Qty_of pizza_per _hour'!$N$132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BCF-499A-B897-4696552006A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BCF-499A-B897-4696552006A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BCF-499A-B897-4696552006A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CBCF-499A-B897-4696552006AF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BCF-499A-B897-4696552006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'Qty_of pizza_per _hour'!$M$133:$M$138</c:f>
              <c:strCache>
                <c:ptCount val="5"/>
                <c:pt idx="0">
                  <c:v>mexicana_s</c:v>
                </c:pt>
                <c:pt idx="1">
                  <c:v>green_garden_l</c:v>
                </c:pt>
                <c:pt idx="2">
                  <c:v>ckn_alfredo_s</c:v>
                </c:pt>
                <c:pt idx="3">
                  <c:v>calabrese_s</c:v>
                </c:pt>
                <c:pt idx="4">
                  <c:v>the_greek_xxl</c:v>
                </c:pt>
              </c:strCache>
            </c:strRef>
          </c:cat>
          <c:val>
            <c:numRef>
              <c:f>'Qty_of pizza_per _hour'!$N$133:$N$138</c:f>
              <c:numCache>
                <c:formatCode>_("$"* #,##0.00_);_("$"* \(#,##0.00\);_("$"* "-"??_);_(@_)</c:formatCode>
                <c:ptCount val="5"/>
                <c:pt idx="0">
                  <c:v>1944</c:v>
                </c:pt>
                <c:pt idx="1">
                  <c:v>1923.75</c:v>
                </c:pt>
                <c:pt idx="2">
                  <c:v>1224</c:v>
                </c:pt>
                <c:pt idx="3">
                  <c:v>1212.75</c:v>
                </c:pt>
                <c:pt idx="4">
                  <c:v>1006.6000000000005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CF-499A-B897-4696552006A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20336240"/>
        <c:axId val="20327600"/>
      </c:barChart>
      <c:catAx>
        <c:axId val="20336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7600"/>
        <c:crosses val="autoZero"/>
        <c:auto val="1"/>
        <c:lblAlgn val="ctr"/>
        <c:lblOffset val="100"/>
        <c:noMultiLvlLbl val="0"/>
      </c:catAx>
      <c:valAx>
        <c:axId val="20327600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36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>
        <a:lumMod val="40000"/>
        <a:lumOff val="60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CF7ED-5366-4733-A32E-636FC5E998E2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2A5A9-5793-411F-88DE-4CEE5CBE3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2A5A9-5793-411F-88DE-4CEE5CBE39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6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2A5A9-5793-411F-88DE-4CEE5CBE39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48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2A5A9-5793-411F-88DE-4CEE5CBE39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11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2A5A9-5793-411F-88DE-4CEE5CBE39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593A-D30D-3397-6683-6811310BF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09DD6-7307-7D67-8F43-A8E842CD4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74771-40DF-0445-9571-0D471F95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25B-1639-4FFD-B836-1C22AC0CB01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BCE86-8F2B-F980-5270-9F767C02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40643-259F-2272-77AC-5E3F317F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4538-DD78-45AF-8599-5C57293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6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B37B-560F-2379-8521-5D2E547A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134AC-5943-DF73-B270-E5D8C386B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3A697-E457-17F8-3390-BE81138C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25B-1639-4FFD-B836-1C22AC0CB01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C924A-C830-2223-9EC3-26868E24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961B1-AC92-C522-1C6A-A901F0C8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4538-DD78-45AF-8599-5C57293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8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9987F-1488-9713-D10C-ACB860F3A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961EE-CD48-798C-E8B4-F502E45BE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7E2E-C571-114B-7A18-A1B70168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25B-1639-4FFD-B836-1C22AC0CB01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8A9E8-81FE-E2B0-108F-86735BF5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98156-6FA7-E4E3-0F34-F1FC95A2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4538-DD78-45AF-8599-5C57293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2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3D10-1DC0-8A71-20AF-A5B26EA5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581E-1418-A215-0F16-D4BFCA62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5F0A3-EEE5-0E24-4875-5D427276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25B-1639-4FFD-B836-1C22AC0CB01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29CCE-50A7-A227-10EB-4C3340C5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81897-3CE2-AA3E-0468-0A667230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4538-DD78-45AF-8599-5C57293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2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5FDF-F8B5-9527-E225-AB926802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3A040-4759-41D9-FDA5-288620C33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66594-1B3E-1717-E4F9-7DFF31FD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25B-1639-4FFD-B836-1C22AC0CB01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16B4-7F04-BF1D-E440-FDB75E2A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439D-8123-05D7-9536-29338847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4538-DD78-45AF-8599-5C57293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8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5406-F495-DC8A-3B97-3B390300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EF0A-6DEC-FD3E-1B40-CCFE272C9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22B37-F47A-A051-FA25-8E676A7CA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D6F6D-28D7-4341-57CB-D7EC21FE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25B-1639-4FFD-B836-1C22AC0CB01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E9377-9185-4379-5FC1-8A64CAB1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E08B1-E3F6-14D5-076A-1693781A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4538-DD78-45AF-8599-5C57293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5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FE76-A855-FAD0-C74A-5F24319E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5C867-B7FA-FF2C-73B5-E79671076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97D3F-58DA-C64C-3838-6A3696FCB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E6FCD-3745-D2CE-0514-A31A813F7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FCDA8-DF12-84A8-9EF4-B4FF90902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B9FA0-C8C0-077C-9173-EE518C3C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25B-1639-4FFD-B836-1C22AC0CB01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51FCB-D843-DC61-3268-DFE08322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DBA7F-F2CD-2ABB-6FAC-FCDA31EB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4538-DD78-45AF-8599-5C57293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B252-9C15-2469-686E-40997CE7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E9197-CF5C-7ED5-2AC7-84CCC51C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25B-1639-4FFD-B836-1C22AC0CB01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8E7C7-FA74-5314-7C76-62E5466C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1D6A9-E418-F3D8-24BB-1EBDFE63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4538-DD78-45AF-8599-5C57293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A51C1-B8B6-E8B0-44C4-3636922D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25B-1639-4FFD-B836-1C22AC0CB01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25F2-804A-0AD0-607D-A33877B3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16CA6-D62D-52F4-15B2-4C480738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4538-DD78-45AF-8599-5C57293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6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D4E8-D12F-6478-1123-6113166F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7C67-2B26-05D7-FD4F-200B057A0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5B956-5004-42BC-A61E-B6F09CF52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4BC72-835F-A199-8DCD-BA84385A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25B-1639-4FFD-B836-1C22AC0CB01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7762F-FA07-7549-8B9C-C1A0C2AC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B69A0-92E7-B701-BB09-64F68A91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4538-DD78-45AF-8599-5C57293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6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B71F-A01E-DB8B-B346-44392718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A0807-855F-E155-C2E5-76D9BEAD2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8CB30-7B21-1DF1-8D60-C98FD8AC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A44B2-8661-76BC-9703-CB3C9E0A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425B-1639-4FFD-B836-1C22AC0CB01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447E4-10CB-4538-B193-1F5CEAD3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1902-B165-492A-51BE-1B35EA67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4538-DD78-45AF-8599-5C57293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6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A3470-8FC4-5DD2-5A86-20950D04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CB729-CE9E-5FFB-5AA7-A3245101E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F1EC-B3E3-FFB8-F56B-D39A4AFBE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6425B-1639-4FFD-B836-1C22AC0CB01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04DA8-6065-9A2B-42A9-0A90E947E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553C7-822C-BC3B-6A7B-6F563E9FD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84538-DD78-45AF-8599-5C57293F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2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1D90C7-B010-826A-BF61-48614077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055" y="687634"/>
            <a:ext cx="7181951" cy="5687660"/>
          </a:xfrm>
          <a:prstGeom prst="rect">
            <a:avLst/>
          </a:prstGeom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414D1B-883F-F79A-E675-BF868793E0B7}"/>
              </a:ext>
            </a:extLst>
          </p:cNvPr>
          <p:cNvSpPr txBox="1"/>
          <p:nvPr/>
        </p:nvSpPr>
        <p:spPr>
          <a:xfrm>
            <a:off x="2786781" y="-81808"/>
            <a:ext cx="641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Pizza Sales Analysis </a:t>
            </a: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CB72DC-A0CA-D158-137E-CAAE781F40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B6236-77F0-01A0-44EC-B834F5C5C4B2}"/>
              </a:ext>
            </a:extLst>
          </p:cNvPr>
          <p:cNvSpPr txBox="1"/>
          <p:nvPr/>
        </p:nvSpPr>
        <p:spPr>
          <a:xfrm>
            <a:off x="2905449" y="687630"/>
            <a:ext cx="617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Analyzing, Trends , Performance And Opportunity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FEDB23-47A0-8C52-6A28-5EDBAEE3211E}"/>
              </a:ext>
            </a:extLst>
          </p:cNvPr>
          <p:cNvSpPr txBox="1"/>
          <p:nvPr/>
        </p:nvSpPr>
        <p:spPr>
          <a:xfrm>
            <a:off x="-1" y="4754597"/>
            <a:ext cx="5221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 : Ibrahim Zainab 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Ilomeze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Techie Academy</a:t>
            </a:r>
          </a:p>
          <a:p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: July 12, 2025</a:t>
            </a:r>
          </a:p>
        </p:txBody>
      </p:sp>
    </p:spTree>
    <p:extLst>
      <p:ext uri="{BB962C8B-B14F-4D97-AF65-F5344CB8AC3E}">
        <p14:creationId xmlns:p14="http://schemas.microsoft.com/office/powerpoint/2010/main" val="3221008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AA55DA-0658-E506-CD87-263F2A5DC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67B471-1379-2336-337B-F054BA8F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799" y="5"/>
            <a:ext cx="8413209" cy="5291787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F998589-0DCC-6122-D07E-9EF05D5870CE}"/>
              </a:ext>
            </a:extLst>
          </p:cNvPr>
          <p:cNvSpPr/>
          <p:nvPr/>
        </p:nvSpPr>
        <p:spPr>
          <a:xfrm>
            <a:off x="-52138" y="0"/>
            <a:ext cx="12296275" cy="6858000"/>
          </a:xfrm>
          <a:prstGeom prst="rtTriangl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C4578-C02E-5A20-6365-CDDDAEC3B8B8}"/>
              </a:ext>
            </a:extLst>
          </p:cNvPr>
          <p:cNvSpPr txBox="1"/>
          <p:nvPr/>
        </p:nvSpPr>
        <p:spPr>
          <a:xfrm>
            <a:off x="1212849" y="0"/>
            <a:ext cx="976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Pizzas Performance 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Semibold" panose="020B0702040204020203" pitchFamily="34" charset="0"/>
              <a:ea typeface="Verdana" panose="020B0604030504040204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E61E9B-B144-4DE9-61D8-EE0736CBAD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634451"/>
              </p:ext>
            </p:extLst>
          </p:nvPr>
        </p:nvGraphicFramePr>
        <p:xfrm>
          <a:off x="261261" y="1701800"/>
          <a:ext cx="5573487" cy="4666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9F67FC-DDA3-2974-746D-52175853E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35555"/>
              </p:ext>
            </p:extLst>
          </p:nvPr>
        </p:nvGraphicFramePr>
        <p:xfrm>
          <a:off x="6148147" y="1701800"/>
          <a:ext cx="5834736" cy="4666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3880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A7D539-ABDD-6A3B-D543-561925FE9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587CEF-8999-0B1E-64C2-F6A6B5229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799" y="5"/>
            <a:ext cx="8413209" cy="5291787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FF28E40F-1EE5-F75C-E62E-858BA9F7CA23}"/>
              </a:ext>
            </a:extLst>
          </p:cNvPr>
          <p:cNvSpPr/>
          <p:nvPr/>
        </p:nvSpPr>
        <p:spPr>
          <a:xfrm>
            <a:off x="0" y="-2"/>
            <a:ext cx="12296275" cy="6821907"/>
          </a:xfrm>
          <a:prstGeom prst="rtTriangl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15431-0612-53F4-7193-FD26E758CFAF}"/>
              </a:ext>
            </a:extLst>
          </p:cNvPr>
          <p:cNvSpPr txBox="1"/>
          <p:nvPr/>
        </p:nvSpPr>
        <p:spPr>
          <a:xfrm>
            <a:off x="251460" y="922813"/>
            <a:ext cx="1146048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Big </a:t>
            </a:r>
            <a:r>
              <a:rPr lang="en-US" sz="2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meat_s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is the top ordered pizza, more ahead of others with other top contenders fairly close.</a:t>
            </a:r>
            <a:b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• Thai </a:t>
            </a:r>
            <a:r>
              <a:rPr lang="en-US" sz="2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ckn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 generates the most revenue, despite not being the most ordered, which suggests an indication of higher price point.</a:t>
            </a:r>
            <a:b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• The </a:t>
            </a:r>
            <a:r>
              <a:rPr lang="en-US" sz="2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greek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xxl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is by far the lowest pizza based on revenue and orders.</a:t>
            </a:r>
            <a:b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ACTIONS TO BE TAKEN</a:t>
            </a:r>
            <a:b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• Big meat s sells the most but brings least revenue among the top 5 sellers, Pricing strategy should be reviewed for Big meat s as well as upselling to medium/large.</a:t>
            </a:r>
            <a:b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• Thai </a:t>
            </a:r>
            <a:r>
              <a:rPr lang="en-US" sz="2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ckn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1 is the MVP, it should be more prominent in menus and promotions, also run limited time offers with add-ons.</a:t>
            </a:r>
            <a:b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• The Greek </a:t>
            </a:r>
            <a:r>
              <a:rPr lang="en-US" sz="2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xxl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is a losing product it should be rebranded or resize (</a:t>
            </a:r>
            <a:r>
              <a:rPr lang="en-US" sz="2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xxl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might be too big)</a:t>
            </a:r>
            <a:b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• Survey Customers on Flavor Preferences.</a:t>
            </a:r>
            <a:b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• </a:t>
            </a:r>
            <a:r>
              <a:rPr lang="en-US" sz="2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Opt"ventory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focus on best sellers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7D11-EF62-C4FD-1568-B3AB693A8FCA}"/>
              </a:ext>
            </a:extLst>
          </p:cNvPr>
          <p:cNvSpPr txBox="1"/>
          <p:nvPr/>
        </p:nvSpPr>
        <p:spPr>
          <a:xfrm>
            <a:off x="0" y="-2"/>
            <a:ext cx="1190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Pizza</a:t>
            </a:r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Performance </a:t>
            </a:r>
          </a:p>
        </p:txBody>
      </p:sp>
    </p:spTree>
    <p:extLst>
      <p:ext uri="{BB962C8B-B14F-4D97-AF65-F5344CB8AC3E}">
        <p14:creationId xmlns:p14="http://schemas.microsoft.com/office/powerpoint/2010/main" val="231203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8DEA95-28D9-5534-E328-C60B0514A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0A0F90-1E77-B20C-2AA1-1054AB2B6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799" y="56419"/>
            <a:ext cx="8413209" cy="5291787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E395F31-BDF9-881C-B25E-C27CDF78B2B2}"/>
              </a:ext>
            </a:extLst>
          </p:cNvPr>
          <p:cNvSpPr/>
          <p:nvPr/>
        </p:nvSpPr>
        <p:spPr>
          <a:xfrm>
            <a:off x="-52138" y="0"/>
            <a:ext cx="12296275" cy="6858000"/>
          </a:xfrm>
          <a:prstGeom prst="rtTriangl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50BF4C-F78D-A041-C544-9967C20C8648}"/>
              </a:ext>
            </a:extLst>
          </p:cNvPr>
          <p:cNvSpPr txBox="1"/>
          <p:nvPr/>
        </p:nvSpPr>
        <p:spPr>
          <a:xfrm>
            <a:off x="495299" y="0"/>
            <a:ext cx="1120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 Based Pizza Performance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59EABB7-99C6-BBAE-D77D-54BFABF392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011870"/>
              </p:ext>
            </p:extLst>
          </p:nvPr>
        </p:nvGraphicFramePr>
        <p:xfrm>
          <a:off x="141141" y="1509794"/>
          <a:ext cx="5520088" cy="4443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D997888-ED7B-409B-8867-DB53C577B2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709299"/>
              </p:ext>
            </p:extLst>
          </p:nvPr>
        </p:nvGraphicFramePr>
        <p:xfrm>
          <a:off x="5981700" y="1509794"/>
          <a:ext cx="5892800" cy="4443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1487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8BFD39-7A09-852E-0D87-593C33ECE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65ADE9-97D5-4AAE-7D03-1D86D4E5F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799" y="5"/>
            <a:ext cx="8413209" cy="5291787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0BCB1C7A-41A5-5F95-37F7-49A10291045B}"/>
              </a:ext>
            </a:extLst>
          </p:cNvPr>
          <p:cNvSpPr/>
          <p:nvPr/>
        </p:nvSpPr>
        <p:spPr>
          <a:xfrm>
            <a:off x="60960" y="30776"/>
            <a:ext cx="12296275" cy="6821907"/>
          </a:xfrm>
          <a:prstGeom prst="rtTriangl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528F2-F05D-D9F7-9D92-99A283F86027}"/>
              </a:ext>
            </a:extLst>
          </p:cNvPr>
          <p:cNvSpPr txBox="1"/>
          <p:nvPr/>
        </p:nvSpPr>
        <p:spPr>
          <a:xfrm>
            <a:off x="435610" y="738657"/>
            <a:ext cx="107975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from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January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December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2015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shows that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Thai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ckn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generates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5.31%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the total revenue, our customers tends to order this most due to the unique and delicious combination of flavors and texture.</a:t>
            </a: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• The Chicken category shows that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26.91%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of our customer order pizza under this category mostly           because of its loyal program (Buy Two &amp; Get One For Free) and its popularity.</a:t>
            </a: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• Based on recent reviews on our official websites this data shows that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30%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customer dropped bad review and comments on the Veggie category of pizza regarding the combination of ingredient used and the texture of the pizza.</a:t>
            </a:r>
          </a:p>
          <a:p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• The Loyalty program on the Chicken category, offering a free pizza after two orders, drives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20%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of sales repeat customers. This suggests a young, digital first customer base that values convenience and reward.</a:t>
            </a: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IMPACTS: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Marketing can target young individuals on social media (e.g., Instagram ads) and expand the loyalty program to boost repeat purchases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US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D8FE2-A8E9-0E1D-B6B7-F1FBD2F35100}"/>
              </a:ext>
            </a:extLst>
          </p:cNvPr>
          <p:cNvSpPr txBox="1"/>
          <p:nvPr/>
        </p:nvSpPr>
        <p:spPr>
          <a:xfrm>
            <a:off x="223520" y="-92340"/>
            <a:ext cx="1190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Insight </a:t>
            </a:r>
          </a:p>
        </p:txBody>
      </p:sp>
    </p:spTree>
    <p:extLst>
      <p:ext uri="{BB962C8B-B14F-4D97-AF65-F5344CB8AC3E}">
        <p14:creationId xmlns:p14="http://schemas.microsoft.com/office/powerpoint/2010/main" val="142358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237954-52DE-E4C3-B6C5-BE08967D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0A0F90-1E77-B20C-2AA1-1054AB2B6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799" y="5"/>
            <a:ext cx="8413209" cy="5291787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B7FED60-B872-7FAF-F2B3-A749D7BE2FD5}"/>
              </a:ext>
            </a:extLst>
          </p:cNvPr>
          <p:cNvSpPr/>
          <p:nvPr/>
        </p:nvSpPr>
        <p:spPr>
          <a:xfrm>
            <a:off x="-52138" y="0"/>
            <a:ext cx="12296275" cy="6858000"/>
          </a:xfrm>
          <a:prstGeom prst="rtTriangl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D2FCE-012A-4EC2-D492-51EA4389AA24}"/>
              </a:ext>
            </a:extLst>
          </p:cNvPr>
          <p:cNvSpPr txBox="1"/>
          <p:nvPr/>
        </p:nvSpPr>
        <p:spPr>
          <a:xfrm>
            <a:off x="1331500" y="36095"/>
            <a:ext cx="10377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 Challenges &amp; Opportunities 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31053-BACD-1BB9-01AE-8C41256911C1}"/>
              </a:ext>
            </a:extLst>
          </p:cNvPr>
          <p:cNvSpPr txBox="1"/>
          <p:nvPr/>
        </p:nvSpPr>
        <p:spPr>
          <a:xfrm>
            <a:off x="482599" y="1186616"/>
            <a:ext cx="1122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b="1" dirty="0"/>
              <a:t>Challenges: The </a:t>
            </a:r>
            <a:r>
              <a:rPr lang="en-US" b="1" dirty="0" err="1"/>
              <a:t>brie_carre</a:t>
            </a:r>
            <a:r>
              <a:rPr lang="en-US" b="1" dirty="0"/>
              <a:t> pizza </a:t>
            </a:r>
            <a:r>
              <a:rPr lang="en-US" dirty="0"/>
              <a:t>accounts for only</a:t>
            </a:r>
            <a:r>
              <a:rPr lang="en-US" b="1" dirty="0"/>
              <a:t> 1.42%</a:t>
            </a:r>
            <a:r>
              <a:rPr lang="en-US" dirty="0"/>
              <a:t> of sales </a:t>
            </a:r>
            <a:r>
              <a:rPr lang="en-US" b="1" dirty="0"/>
              <a:t>($11,588.50</a:t>
            </a:r>
            <a:r>
              <a:rPr lang="en-US" dirty="0"/>
              <a:t>), possibly due to its low demand because of  its flavor and texture. Delivery delays on Friday as the busiest day during lunch hours 12-2PM (30% of orders) cause customer complaints.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Opportunities: </a:t>
            </a:r>
            <a:r>
              <a:rPr lang="en-US" dirty="0"/>
              <a:t>Promote extra cheese (</a:t>
            </a:r>
            <a:r>
              <a:rPr lang="en-US" b="1" dirty="0"/>
              <a:t>2,000 units sold</a:t>
            </a:r>
            <a:r>
              <a:rPr lang="en-US" dirty="0"/>
              <a:t>) and soda (</a:t>
            </a:r>
            <a:r>
              <a:rPr lang="en-US" b="1" dirty="0"/>
              <a:t>1,500 units</a:t>
            </a:r>
            <a:r>
              <a:rPr lang="en-US" dirty="0"/>
              <a:t>) as upsells items , especially with the barbecue chicken pizzas (</a:t>
            </a:r>
            <a:r>
              <a:rPr lang="en-US" b="1" dirty="0"/>
              <a:t>5.23% of revenue</a:t>
            </a:r>
            <a:r>
              <a:rPr lang="en-US" dirty="0"/>
              <a:t>). Target dinner hours (</a:t>
            </a:r>
            <a:r>
              <a:rPr lang="en-US" b="1" dirty="0"/>
              <a:t>6-8PM</a:t>
            </a:r>
            <a:r>
              <a:rPr lang="en-US" dirty="0"/>
              <a:t>, currently only </a:t>
            </a:r>
            <a:r>
              <a:rPr lang="en-US" b="1" dirty="0"/>
              <a:t>10% </a:t>
            </a:r>
            <a:r>
              <a:rPr lang="en-US" dirty="0"/>
              <a:t>of orders) with meal deals. Monetize the mobile app as we generate a lot of traffic than the official website.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Impact: </a:t>
            </a:r>
            <a:r>
              <a:rPr lang="en-US" dirty="0"/>
              <a:t>Removing or rebranding the </a:t>
            </a:r>
            <a:r>
              <a:rPr lang="en-US" b="1" dirty="0" err="1"/>
              <a:t>brie_carre</a:t>
            </a:r>
            <a:r>
              <a:rPr lang="en-US" b="1" dirty="0"/>
              <a:t> pizza </a:t>
            </a:r>
            <a:r>
              <a:rPr lang="en-US" dirty="0"/>
              <a:t>could free up menu space or rather do a thorough check through of its ingredients. Promotion on the barbecue chicken pizzas could boost sales by </a:t>
            </a:r>
            <a:r>
              <a:rPr lang="en-US" b="1" dirty="0"/>
              <a:t>20%</a:t>
            </a:r>
            <a:r>
              <a:rPr lang="en-US" dirty="0"/>
              <a:t>, and faster delivery could improve ratings.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6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CC76BC-B9F0-651B-9B22-42E158EFD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17F211-BB5F-4654-12DA-610F5293A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799" y="5"/>
            <a:ext cx="8413209" cy="5291787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EF24252-D114-7FAD-09D4-53F71FACA9F0}"/>
              </a:ext>
            </a:extLst>
          </p:cNvPr>
          <p:cNvSpPr/>
          <p:nvPr/>
        </p:nvSpPr>
        <p:spPr>
          <a:xfrm>
            <a:off x="0" y="-2"/>
            <a:ext cx="12296275" cy="6821907"/>
          </a:xfrm>
          <a:prstGeom prst="rtTriangl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B40D8-5377-C3EF-A693-CB5BB5177BF6}"/>
              </a:ext>
            </a:extLst>
          </p:cNvPr>
          <p:cNvSpPr txBox="1"/>
          <p:nvPr/>
        </p:nvSpPr>
        <p:spPr>
          <a:xfrm>
            <a:off x="619760" y="1528292"/>
            <a:ext cx="10231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How will the $5,000 social media campaign target  college students?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Answer: Instagram ads for adult group, offering discounts to the college student.</a:t>
            </a:r>
            <a:b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we reduce delivery time without hiring more drivers?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Answer: Optimize routes or partner with a delivery app</a:t>
            </a:r>
            <a:b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we discontinue the </a:t>
            </a:r>
            <a:r>
              <a:rPr lang="en-US" sz="2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Brie_carre</a:t>
            </a: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 pizza?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Answer: Test a rebranded versions before removing it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9830B-8923-F3D6-5AD4-AEF6A580DF38}"/>
              </a:ext>
            </a:extLst>
          </p:cNvPr>
          <p:cNvSpPr txBox="1"/>
          <p:nvPr/>
        </p:nvSpPr>
        <p:spPr>
          <a:xfrm>
            <a:off x="71120" y="396243"/>
            <a:ext cx="1190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04150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9934F-1032-9A94-EA20-FEC0D3C90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9C6F0D-A865-9E33-0365-7A1BD06DB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799" y="5"/>
            <a:ext cx="8413209" cy="5291787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B1C6B04-359B-DA10-A35A-639FBC05AF3A}"/>
              </a:ext>
            </a:extLst>
          </p:cNvPr>
          <p:cNvSpPr/>
          <p:nvPr/>
        </p:nvSpPr>
        <p:spPr>
          <a:xfrm>
            <a:off x="-52138" y="0"/>
            <a:ext cx="12296275" cy="6858000"/>
          </a:xfrm>
          <a:prstGeom prst="rtTriangl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854E3-A665-3EC9-BAB5-88E0D929141F}"/>
              </a:ext>
            </a:extLst>
          </p:cNvPr>
          <p:cNvSpPr txBox="1"/>
          <p:nvPr/>
        </p:nvSpPr>
        <p:spPr>
          <a:xfrm>
            <a:off x="2592672" y="3"/>
            <a:ext cx="6134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Recommendation</a:t>
            </a:r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/>
                <a:ea typeface="+mj-ea"/>
                <a:cs typeface="+mj-cs"/>
              </a:rPr>
              <a:t> 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7062A86-D81F-3443-E460-9B0DD1B30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844008"/>
            <a:ext cx="1173003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189" indent="-457189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Invest $5,000 in a strategic campaign focused on promoting the Barbecue Chicken Pizza to college students. Utilize Instagram ads tailored for adult consumers to drive additional engagement and conversions. </a:t>
            </a:r>
            <a:b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Launch a new combo in the Supreme category featuring the Classic Deluxe Pizza, extra cheese, and a soda—positioned to rival the Thai Chicken Pizza and enhance upsell opportunities related to the Barbecue Chicken offering. </a:t>
            </a:r>
            <a:b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Expand delivery staff for Fridays between 6–8 PM, which account for 30% of daily orders. The goal: reduce average delivery time from 35 minutes to 25 minutes—competitive with Domino’s delivery standard. </a:t>
            </a:r>
            <a:b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Elevate Brand Visibility by incorporating a signature pizza icon or logo in promotional materials and packaging to enhance recognition and trust. </a:t>
            </a:r>
          </a:p>
          <a:p>
            <a:pPr marL="457189" indent="-457189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2024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819666-E191-0B55-2769-D3877108A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6641A2-C4B4-FAAB-61AF-6D82633E9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799" y="5"/>
            <a:ext cx="8413209" cy="5291787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99E0763-4379-086B-2AEE-5859D77C2D32}"/>
              </a:ext>
            </a:extLst>
          </p:cNvPr>
          <p:cNvSpPr/>
          <p:nvPr/>
        </p:nvSpPr>
        <p:spPr>
          <a:xfrm>
            <a:off x="-52138" y="0"/>
            <a:ext cx="12296275" cy="6858000"/>
          </a:xfrm>
          <a:prstGeom prst="rtTriangl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A6C10-8314-30C4-A8CF-217F0D546769}"/>
              </a:ext>
            </a:extLst>
          </p:cNvPr>
          <p:cNvSpPr txBox="1"/>
          <p:nvPr/>
        </p:nvSpPr>
        <p:spPr>
          <a:xfrm>
            <a:off x="1373607" y="142877"/>
            <a:ext cx="726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  <a:r>
              <a:rPr lang="en-US" sz="60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02C0C-81C1-EFCC-66E2-BAA30ADAEB9F}"/>
              </a:ext>
            </a:extLst>
          </p:cNvPr>
          <p:cNvSpPr txBox="1"/>
          <p:nvPr/>
        </p:nvSpPr>
        <p:spPr>
          <a:xfrm>
            <a:off x="652465" y="1693133"/>
            <a:ext cx="108870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showcases how raw sales data can be turned into actionable business insights—from identifying customer preferences and top-selling pizzas to pinpointing peak order times and key revenue drivers. By leveraging a data-driven approach, we empower smarter decision-making, support stakeholders in increasing sales, enhance customer satisfaction, and streamline operational efficiency.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792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79FACE-1144-30B6-1F62-CE0FE5559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8A233B-4087-03B3-6B71-A7810D182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55" y="371474"/>
            <a:ext cx="7181951" cy="5687660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744BCA0-FA34-D81D-5F78-15425F0F57EE}"/>
              </a:ext>
            </a:extLst>
          </p:cNvPr>
          <p:cNvSpPr/>
          <p:nvPr/>
        </p:nvSpPr>
        <p:spPr>
          <a:xfrm>
            <a:off x="-52138" y="0"/>
            <a:ext cx="12296275" cy="6858000"/>
          </a:xfrm>
          <a:prstGeom prst="rtTriangl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4D459-ECB3-22BD-8116-836BEAFEAE9C}"/>
              </a:ext>
            </a:extLst>
          </p:cNvPr>
          <p:cNvSpPr txBox="1"/>
          <p:nvPr/>
        </p:nvSpPr>
        <p:spPr>
          <a:xfrm>
            <a:off x="-228600" y="2199641"/>
            <a:ext cx="726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Thank</a:t>
            </a:r>
            <a:r>
              <a:rPr lang="en-US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70995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BDC48-17EB-3CAE-8D2D-B8B1D1F26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D9B775-24B3-4799-A4FA-0DE8B8F4D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049" y="0"/>
            <a:ext cx="7181951" cy="56876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DEAD6E-D062-E9A7-E9C8-F42331D02883}"/>
              </a:ext>
            </a:extLst>
          </p:cNvPr>
          <p:cNvSpPr txBox="1"/>
          <p:nvPr/>
        </p:nvSpPr>
        <p:spPr>
          <a:xfrm>
            <a:off x="2577432" y="36087"/>
            <a:ext cx="6460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prstClr val="black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Presentation</a:t>
            </a:r>
            <a:r>
              <a:rPr lang="en-US" sz="48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n-US" sz="4800" b="1" dirty="0">
                <a:solidFill>
                  <a:prstClr val="black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Overview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D1DD20E-A64A-2766-FC78-93BB5D302900}"/>
              </a:ext>
            </a:extLst>
          </p:cNvPr>
          <p:cNvSpPr/>
          <p:nvPr/>
        </p:nvSpPr>
        <p:spPr>
          <a:xfrm>
            <a:off x="0" y="8"/>
            <a:ext cx="12192000" cy="6821905"/>
          </a:xfrm>
          <a:prstGeom prst="rtTriangl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492EF-34D9-6E2D-16F1-F48FB5B5781E}"/>
              </a:ext>
            </a:extLst>
          </p:cNvPr>
          <p:cNvSpPr txBox="1"/>
          <p:nvPr/>
        </p:nvSpPr>
        <p:spPr>
          <a:xfrm>
            <a:off x="291431" y="1959343"/>
            <a:ext cx="6605339" cy="409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Introduction</a:t>
            </a:r>
          </a:p>
          <a:p>
            <a:pPr marL="457189" indent="-45718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Sales Overview </a:t>
            </a:r>
          </a:p>
          <a:p>
            <a:pPr marL="228594" indent="-22859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Pizzas Performance</a:t>
            </a:r>
          </a:p>
          <a:p>
            <a:pPr marL="228594" indent="-22859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Hourly, Month Trends And insights</a:t>
            </a:r>
          </a:p>
          <a:p>
            <a:pPr marL="228594" indent="-22859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Customer  Insights</a:t>
            </a:r>
          </a:p>
          <a:p>
            <a:pPr marL="228594" indent="-22859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Challenges &amp; Opportunity</a:t>
            </a:r>
          </a:p>
          <a:p>
            <a:pPr marL="228594" indent="-22859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Recommendation</a:t>
            </a:r>
          </a:p>
          <a:p>
            <a:pPr marL="228594" indent="-22859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39232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4F461A-0549-008D-8A82-143655888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E7254-4472-C05A-28EF-B7EA88E053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52" y="5"/>
            <a:ext cx="8411077" cy="5290069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3E96D8E8-EAF0-3E10-6399-AB9B117D0512}"/>
              </a:ext>
            </a:extLst>
          </p:cNvPr>
          <p:cNvSpPr/>
          <p:nvPr/>
        </p:nvSpPr>
        <p:spPr>
          <a:xfrm>
            <a:off x="-52138" y="0"/>
            <a:ext cx="12296275" cy="6858000"/>
          </a:xfrm>
          <a:prstGeom prst="rtTriangl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8BA58-FF89-D4D0-F00F-07CB2DFFA279}"/>
              </a:ext>
            </a:extLst>
          </p:cNvPr>
          <p:cNvSpPr txBox="1"/>
          <p:nvPr/>
        </p:nvSpPr>
        <p:spPr>
          <a:xfrm>
            <a:off x="3416137" y="-6499"/>
            <a:ext cx="482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/>
                <a:ea typeface="+mj-ea"/>
                <a:cs typeface="+mj-cs"/>
              </a:rPr>
              <a:t>Introduction 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1FC691-B594-B2C6-1268-BA1F930D0CF1}"/>
              </a:ext>
            </a:extLst>
          </p:cNvPr>
          <p:cNvSpPr txBox="1"/>
          <p:nvPr/>
        </p:nvSpPr>
        <p:spPr>
          <a:xfrm>
            <a:off x="374984" y="1833661"/>
            <a:ext cx="1144203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Presentation reviews a comprehensive overview of pizza sales data and performance for  a specific  period.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goal is to Highlight the key trends, customer preference, and performance  patterns  to guide a better business  decision.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key metrics we will be analyzing include Total sales, most expensive pizza, peak ordering hour, category-wise performance and sale trends.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108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EDDA83-36ED-9C8D-0EBC-E4C4A8943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8024EE-5665-1670-569A-711ADBFA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799" y="19299"/>
            <a:ext cx="8413209" cy="5291787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86EFA3A-61A7-2533-5892-889605CE348A}"/>
              </a:ext>
            </a:extLst>
          </p:cNvPr>
          <p:cNvSpPr/>
          <p:nvPr/>
        </p:nvSpPr>
        <p:spPr>
          <a:xfrm>
            <a:off x="-41111" y="-36095"/>
            <a:ext cx="12296275" cy="6858000"/>
          </a:xfrm>
          <a:prstGeom prst="rtTriangl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BA998-E7EE-2BE7-67DF-C4D0751AFBE5}"/>
              </a:ext>
            </a:extLst>
          </p:cNvPr>
          <p:cNvSpPr txBox="1"/>
          <p:nvPr/>
        </p:nvSpPr>
        <p:spPr>
          <a:xfrm>
            <a:off x="1383638" y="36103"/>
            <a:ext cx="9538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Pizza Sales Database Schema</a:t>
            </a:r>
            <a:endPara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3794E-82E8-521F-F863-B2A694D1F38A}"/>
              </a:ext>
            </a:extLst>
          </p:cNvPr>
          <p:cNvSpPr txBox="1"/>
          <p:nvPr/>
        </p:nvSpPr>
        <p:spPr>
          <a:xfrm>
            <a:off x="248658" y="783249"/>
            <a:ext cx="11694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diagram represents the relationship between the key tables used in pizza sales dataset which includes : order, </a:t>
            </a:r>
            <a:r>
              <a:rPr lang="en-US" sz="2400" dirty="0" err="1"/>
              <a:t>order_details</a:t>
            </a:r>
            <a:r>
              <a:rPr lang="en-US" sz="2400" dirty="0"/>
              <a:t> , pizzas, pizzas_ types Csv datasets.</a:t>
            </a:r>
          </a:p>
          <a:p>
            <a:r>
              <a:rPr lang="en-US" sz="2400" dirty="0"/>
              <a:t> Understanding  this schema enable accurate calculations and visualization  in Power Bi.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ECEF7B-7830-D90A-441B-E8B54ECD2B10}"/>
              </a:ext>
            </a:extLst>
          </p:cNvPr>
          <p:cNvSpPr/>
          <p:nvPr/>
        </p:nvSpPr>
        <p:spPr>
          <a:xfrm>
            <a:off x="166441" y="2992955"/>
            <a:ext cx="2586791" cy="34530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Orders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order_id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order_date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order_time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36551D-B484-869F-7500-814C98C96675}"/>
              </a:ext>
            </a:extLst>
          </p:cNvPr>
          <p:cNvSpPr/>
          <p:nvPr/>
        </p:nvSpPr>
        <p:spPr>
          <a:xfrm>
            <a:off x="3162307" y="3029052"/>
            <a:ext cx="2586791" cy="34530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>
                <a:latin typeface="Consolas" panose="020B0609020204030204" pitchFamily="49" charset="0"/>
              </a:rPr>
              <a:t>Order_details</a:t>
            </a:r>
            <a:br>
              <a:rPr lang="en-US" sz="3200" b="1" dirty="0">
                <a:latin typeface="Consolas" panose="020B0609020204030204" pitchFamily="49" charset="0"/>
              </a:rPr>
            </a:br>
            <a:br>
              <a:rPr lang="en-US" sz="3200" b="1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Order_details_id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order_id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Pizza_id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quantity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2BE852-18EA-B0D2-64F6-39DAE132B5A7}"/>
              </a:ext>
            </a:extLst>
          </p:cNvPr>
          <p:cNvSpPr/>
          <p:nvPr/>
        </p:nvSpPr>
        <p:spPr>
          <a:xfrm>
            <a:off x="6107035" y="3004989"/>
            <a:ext cx="2586791" cy="34530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Pizzas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Pizza_id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Pizza_type_id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size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price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DEAF7C-9E0E-0721-369F-9374897C9832}"/>
              </a:ext>
            </a:extLst>
          </p:cNvPr>
          <p:cNvSpPr/>
          <p:nvPr/>
        </p:nvSpPr>
        <p:spPr>
          <a:xfrm>
            <a:off x="8971553" y="2992957"/>
            <a:ext cx="2586791" cy="345306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Pizzas_types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Pizza_type_id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name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category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Ingredients </a:t>
            </a:r>
            <a:endParaRPr lang="en-US" sz="24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9C8117-1364-0545-D971-429EA6C18958}"/>
              </a:ext>
            </a:extLst>
          </p:cNvPr>
          <p:cNvCxnSpPr>
            <a:cxnSpLocks/>
          </p:cNvCxnSpPr>
          <p:nvPr/>
        </p:nvCxnSpPr>
        <p:spPr>
          <a:xfrm>
            <a:off x="318839" y="3825696"/>
            <a:ext cx="24464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840CEB-6B76-2A85-38EF-FEFB98725495}"/>
              </a:ext>
            </a:extLst>
          </p:cNvPr>
          <p:cNvCxnSpPr>
            <a:cxnSpLocks/>
          </p:cNvCxnSpPr>
          <p:nvPr/>
        </p:nvCxnSpPr>
        <p:spPr>
          <a:xfrm>
            <a:off x="3232487" y="3825696"/>
            <a:ext cx="24464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F13EE7-E701-5FEB-E981-D8860CBFD210}"/>
              </a:ext>
            </a:extLst>
          </p:cNvPr>
          <p:cNvCxnSpPr>
            <a:cxnSpLocks/>
          </p:cNvCxnSpPr>
          <p:nvPr/>
        </p:nvCxnSpPr>
        <p:spPr>
          <a:xfrm>
            <a:off x="6286503" y="3825696"/>
            <a:ext cx="24464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549559-1A2C-A2D3-BB2C-67F7F57E82BF}"/>
              </a:ext>
            </a:extLst>
          </p:cNvPr>
          <p:cNvCxnSpPr>
            <a:cxnSpLocks/>
          </p:cNvCxnSpPr>
          <p:nvPr/>
        </p:nvCxnSpPr>
        <p:spPr>
          <a:xfrm>
            <a:off x="9121947" y="3813319"/>
            <a:ext cx="2446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25C9D4C-43A7-73F4-D48C-51B69991611F}"/>
              </a:ext>
            </a:extLst>
          </p:cNvPr>
          <p:cNvCxnSpPr>
            <a:cxnSpLocks/>
          </p:cNvCxnSpPr>
          <p:nvPr/>
        </p:nvCxnSpPr>
        <p:spPr>
          <a:xfrm rot="10800000">
            <a:off x="2036411" y="4061870"/>
            <a:ext cx="1753539" cy="34668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F7A1180-DBD9-AD7B-3838-965CFEF37F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82354" y="4232115"/>
            <a:ext cx="1549325" cy="48737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AA85A59-9A43-8FC9-7D9D-F849D4320B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07809" y="4039899"/>
            <a:ext cx="1134983" cy="43589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1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73AD61-48CD-84E4-B16A-8EEDB7DA9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9D277F-40D6-1DE7-723F-C5433B12C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799" y="53829"/>
            <a:ext cx="8413209" cy="5291787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1180D09F-C4A6-654C-270F-459C8EF8113C}"/>
              </a:ext>
            </a:extLst>
          </p:cNvPr>
          <p:cNvSpPr/>
          <p:nvPr/>
        </p:nvSpPr>
        <p:spPr>
          <a:xfrm>
            <a:off x="-52138" y="36095"/>
            <a:ext cx="12296275" cy="6858000"/>
          </a:xfrm>
          <a:prstGeom prst="rtTriangl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0F6DC-5F29-0525-077A-B9DE96DFC8B2}"/>
              </a:ext>
            </a:extLst>
          </p:cNvPr>
          <p:cNvSpPr txBox="1"/>
          <p:nvPr/>
        </p:nvSpPr>
        <p:spPr>
          <a:xfrm>
            <a:off x="2755237" y="0"/>
            <a:ext cx="5558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Sales</a:t>
            </a:r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Overview</a:t>
            </a:r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/>
                <a:ea typeface="+mj-ea"/>
                <a:cs typeface="+mj-cs"/>
              </a:rPr>
              <a:t> 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D77C72F3-921E-BC19-3A8A-2F3BB7C7B8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499634"/>
              </p:ext>
            </p:extLst>
          </p:nvPr>
        </p:nvGraphicFramePr>
        <p:xfrm>
          <a:off x="838205" y="1902097"/>
          <a:ext cx="8120743" cy="4315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3055DD5-096B-0A2A-6291-09667496A920}"/>
              </a:ext>
            </a:extLst>
          </p:cNvPr>
          <p:cNvSpPr/>
          <p:nvPr/>
        </p:nvSpPr>
        <p:spPr>
          <a:xfrm>
            <a:off x="9559838" y="4485645"/>
            <a:ext cx="2317205" cy="8599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b="1" i="1" kern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libri" panose="020F0502020204030204"/>
              </a:rPr>
              <a:t>TOTAL REVENUE</a:t>
            </a:r>
            <a:br>
              <a:rPr lang="en-US" sz="2000" b="1" i="1" kern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libri" panose="020F0502020204030204"/>
              </a:rPr>
            </a:br>
            <a:r>
              <a:rPr lang="en-US" sz="2000" b="1" i="1" kern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libri" panose="020F0502020204030204"/>
              </a:rPr>
              <a:t>$817.86k</a:t>
            </a:r>
          </a:p>
        </p:txBody>
      </p:sp>
    </p:spTree>
    <p:extLst>
      <p:ext uri="{BB962C8B-B14F-4D97-AF65-F5344CB8AC3E}">
        <p14:creationId xmlns:p14="http://schemas.microsoft.com/office/powerpoint/2010/main" val="414331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69348C-ABEA-3EB5-4A6A-55A56AE37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836AF0-F112-64C3-7D68-161B7E3E2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799" y="36099"/>
            <a:ext cx="8413209" cy="5291787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6B4D0671-7AF6-DE94-857E-E58E0A36E06E}"/>
              </a:ext>
            </a:extLst>
          </p:cNvPr>
          <p:cNvSpPr/>
          <p:nvPr/>
        </p:nvSpPr>
        <p:spPr>
          <a:xfrm>
            <a:off x="23632" y="-36095"/>
            <a:ext cx="12296275" cy="6858000"/>
          </a:xfrm>
          <a:prstGeom prst="rtTriangl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E5F63-02B4-26A8-4DA1-EDE924D1EF82}"/>
              </a:ext>
            </a:extLst>
          </p:cNvPr>
          <p:cNvSpPr txBox="1"/>
          <p:nvPr/>
        </p:nvSpPr>
        <p:spPr>
          <a:xfrm>
            <a:off x="2936704" y="-113600"/>
            <a:ext cx="7174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Sales</a:t>
            </a:r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 Overview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99A4B3-9D88-2AC6-70CE-7D2B9A3459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116259"/>
              </p:ext>
            </p:extLst>
          </p:nvPr>
        </p:nvGraphicFramePr>
        <p:xfrm>
          <a:off x="6523793" y="1398696"/>
          <a:ext cx="5549233" cy="2566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652A5A6-DA86-8512-3FCC-0F02978C49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128211"/>
              </p:ext>
            </p:extLst>
          </p:nvPr>
        </p:nvGraphicFramePr>
        <p:xfrm>
          <a:off x="6523791" y="4111366"/>
          <a:ext cx="5549235" cy="2566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3F4706F-540C-6F1B-52B2-43FE109E3E7B}"/>
              </a:ext>
            </a:extLst>
          </p:cNvPr>
          <p:cNvSpPr txBox="1"/>
          <p:nvPr/>
        </p:nvSpPr>
        <p:spPr>
          <a:xfrm>
            <a:off x="261590" y="410996"/>
            <a:ext cx="614322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Seasonal Patterns</a:t>
            </a:r>
            <a:endParaRPr lang="en-US" sz="1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Summer Peak: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July hits the highest sales at 72,500 for </a:t>
            </a: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revenue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for </a:t>
            </a:r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Pizza Sold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4,392 indicating summer is our strongest season. </a:t>
            </a:r>
            <a:b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Winter Dip: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October shows a dramatic crash to just 64,000 &amp; 3,883 for both  sales - the lowest point of the year.</a:t>
            </a:r>
            <a:b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Recovery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November bounces back strongly to 70,400 &amp; 4,266 for both sales- nearly matching summer levels.</a:t>
            </a:r>
            <a:b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Insights</a:t>
            </a:r>
          </a:p>
          <a:p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for October: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massive 91% drop suggests seasonal factors (weather, holidays, or local events) significantly impact sales.</a:t>
            </a:r>
            <a:b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Summer Strategy: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July's peak performance shows when to maximize our marketing and staffing.</a:t>
            </a:r>
            <a:b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Year-End Opportunity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The November recovery indicates strong potential for holiday season sales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Overall Trend: Sales remain relatively stable (65,000-72,500)&amp; (4,392-3883) for most months except for the October anomaly; this suggest we have a healthy business with one significant seasonal challenge to address.</a:t>
            </a:r>
          </a:p>
          <a:p>
            <a:b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823415-F57A-3226-F8DD-584AAE6BAEDF}"/>
              </a:ext>
            </a:extLst>
          </p:cNvPr>
          <p:cNvSpPr/>
          <p:nvPr/>
        </p:nvSpPr>
        <p:spPr>
          <a:xfrm>
            <a:off x="9637964" y="48625"/>
            <a:ext cx="2435062" cy="55964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REVENUE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$817,860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28AFA-A3AD-E572-DB4E-B161E95946BE}"/>
              </a:ext>
            </a:extLst>
          </p:cNvPr>
          <p:cNvSpPr/>
          <p:nvPr/>
        </p:nvSpPr>
        <p:spPr>
          <a:xfrm>
            <a:off x="9637124" y="733346"/>
            <a:ext cx="2435902" cy="58371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 b="1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PIZZA SOLD</a:t>
            </a:r>
            <a:br>
              <a:rPr lang="en-US" sz="1600" b="1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b="1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$50k</a:t>
            </a:r>
          </a:p>
        </p:txBody>
      </p:sp>
    </p:spTree>
    <p:extLst>
      <p:ext uri="{BB962C8B-B14F-4D97-AF65-F5344CB8AC3E}">
        <p14:creationId xmlns:p14="http://schemas.microsoft.com/office/powerpoint/2010/main" val="226298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F95151-6171-499A-BE05-BD8EBC66E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2E65515-4D5B-1BAE-F5D0-DF1AD60D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799" y="5"/>
            <a:ext cx="8413209" cy="5291787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0CA5D91F-5808-A98D-9534-3BCA0F40E960}"/>
              </a:ext>
            </a:extLst>
          </p:cNvPr>
          <p:cNvSpPr/>
          <p:nvPr/>
        </p:nvSpPr>
        <p:spPr>
          <a:xfrm>
            <a:off x="1" y="36095"/>
            <a:ext cx="12296275" cy="6858000"/>
          </a:xfrm>
          <a:prstGeom prst="rtTriangl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F52D7-66FB-FAE5-E476-38CC538E9EC6}"/>
              </a:ext>
            </a:extLst>
          </p:cNvPr>
          <p:cNvSpPr txBox="1"/>
          <p:nvPr/>
        </p:nvSpPr>
        <p:spPr>
          <a:xfrm>
            <a:off x="2951751" y="0"/>
            <a:ext cx="7327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Daily </a:t>
            </a:r>
            <a:r>
              <a:rPr lang="en-US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Trends</a:t>
            </a:r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 &amp; Insight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5965A9B-4835-CDD3-B7AC-579B227C3B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870950"/>
              </p:ext>
            </p:extLst>
          </p:nvPr>
        </p:nvGraphicFramePr>
        <p:xfrm>
          <a:off x="5903501" y="1777999"/>
          <a:ext cx="6123399" cy="3568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4B17BA3-C87F-6B1C-721A-6F065323E4C7}"/>
              </a:ext>
            </a:extLst>
          </p:cNvPr>
          <p:cNvSpPr txBox="1"/>
          <p:nvPr/>
        </p:nvSpPr>
        <p:spPr>
          <a:xfrm>
            <a:off x="338170" y="1399543"/>
            <a:ext cx="522716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Highest Demand:</a:t>
            </a:r>
            <a:r>
              <a:rPr lang="en-US" sz="2000" b="1" dirty="0"/>
              <a:t> </a:t>
            </a:r>
            <a:r>
              <a:rPr lang="en-US" sz="2000" dirty="0"/>
              <a:t>are on Friday(8,106 orders) is the busiest day, </a:t>
            </a:r>
            <a:br>
              <a:rPr lang="en-US" sz="2000" dirty="0"/>
            </a:br>
            <a:r>
              <a:rPr lang="en-US" sz="2000" dirty="0"/>
              <a:t>followed by Saturday(7,255).</a:t>
            </a:r>
            <a:br>
              <a:rPr lang="en-US" sz="2000" dirty="0"/>
            </a:br>
            <a:br>
              <a:rPr lang="en-US" sz="2000" dirty="0"/>
            </a:br>
            <a:r>
              <a:rPr lang="en-US" sz="2400" b="1" dirty="0"/>
              <a:t>Weekly Trend:</a:t>
            </a:r>
            <a:r>
              <a:rPr lang="en-US" sz="2000" b="1" dirty="0"/>
              <a:t> </a:t>
            </a:r>
            <a:r>
              <a:rPr lang="en-US" sz="2000" dirty="0"/>
              <a:t>Orders rise steadily from Sunday (5,912) to Friday, then</a:t>
            </a:r>
            <a:br>
              <a:rPr lang="en-US" sz="2000" dirty="0"/>
            </a:br>
            <a:r>
              <a:rPr lang="en-US" sz="2000" dirty="0"/>
              <a:t> dip slightly on Saturday. </a:t>
            </a:r>
            <a:br>
              <a:rPr lang="en-US" sz="2000" dirty="0"/>
            </a:br>
            <a:br>
              <a:rPr lang="en-US" sz="2000" dirty="0"/>
            </a:br>
            <a:r>
              <a:rPr lang="en-US" sz="2400" b="1" dirty="0"/>
              <a:t>Key Takeaway:</a:t>
            </a:r>
            <a:r>
              <a:rPr lang="en-US" sz="2000" b="1" dirty="0"/>
              <a:t> </a:t>
            </a:r>
            <a:r>
              <a:rPr lang="en-US" sz="2000" dirty="0"/>
              <a:t>Weekends (Fri-Sat) drive peak sales, but  Friday is the clear standout.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 </a:t>
            </a:r>
            <a:r>
              <a:rPr lang="en-US" sz="2400" b="1" dirty="0"/>
              <a:t>Recommendation:</a:t>
            </a:r>
            <a:r>
              <a:rPr lang="en-US" sz="2000" b="1" dirty="0"/>
              <a:t> </a:t>
            </a:r>
            <a:r>
              <a:rPr lang="en-US" sz="2000" dirty="0"/>
              <a:t>Boost staffing/promotions on Fridays to maximize revenue.</a:t>
            </a:r>
          </a:p>
        </p:txBody>
      </p:sp>
    </p:spTree>
    <p:extLst>
      <p:ext uri="{BB962C8B-B14F-4D97-AF65-F5344CB8AC3E}">
        <p14:creationId xmlns:p14="http://schemas.microsoft.com/office/powerpoint/2010/main" val="313007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832817-26CD-F8F2-F5E7-2FE284B77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65303D-ABCC-F40D-529A-919FDDC7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799" y="5"/>
            <a:ext cx="8413209" cy="5291787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BCF2E78-040E-F6FE-F5B2-DB0E21BA2A21}"/>
              </a:ext>
            </a:extLst>
          </p:cNvPr>
          <p:cNvSpPr/>
          <p:nvPr/>
        </p:nvSpPr>
        <p:spPr>
          <a:xfrm>
            <a:off x="-52138" y="49907"/>
            <a:ext cx="12296275" cy="6858000"/>
          </a:xfrm>
          <a:prstGeom prst="rtTriangl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72B00-7E93-02E8-85F0-1BDD0CDE51D7}"/>
              </a:ext>
            </a:extLst>
          </p:cNvPr>
          <p:cNvSpPr txBox="1"/>
          <p:nvPr/>
        </p:nvSpPr>
        <p:spPr>
          <a:xfrm>
            <a:off x="188560" y="-44937"/>
            <a:ext cx="11899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 Hourly Trends &amp; insight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37D44-BF03-1818-F4F4-7266CEF0E631}"/>
              </a:ext>
            </a:extLst>
          </p:cNvPr>
          <p:cNvSpPr txBox="1"/>
          <p:nvPr/>
        </p:nvSpPr>
        <p:spPr>
          <a:xfrm>
            <a:off x="188560" y="623024"/>
            <a:ext cx="42955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 Performance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Pizza orders hit their highest volume at 12 PM (6,543 orders), indicating lunch is the busiest time.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Steady Decline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There's a consistent downward trend throughout the afternoon and evening, with orders dropping from 6,203 at 1 PM to 4,350 by 7 PM.</a:t>
            </a:r>
          </a:p>
          <a:p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 To be Taken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boosting or maximizing staffing or promotion during these hour to meet demands</a:t>
            </a:r>
          </a:p>
        </p:txBody>
      </p:sp>
      <p:graphicFrame>
        <p:nvGraphicFramePr>
          <p:cNvPr id="2" name="count_of_order_per_hout_cht">
            <a:extLst>
              <a:ext uri="{FF2B5EF4-FFF2-40B4-BE49-F238E27FC236}">
                <a16:creationId xmlns:a16="http://schemas.microsoft.com/office/drawing/2014/main" id="{CFA2459B-DE55-4A74-B8CB-00CD3D094D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859096"/>
              </p:ext>
            </p:extLst>
          </p:nvPr>
        </p:nvGraphicFramePr>
        <p:xfrm>
          <a:off x="4597401" y="3962400"/>
          <a:ext cx="7466138" cy="2794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CD92309-4C14-F95C-8B0D-A3216D075C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03192"/>
              </p:ext>
            </p:extLst>
          </p:nvPr>
        </p:nvGraphicFramePr>
        <p:xfrm>
          <a:off x="4597400" y="1168400"/>
          <a:ext cx="7594601" cy="2615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7311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DA4412-96F5-D95C-D12C-6BB7A23A7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A02703-CBC8-42AB-0D6D-B421AF163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860" y="5"/>
            <a:ext cx="8413209" cy="5291787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1FCCAB6F-59FB-DE0C-3967-A3B6B8412A14}"/>
              </a:ext>
            </a:extLst>
          </p:cNvPr>
          <p:cNvSpPr/>
          <p:nvPr/>
        </p:nvSpPr>
        <p:spPr>
          <a:xfrm>
            <a:off x="1" y="0"/>
            <a:ext cx="12296275" cy="6858000"/>
          </a:xfrm>
          <a:prstGeom prst="rtTriangl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F38EE-5C3B-1E88-EBBA-96F50853DBCA}"/>
              </a:ext>
            </a:extLst>
          </p:cNvPr>
          <p:cNvSpPr txBox="1"/>
          <p:nvPr/>
        </p:nvSpPr>
        <p:spPr>
          <a:xfrm>
            <a:off x="2534935" y="-155376"/>
            <a:ext cx="7478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Pizza Performance </a:t>
            </a:r>
            <a:endParaRPr lang="en-US" sz="48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DDDD4BD-E285-B2E0-69D1-191B872222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599122"/>
              </p:ext>
            </p:extLst>
          </p:nvPr>
        </p:nvGraphicFramePr>
        <p:xfrm>
          <a:off x="5841206" y="1228397"/>
          <a:ext cx="5867400" cy="453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81ED65-97A5-CE05-6224-5E6D18F0930C}"/>
              </a:ext>
            </a:extLst>
          </p:cNvPr>
          <p:cNvSpPr txBox="1"/>
          <p:nvPr/>
        </p:nvSpPr>
        <p:spPr>
          <a:xfrm>
            <a:off x="1025129" y="1228397"/>
            <a:ext cx="422840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Thai chicken pizza </a:t>
            </a:r>
            <a:r>
              <a:rPr lang="en-US" sz="2000" dirty="0"/>
              <a:t>leads at $43,434.25(34%)</a:t>
            </a:r>
            <a:br>
              <a:rPr lang="en-US" sz="2000" dirty="0"/>
            </a:br>
            <a:br>
              <a:rPr lang="en-US" sz="2000" b="1" dirty="0"/>
            </a:br>
            <a:r>
              <a:rPr lang="en-US" sz="2000" dirty="0"/>
              <a:t> </a:t>
            </a:r>
            <a:r>
              <a:rPr lang="en-US" sz="2000" b="1" dirty="0"/>
              <a:t>Barbecue chicken pizza</a:t>
            </a:r>
            <a:r>
              <a:rPr lang="en-US" sz="2000" dirty="0"/>
              <a:t> followed closely with $42,768(33%)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California chicken pizza </a:t>
            </a:r>
            <a:r>
              <a:rPr lang="en-US" sz="2000" dirty="0"/>
              <a:t>has $41,409.50(32%)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these pizzas  type are not only among the top five in orders but also generated the </a:t>
            </a:r>
            <a:r>
              <a:rPr lang="en-US" sz="2000" b="1" dirty="0"/>
              <a:t>highest revenue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5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1734</TotalTime>
  <Words>1490</Words>
  <Application>Microsoft Office PowerPoint</Application>
  <PresentationFormat>Widescreen</PresentationFormat>
  <Paragraphs>97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Rockwell</vt:lpstr>
      <vt:lpstr>Segoe UI Semibold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zainab ibrahim</dc:creator>
  <cp:lastModifiedBy>zainab ibrahim</cp:lastModifiedBy>
  <cp:revision>2</cp:revision>
  <dcterms:created xsi:type="dcterms:W3CDTF">2025-07-26T14:47:58Z</dcterms:created>
  <dcterms:modified xsi:type="dcterms:W3CDTF">2025-08-26T20:28:42Z</dcterms:modified>
</cp:coreProperties>
</file>