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1D1D"/>
    <a:srgbClr val="903030"/>
    <a:srgbClr val="CC3300"/>
    <a:srgbClr val="C0000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660"/>
  </p:normalViewPr>
  <p:slideViewPr>
    <p:cSldViewPr snapToGrid="0">
      <p:cViewPr varScale="1">
        <p:scale>
          <a:sx n="84" d="100"/>
          <a:sy n="84" d="100"/>
        </p:scale>
        <p:origin x="78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7F2A149-4F10-43D1-9070-1F6387F684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7F2A149-4F10-43D1-9070-1F6387F684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7F2A149-4F10-43D1-9070-1F6387F684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7F2A149-4F10-43D1-9070-1F6387F684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19CBB-3F69-4500-8A7D-8F273C0F90E5}" type="slidenum">
              <a:rPr lang="en-US" smtClean="0"/>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7F2A149-4F10-43D1-9070-1F6387F684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07F2A149-4F10-43D1-9070-1F6387F6842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3" name="Date Placeholder 2"/>
          <p:cNvSpPr>
            <a:spLocks noGrp="1"/>
          </p:cNvSpPr>
          <p:nvPr>
            <p:ph type="dt" sz="half" idx="10"/>
          </p:nvPr>
        </p:nvSpPr>
        <p:spPr/>
        <p:txBody>
          <a:bodyPr/>
          <a:lstStyle/>
          <a:p>
            <a:fld id="{07F2A149-4F10-43D1-9070-1F6387F6842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7F2A149-4F10-43D1-9070-1F6387F684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7F2A149-4F10-43D1-9070-1F6387F684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07F2A149-4F10-43D1-9070-1F6387F684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07F2A149-4F10-43D1-9070-1F6387F6842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07F2A149-4F10-43D1-9070-1F6387F684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07F2A149-4F10-43D1-9070-1F6387F6842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F2A149-4F10-43D1-9070-1F6387F6842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F2A149-4F10-43D1-9070-1F6387F6842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7F2A149-4F10-43D1-9070-1F6387F6842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07F2A149-4F10-43D1-9070-1F6387F68428}"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219CBB-3F69-4500-8A7D-8F273C0F90E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F2A149-4F10-43D1-9070-1F6387F68428}" type="datetimeFigureOut">
              <a:rPr lang="en-US" smtClean="0"/>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C219CBB-3F69-4500-8A7D-8F273C0F90E5}"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70" algn="l" defTabSz="457200" rtl="0" eaLnBrk="1" latinLnBrk="0" hangingPunct="1">
        <a:spcBef>
          <a:spcPct val="20000"/>
        </a:spcBef>
        <a:spcAft>
          <a:spcPts val="600"/>
        </a:spcAft>
        <a:buClr>
          <a:schemeClr val="tx2"/>
        </a:buClr>
        <a:buSzPct val="70000"/>
        <a:buFont typeface="Wingdings 2" panose="05020102010507070707"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90" indent="-269875" algn="l" defTabSz="457200" rtl="0" eaLnBrk="1" latinLnBrk="0" hangingPunct="1">
        <a:spcBef>
          <a:spcPct val="20000"/>
        </a:spcBef>
        <a:spcAft>
          <a:spcPts val="600"/>
        </a:spcAft>
        <a:buClr>
          <a:schemeClr val="tx2"/>
        </a:buClr>
        <a:buSzPct val="70000"/>
        <a:buFont typeface="Wingdings 2" panose="05020102010507070707"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160" indent="-215900" algn="l" defTabSz="457200" rtl="0" eaLnBrk="1" latinLnBrk="0" hangingPunct="1">
        <a:spcBef>
          <a:spcPct val="20000"/>
        </a:spcBef>
        <a:spcAft>
          <a:spcPts val="600"/>
        </a:spcAft>
        <a:buClr>
          <a:schemeClr val="tx2"/>
        </a:buClr>
        <a:buSzPct val="70000"/>
        <a:buFont typeface="Wingdings 2" panose="05020102010507070707"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205"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3860" indent="-2159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855"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57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89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420" indent="-228600" algn="l" defTabSz="457200" rtl="0" eaLnBrk="1" latinLnBrk="0" hangingPunct="1">
        <a:spcBef>
          <a:spcPct val="20000"/>
        </a:spcBef>
        <a:spcAft>
          <a:spcPts val="600"/>
        </a:spcAft>
        <a:buClr>
          <a:schemeClr val="tx2"/>
        </a:buClr>
        <a:buSzPct val="70000"/>
        <a:buFont typeface="Wingdings 2" panose="05020102010507070707"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73823" y="2672862"/>
            <a:ext cx="9100040" cy="1125414"/>
          </a:xfrm>
        </p:spPr>
        <p:txBody>
          <a:bodyPr>
            <a:noAutofit/>
          </a:bodyPr>
          <a:lstStyle/>
          <a:p>
            <a:r>
              <a:rPr lang="en-US" sz="8000" b="1" dirty="0"/>
              <a:t>ORACLE </a:t>
            </a:r>
            <a:r>
              <a:rPr lang="en-US" sz="8000" b="1" dirty="0" smtClean="0"/>
              <a:t>TASK</a:t>
            </a:r>
            <a:endParaRPr lang="en-US" sz="8000" dirty="0"/>
          </a:p>
        </p:txBody>
      </p:sp>
      <p:sp>
        <p:nvSpPr>
          <p:cNvPr id="3" name="Subtitle 2"/>
          <p:cNvSpPr>
            <a:spLocks noGrp="1"/>
          </p:cNvSpPr>
          <p:nvPr>
            <p:ph type="subTitle" idx="1"/>
          </p:nvPr>
        </p:nvSpPr>
        <p:spPr>
          <a:xfrm>
            <a:off x="1361901" y="4026877"/>
            <a:ext cx="9440034" cy="958361"/>
          </a:xfrm>
        </p:spPr>
        <p:txBody>
          <a:bodyPr/>
          <a:lstStyle/>
          <a:p>
            <a:r>
              <a:rPr lang="en-US" dirty="0"/>
              <a:t> </a:t>
            </a:r>
            <a:r>
              <a:rPr lang="en-US" dirty="0" smtClean="0"/>
              <a:t>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22231" y="272562"/>
            <a:ext cx="7957037" cy="596118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13438" y="193675"/>
            <a:ext cx="7877908" cy="655881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66192" y="369888"/>
            <a:ext cx="7798777" cy="602212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744" y="-155448"/>
            <a:ext cx="13689976" cy="2020824"/>
          </a:xfrm>
        </p:spPr>
        <p:txBody>
          <a:bodyPr>
            <a:normAutofit/>
          </a:bodyPr>
          <a:lstStyle/>
          <a:p>
            <a:r>
              <a:rPr lang="en-US" sz="3100" b="1" dirty="0">
                <a:solidFill>
                  <a:schemeClr val="accent3"/>
                </a:solidFill>
                <a:effectLst/>
                <a:latin typeface="Arabic Typesetting" panose="03020402040406030203" pitchFamily="66" charset="-78"/>
                <a:cs typeface="Arabic Typesetting" panose="03020402040406030203" pitchFamily="66" charset="-78"/>
              </a:rPr>
              <a:t>b) Demonstrate generating a blocker-waiting situation using two transactions by user 1 and user </a:t>
            </a:r>
            <a:br>
              <a:rPr lang="en-US" sz="3100" dirty="0">
                <a:solidFill>
                  <a:schemeClr val="accent3"/>
                </a:solidFill>
                <a:effectLst/>
                <a:latin typeface="Arabic Typesetting" panose="03020402040406030203" pitchFamily="66" charset="-78"/>
                <a:cs typeface="Arabic Typesetting" panose="03020402040406030203" pitchFamily="66" charset="-78"/>
              </a:rPr>
            </a:br>
            <a:r>
              <a:rPr lang="en-US" sz="3100" b="1" dirty="0">
                <a:solidFill>
                  <a:schemeClr val="accent3"/>
                </a:solidFill>
                <a:effectLst/>
                <a:latin typeface="Arabic Typesetting" panose="03020402040406030203" pitchFamily="66" charset="-78"/>
                <a:cs typeface="Arabic Typesetting" panose="03020402040406030203" pitchFamily="66" charset="-78"/>
              </a:rPr>
              <a:t>2. The Transaction is calling a function that raises the rate of salary by 10% for department 1.</a:t>
            </a:r>
            <a:r>
              <a:rPr lang="en-US" sz="3100" b="1" dirty="0">
                <a:effectLst/>
                <a:latin typeface="Arabic Typesetting" panose="03020402040406030203" pitchFamily="66" charset="-78"/>
                <a:cs typeface="Arabic Typesetting" panose="03020402040406030203" pitchFamily="66" charset="-78"/>
              </a:rPr>
              <a:t> </a:t>
            </a:r>
            <a:br>
              <a:rPr lang="en-US" dirty="0">
                <a:effectLst/>
                <a:latin typeface="Arabic Typesetting" panose="03020402040406030203" pitchFamily="66" charset="-78"/>
                <a:cs typeface="Arabic Typesetting" panose="03020402040406030203" pitchFamily="66" charset="-78"/>
              </a:rPr>
            </a:br>
            <a:endParaRPr lang="en-US" dirty="0">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a:xfrm>
            <a:off x="109727" y="1033272"/>
            <a:ext cx="11267519" cy="5824728"/>
          </a:xfrm>
        </p:spPr>
        <p:txBody>
          <a:bodyPr>
            <a:noAutofit/>
          </a:bodyPr>
          <a:lstStyle/>
          <a:p>
            <a:pPr marL="36830" indent="0">
              <a:buNone/>
            </a:pPr>
            <a:r>
              <a:rPr lang="en-US" dirty="0" smtClean="0">
                <a:solidFill>
                  <a:srgbClr val="AB1D1D"/>
                </a:solidFill>
                <a:effectLst/>
              </a:rPr>
              <a:t>Code :</a:t>
            </a:r>
            <a:endParaRPr lang="en-US" dirty="0" smtClean="0">
              <a:solidFill>
                <a:srgbClr val="AB1D1D"/>
              </a:solidFill>
              <a:effectLst/>
            </a:endParaRPr>
          </a:p>
          <a:p>
            <a:r>
              <a:rPr lang="en-US" sz="1600" dirty="0" smtClean="0">
                <a:effectLst/>
              </a:rPr>
              <a:t>create </a:t>
            </a:r>
            <a:r>
              <a:rPr lang="en-US" sz="1600" dirty="0">
                <a:effectLst/>
              </a:rPr>
              <a:t>or replace function </a:t>
            </a:r>
            <a:r>
              <a:rPr lang="en-US" sz="1600" dirty="0" err="1">
                <a:effectLst/>
              </a:rPr>
              <a:t>update_salary</a:t>
            </a:r>
            <a:r>
              <a:rPr lang="en-US" sz="1600" dirty="0">
                <a:effectLst/>
              </a:rPr>
              <a:t>(</a:t>
            </a:r>
            <a:r>
              <a:rPr lang="en-US" sz="1600" dirty="0" err="1">
                <a:effectLst/>
              </a:rPr>
              <a:t>dept_id</a:t>
            </a:r>
            <a:r>
              <a:rPr lang="en-US" sz="1600" dirty="0">
                <a:effectLst/>
              </a:rPr>
              <a:t> number) </a:t>
            </a:r>
            <a:endParaRPr lang="en-US" sz="1600" dirty="0">
              <a:effectLst/>
            </a:endParaRPr>
          </a:p>
          <a:p>
            <a:r>
              <a:rPr lang="en-US" sz="1600" dirty="0">
                <a:effectLst/>
              </a:rPr>
              <a:t>return number </a:t>
            </a:r>
            <a:r>
              <a:rPr lang="en-US" sz="1600" dirty="0" smtClean="0">
                <a:effectLst/>
              </a:rPr>
              <a:t>as </a:t>
            </a:r>
            <a:endParaRPr lang="en-US" sz="1600" dirty="0">
              <a:effectLst/>
            </a:endParaRPr>
          </a:p>
          <a:p>
            <a:r>
              <a:rPr lang="en-US" sz="1600" dirty="0">
                <a:effectLst/>
              </a:rPr>
              <a:t>begin  </a:t>
            </a:r>
            <a:endParaRPr lang="en-US" sz="1600" dirty="0">
              <a:effectLst/>
            </a:endParaRPr>
          </a:p>
          <a:p>
            <a:r>
              <a:rPr lang="en-US" sz="1600" dirty="0">
                <a:effectLst/>
              </a:rPr>
              <a:t>if (</a:t>
            </a:r>
            <a:r>
              <a:rPr lang="en-US" sz="1600" dirty="0" err="1">
                <a:effectLst/>
              </a:rPr>
              <a:t>dept_id</a:t>
            </a:r>
            <a:r>
              <a:rPr lang="en-US" sz="1600" dirty="0">
                <a:effectLst/>
              </a:rPr>
              <a:t> = 1)</a:t>
            </a:r>
            <a:endParaRPr lang="en-US" sz="1600" dirty="0">
              <a:effectLst/>
            </a:endParaRPr>
          </a:p>
          <a:p>
            <a:r>
              <a:rPr lang="en-US" sz="1600" dirty="0">
                <a:effectLst/>
              </a:rPr>
              <a:t>then </a:t>
            </a:r>
            <a:endParaRPr lang="en-US" sz="1600" dirty="0">
              <a:effectLst/>
            </a:endParaRPr>
          </a:p>
          <a:p>
            <a:r>
              <a:rPr lang="en-US" sz="1600" dirty="0">
                <a:effectLst/>
              </a:rPr>
              <a:t>update employees </a:t>
            </a:r>
            <a:endParaRPr lang="en-US" sz="1600" dirty="0">
              <a:effectLst/>
            </a:endParaRPr>
          </a:p>
          <a:p>
            <a:r>
              <a:rPr lang="en-US" sz="1600" dirty="0">
                <a:effectLst/>
              </a:rPr>
              <a:t>set salary = </a:t>
            </a:r>
            <a:r>
              <a:rPr lang="en-US" sz="1600" dirty="0" err="1">
                <a:effectLst/>
              </a:rPr>
              <a:t>salary+salary</a:t>
            </a:r>
            <a:r>
              <a:rPr lang="en-US" sz="1600" dirty="0">
                <a:effectLst/>
              </a:rPr>
              <a:t> *.1</a:t>
            </a:r>
            <a:endParaRPr lang="en-US" sz="1600" dirty="0">
              <a:effectLst/>
            </a:endParaRPr>
          </a:p>
          <a:p>
            <a:r>
              <a:rPr lang="en-US" sz="1600" dirty="0">
                <a:effectLst/>
              </a:rPr>
              <a:t>where </a:t>
            </a:r>
            <a:r>
              <a:rPr lang="en-US" sz="1600" dirty="0" err="1">
                <a:effectLst/>
              </a:rPr>
              <a:t>department_id</a:t>
            </a:r>
            <a:r>
              <a:rPr lang="en-US" sz="1600" dirty="0">
                <a:effectLst/>
              </a:rPr>
              <a:t> = 1;</a:t>
            </a:r>
            <a:endParaRPr lang="en-US" sz="1600" dirty="0">
              <a:effectLst/>
            </a:endParaRPr>
          </a:p>
          <a:p>
            <a:r>
              <a:rPr lang="en-US" sz="1600" dirty="0">
                <a:effectLst/>
              </a:rPr>
              <a:t>commit;</a:t>
            </a:r>
            <a:endParaRPr lang="en-US" sz="1600" dirty="0">
              <a:effectLst/>
            </a:endParaRPr>
          </a:p>
          <a:p>
            <a:r>
              <a:rPr lang="en-US" sz="1600" dirty="0">
                <a:effectLst/>
              </a:rPr>
              <a:t>return </a:t>
            </a:r>
            <a:r>
              <a:rPr lang="en-US" sz="1600" dirty="0" err="1">
                <a:effectLst/>
              </a:rPr>
              <a:t>sql%rowcount</a:t>
            </a:r>
            <a:r>
              <a:rPr lang="en-US" sz="1600" dirty="0">
                <a:effectLst/>
              </a:rPr>
              <a:t>;</a:t>
            </a:r>
            <a:endParaRPr lang="en-US" sz="1600" dirty="0">
              <a:effectLst/>
            </a:endParaRPr>
          </a:p>
          <a:p>
            <a:r>
              <a:rPr lang="en-US" sz="1600" dirty="0">
                <a:effectLst/>
              </a:rPr>
              <a:t>else</a:t>
            </a:r>
            <a:endParaRPr lang="en-US" sz="1600" dirty="0">
              <a:effectLst/>
            </a:endParaRPr>
          </a:p>
          <a:p>
            <a:r>
              <a:rPr lang="en-US" sz="1600" dirty="0" err="1">
                <a:effectLst/>
              </a:rPr>
              <a:t>dbms_output.put_line</a:t>
            </a:r>
            <a:r>
              <a:rPr lang="en-US" sz="1600" dirty="0">
                <a:effectLst/>
              </a:rPr>
              <a:t>('No updates for department ' || </a:t>
            </a:r>
            <a:r>
              <a:rPr lang="en-US" sz="1600" dirty="0" err="1">
                <a:effectLst/>
              </a:rPr>
              <a:t>dept_id</a:t>
            </a:r>
            <a:r>
              <a:rPr lang="en-US" sz="1600" dirty="0">
                <a:effectLst/>
              </a:rPr>
              <a:t>);</a:t>
            </a:r>
            <a:endParaRPr lang="en-US" sz="1600" dirty="0">
              <a:effectLst/>
            </a:endParaRPr>
          </a:p>
          <a:p>
            <a:r>
              <a:rPr lang="en-US" sz="1600" dirty="0">
                <a:effectLst/>
              </a:rPr>
              <a:t>Return 0;</a:t>
            </a:r>
            <a:endParaRPr lang="en-US" sz="1600" dirty="0">
              <a:effectLst/>
            </a:endParaRPr>
          </a:p>
          <a:p>
            <a:r>
              <a:rPr lang="en-US" sz="1600" dirty="0">
                <a:effectLst/>
              </a:rPr>
              <a:t>end if </a:t>
            </a:r>
            <a:r>
              <a:rPr lang="en-US" sz="1600" dirty="0" smtClean="0">
                <a:effectLst/>
              </a:rPr>
              <a:t>; end </a:t>
            </a:r>
            <a:r>
              <a:rPr lang="en-US" sz="1600" dirty="0" err="1">
                <a:effectLst/>
              </a:rPr>
              <a:t>update_salary</a:t>
            </a:r>
            <a:r>
              <a:rPr lang="en-US" sz="1600" dirty="0">
                <a:effectLst/>
              </a:rPr>
              <a:t>;</a:t>
            </a:r>
            <a:endParaRPr lang="en-US" sz="1600" dirty="0">
              <a:effectLst/>
            </a:endParaRPr>
          </a:p>
          <a:p>
            <a:r>
              <a:rPr lang="en-US" sz="1600" dirty="0">
                <a:effectLst/>
              </a:rPr>
              <a:t>/</a:t>
            </a:r>
            <a:endParaRPr lang="en-US" sz="1600" dirty="0">
              <a:effectLst/>
            </a:endParaRPr>
          </a:p>
          <a:p>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913795" y="184638"/>
            <a:ext cx="10353762" cy="6506307"/>
          </a:xfrm>
        </p:spPr>
        <p:txBody>
          <a:bodyPr/>
          <a:lstStyle/>
          <a:p>
            <a:r>
              <a:rPr lang="en-US" sz="2800" dirty="0">
                <a:solidFill>
                  <a:srgbClr val="AB1D1D"/>
                </a:solidFill>
                <a:effectLst/>
              </a:rPr>
              <a:t>the explanation --&gt; </a:t>
            </a:r>
            <a:r>
              <a:rPr lang="en-US" sz="1800" dirty="0">
                <a:effectLst/>
              </a:rPr>
              <a:t>This code creates a function named </a:t>
            </a:r>
            <a:r>
              <a:rPr lang="en-US" sz="1800" dirty="0" err="1">
                <a:effectLst/>
              </a:rPr>
              <a:t>update_salary</a:t>
            </a:r>
            <a:r>
              <a:rPr lang="en-US" sz="1800" dirty="0">
                <a:effectLst/>
              </a:rPr>
              <a:t> that raises the salary of employees in department 1 by 10%. The function takes one input parameter, </a:t>
            </a:r>
            <a:r>
              <a:rPr lang="en-US" sz="1800" dirty="0" err="1">
                <a:effectLst/>
              </a:rPr>
              <a:t>dept_id</a:t>
            </a:r>
            <a:r>
              <a:rPr lang="en-US" sz="1800" dirty="0">
                <a:effectLst/>
              </a:rPr>
              <a:t>, which is the ID of the department for which the salary needs to be updated.</a:t>
            </a:r>
            <a:endParaRPr lang="en-US" sz="1800" dirty="0">
              <a:effectLst/>
            </a:endParaRPr>
          </a:p>
          <a:p>
            <a:r>
              <a:rPr lang="en-US" sz="1800" dirty="0">
                <a:effectLst/>
              </a:rPr>
              <a:t>The function first checks if the input parameter is equal to 1. If it is, the function updates the salary of employees in department 1 by adding 10% to their current salary. The SQL%ROWCOUNT function is used to return the number of rows affected by the update statement.</a:t>
            </a:r>
            <a:endParaRPr lang="en-US" sz="1800" dirty="0">
              <a:effectLst/>
            </a:endParaRPr>
          </a:p>
          <a:p>
            <a:r>
              <a:rPr lang="en-US" sz="1800" dirty="0">
                <a:effectLst/>
              </a:rPr>
              <a:t>If the input parameter is not equal to 1, the function displays a message indicating that there are no updates for the specified department and returns 0.</a:t>
            </a:r>
            <a:endParaRPr lang="en-US" sz="1800" dirty="0">
              <a:effectLst/>
            </a:endParaRPr>
          </a:p>
          <a:p>
            <a:r>
              <a:rPr lang="en-US" sz="1800" dirty="0">
                <a:effectLst/>
              </a:rPr>
              <a:t>The COMMIT statement is used to commit the changes made by the update statement to the database</a:t>
            </a:r>
            <a:r>
              <a:rPr lang="en-US" sz="1800" dirty="0" smtClean="0">
                <a:effectLst/>
              </a:rPr>
              <a:t>.</a:t>
            </a:r>
            <a:endParaRPr lang="en-US" sz="1800" dirty="0" smtClean="0">
              <a:effectLst/>
            </a:endParaRPr>
          </a:p>
          <a:p>
            <a:endParaRPr lang="en-US" sz="1800" dirty="0">
              <a:effectLst/>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9519" y="3770687"/>
            <a:ext cx="4054191" cy="1047497"/>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7622" y="3770687"/>
            <a:ext cx="4557155" cy="101354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60" y="4982265"/>
            <a:ext cx="4244708" cy="99068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33147" y="154305"/>
            <a:ext cx="7385539" cy="655002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45963" y="211138"/>
            <a:ext cx="46037" cy="1908175"/>
          </a:xfrm>
        </p:spPr>
        <p:txBody>
          <a:bodyPr/>
          <a:lstStyle/>
          <a:p>
            <a:r>
              <a:rPr lang="en-US" dirty="0" smtClean="0"/>
              <a:t>  </a:t>
            </a:r>
            <a:endParaRPr lang="en-US" dirty="0"/>
          </a:p>
        </p:txBody>
      </p:sp>
      <p:sp>
        <p:nvSpPr>
          <p:cNvPr id="3" name="Content Placeholder 2"/>
          <p:cNvSpPr>
            <a:spLocks noGrp="1"/>
          </p:cNvSpPr>
          <p:nvPr>
            <p:ph idx="4294967295"/>
          </p:nvPr>
        </p:nvSpPr>
        <p:spPr>
          <a:xfrm>
            <a:off x="325314" y="141288"/>
            <a:ext cx="5029201" cy="5688012"/>
          </a:xfrm>
        </p:spPr>
        <p:txBody>
          <a:bodyPr>
            <a:normAutofit/>
          </a:bodyPr>
          <a:lstStyle/>
          <a:p>
            <a:r>
              <a:rPr lang="en-US" dirty="0">
                <a:effectLst/>
              </a:rPr>
              <a:t>--  User 1</a:t>
            </a:r>
            <a:endParaRPr lang="en-US" dirty="0">
              <a:effectLst/>
            </a:endParaRPr>
          </a:p>
          <a:p>
            <a:r>
              <a:rPr lang="en-US" dirty="0">
                <a:effectLst/>
              </a:rPr>
              <a:t>declare</a:t>
            </a:r>
            <a:endParaRPr lang="en-US" dirty="0">
              <a:effectLst/>
            </a:endParaRPr>
          </a:p>
          <a:p>
            <a:r>
              <a:rPr lang="en-US" dirty="0">
                <a:effectLst/>
              </a:rPr>
              <a:t>  </a:t>
            </a:r>
            <a:r>
              <a:rPr lang="en-US" dirty="0" err="1">
                <a:effectLst/>
              </a:rPr>
              <a:t>updatedRows</a:t>
            </a:r>
            <a:r>
              <a:rPr lang="en-US" dirty="0">
                <a:effectLst/>
              </a:rPr>
              <a:t> number;</a:t>
            </a:r>
            <a:endParaRPr lang="en-US" dirty="0">
              <a:effectLst/>
            </a:endParaRPr>
          </a:p>
          <a:p>
            <a:r>
              <a:rPr lang="en-US" dirty="0">
                <a:effectLst/>
              </a:rPr>
              <a:t>begin</a:t>
            </a:r>
            <a:endParaRPr lang="en-US" dirty="0">
              <a:effectLst/>
            </a:endParaRPr>
          </a:p>
          <a:p>
            <a:r>
              <a:rPr lang="en-US" dirty="0">
                <a:effectLst/>
              </a:rPr>
              <a:t>   </a:t>
            </a:r>
            <a:r>
              <a:rPr lang="en-US" dirty="0" err="1">
                <a:effectLst/>
              </a:rPr>
              <a:t>updatedRows</a:t>
            </a:r>
            <a:r>
              <a:rPr lang="en-US" dirty="0">
                <a:effectLst/>
              </a:rPr>
              <a:t> := </a:t>
            </a:r>
            <a:r>
              <a:rPr lang="en-US" dirty="0" err="1">
                <a:effectLst/>
              </a:rPr>
              <a:t>update_salary</a:t>
            </a:r>
            <a:r>
              <a:rPr lang="en-US" dirty="0">
                <a:effectLst/>
              </a:rPr>
              <a:t>(1);</a:t>
            </a:r>
            <a:endParaRPr lang="en-US" dirty="0">
              <a:effectLst/>
            </a:endParaRPr>
          </a:p>
          <a:p>
            <a:r>
              <a:rPr lang="en-US" dirty="0">
                <a:effectLst/>
              </a:rPr>
              <a:t>  </a:t>
            </a:r>
            <a:r>
              <a:rPr lang="en-US" dirty="0" err="1">
                <a:effectLst/>
              </a:rPr>
              <a:t>dbms_output.put_line</a:t>
            </a:r>
            <a:r>
              <a:rPr lang="en-US" dirty="0">
                <a:effectLst/>
              </a:rPr>
              <a:t>('User 1: ' || </a:t>
            </a:r>
            <a:r>
              <a:rPr lang="en-US" dirty="0" err="1">
                <a:effectLst/>
              </a:rPr>
              <a:t>updatedRows</a:t>
            </a:r>
            <a:r>
              <a:rPr lang="en-US" dirty="0">
                <a:effectLst/>
              </a:rPr>
              <a:t> || ' rows updated.');</a:t>
            </a:r>
            <a:endParaRPr lang="en-US" dirty="0">
              <a:effectLst/>
            </a:endParaRPr>
          </a:p>
          <a:p>
            <a:r>
              <a:rPr lang="en-US" dirty="0">
                <a:effectLst/>
              </a:rPr>
              <a:t>   </a:t>
            </a:r>
            <a:r>
              <a:rPr lang="en-US" dirty="0" err="1">
                <a:effectLst/>
              </a:rPr>
              <a:t>dbms_lock.sleep</a:t>
            </a:r>
            <a:r>
              <a:rPr lang="en-US" dirty="0">
                <a:effectLst/>
              </a:rPr>
              <a:t>(10);</a:t>
            </a:r>
            <a:endParaRPr lang="en-US" dirty="0">
              <a:effectLst/>
            </a:endParaRPr>
          </a:p>
          <a:p>
            <a:r>
              <a:rPr lang="en-US" dirty="0">
                <a:effectLst/>
              </a:rPr>
              <a:t>end;</a:t>
            </a:r>
            <a:endParaRPr lang="en-US" dirty="0">
              <a:effectLst/>
            </a:endParaRPr>
          </a:p>
          <a:p>
            <a:r>
              <a:rPr lang="en-US" dirty="0">
                <a:effectLst/>
              </a:rPr>
              <a:t>/</a:t>
            </a:r>
            <a:endParaRPr lang="en-US" dirty="0">
              <a:effectLst/>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09392" y="844062"/>
            <a:ext cx="7130562" cy="386901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84640" y="219807"/>
            <a:ext cx="5117122" cy="5571393"/>
          </a:xfrm>
        </p:spPr>
        <p:txBody>
          <a:bodyPr/>
          <a:lstStyle/>
          <a:p>
            <a:r>
              <a:rPr lang="en-US" dirty="0">
                <a:effectLst/>
              </a:rPr>
              <a:t>--  User 2</a:t>
            </a:r>
            <a:endParaRPr lang="en-US" dirty="0">
              <a:effectLst/>
            </a:endParaRPr>
          </a:p>
          <a:p>
            <a:r>
              <a:rPr lang="en-US" dirty="0">
                <a:effectLst/>
              </a:rPr>
              <a:t>declare</a:t>
            </a:r>
            <a:endParaRPr lang="en-US" dirty="0">
              <a:effectLst/>
            </a:endParaRPr>
          </a:p>
          <a:p>
            <a:r>
              <a:rPr lang="en-US" dirty="0">
                <a:effectLst/>
              </a:rPr>
              <a:t>  </a:t>
            </a:r>
            <a:r>
              <a:rPr lang="en-US" dirty="0" err="1">
                <a:effectLst/>
              </a:rPr>
              <a:t>updatedRows</a:t>
            </a:r>
            <a:r>
              <a:rPr lang="en-US" dirty="0">
                <a:effectLst/>
              </a:rPr>
              <a:t> number;</a:t>
            </a:r>
            <a:endParaRPr lang="en-US" dirty="0">
              <a:effectLst/>
            </a:endParaRPr>
          </a:p>
          <a:p>
            <a:r>
              <a:rPr lang="en-US" dirty="0">
                <a:effectLst/>
              </a:rPr>
              <a:t>begin</a:t>
            </a:r>
            <a:endParaRPr lang="en-US" dirty="0">
              <a:effectLst/>
            </a:endParaRPr>
          </a:p>
          <a:p>
            <a:r>
              <a:rPr lang="en-US" dirty="0">
                <a:effectLst/>
              </a:rPr>
              <a:t>   </a:t>
            </a:r>
            <a:r>
              <a:rPr lang="en-US" dirty="0" err="1">
                <a:effectLst/>
              </a:rPr>
              <a:t>updatedRows</a:t>
            </a:r>
            <a:r>
              <a:rPr lang="en-US" dirty="0">
                <a:effectLst/>
              </a:rPr>
              <a:t> :=user1.update_salary(1);</a:t>
            </a:r>
            <a:endParaRPr lang="en-US" dirty="0">
              <a:effectLst/>
            </a:endParaRPr>
          </a:p>
          <a:p>
            <a:r>
              <a:rPr lang="en-US" dirty="0">
                <a:effectLst/>
              </a:rPr>
              <a:t>  </a:t>
            </a:r>
            <a:r>
              <a:rPr lang="en-US" dirty="0" err="1">
                <a:effectLst/>
              </a:rPr>
              <a:t>dbms_output.put_line</a:t>
            </a:r>
            <a:r>
              <a:rPr lang="en-US" dirty="0">
                <a:effectLst/>
              </a:rPr>
              <a:t>('User 2: ' || </a:t>
            </a:r>
            <a:r>
              <a:rPr lang="en-US" dirty="0" err="1">
                <a:effectLst/>
              </a:rPr>
              <a:t>updatedRows</a:t>
            </a:r>
            <a:r>
              <a:rPr lang="en-US" dirty="0">
                <a:effectLst/>
              </a:rPr>
              <a:t> || ' rows updated.');</a:t>
            </a:r>
            <a:endParaRPr lang="en-US" dirty="0">
              <a:effectLst/>
            </a:endParaRPr>
          </a:p>
          <a:p>
            <a:r>
              <a:rPr lang="en-US" dirty="0">
                <a:effectLst/>
              </a:rPr>
              <a:t>end;</a:t>
            </a:r>
            <a:endParaRPr lang="en-US" dirty="0">
              <a:effectLst/>
            </a:endParaRPr>
          </a:p>
          <a:p>
            <a:r>
              <a:rPr lang="en-US" dirty="0">
                <a:effectLst/>
              </a:rPr>
              <a:t>/</a:t>
            </a:r>
            <a:endParaRPr lang="en-US" dirty="0">
              <a:effectLst/>
            </a:endParaRPr>
          </a:p>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01762" y="958362"/>
            <a:ext cx="6545481" cy="402980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641233" y="254976"/>
            <a:ext cx="11034952" cy="6330461"/>
          </a:xfrm>
        </p:spPr>
        <p:txBody>
          <a:bodyPr>
            <a:normAutofit/>
          </a:bodyPr>
          <a:lstStyle/>
          <a:p>
            <a:r>
              <a:rPr lang="en-US" dirty="0">
                <a:solidFill>
                  <a:srgbClr val="AB1D1D"/>
                </a:solidFill>
                <a:effectLst/>
              </a:rPr>
              <a:t>the explanation </a:t>
            </a:r>
            <a:r>
              <a:rPr lang="en-US" dirty="0" smtClean="0">
                <a:solidFill>
                  <a:srgbClr val="AB1D1D"/>
                </a:solidFill>
                <a:effectLst/>
              </a:rPr>
              <a:t>--&gt; </a:t>
            </a:r>
            <a:r>
              <a:rPr lang="en-US" sz="1800" dirty="0">
                <a:effectLst/>
              </a:rPr>
              <a:t>These are two  sessions. The first session is initiated by user1 and the second session is initiated by user2</a:t>
            </a:r>
            <a:endParaRPr lang="en-US" sz="1800" dirty="0">
              <a:effectLst/>
            </a:endParaRPr>
          </a:p>
          <a:p>
            <a:r>
              <a:rPr lang="en-US" sz="1800" dirty="0">
                <a:effectLst/>
              </a:rPr>
              <a:t>In the first session, user1 is calling a function named </a:t>
            </a:r>
            <a:r>
              <a:rPr lang="en-US" sz="1800" dirty="0" err="1">
                <a:effectLst/>
              </a:rPr>
              <a:t>update_salary</a:t>
            </a:r>
            <a:r>
              <a:rPr lang="en-US" sz="1800" dirty="0">
                <a:effectLst/>
              </a:rPr>
              <a:t> with an argument of 1. The function returns the number of rows updated and assigns it to the variable </a:t>
            </a:r>
            <a:r>
              <a:rPr lang="en-US" sz="1800" dirty="0" err="1">
                <a:effectLst/>
              </a:rPr>
              <a:t>updatedRows</a:t>
            </a:r>
            <a:r>
              <a:rPr lang="en-US" sz="1800" dirty="0">
                <a:effectLst/>
              </a:rPr>
              <a:t>. The </a:t>
            </a:r>
            <a:r>
              <a:rPr lang="en-US" sz="1800" dirty="0" err="1">
                <a:effectLst/>
              </a:rPr>
              <a:t>dbms_output.put_line</a:t>
            </a:r>
            <a:r>
              <a:rPr lang="en-US" sz="1800" dirty="0">
                <a:effectLst/>
              </a:rPr>
              <a:t> statement prints the message User 1: &lt;</a:t>
            </a:r>
            <a:r>
              <a:rPr lang="en-US" sz="1800" dirty="0" err="1">
                <a:effectLst/>
              </a:rPr>
              <a:t>updatedRows</a:t>
            </a:r>
            <a:r>
              <a:rPr lang="en-US" sz="1800" dirty="0">
                <a:effectLst/>
              </a:rPr>
              <a:t>&gt; rows updated. to the console. The </a:t>
            </a:r>
            <a:r>
              <a:rPr lang="en-US" sz="1800" dirty="0" err="1">
                <a:effectLst/>
              </a:rPr>
              <a:t>dbms_lock.sleep</a:t>
            </a:r>
            <a:r>
              <a:rPr lang="en-US" sz="1800" dirty="0">
                <a:effectLst/>
              </a:rPr>
              <a:t>(10) statement pauses the execution of the session for 10 seconds.</a:t>
            </a:r>
            <a:endParaRPr lang="en-US" sz="1800" dirty="0">
              <a:effectLst/>
            </a:endParaRPr>
          </a:p>
          <a:p>
            <a:r>
              <a:rPr lang="en-US" sz="1800" dirty="0">
                <a:effectLst/>
              </a:rPr>
              <a:t>In the second session,user2 is calling the same function </a:t>
            </a:r>
            <a:r>
              <a:rPr lang="en-US" sz="1800" dirty="0" err="1">
                <a:effectLst/>
              </a:rPr>
              <a:t>update_salary</a:t>
            </a:r>
            <a:r>
              <a:rPr lang="en-US" sz="1800" dirty="0">
                <a:effectLst/>
              </a:rPr>
              <a:t> with the same argument of 1. However, the function is being called on behalf of user1. The function returns the number of rows updated and assigns it to the variable </a:t>
            </a:r>
            <a:r>
              <a:rPr lang="en-US" sz="1800" dirty="0" err="1">
                <a:effectLst/>
              </a:rPr>
              <a:t>updatedRows</a:t>
            </a:r>
            <a:r>
              <a:rPr lang="en-US" sz="1800" dirty="0">
                <a:effectLst/>
              </a:rPr>
              <a:t>. The </a:t>
            </a:r>
            <a:r>
              <a:rPr lang="en-US" sz="1800" dirty="0" err="1">
                <a:effectLst/>
              </a:rPr>
              <a:t>dbms_output.put_line</a:t>
            </a:r>
            <a:r>
              <a:rPr lang="en-US" sz="1800" dirty="0">
                <a:effectLst/>
              </a:rPr>
              <a:t> statement prints the message User 2: &lt;</a:t>
            </a:r>
            <a:r>
              <a:rPr lang="en-US" sz="1800" dirty="0" err="1">
                <a:effectLst/>
              </a:rPr>
              <a:t>updatedRows</a:t>
            </a:r>
            <a:r>
              <a:rPr lang="en-US" sz="1800" dirty="0">
                <a:effectLst/>
              </a:rPr>
              <a:t>&gt; rows updated. to the console.</a:t>
            </a:r>
            <a:endParaRPr lang="en-US" sz="1800" dirty="0">
              <a:effectLst/>
            </a:endParaRPr>
          </a:p>
          <a:p>
            <a:r>
              <a:rPr lang="en-US" sz="1800" dirty="0">
                <a:effectLst/>
              </a:rPr>
              <a:t>when you run both sessions concurrently, you will observe that User 2 is blocked and waiting for User 1's transaction to commit or rollback before proceeding.  DBMS_LOCK.SLEEP(10); line in User 1's block, it extend the waiting time and further illustrate the blocker-waiting situation.</a:t>
            </a:r>
            <a:endParaRPr lang="en-US" sz="1800" dirty="0">
              <a:effectLst/>
            </a:endParaRPr>
          </a:p>
          <a:p>
            <a:r>
              <a:rPr lang="en-US" sz="1800" dirty="0">
                <a:effectLst/>
              </a:rPr>
              <a:t>Remember, this situation occurs because both users are trying to update the same set of rows in the "Employees" table, specifically those in department 1, leading to contention for the same resources.</a:t>
            </a:r>
            <a:endParaRPr lang="en-US" sz="1800" dirty="0">
              <a:effectLst/>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51792"/>
          </a:xfrm>
        </p:spPr>
        <p:txBody>
          <a:bodyPr>
            <a:normAutofit fontScale="90000"/>
          </a:bodyPr>
          <a:lstStyle/>
          <a:p>
            <a:r>
              <a:rPr lang="en-US" sz="3600" b="1" dirty="0">
                <a:solidFill>
                  <a:schemeClr val="accent3"/>
                </a:solidFill>
                <a:effectLst/>
                <a:latin typeface="Arabic Typesetting" panose="03020402040406030203" pitchFamily="66" charset="-78"/>
                <a:cs typeface="Arabic Typesetting" panose="03020402040406030203" pitchFamily="66" charset="-78"/>
              </a:rPr>
              <a:t>c) Identify the sessions in the situation using </a:t>
            </a:r>
            <a:r>
              <a:rPr lang="en-US" sz="3600" b="1" dirty="0" smtClean="0">
                <a:solidFill>
                  <a:schemeClr val="accent3"/>
                </a:solidFill>
                <a:effectLst/>
                <a:latin typeface="Arabic Typesetting" panose="03020402040406030203" pitchFamily="66" charset="-78"/>
                <a:cs typeface="Arabic Typesetting" panose="03020402040406030203" pitchFamily="66" charset="-78"/>
              </a:rPr>
              <a:t>SID and serial# for </a:t>
            </a:r>
            <a:r>
              <a:rPr lang="en-US" sz="3600" b="1" dirty="0">
                <a:solidFill>
                  <a:schemeClr val="accent3"/>
                </a:solidFill>
                <a:effectLst/>
                <a:latin typeface="Arabic Typesetting" panose="03020402040406030203" pitchFamily="66" charset="-78"/>
                <a:cs typeface="Arabic Typesetting" panose="03020402040406030203" pitchFamily="66" charset="-78"/>
              </a:rPr>
              <a:t>both blocker and waiting </a:t>
            </a:r>
            <a:r>
              <a:rPr lang="en-US" sz="3600" b="1" dirty="0" smtClean="0">
                <a:solidFill>
                  <a:schemeClr val="accent3"/>
                </a:solidFill>
                <a:effectLst/>
                <a:latin typeface="Arabic Typesetting" panose="03020402040406030203" pitchFamily="66" charset="-78"/>
                <a:cs typeface="Arabic Typesetting" panose="03020402040406030203" pitchFamily="66" charset="-78"/>
              </a:rPr>
              <a:t>sessions</a:t>
            </a:r>
            <a:r>
              <a:rPr lang="en-US" sz="3600" b="1" dirty="0">
                <a:solidFill>
                  <a:schemeClr val="accent3"/>
                </a:solidFill>
                <a:effectLst/>
                <a:latin typeface="Arabic Typesetting" panose="03020402040406030203" pitchFamily="66" charset="-78"/>
                <a:cs typeface="Arabic Typesetting" panose="03020402040406030203" pitchFamily="66" charset="-78"/>
              </a:rPr>
              <a:t>. </a:t>
            </a:r>
            <a:br>
              <a:rPr lang="en-US" dirty="0">
                <a:effectLst/>
                <a:latin typeface="Arabic Typesetting" panose="03020402040406030203" pitchFamily="66" charset="-78"/>
                <a:cs typeface="Arabic Typesetting" panose="03020402040406030203" pitchFamily="66" charset="-78"/>
              </a:rPr>
            </a:br>
            <a:r>
              <a:rPr lang="en-US" dirty="0" smtClean="0">
                <a:latin typeface="Arabic Typesetting" panose="03020402040406030203" pitchFamily="66" charset="-78"/>
                <a:cs typeface="Arabic Typesetting" panose="03020402040406030203" pitchFamily="66" charset="-78"/>
              </a:rPr>
              <a:t> </a:t>
            </a:r>
            <a:endParaRPr lang="en-US" dirty="0">
              <a:latin typeface="Arabic Typesetting" panose="03020402040406030203" pitchFamily="66" charset="-78"/>
              <a:cs typeface="Arabic Typesetting" panose="03020402040406030203" pitchFamily="66" charset="-78"/>
            </a:endParaRPr>
          </a:p>
        </p:txBody>
      </p:sp>
      <p:sp>
        <p:nvSpPr>
          <p:cNvPr id="7" name="Content Placeholder 6"/>
          <p:cNvSpPr>
            <a:spLocks noGrp="1"/>
          </p:cNvSpPr>
          <p:nvPr>
            <p:ph idx="1"/>
          </p:nvPr>
        </p:nvSpPr>
        <p:spPr>
          <a:xfrm>
            <a:off x="378069" y="641838"/>
            <a:ext cx="5469072" cy="5987561"/>
          </a:xfrm>
        </p:spPr>
        <p:txBody>
          <a:bodyPr>
            <a:normAutofit fontScale="92500" lnSpcReduction="10000"/>
          </a:bodyPr>
          <a:lstStyle/>
          <a:p>
            <a:pPr marL="36830" indent="0">
              <a:buNone/>
            </a:pPr>
            <a:r>
              <a:rPr lang="en-US" dirty="0">
                <a:solidFill>
                  <a:srgbClr val="AB1D1D"/>
                </a:solidFill>
                <a:effectLst/>
              </a:rPr>
              <a:t>Code :</a:t>
            </a:r>
            <a:endParaRPr lang="en-US" dirty="0">
              <a:solidFill>
                <a:srgbClr val="AB1D1D"/>
              </a:solidFill>
              <a:effectLst/>
            </a:endParaRPr>
          </a:p>
          <a:p>
            <a:r>
              <a:rPr lang="en-US" sz="1900" dirty="0">
                <a:effectLst/>
              </a:rPr>
              <a:t>SELECT</a:t>
            </a:r>
            <a:endParaRPr lang="en-US" sz="1900" dirty="0">
              <a:effectLst/>
            </a:endParaRPr>
          </a:p>
          <a:p>
            <a:r>
              <a:rPr lang="en-US" sz="1900" dirty="0">
                <a:effectLst/>
              </a:rPr>
              <a:t>    </a:t>
            </a:r>
            <a:r>
              <a:rPr lang="en-US" sz="1900" dirty="0" err="1">
                <a:effectLst/>
              </a:rPr>
              <a:t>blocker.sid</a:t>
            </a:r>
            <a:r>
              <a:rPr lang="en-US" sz="1900" dirty="0">
                <a:effectLst/>
              </a:rPr>
              <a:t> AS </a:t>
            </a:r>
            <a:r>
              <a:rPr lang="en-US" sz="1900" dirty="0" err="1">
                <a:effectLst/>
              </a:rPr>
              <a:t>blocker_sid</a:t>
            </a:r>
            <a:r>
              <a:rPr lang="en-US" sz="1900" dirty="0">
                <a:effectLst/>
              </a:rPr>
              <a:t>,</a:t>
            </a:r>
            <a:endParaRPr lang="en-US" sz="1900" dirty="0">
              <a:effectLst/>
            </a:endParaRPr>
          </a:p>
          <a:p>
            <a:r>
              <a:rPr lang="en-US" sz="1900" dirty="0">
                <a:effectLst/>
              </a:rPr>
              <a:t>    </a:t>
            </a:r>
            <a:r>
              <a:rPr lang="en-US" sz="1900" dirty="0" err="1">
                <a:effectLst/>
              </a:rPr>
              <a:t>blocker.serial</a:t>
            </a:r>
            <a:r>
              <a:rPr lang="en-US" sz="1900" dirty="0">
                <a:effectLst/>
              </a:rPr>
              <a:t># AS </a:t>
            </a:r>
            <a:r>
              <a:rPr lang="en-US" sz="1900" dirty="0" err="1">
                <a:effectLst/>
              </a:rPr>
              <a:t>blocker_serial</a:t>
            </a:r>
            <a:r>
              <a:rPr lang="en-US" sz="1900" dirty="0">
                <a:effectLst/>
              </a:rPr>
              <a:t>,</a:t>
            </a:r>
            <a:endParaRPr lang="en-US" sz="1900" dirty="0">
              <a:effectLst/>
            </a:endParaRPr>
          </a:p>
          <a:p>
            <a:r>
              <a:rPr lang="en-US" sz="1900" dirty="0">
                <a:effectLst/>
              </a:rPr>
              <a:t>    </a:t>
            </a:r>
            <a:r>
              <a:rPr lang="en-US" sz="1900" dirty="0" err="1">
                <a:effectLst/>
              </a:rPr>
              <a:t>blocker.username</a:t>
            </a:r>
            <a:r>
              <a:rPr lang="en-US" sz="1900" dirty="0">
                <a:effectLst/>
              </a:rPr>
              <a:t> AS </a:t>
            </a:r>
            <a:r>
              <a:rPr lang="en-US" sz="1900" dirty="0" err="1">
                <a:effectLst/>
              </a:rPr>
              <a:t>blocker_username</a:t>
            </a:r>
            <a:r>
              <a:rPr lang="en-US" sz="1900" dirty="0">
                <a:effectLst/>
              </a:rPr>
              <a:t>,</a:t>
            </a:r>
            <a:endParaRPr lang="en-US" sz="1900" dirty="0">
              <a:effectLst/>
            </a:endParaRPr>
          </a:p>
          <a:p>
            <a:r>
              <a:rPr lang="en-US" sz="1900" dirty="0">
                <a:effectLst/>
              </a:rPr>
              <a:t>    </a:t>
            </a:r>
            <a:r>
              <a:rPr lang="en-US" sz="1900" dirty="0" err="1">
                <a:effectLst/>
              </a:rPr>
              <a:t>blocker.status</a:t>
            </a:r>
            <a:r>
              <a:rPr lang="en-US" sz="1900" dirty="0">
                <a:effectLst/>
              </a:rPr>
              <a:t> AS </a:t>
            </a:r>
            <a:r>
              <a:rPr lang="en-US" sz="1900" dirty="0" err="1">
                <a:effectLst/>
              </a:rPr>
              <a:t>blocker_status</a:t>
            </a:r>
            <a:r>
              <a:rPr lang="en-US" sz="1900" dirty="0">
                <a:effectLst/>
              </a:rPr>
              <a:t>,</a:t>
            </a:r>
            <a:endParaRPr lang="en-US" sz="1900" dirty="0">
              <a:effectLst/>
            </a:endParaRPr>
          </a:p>
          <a:p>
            <a:r>
              <a:rPr lang="en-US" sz="1900" dirty="0">
                <a:effectLst/>
              </a:rPr>
              <a:t>    </a:t>
            </a:r>
            <a:r>
              <a:rPr lang="en-US" sz="1900" dirty="0" err="1">
                <a:effectLst/>
              </a:rPr>
              <a:t>waiting.sid</a:t>
            </a:r>
            <a:r>
              <a:rPr lang="en-US" sz="1900" dirty="0">
                <a:effectLst/>
              </a:rPr>
              <a:t> AS </a:t>
            </a:r>
            <a:r>
              <a:rPr lang="en-US" sz="1900" dirty="0" err="1">
                <a:effectLst/>
              </a:rPr>
              <a:t>waiting_sid</a:t>
            </a:r>
            <a:r>
              <a:rPr lang="en-US" sz="1900" dirty="0">
                <a:effectLst/>
              </a:rPr>
              <a:t>,</a:t>
            </a:r>
            <a:endParaRPr lang="en-US" sz="1900" dirty="0">
              <a:effectLst/>
            </a:endParaRPr>
          </a:p>
          <a:p>
            <a:r>
              <a:rPr lang="en-US" sz="1900" dirty="0">
                <a:effectLst/>
              </a:rPr>
              <a:t>    </a:t>
            </a:r>
            <a:r>
              <a:rPr lang="en-US" sz="1900" dirty="0" err="1">
                <a:effectLst/>
              </a:rPr>
              <a:t>waiting.serial</a:t>
            </a:r>
            <a:r>
              <a:rPr lang="en-US" sz="1900" dirty="0">
                <a:effectLst/>
              </a:rPr>
              <a:t># AS </a:t>
            </a:r>
            <a:r>
              <a:rPr lang="en-US" sz="1900" dirty="0" err="1">
                <a:effectLst/>
              </a:rPr>
              <a:t>waiting_serial</a:t>
            </a:r>
            <a:r>
              <a:rPr lang="en-US" sz="1900" dirty="0">
                <a:effectLst/>
              </a:rPr>
              <a:t>,</a:t>
            </a:r>
            <a:endParaRPr lang="en-US" sz="1900" dirty="0">
              <a:effectLst/>
            </a:endParaRPr>
          </a:p>
          <a:p>
            <a:r>
              <a:rPr lang="en-US" sz="1900" dirty="0">
                <a:effectLst/>
              </a:rPr>
              <a:t>    </a:t>
            </a:r>
            <a:r>
              <a:rPr lang="en-US" sz="1900" dirty="0" err="1">
                <a:effectLst/>
              </a:rPr>
              <a:t>waiting.username</a:t>
            </a:r>
            <a:r>
              <a:rPr lang="en-US" sz="1900" dirty="0">
                <a:effectLst/>
              </a:rPr>
              <a:t> AS </a:t>
            </a:r>
            <a:r>
              <a:rPr lang="en-US" sz="1900" dirty="0" err="1">
                <a:effectLst/>
              </a:rPr>
              <a:t>waiting_username</a:t>
            </a:r>
            <a:r>
              <a:rPr lang="en-US" sz="1900" dirty="0">
                <a:effectLst/>
              </a:rPr>
              <a:t>,</a:t>
            </a:r>
            <a:endParaRPr lang="en-US" sz="1900" dirty="0">
              <a:effectLst/>
            </a:endParaRPr>
          </a:p>
          <a:p>
            <a:r>
              <a:rPr lang="en-US" sz="1900" dirty="0">
                <a:effectLst/>
              </a:rPr>
              <a:t>    </a:t>
            </a:r>
            <a:r>
              <a:rPr lang="en-US" sz="1900" dirty="0" err="1">
                <a:effectLst/>
              </a:rPr>
              <a:t>waiting.status</a:t>
            </a:r>
            <a:r>
              <a:rPr lang="en-US" sz="1900" dirty="0">
                <a:effectLst/>
              </a:rPr>
              <a:t> AS </a:t>
            </a:r>
            <a:r>
              <a:rPr lang="en-US" sz="1900" dirty="0" err="1">
                <a:effectLst/>
              </a:rPr>
              <a:t>waiting_status</a:t>
            </a:r>
            <a:r>
              <a:rPr lang="en-US" sz="1900" dirty="0">
                <a:effectLst/>
              </a:rPr>
              <a:t>,</a:t>
            </a:r>
            <a:endParaRPr lang="en-US" sz="1900" dirty="0">
              <a:effectLst/>
            </a:endParaRPr>
          </a:p>
          <a:p>
            <a:r>
              <a:rPr lang="en-US" sz="1900" dirty="0" err="1">
                <a:effectLst/>
              </a:rPr>
              <a:t>waiting.event</a:t>
            </a:r>
            <a:r>
              <a:rPr lang="en-US" sz="1900" dirty="0">
                <a:effectLst/>
              </a:rPr>
              <a:t> AS </a:t>
            </a:r>
            <a:r>
              <a:rPr lang="en-US" sz="1900" dirty="0" err="1">
                <a:effectLst/>
              </a:rPr>
              <a:t>waiting_event</a:t>
            </a:r>
            <a:endParaRPr lang="en-US" sz="1900" dirty="0">
              <a:effectLst/>
            </a:endParaRPr>
          </a:p>
          <a:p>
            <a:r>
              <a:rPr lang="en-US" sz="1900" dirty="0">
                <a:effectLst/>
              </a:rPr>
              <a:t>FROM</a:t>
            </a:r>
            <a:endParaRPr lang="en-US" sz="1900" dirty="0">
              <a:effectLst/>
            </a:endParaRPr>
          </a:p>
          <a:p>
            <a:r>
              <a:rPr lang="en-US" sz="1900" dirty="0">
                <a:effectLst/>
              </a:rPr>
              <a:t>    </a:t>
            </a:r>
            <a:r>
              <a:rPr lang="en-US" sz="1900" dirty="0" err="1">
                <a:effectLst/>
              </a:rPr>
              <a:t>v$session</a:t>
            </a:r>
            <a:r>
              <a:rPr lang="en-US" sz="1900" dirty="0">
                <a:effectLst/>
              </a:rPr>
              <a:t> blocker</a:t>
            </a:r>
            <a:endParaRPr lang="en-US" sz="1900" dirty="0">
              <a:effectLst/>
            </a:endParaRPr>
          </a:p>
          <a:p>
            <a:r>
              <a:rPr lang="en-US" sz="1900" dirty="0">
                <a:effectLst/>
              </a:rPr>
              <a:t>JOIN</a:t>
            </a:r>
            <a:endParaRPr lang="en-US" sz="1900" dirty="0">
              <a:effectLst/>
            </a:endParaRPr>
          </a:p>
          <a:p>
            <a:r>
              <a:rPr lang="en-US" sz="1900" dirty="0">
                <a:effectLst/>
              </a:rPr>
              <a:t>     </a:t>
            </a:r>
            <a:r>
              <a:rPr lang="en-US" sz="1900" dirty="0" err="1">
                <a:effectLst/>
              </a:rPr>
              <a:t>v$session</a:t>
            </a:r>
            <a:r>
              <a:rPr lang="en-US" sz="1900" dirty="0">
                <a:effectLst/>
              </a:rPr>
              <a:t> waiting ON </a:t>
            </a:r>
            <a:r>
              <a:rPr lang="en-US" sz="1900" dirty="0" err="1">
                <a:effectLst/>
              </a:rPr>
              <a:t>blocker.sid</a:t>
            </a:r>
            <a:r>
              <a:rPr lang="en-US" sz="1900" dirty="0">
                <a:effectLst/>
              </a:rPr>
              <a:t> = </a:t>
            </a:r>
            <a:r>
              <a:rPr lang="en-US" sz="1900" dirty="0" err="1">
                <a:effectLst/>
              </a:rPr>
              <a:t>waiting.blocking_session</a:t>
            </a:r>
            <a:r>
              <a:rPr lang="en-US" sz="1900" dirty="0">
                <a:effectLst/>
              </a:rPr>
              <a:t>;</a:t>
            </a:r>
            <a:endParaRPr lang="en-US" sz="1900" dirty="0">
              <a:effectLst/>
            </a:endParaRPr>
          </a:p>
          <a:p>
            <a:pPr marL="36830" indent="0">
              <a:buNone/>
            </a:pPr>
            <a:endParaRPr lang="en-US" sz="1900" dirty="0">
              <a:solidFill>
                <a:srgbClr val="AB1D1D"/>
              </a:solidFill>
              <a:effectLst/>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01762" y="641837"/>
            <a:ext cx="6576645" cy="574137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469"/>
            <a:ext cx="12388361" cy="1327639"/>
          </a:xfrm>
        </p:spPr>
        <p:txBody>
          <a:bodyPr>
            <a:noAutofit/>
          </a:bodyPr>
          <a:lstStyle/>
          <a:p>
            <a:r>
              <a:rPr lang="en-US" sz="3600" b="1" dirty="0">
                <a:solidFill>
                  <a:schemeClr val="accent3"/>
                </a:solidFill>
                <a:latin typeface="Arabic Typesetting" panose="03020402040406030203" pitchFamily="66" charset="-78"/>
                <a:cs typeface="Arabic Typesetting" panose="03020402040406030203" pitchFamily="66" charset="-78"/>
              </a:rPr>
              <a:t>a) Create a Manager User and grant them a role of privileges to create two users. Let User 1 </a:t>
            </a:r>
            <a:br>
              <a:rPr lang="en-US" sz="3600" dirty="0">
                <a:solidFill>
                  <a:schemeClr val="accent3"/>
                </a:solidFill>
                <a:latin typeface="Arabic Typesetting" panose="03020402040406030203" pitchFamily="66" charset="-78"/>
                <a:cs typeface="Arabic Typesetting" panose="03020402040406030203" pitchFamily="66" charset="-78"/>
              </a:rPr>
            </a:br>
            <a:r>
              <a:rPr lang="en-US" sz="3600" b="1" dirty="0">
                <a:solidFill>
                  <a:schemeClr val="accent3"/>
                </a:solidFill>
                <a:latin typeface="Arabic Typesetting" panose="03020402040406030203" pitchFamily="66" charset="-78"/>
                <a:cs typeface="Arabic Typesetting" panose="03020402040406030203" pitchFamily="66" charset="-78"/>
              </a:rPr>
              <a:t>create the Employee and the Department table. Let User 2 insert 5 rows of employees. </a:t>
            </a:r>
            <a:br>
              <a:rPr lang="en-US" sz="3600" dirty="0">
                <a:solidFill>
                  <a:schemeClr val="tx1"/>
                </a:solidFill>
                <a:latin typeface="Arabic Typesetting" panose="03020402040406030203" pitchFamily="66" charset="-78"/>
                <a:cs typeface="Arabic Typesetting" panose="03020402040406030203" pitchFamily="66" charset="-78"/>
              </a:rPr>
            </a:br>
            <a:endParaRPr lang="en-US" sz="3600" dirty="0">
              <a:solidFill>
                <a:schemeClr val="tx1"/>
              </a:solidFill>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a:xfrm>
            <a:off x="114300" y="1134208"/>
            <a:ext cx="11931162" cy="5556738"/>
          </a:xfrm>
        </p:spPr>
        <p:txBody>
          <a:bodyPr>
            <a:noAutofit/>
          </a:bodyPr>
          <a:lstStyle/>
          <a:p>
            <a:pPr marL="36830" lvl="0" indent="0">
              <a:buNone/>
            </a:pPr>
            <a:r>
              <a:rPr lang="en-US" dirty="0" smtClean="0">
                <a:solidFill>
                  <a:srgbClr val="C00000"/>
                </a:solidFill>
                <a:effectLst/>
              </a:rPr>
              <a:t>Code :</a:t>
            </a:r>
            <a:endParaRPr lang="en-US" dirty="0" smtClean="0">
              <a:solidFill>
                <a:srgbClr val="C00000"/>
              </a:solidFill>
              <a:effectLst/>
            </a:endParaRPr>
          </a:p>
          <a:p>
            <a:pPr lvl="0"/>
            <a:r>
              <a:rPr lang="en-US" sz="1800" dirty="0" smtClean="0">
                <a:solidFill>
                  <a:schemeClr val="tx1"/>
                </a:solidFill>
                <a:effectLst/>
              </a:rPr>
              <a:t>Open </a:t>
            </a:r>
            <a:r>
              <a:rPr lang="en-US" sz="1800" dirty="0">
                <a:solidFill>
                  <a:schemeClr val="tx1"/>
                </a:solidFill>
                <a:effectLst/>
              </a:rPr>
              <a:t>CMD</a:t>
            </a:r>
            <a:endParaRPr lang="en-US" sz="1800" dirty="0">
              <a:solidFill>
                <a:schemeClr val="tx1"/>
              </a:solidFill>
              <a:effectLst/>
            </a:endParaRPr>
          </a:p>
          <a:p>
            <a:pPr lvl="0"/>
            <a:r>
              <a:rPr lang="en-US" sz="1800" dirty="0">
                <a:solidFill>
                  <a:schemeClr val="tx1"/>
                </a:solidFill>
                <a:effectLst/>
              </a:rPr>
              <a:t>write </a:t>
            </a:r>
            <a:r>
              <a:rPr lang="en-US" sz="1800" dirty="0" err="1">
                <a:solidFill>
                  <a:schemeClr val="tx1"/>
                </a:solidFill>
                <a:effectLst/>
              </a:rPr>
              <a:t>sqlplus</a:t>
            </a:r>
            <a:r>
              <a:rPr lang="en-US" sz="1800" dirty="0">
                <a:solidFill>
                  <a:schemeClr val="tx1"/>
                </a:solidFill>
                <a:effectLst/>
              </a:rPr>
              <a:t> </a:t>
            </a:r>
            <a:endParaRPr lang="en-US" sz="1800" dirty="0">
              <a:solidFill>
                <a:schemeClr val="tx1"/>
              </a:solidFill>
              <a:effectLst/>
            </a:endParaRPr>
          </a:p>
          <a:p>
            <a:pPr lvl="0"/>
            <a:r>
              <a:rPr lang="en-US" sz="1800" dirty="0">
                <a:solidFill>
                  <a:schemeClr val="tx1"/>
                </a:solidFill>
                <a:effectLst/>
              </a:rPr>
              <a:t>user name -&gt; sys as </a:t>
            </a:r>
            <a:r>
              <a:rPr lang="en-US" sz="1800" dirty="0" err="1">
                <a:solidFill>
                  <a:schemeClr val="tx1"/>
                </a:solidFill>
                <a:effectLst/>
              </a:rPr>
              <a:t>sysdba</a:t>
            </a:r>
            <a:r>
              <a:rPr lang="en-US" sz="1800" dirty="0">
                <a:solidFill>
                  <a:schemeClr val="tx1"/>
                </a:solidFill>
                <a:effectLst/>
              </a:rPr>
              <a:t> </a:t>
            </a:r>
            <a:endParaRPr lang="en-US" sz="1800" dirty="0">
              <a:solidFill>
                <a:schemeClr val="tx1"/>
              </a:solidFill>
              <a:effectLst/>
            </a:endParaRPr>
          </a:p>
          <a:p>
            <a:r>
              <a:rPr lang="en-US" sz="1800" dirty="0">
                <a:solidFill>
                  <a:schemeClr val="tx1"/>
                </a:solidFill>
                <a:effectLst/>
              </a:rPr>
              <a:t>Password -&gt; </a:t>
            </a:r>
            <a:r>
              <a:rPr lang="en-US" sz="1800" dirty="0" smtClean="0">
                <a:solidFill>
                  <a:schemeClr val="tx1"/>
                </a:solidFill>
                <a:effectLst/>
              </a:rPr>
              <a:t>admin </a:t>
            </a:r>
            <a:endParaRPr lang="en-US" sz="1800" dirty="0">
              <a:solidFill>
                <a:schemeClr val="tx1"/>
              </a:solidFill>
              <a:effectLst/>
            </a:endParaRPr>
          </a:p>
          <a:p>
            <a:pPr lvl="0"/>
            <a:r>
              <a:rPr lang="en-US" sz="1800" dirty="0">
                <a:solidFill>
                  <a:schemeClr val="tx1"/>
                </a:solidFill>
                <a:effectLst/>
              </a:rPr>
              <a:t>create role </a:t>
            </a:r>
            <a:r>
              <a:rPr lang="en-US" sz="1800" dirty="0" err="1">
                <a:solidFill>
                  <a:schemeClr val="tx1"/>
                </a:solidFill>
                <a:effectLst/>
              </a:rPr>
              <a:t>manager_role</a:t>
            </a:r>
            <a:r>
              <a:rPr lang="en-US" sz="1800" dirty="0">
                <a:solidFill>
                  <a:schemeClr val="tx1"/>
                </a:solidFill>
                <a:effectLst/>
              </a:rPr>
              <a:t>;</a:t>
            </a:r>
            <a:endParaRPr lang="en-US" sz="1800" dirty="0">
              <a:solidFill>
                <a:schemeClr val="tx1"/>
              </a:solidFill>
              <a:effectLst/>
            </a:endParaRPr>
          </a:p>
          <a:p>
            <a:pPr lvl="0"/>
            <a:r>
              <a:rPr lang="en-US" sz="1800" dirty="0">
                <a:solidFill>
                  <a:schemeClr val="tx1"/>
                </a:solidFill>
                <a:effectLst/>
              </a:rPr>
              <a:t>grant create user , create session , create table  to </a:t>
            </a:r>
            <a:r>
              <a:rPr lang="en-US" sz="1800" dirty="0" err="1">
                <a:solidFill>
                  <a:schemeClr val="tx1"/>
                </a:solidFill>
                <a:effectLst/>
              </a:rPr>
              <a:t>manager_role</a:t>
            </a:r>
            <a:r>
              <a:rPr lang="en-US" sz="1800" dirty="0" smtClean="0">
                <a:solidFill>
                  <a:schemeClr val="tx1"/>
                </a:solidFill>
                <a:effectLst/>
              </a:rPr>
              <a:t>;</a:t>
            </a:r>
            <a:endParaRPr lang="en-US" sz="1800" dirty="0">
              <a:solidFill>
                <a:schemeClr val="tx1"/>
              </a:solidFill>
              <a:effectLst/>
            </a:endParaRPr>
          </a:p>
          <a:p>
            <a:pPr lvl="0"/>
            <a:r>
              <a:rPr lang="en-US" sz="1800" dirty="0">
                <a:solidFill>
                  <a:schemeClr val="tx1"/>
                </a:solidFill>
                <a:effectLst/>
              </a:rPr>
              <a:t>Create user manager identified by 123;</a:t>
            </a:r>
            <a:endParaRPr lang="en-US" sz="1800" dirty="0">
              <a:solidFill>
                <a:schemeClr val="tx1"/>
              </a:solidFill>
              <a:effectLst/>
            </a:endParaRPr>
          </a:p>
          <a:p>
            <a:pPr lvl="0"/>
            <a:r>
              <a:rPr lang="en-US" sz="1800" dirty="0">
                <a:solidFill>
                  <a:schemeClr val="tx1"/>
                </a:solidFill>
                <a:effectLst/>
              </a:rPr>
              <a:t>grant </a:t>
            </a:r>
            <a:r>
              <a:rPr lang="en-US" sz="1800" dirty="0" err="1">
                <a:solidFill>
                  <a:schemeClr val="tx1"/>
                </a:solidFill>
                <a:effectLst/>
              </a:rPr>
              <a:t>manager_role</a:t>
            </a:r>
            <a:r>
              <a:rPr lang="en-US" sz="1800" dirty="0">
                <a:solidFill>
                  <a:schemeClr val="tx1"/>
                </a:solidFill>
                <a:effectLst/>
              </a:rPr>
              <a:t> to  manager</a:t>
            </a:r>
            <a:r>
              <a:rPr lang="en-US" sz="1800" dirty="0" smtClean="0">
                <a:solidFill>
                  <a:schemeClr val="tx1"/>
                </a:solidFill>
                <a:effectLst/>
              </a:rPr>
              <a:t>;</a:t>
            </a:r>
            <a:endParaRPr lang="en-US" sz="1800" dirty="0" smtClean="0">
              <a:solidFill>
                <a:schemeClr val="tx1"/>
              </a:solidFill>
              <a:effectLst/>
            </a:endParaRPr>
          </a:p>
          <a:p>
            <a:pPr lvl="0"/>
            <a:r>
              <a:rPr lang="en-US" sz="1800" dirty="0">
                <a:solidFill>
                  <a:schemeClr val="tx1"/>
                </a:solidFill>
                <a:effectLst/>
              </a:rPr>
              <a:t>conn manager / 123;</a:t>
            </a:r>
            <a:endParaRPr lang="en-US" sz="1800" dirty="0">
              <a:solidFill>
                <a:schemeClr val="tx1"/>
              </a:solidFill>
              <a:effectLst/>
            </a:endParaRPr>
          </a:p>
          <a:p>
            <a:pPr lvl="0"/>
            <a:r>
              <a:rPr lang="en-US" sz="1800" dirty="0">
                <a:solidFill>
                  <a:schemeClr val="tx1"/>
                </a:solidFill>
                <a:effectLst/>
              </a:rPr>
              <a:t>create user user1 identified by 123;</a:t>
            </a:r>
            <a:endParaRPr lang="en-US" sz="1800" dirty="0">
              <a:solidFill>
                <a:schemeClr val="tx1"/>
              </a:solidFill>
              <a:effectLst/>
            </a:endParaRPr>
          </a:p>
          <a:p>
            <a:pPr lvl="0"/>
            <a:r>
              <a:rPr lang="en-US" sz="1800" dirty="0">
                <a:solidFill>
                  <a:schemeClr val="tx1"/>
                </a:solidFill>
                <a:effectLst/>
              </a:rPr>
              <a:t>create user user2 identified by 123; </a:t>
            </a:r>
            <a:endParaRPr lang="en-US" sz="1800" dirty="0">
              <a:solidFill>
                <a:schemeClr val="tx1"/>
              </a:solidFill>
              <a:effectLst/>
            </a:endParaRPr>
          </a:p>
          <a:p>
            <a:pPr lvl="0"/>
            <a:r>
              <a:rPr lang="en-US" sz="1800" dirty="0">
                <a:solidFill>
                  <a:schemeClr val="tx1"/>
                </a:solidFill>
                <a:effectLst/>
              </a:rPr>
              <a:t>conn sys as </a:t>
            </a:r>
            <a:r>
              <a:rPr lang="en-US" sz="1800" dirty="0" err="1">
                <a:solidFill>
                  <a:schemeClr val="tx1"/>
                </a:solidFill>
                <a:effectLst/>
              </a:rPr>
              <a:t>sysdba</a:t>
            </a:r>
            <a:r>
              <a:rPr lang="en-US" sz="1800" dirty="0">
                <a:solidFill>
                  <a:schemeClr val="tx1"/>
                </a:solidFill>
                <a:effectLst/>
              </a:rPr>
              <a:t>;</a:t>
            </a:r>
            <a:endParaRPr lang="en-US" sz="1800" dirty="0">
              <a:solidFill>
                <a:schemeClr val="tx1"/>
              </a:solidFill>
              <a:effectLst/>
            </a:endParaRPr>
          </a:p>
          <a:p>
            <a:pPr lvl="0"/>
            <a:endParaRPr lang="en-US" sz="1800" dirty="0">
              <a:solidFill>
                <a:schemeClr val="tx1"/>
              </a:solidFill>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49469" y="70338"/>
            <a:ext cx="11579469" cy="6664569"/>
          </a:xfrm>
        </p:spPr>
        <p:txBody>
          <a:bodyPr/>
          <a:lstStyle/>
          <a:p>
            <a:pPr marL="36830" indent="0">
              <a:buNone/>
            </a:pPr>
            <a:r>
              <a:rPr lang="en-US" dirty="0" smtClean="0">
                <a:solidFill>
                  <a:srgbClr val="AB1D1D"/>
                </a:solidFill>
                <a:effectLst/>
              </a:rPr>
              <a:t>the </a:t>
            </a:r>
            <a:r>
              <a:rPr lang="en-US" dirty="0">
                <a:solidFill>
                  <a:srgbClr val="AB1D1D"/>
                </a:solidFill>
                <a:effectLst/>
              </a:rPr>
              <a:t>explanation </a:t>
            </a:r>
            <a:r>
              <a:rPr lang="en-US" dirty="0" smtClean="0">
                <a:solidFill>
                  <a:srgbClr val="AB1D1D"/>
                </a:solidFill>
                <a:effectLst/>
              </a:rPr>
              <a:t>--&gt; </a:t>
            </a:r>
            <a:endParaRPr lang="en-US" dirty="0" smtClean="0">
              <a:solidFill>
                <a:srgbClr val="AB1D1D"/>
              </a:solidFill>
              <a:effectLst/>
            </a:endParaRPr>
          </a:p>
          <a:p>
            <a:r>
              <a:rPr lang="en-US" sz="1800" dirty="0" smtClean="0">
                <a:effectLst/>
              </a:rPr>
              <a:t>This </a:t>
            </a:r>
            <a:r>
              <a:rPr lang="en-US" sz="1800" dirty="0">
                <a:effectLst/>
              </a:rPr>
              <a:t>code is used to identify the sessions in the situation using SID and serial# for both blocker and waiting sessions. The result of this command will be a table with nine columns: </a:t>
            </a:r>
            <a:r>
              <a:rPr lang="en-US" sz="1800" dirty="0" err="1">
                <a:effectLst/>
              </a:rPr>
              <a:t>blocker_sid</a:t>
            </a:r>
            <a:r>
              <a:rPr lang="en-US" sz="1800" dirty="0">
                <a:effectLst/>
              </a:rPr>
              <a:t>, </a:t>
            </a:r>
            <a:r>
              <a:rPr lang="en-US" sz="1800" dirty="0" err="1">
                <a:effectLst/>
              </a:rPr>
              <a:t>blocker_serial</a:t>
            </a:r>
            <a:r>
              <a:rPr lang="en-US" sz="1800" dirty="0">
                <a:effectLst/>
              </a:rPr>
              <a:t>, </a:t>
            </a:r>
            <a:r>
              <a:rPr lang="en-US" sz="1800" dirty="0" err="1">
                <a:effectLst/>
              </a:rPr>
              <a:t>blocker_username</a:t>
            </a:r>
            <a:r>
              <a:rPr lang="en-US" sz="1800" dirty="0">
                <a:effectLst/>
              </a:rPr>
              <a:t>, </a:t>
            </a:r>
            <a:r>
              <a:rPr lang="en-US" sz="1800" dirty="0" err="1">
                <a:effectLst/>
              </a:rPr>
              <a:t>blocker_status</a:t>
            </a:r>
            <a:r>
              <a:rPr lang="en-US" sz="1800" dirty="0">
                <a:effectLst/>
              </a:rPr>
              <a:t>, </a:t>
            </a:r>
            <a:r>
              <a:rPr lang="en-US" sz="1800" dirty="0" err="1">
                <a:effectLst/>
              </a:rPr>
              <a:t>waiting_sid</a:t>
            </a:r>
            <a:r>
              <a:rPr lang="en-US" sz="1800" dirty="0">
                <a:effectLst/>
              </a:rPr>
              <a:t>, </a:t>
            </a:r>
            <a:r>
              <a:rPr lang="en-US" sz="1800" dirty="0" err="1">
                <a:effectLst/>
              </a:rPr>
              <a:t>waiting_serial</a:t>
            </a:r>
            <a:r>
              <a:rPr lang="en-US" sz="1800" dirty="0">
                <a:effectLst/>
              </a:rPr>
              <a:t>, </a:t>
            </a:r>
            <a:r>
              <a:rPr lang="en-US" sz="1800" dirty="0" err="1">
                <a:effectLst/>
              </a:rPr>
              <a:t>waiting_username</a:t>
            </a:r>
            <a:r>
              <a:rPr lang="en-US" sz="1800" dirty="0">
                <a:effectLst/>
              </a:rPr>
              <a:t>, </a:t>
            </a:r>
            <a:r>
              <a:rPr lang="en-US" sz="1800" dirty="0" err="1">
                <a:effectLst/>
              </a:rPr>
              <a:t>waiting_status</a:t>
            </a:r>
            <a:r>
              <a:rPr lang="en-US" sz="1800" dirty="0">
                <a:effectLst/>
              </a:rPr>
              <a:t>, and </a:t>
            </a:r>
            <a:r>
              <a:rPr lang="en-US" sz="1800" dirty="0" err="1">
                <a:effectLst/>
              </a:rPr>
              <a:t>waiting_event</a:t>
            </a:r>
            <a:r>
              <a:rPr lang="en-US" sz="1800" dirty="0">
                <a:effectLst/>
              </a:rPr>
              <a:t>. The </a:t>
            </a:r>
            <a:r>
              <a:rPr lang="en-US" sz="1800" dirty="0" err="1">
                <a:effectLst/>
              </a:rPr>
              <a:t>blocker_sid</a:t>
            </a:r>
            <a:r>
              <a:rPr lang="en-US" sz="1800" dirty="0">
                <a:effectLst/>
              </a:rPr>
              <a:t> column will contain the SID of the session that is blocking another session, while the </a:t>
            </a:r>
            <a:r>
              <a:rPr lang="en-US" sz="1800" dirty="0" err="1">
                <a:effectLst/>
              </a:rPr>
              <a:t>waiting_sid</a:t>
            </a:r>
            <a:r>
              <a:rPr lang="en-US" sz="1800" dirty="0">
                <a:effectLst/>
              </a:rPr>
              <a:t> column will contain the SID of the session that is waiting for the lock to be released.</a:t>
            </a:r>
            <a:endParaRPr lang="en-US" sz="1800" dirty="0">
              <a:effectLst/>
            </a:endParaRPr>
          </a:p>
          <a:p>
            <a:r>
              <a:rPr lang="en-US" sz="1800" dirty="0">
                <a:effectLst/>
              </a:rPr>
              <a:t>The </a:t>
            </a:r>
            <a:r>
              <a:rPr lang="en-US" sz="1800" dirty="0" err="1">
                <a:effectLst/>
              </a:rPr>
              <a:t>v$session</a:t>
            </a:r>
            <a:r>
              <a:rPr lang="en-US" sz="1800" dirty="0">
                <a:effectLst/>
              </a:rPr>
              <a:t> view is used to retrieve information about active sessions in the database. The JOIN clause is used to join the </a:t>
            </a:r>
            <a:r>
              <a:rPr lang="en-US" sz="1800" dirty="0" err="1">
                <a:effectLst/>
              </a:rPr>
              <a:t>v$session</a:t>
            </a:r>
            <a:r>
              <a:rPr lang="en-US" sz="1800" dirty="0">
                <a:effectLst/>
              </a:rPr>
              <a:t> view with itself to identify the blocking and waiting sessions.</a:t>
            </a:r>
            <a:endParaRPr lang="en-US" sz="1800" dirty="0">
              <a:effectLst/>
            </a:endParaRPr>
          </a:p>
          <a:p>
            <a:r>
              <a:rPr lang="en-US" sz="1800" dirty="0">
                <a:effectLst/>
              </a:rPr>
              <a:t>Run this query when the blocker-waiting situation is occurring to identify the sessions involved and their respective SID and SERIAL</a:t>
            </a:r>
            <a:r>
              <a:rPr lang="en-US" sz="1800" dirty="0" smtClean="0">
                <a:effectLst/>
              </a:rPr>
              <a:t>#</a:t>
            </a:r>
            <a:endParaRPr lang="en-US" sz="1800" dirty="0" smtClean="0">
              <a:effectLst/>
            </a:endParaRPr>
          </a:p>
          <a:p>
            <a:endParaRPr lang="en-US" sz="1800" dirty="0">
              <a:effectLst/>
            </a:endParaRPr>
          </a:p>
          <a:p>
            <a:pPr marL="36830" indent="0">
              <a:buNone/>
            </a:pPr>
            <a:r>
              <a:rPr lang="en-US" sz="1800" dirty="0">
                <a:solidFill>
                  <a:srgbClr val="AB1D1D"/>
                </a:solidFill>
                <a:effectLst/>
              </a:rPr>
              <a:t>the explanation </a:t>
            </a:r>
            <a:r>
              <a:rPr lang="en-US" sz="1800" dirty="0" smtClean="0">
                <a:solidFill>
                  <a:srgbClr val="AB1D1D"/>
                </a:solidFill>
                <a:effectLst/>
              </a:rPr>
              <a:t>--&gt;</a:t>
            </a:r>
            <a:endParaRPr lang="en-US" sz="1800" dirty="0" smtClean="0">
              <a:solidFill>
                <a:srgbClr val="AB1D1D"/>
              </a:solidFill>
              <a:effectLst/>
            </a:endParaRPr>
          </a:p>
          <a:p>
            <a:pPr marL="36830" indent="0">
              <a:buNone/>
            </a:pPr>
            <a:r>
              <a:rPr lang="en-US" sz="1800" dirty="0">
                <a:effectLst/>
              </a:rPr>
              <a:t>If this command returns no </a:t>
            </a:r>
            <a:r>
              <a:rPr lang="en-US" sz="1800" dirty="0" smtClean="0">
                <a:effectLst/>
              </a:rPr>
              <a:t>rows , it means</a:t>
            </a:r>
            <a:endParaRPr lang="en-US" sz="1800" dirty="0" smtClean="0">
              <a:effectLst/>
            </a:endParaRPr>
          </a:p>
          <a:p>
            <a:pPr marL="36830" indent="0">
              <a:buNone/>
            </a:pPr>
            <a:r>
              <a:rPr lang="en-US" sz="1800" dirty="0" smtClean="0">
                <a:effectLst/>
              </a:rPr>
              <a:t>that </a:t>
            </a:r>
            <a:r>
              <a:rPr lang="en-US" sz="1800" dirty="0">
                <a:effectLst/>
              </a:rPr>
              <a:t>there is no </a:t>
            </a:r>
            <a:r>
              <a:rPr lang="en-US" sz="1800" dirty="0" smtClean="0">
                <a:effectLst/>
              </a:rPr>
              <a:t>blocking situation currently</a:t>
            </a:r>
            <a:endParaRPr lang="en-US" sz="1800" dirty="0" smtClean="0">
              <a:effectLst/>
            </a:endParaRPr>
          </a:p>
          <a:p>
            <a:pPr marL="36830" indent="0">
              <a:buNone/>
            </a:pPr>
            <a:r>
              <a:rPr lang="en-US" sz="1800" dirty="0" smtClean="0">
                <a:effectLst/>
              </a:rPr>
              <a:t>happening </a:t>
            </a:r>
            <a:r>
              <a:rPr lang="en-US" sz="1800" dirty="0">
                <a:effectLst/>
              </a:rPr>
              <a:t>in </a:t>
            </a:r>
            <a:r>
              <a:rPr lang="en-US" sz="1800" dirty="0" smtClean="0">
                <a:effectLst/>
              </a:rPr>
              <a:t>the </a:t>
            </a:r>
            <a:r>
              <a:rPr lang="en-US" sz="1800" dirty="0">
                <a:effectLst/>
              </a:rPr>
              <a:t>database.</a:t>
            </a:r>
            <a:endParaRPr lang="en-US" sz="1800" dirty="0">
              <a:effectLst/>
            </a:endParaRPr>
          </a:p>
          <a:p>
            <a:pPr marL="36830" indent="0">
              <a:buNone/>
            </a:pPr>
            <a:endParaRPr lang="en-US" sz="1800" dirty="0">
              <a:effectLst/>
            </a:endParaRPr>
          </a:p>
          <a:p>
            <a:pPr marL="3683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46001" y="3147647"/>
            <a:ext cx="7302745" cy="328832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25519" cy="1125415"/>
          </a:xfrm>
        </p:spPr>
        <p:txBody>
          <a:bodyPr>
            <a:noAutofit/>
          </a:bodyPr>
          <a:lstStyle/>
          <a:p>
            <a:r>
              <a:rPr lang="en-US" sz="3600" b="1" dirty="0">
                <a:solidFill>
                  <a:schemeClr val="accent3"/>
                </a:solidFill>
                <a:effectLst/>
                <a:latin typeface="Arabic Typesetting" panose="03020402040406030203" pitchFamily="66" charset="-78"/>
                <a:cs typeface="Arabic Typesetting" panose="03020402040406030203" pitchFamily="66" charset="-78"/>
              </a:rPr>
              <a:t>d) Demonstrate a deadlock scenario and display the expected result. </a:t>
            </a:r>
            <a:br>
              <a:rPr lang="en-US" sz="3600" dirty="0">
                <a:solidFill>
                  <a:schemeClr val="accent3"/>
                </a:solidFill>
                <a:effectLst/>
                <a:latin typeface="Arabic Typesetting" panose="03020402040406030203" pitchFamily="66" charset="-78"/>
                <a:cs typeface="Arabic Typesetting" panose="03020402040406030203" pitchFamily="66" charset="-78"/>
              </a:rPr>
            </a:br>
            <a:endParaRPr lang="en-US" sz="3600" dirty="0">
              <a:solidFill>
                <a:schemeClr val="accent3"/>
              </a:solidFill>
              <a:latin typeface="Arabic Typesetting" panose="03020402040406030203" pitchFamily="66" charset="-78"/>
              <a:cs typeface="Arabic Typesetting" panose="03020402040406030203" pitchFamily="66" charset="-78"/>
            </a:endParaRPr>
          </a:p>
        </p:txBody>
      </p:sp>
      <p:sp>
        <p:nvSpPr>
          <p:cNvPr id="3" name="Content Placeholder 2"/>
          <p:cNvSpPr>
            <a:spLocks noGrp="1"/>
          </p:cNvSpPr>
          <p:nvPr>
            <p:ph idx="1"/>
          </p:nvPr>
        </p:nvSpPr>
        <p:spPr>
          <a:xfrm>
            <a:off x="61546" y="465993"/>
            <a:ext cx="11992708" cy="6260122"/>
          </a:xfrm>
        </p:spPr>
        <p:txBody>
          <a:bodyPr/>
          <a:lstStyle/>
          <a:p>
            <a:pPr marL="36830" indent="0">
              <a:buNone/>
            </a:pPr>
            <a:r>
              <a:rPr lang="en-US" dirty="0">
                <a:solidFill>
                  <a:srgbClr val="AB1D1D"/>
                </a:solidFill>
                <a:effectLst/>
              </a:rPr>
              <a:t>Code :</a:t>
            </a:r>
            <a:endParaRPr lang="en-US" dirty="0">
              <a:solidFill>
                <a:srgbClr val="AB1D1D"/>
              </a:solidFill>
              <a:effectLst/>
            </a:endParaRPr>
          </a:p>
          <a:p>
            <a:r>
              <a:rPr lang="en-US" dirty="0">
                <a:effectLst/>
              </a:rPr>
              <a:t>-- user 1                                                                                                                                     </a:t>
            </a:r>
            <a:endParaRPr lang="en-US" dirty="0">
              <a:effectLst/>
            </a:endParaRPr>
          </a:p>
          <a:p>
            <a:r>
              <a:rPr lang="en-US" dirty="0">
                <a:effectLst/>
              </a:rPr>
              <a:t>update employees set salary = salary * 1.1 where id = 2;</a:t>
            </a:r>
            <a:endParaRPr lang="en-US" dirty="0">
              <a:effectLst/>
            </a:endParaRPr>
          </a:p>
          <a:p>
            <a:r>
              <a:rPr lang="en-US" dirty="0">
                <a:effectLst/>
              </a:rPr>
              <a:t>update employees set salary = salary * 1.1 where id = 1</a:t>
            </a:r>
            <a:r>
              <a:rPr lang="en-US" dirty="0" smtClean="0">
                <a:effectLst/>
              </a:rPr>
              <a:t>;</a:t>
            </a:r>
            <a:endParaRPr lang="en-US" dirty="0">
              <a:effectLst/>
            </a:endParaRPr>
          </a:p>
          <a:p>
            <a:r>
              <a:rPr lang="en-US" dirty="0">
                <a:effectLst/>
              </a:rPr>
              <a:t>-- user 2</a:t>
            </a:r>
            <a:endParaRPr lang="en-US" dirty="0">
              <a:effectLst/>
            </a:endParaRPr>
          </a:p>
          <a:p>
            <a:r>
              <a:rPr lang="en-US" dirty="0">
                <a:effectLst/>
              </a:rPr>
              <a:t>update user1.employees set salary = salary * 1.1 where id = 1;</a:t>
            </a:r>
            <a:endParaRPr lang="en-US" dirty="0">
              <a:effectLst/>
            </a:endParaRPr>
          </a:p>
          <a:p>
            <a:r>
              <a:rPr lang="en-US" dirty="0">
                <a:effectLst/>
              </a:rPr>
              <a:t>update user1.employees set salary = salary * 1.1 where id = 2</a:t>
            </a:r>
            <a:r>
              <a:rPr lang="en-US" dirty="0" smtClean="0">
                <a:effectLst/>
              </a:rPr>
              <a:t>;</a:t>
            </a:r>
            <a:endParaRPr lang="en-US" dirty="0" smtClean="0">
              <a:effectLst/>
            </a:endParaRPr>
          </a:p>
          <a:p>
            <a:pPr marL="36830" indent="0">
              <a:buNone/>
            </a:pPr>
            <a:r>
              <a:rPr lang="en-US" dirty="0">
                <a:solidFill>
                  <a:srgbClr val="AB1D1D"/>
                </a:solidFill>
                <a:effectLst/>
              </a:rPr>
              <a:t>the explanation </a:t>
            </a:r>
            <a:r>
              <a:rPr lang="en-US" dirty="0" smtClean="0">
                <a:solidFill>
                  <a:srgbClr val="AB1D1D"/>
                </a:solidFill>
                <a:effectLst/>
              </a:rPr>
              <a:t>--&gt; </a:t>
            </a:r>
            <a:r>
              <a:rPr lang="en-US" sz="1800" dirty="0">
                <a:effectLst/>
              </a:rPr>
              <a:t>User1 and User2 are trying to update the same rows in the Employees table by raising the salary by 10%. This situation can lead to a block waiting scenario if executed synchronously, where both users are trying to update the same set of rows and we will see this in the code where I will execute them synchronously ,if user 1 has already updated the salary for the employee with ID 1, User 2 may be blocked when trying to update the same employee</a:t>
            </a:r>
            <a:r>
              <a:rPr lang="en-US" sz="1800" dirty="0" smtClean="0">
                <a:effectLst/>
              </a:rPr>
              <a:t>.</a:t>
            </a:r>
            <a:endParaRPr lang="en-US" sz="1800" dirty="0" smtClean="0">
              <a:effectLst/>
            </a:endParaRPr>
          </a:p>
          <a:p>
            <a:pPr marL="36830" indent="0">
              <a:buNone/>
            </a:pPr>
            <a:r>
              <a:rPr lang="en-US" sz="1800" dirty="0" smtClean="0">
                <a:solidFill>
                  <a:srgbClr val="AB1D1D"/>
                </a:solidFill>
                <a:effectLst/>
              </a:rPr>
              <a:t>should--&gt; </a:t>
            </a:r>
            <a:r>
              <a:rPr lang="en-US" sz="1800" dirty="0" smtClean="0">
                <a:effectLst/>
              </a:rPr>
              <a:t>commit or rollback the transactions in each session appropriately to release locks and resolve the blocker-waiting situation.</a:t>
            </a:r>
            <a:endParaRPr lang="en-US" sz="1800" dirty="0" smtClean="0">
              <a:effectLst/>
            </a:endParaRPr>
          </a:p>
          <a:p>
            <a:pPr marL="36830" indent="0">
              <a:buNone/>
            </a:pPr>
            <a:endParaRPr lang="en-US" sz="1800" dirty="0" smtClean="0">
              <a:effectLst/>
            </a:endParaRPr>
          </a:p>
          <a:p>
            <a:pPr marL="36830" indent="0">
              <a:buNone/>
            </a:pPr>
            <a:endParaRPr lang="en-US" dirty="0">
              <a:effectLst/>
            </a:endParaRPr>
          </a:p>
          <a:p>
            <a:pPr marL="36830" indent="0">
              <a:buNone/>
            </a:pPr>
            <a:endParaRPr lang="en-US"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93831" y="5301761"/>
            <a:ext cx="4712676" cy="136280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6425" y="263769"/>
            <a:ext cx="11166475" cy="6093069"/>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 y="481583"/>
            <a:ext cx="10102009" cy="1250866"/>
          </a:xfrm>
        </p:spPr>
        <p:txBody>
          <a:bodyPr>
            <a:normAutofit fontScale="90000"/>
          </a:bodyPr>
          <a:lstStyle/>
          <a:p>
            <a:pPr lvl="0"/>
            <a:r>
              <a:rPr lang="en-US" b="1" dirty="0">
                <a:solidFill>
                  <a:schemeClr val="accent2"/>
                </a:solidFill>
                <a:effectLst/>
                <a:latin typeface="Arabic Typesetting" panose="03020402040406030203" pitchFamily="66" charset="-78"/>
                <a:cs typeface="Arabic Typesetting" panose="03020402040406030203" pitchFamily="66" charset="-78"/>
              </a:rPr>
              <a:t>e) </a:t>
            </a:r>
            <a:r>
              <a:rPr lang="en-US" b="1" dirty="0">
                <a:solidFill>
                  <a:schemeClr val="accent3"/>
                </a:solidFill>
                <a:effectLst/>
                <a:latin typeface="Arabic Typesetting" panose="03020402040406030203" pitchFamily="66" charset="-78"/>
                <a:cs typeface="Arabic Typesetting" panose="03020402040406030203" pitchFamily="66" charset="-78"/>
              </a:rPr>
              <a:t>Perform</a:t>
            </a:r>
            <a:r>
              <a:rPr lang="en-US" b="1" dirty="0">
                <a:solidFill>
                  <a:schemeClr val="accent2"/>
                </a:solidFill>
                <a:effectLst/>
                <a:latin typeface="Arabic Typesetting" panose="03020402040406030203" pitchFamily="66" charset="-78"/>
                <a:cs typeface="Arabic Typesetting" panose="03020402040406030203" pitchFamily="66" charset="-78"/>
              </a:rPr>
              <a:t> the following </a:t>
            </a:r>
            <a:r>
              <a:rPr lang="en-US" b="1" dirty="0" smtClean="0">
                <a:solidFill>
                  <a:schemeClr val="accent2"/>
                </a:solidFill>
                <a:effectLst/>
                <a:latin typeface="Arabic Typesetting" panose="03020402040406030203" pitchFamily="66" charset="-78"/>
                <a:cs typeface="Arabic Typesetting" panose="03020402040406030203" pitchFamily="66" charset="-78"/>
              </a:rPr>
              <a:t>functions</a:t>
            </a:r>
            <a:br>
              <a:rPr lang="en-US" b="1" dirty="0" smtClean="0">
                <a:solidFill>
                  <a:schemeClr val="accent2"/>
                </a:solidFill>
                <a:effectLst/>
                <a:latin typeface="Arabic Typesetting" panose="03020402040406030203" pitchFamily="66" charset="-78"/>
                <a:cs typeface="Arabic Typesetting" panose="03020402040406030203" pitchFamily="66" charset="-78"/>
              </a:rPr>
            </a:br>
            <a:r>
              <a:rPr lang="en-US" dirty="0" smtClean="0">
                <a:solidFill>
                  <a:schemeClr val="accent2"/>
                </a:solidFill>
                <a:effectLst/>
                <a:latin typeface="Arabic Typesetting" panose="03020402040406030203" pitchFamily="66" charset="-78"/>
                <a:cs typeface="Arabic Typesetting" panose="03020402040406030203" pitchFamily="66" charset="-78"/>
              </a:rPr>
              <a:t>Create </a:t>
            </a:r>
            <a:r>
              <a:rPr lang="en-US" dirty="0">
                <a:solidFill>
                  <a:schemeClr val="accent2"/>
                </a:solidFill>
                <a:effectLst/>
                <a:latin typeface="Arabic Typesetting" panose="03020402040406030203" pitchFamily="66" charset="-78"/>
                <a:cs typeface="Arabic Typesetting" panose="03020402040406030203" pitchFamily="66" charset="-78"/>
              </a:rPr>
              <a:t>a function that calculates the average salary for any department.</a:t>
            </a:r>
            <a:br>
              <a:rPr lang="en-US" dirty="0">
                <a:solidFill>
                  <a:schemeClr val="accent2"/>
                </a:solidFill>
                <a:effectLst/>
                <a:latin typeface="Arabic Typesetting" panose="03020402040406030203" pitchFamily="66" charset="-78"/>
                <a:cs typeface="Arabic Typesetting" panose="03020402040406030203" pitchFamily="66" charset="-78"/>
              </a:rPr>
            </a:br>
            <a:br>
              <a:rPr lang="en-US" dirty="0">
                <a:effectLst/>
              </a:rPr>
            </a:br>
            <a:r>
              <a:rPr lang="en-US" dirty="0" smtClean="0"/>
              <a:t>  </a:t>
            </a:r>
            <a:endParaRPr lang="en-US" dirty="0"/>
          </a:p>
        </p:txBody>
      </p:sp>
      <p:sp>
        <p:nvSpPr>
          <p:cNvPr id="5" name="Content Placeholder 4"/>
          <p:cNvSpPr>
            <a:spLocks noGrp="1"/>
          </p:cNvSpPr>
          <p:nvPr>
            <p:ph idx="1"/>
          </p:nvPr>
        </p:nvSpPr>
        <p:spPr>
          <a:xfrm>
            <a:off x="201168" y="941832"/>
            <a:ext cx="11176117" cy="5650991"/>
          </a:xfrm>
        </p:spPr>
        <p:txBody>
          <a:bodyPr>
            <a:normAutofit fontScale="25000" lnSpcReduction="20000"/>
          </a:bodyPr>
          <a:lstStyle/>
          <a:p>
            <a:pPr marL="36830" indent="0">
              <a:buNone/>
            </a:pPr>
            <a:r>
              <a:rPr lang="en-US" sz="8000" dirty="0">
                <a:solidFill>
                  <a:srgbClr val="AB1D1D"/>
                </a:solidFill>
                <a:effectLst/>
              </a:rPr>
              <a:t>Code :</a:t>
            </a:r>
            <a:endParaRPr lang="en-US" sz="8000" dirty="0">
              <a:solidFill>
                <a:srgbClr val="AB1D1D"/>
              </a:solidFill>
              <a:effectLst/>
            </a:endParaRPr>
          </a:p>
          <a:p>
            <a:r>
              <a:rPr lang="en-US" sz="6400" dirty="0">
                <a:effectLst/>
              </a:rPr>
              <a:t>create or replace function </a:t>
            </a:r>
            <a:r>
              <a:rPr lang="en-US" sz="6400" dirty="0" err="1">
                <a:effectLst/>
              </a:rPr>
              <a:t>avg_salary</a:t>
            </a:r>
            <a:r>
              <a:rPr lang="en-US" sz="6400" dirty="0">
                <a:effectLst/>
              </a:rPr>
              <a:t>(</a:t>
            </a:r>
            <a:r>
              <a:rPr lang="en-US" sz="6400" dirty="0" err="1">
                <a:effectLst/>
              </a:rPr>
              <a:t>dept_id</a:t>
            </a:r>
            <a:r>
              <a:rPr lang="en-US" sz="6400" dirty="0">
                <a:effectLst/>
              </a:rPr>
              <a:t> number)</a:t>
            </a:r>
            <a:endParaRPr lang="en-US" sz="6400" dirty="0">
              <a:effectLst/>
            </a:endParaRPr>
          </a:p>
          <a:p>
            <a:r>
              <a:rPr lang="en-US" sz="6400" dirty="0">
                <a:effectLst/>
              </a:rPr>
              <a:t>return number </a:t>
            </a:r>
            <a:r>
              <a:rPr lang="en-US" sz="6400" dirty="0" smtClean="0">
                <a:effectLst/>
              </a:rPr>
              <a:t>is</a:t>
            </a:r>
            <a:endParaRPr lang="en-US" sz="6400" dirty="0">
              <a:effectLst/>
            </a:endParaRPr>
          </a:p>
          <a:p>
            <a:r>
              <a:rPr lang="en-US" sz="6400" dirty="0">
                <a:effectLst/>
              </a:rPr>
              <a:t>    </a:t>
            </a:r>
            <a:r>
              <a:rPr lang="en-US" sz="6400" dirty="0" err="1">
                <a:effectLst/>
              </a:rPr>
              <a:t>total_salary</a:t>
            </a:r>
            <a:r>
              <a:rPr lang="en-US" sz="6400" dirty="0">
                <a:effectLst/>
              </a:rPr>
              <a:t> number;</a:t>
            </a:r>
            <a:endParaRPr lang="en-US" sz="6400" dirty="0">
              <a:effectLst/>
            </a:endParaRPr>
          </a:p>
          <a:p>
            <a:r>
              <a:rPr lang="en-US" sz="6400" dirty="0">
                <a:effectLst/>
              </a:rPr>
              <a:t>    </a:t>
            </a:r>
            <a:r>
              <a:rPr lang="en-US" sz="6400" dirty="0" err="1">
                <a:effectLst/>
              </a:rPr>
              <a:t>num_employees</a:t>
            </a:r>
            <a:r>
              <a:rPr lang="en-US" sz="6400" dirty="0">
                <a:effectLst/>
              </a:rPr>
              <a:t> number;</a:t>
            </a:r>
            <a:endParaRPr lang="en-US" sz="6400" dirty="0">
              <a:effectLst/>
            </a:endParaRPr>
          </a:p>
          <a:p>
            <a:r>
              <a:rPr lang="en-US" sz="6400" dirty="0">
                <a:effectLst/>
              </a:rPr>
              <a:t>begin</a:t>
            </a:r>
            <a:endParaRPr lang="en-US" sz="6400" dirty="0">
              <a:effectLst/>
            </a:endParaRPr>
          </a:p>
          <a:p>
            <a:r>
              <a:rPr lang="en-US" sz="6400" dirty="0">
                <a:effectLst/>
              </a:rPr>
              <a:t>    select sum(salary), count(*)</a:t>
            </a:r>
            <a:endParaRPr lang="en-US" sz="6400" dirty="0">
              <a:effectLst/>
            </a:endParaRPr>
          </a:p>
          <a:p>
            <a:r>
              <a:rPr lang="en-US" sz="6400" dirty="0">
                <a:effectLst/>
              </a:rPr>
              <a:t>   into </a:t>
            </a:r>
            <a:r>
              <a:rPr lang="en-US" sz="6400" dirty="0" err="1">
                <a:effectLst/>
              </a:rPr>
              <a:t>total_salary</a:t>
            </a:r>
            <a:r>
              <a:rPr lang="en-US" sz="6400" dirty="0">
                <a:effectLst/>
              </a:rPr>
              <a:t>, </a:t>
            </a:r>
            <a:r>
              <a:rPr lang="en-US" sz="6400" dirty="0" err="1">
                <a:effectLst/>
              </a:rPr>
              <a:t>num_employees</a:t>
            </a:r>
            <a:endParaRPr lang="en-US" sz="6400" dirty="0">
              <a:effectLst/>
            </a:endParaRPr>
          </a:p>
          <a:p>
            <a:r>
              <a:rPr lang="en-US" sz="6400" dirty="0">
                <a:effectLst/>
              </a:rPr>
              <a:t>    from employees</a:t>
            </a:r>
            <a:endParaRPr lang="en-US" sz="6400" dirty="0">
              <a:effectLst/>
            </a:endParaRPr>
          </a:p>
          <a:p>
            <a:r>
              <a:rPr lang="en-US" sz="6400" dirty="0">
                <a:effectLst/>
              </a:rPr>
              <a:t>    where </a:t>
            </a:r>
            <a:r>
              <a:rPr lang="en-US" sz="6400" dirty="0" err="1">
                <a:effectLst/>
              </a:rPr>
              <a:t>department_id</a:t>
            </a:r>
            <a:r>
              <a:rPr lang="en-US" sz="6400" dirty="0">
                <a:effectLst/>
              </a:rPr>
              <a:t> = </a:t>
            </a:r>
            <a:r>
              <a:rPr lang="en-US" sz="6400" dirty="0" err="1">
                <a:effectLst/>
              </a:rPr>
              <a:t>dept_id</a:t>
            </a:r>
            <a:r>
              <a:rPr lang="en-US" sz="6400" dirty="0">
                <a:effectLst/>
              </a:rPr>
              <a:t>;</a:t>
            </a:r>
            <a:endParaRPr lang="en-US" sz="6400" dirty="0">
              <a:effectLst/>
            </a:endParaRPr>
          </a:p>
          <a:p>
            <a:r>
              <a:rPr lang="en-US" sz="6400" dirty="0">
                <a:effectLst/>
              </a:rPr>
              <a:t> </a:t>
            </a:r>
            <a:endParaRPr lang="en-US" sz="6400" dirty="0">
              <a:effectLst/>
            </a:endParaRPr>
          </a:p>
          <a:p>
            <a:r>
              <a:rPr lang="en-US" sz="6400" dirty="0">
                <a:effectLst/>
              </a:rPr>
              <a:t>   </a:t>
            </a:r>
            <a:r>
              <a:rPr lang="en-US" sz="6400" dirty="0" err="1">
                <a:effectLst/>
              </a:rPr>
              <a:t>iF</a:t>
            </a:r>
            <a:r>
              <a:rPr lang="en-US" sz="6400" dirty="0">
                <a:effectLst/>
              </a:rPr>
              <a:t> </a:t>
            </a:r>
            <a:r>
              <a:rPr lang="en-US" sz="6400" dirty="0" err="1">
                <a:effectLst/>
              </a:rPr>
              <a:t>num_employees</a:t>
            </a:r>
            <a:r>
              <a:rPr lang="en-US" sz="6400" dirty="0">
                <a:effectLst/>
              </a:rPr>
              <a:t> = 0 then</a:t>
            </a:r>
            <a:endParaRPr lang="en-US" sz="6400" dirty="0">
              <a:effectLst/>
            </a:endParaRPr>
          </a:p>
          <a:p>
            <a:r>
              <a:rPr lang="en-US" sz="6400" dirty="0">
                <a:effectLst/>
              </a:rPr>
              <a:t>        return 0;</a:t>
            </a:r>
            <a:endParaRPr lang="en-US" sz="6400" dirty="0">
              <a:effectLst/>
            </a:endParaRPr>
          </a:p>
          <a:p>
            <a:r>
              <a:rPr lang="en-US" sz="6400" dirty="0">
                <a:effectLst/>
              </a:rPr>
              <a:t>    else</a:t>
            </a:r>
            <a:endParaRPr lang="en-US" sz="6400" dirty="0">
              <a:effectLst/>
            </a:endParaRPr>
          </a:p>
          <a:p>
            <a:r>
              <a:rPr lang="en-US" sz="6400" dirty="0">
                <a:effectLst/>
              </a:rPr>
              <a:t>        return </a:t>
            </a:r>
            <a:r>
              <a:rPr lang="en-US" sz="6400" dirty="0" err="1">
                <a:effectLst/>
              </a:rPr>
              <a:t>total_salary</a:t>
            </a:r>
            <a:r>
              <a:rPr lang="en-US" sz="6400" dirty="0">
                <a:effectLst/>
              </a:rPr>
              <a:t> / </a:t>
            </a:r>
            <a:r>
              <a:rPr lang="en-US" sz="6400" dirty="0" err="1">
                <a:effectLst/>
              </a:rPr>
              <a:t>num_employees</a:t>
            </a:r>
            <a:r>
              <a:rPr lang="en-US" sz="6400" dirty="0">
                <a:effectLst/>
              </a:rPr>
              <a:t>;</a:t>
            </a:r>
            <a:endParaRPr lang="en-US" sz="6400" dirty="0">
              <a:effectLst/>
            </a:endParaRPr>
          </a:p>
          <a:p>
            <a:r>
              <a:rPr lang="en-US" sz="6400" dirty="0">
                <a:effectLst/>
              </a:rPr>
              <a:t>    end if;</a:t>
            </a:r>
            <a:endParaRPr lang="en-US" sz="6400" dirty="0">
              <a:effectLst/>
            </a:endParaRPr>
          </a:p>
          <a:p>
            <a:r>
              <a:rPr lang="en-US" sz="6400" dirty="0">
                <a:effectLst/>
              </a:rPr>
              <a:t>end  </a:t>
            </a:r>
            <a:r>
              <a:rPr lang="en-US" sz="6400" dirty="0" err="1">
                <a:effectLst/>
              </a:rPr>
              <a:t>avg_salary</a:t>
            </a:r>
            <a:r>
              <a:rPr lang="en-US" sz="6400" dirty="0">
                <a:effectLst/>
              </a:rPr>
              <a:t>;</a:t>
            </a:r>
            <a:endParaRPr lang="en-US" sz="6400" dirty="0">
              <a:effectLst/>
            </a:endParaRPr>
          </a:p>
          <a:p>
            <a:r>
              <a:rPr lang="en-US" sz="6400" dirty="0">
                <a:effectLst/>
              </a:rPr>
              <a:t>/</a:t>
            </a:r>
            <a:endParaRPr lang="en-US" sz="6400" dirty="0">
              <a:effectLst/>
            </a:endParaRPr>
          </a:p>
          <a:p>
            <a:pPr marL="36830" indent="0">
              <a:buNone/>
            </a:pP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38344" y="1732449"/>
            <a:ext cx="6976872" cy="43434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10896" y="320040"/>
            <a:ext cx="11203549" cy="6245352"/>
          </a:xfrm>
        </p:spPr>
        <p:txBody>
          <a:bodyPr/>
          <a:lstStyle/>
          <a:p>
            <a:pPr marL="36830" indent="0">
              <a:buNone/>
            </a:pPr>
            <a:r>
              <a:rPr lang="en-US" dirty="0">
                <a:solidFill>
                  <a:srgbClr val="AB1D1D"/>
                </a:solidFill>
                <a:effectLst/>
              </a:rPr>
              <a:t>the explanation --&gt; </a:t>
            </a:r>
            <a:endParaRPr lang="en-US" dirty="0">
              <a:solidFill>
                <a:srgbClr val="AB1D1D"/>
              </a:solidFill>
              <a:effectLst/>
            </a:endParaRPr>
          </a:p>
          <a:p>
            <a:r>
              <a:rPr lang="en-US" sz="1800" dirty="0">
                <a:effectLst/>
              </a:rPr>
              <a:t> This code creates a function named </a:t>
            </a:r>
            <a:r>
              <a:rPr lang="en-US" sz="1800" dirty="0" err="1">
                <a:effectLst/>
              </a:rPr>
              <a:t>avg_salary</a:t>
            </a:r>
            <a:r>
              <a:rPr lang="en-US" sz="1800" dirty="0">
                <a:effectLst/>
              </a:rPr>
              <a:t> that calculates the average salary for any department. The function takes one input parameter, </a:t>
            </a:r>
            <a:r>
              <a:rPr lang="en-US" sz="1800" dirty="0" err="1">
                <a:effectLst/>
              </a:rPr>
              <a:t>dept_id</a:t>
            </a:r>
            <a:r>
              <a:rPr lang="en-US" sz="1800" dirty="0">
                <a:effectLst/>
              </a:rPr>
              <a:t>, which is the ID of the department for which the average salary needs to be calculated.</a:t>
            </a:r>
            <a:endParaRPr lang="en-US" sz="1800" dirty="0">
              <a:effectLst/>
            </a:endParaRPr>
          </a:p>
          <a:p>
            <a:r>
              <a:rPr lang="en-US" sz="1800" dirty="0">
                <a:effectLst/>
              </a:rPr>
              <a:t>The function first declares two variables, </a:t>
            </a:r>
            <a:r>
              <a:rPr lang="en-US" sz="1800" dirty="0" err="1">
                <a:effectLst/>
              </a:rPr>
              <a:t>total_salary</a:t>
            </a:r>
            <a:r>
              <a:rPr lang="en-US" sz="1800" dirty="0">
                <a:effectLst/>
              </a:rPr>
              <a:t> and </a:t>
            </a:r>
            <a:r>
              <a:rPr lang="en-US" sz="1800" dirty="0" err="1">
                <a:effectLst/>
              </a:rPr>
              <a:t>num_employees</a:t>
            </a:r>
            <a:r>
              <a:rPr lang="en-US" sz="1800" dirty="0">
                <a:effectLst/>
              </a:rPr>
              <a:t>, which will be used to store the total salary and number of employees in the specified department, respectively.</a:t>
            </a:r>
            <a:endParaRPr lang="en-US" sz="1800" dirty="0">
              <a:effectLst/>
            </a:endParaRPr>
          </a:p>
          <a:p>
            <a:r>
              <a:rPr lang="en-US" sz="1800" dirty="0">
                <a:effectLst/>
              </a:rPr>
              <a:t>Then, the function uses a SELECT statement to retrieve the sum of salaries and the count of employees in the specified department. The SUM function is used to calculate the total salary, while the COUNT function is used to calculate the number of employees. The results of this query are stored in the </a:t>
            </a:r>
            <a:r>
              <a:rPr lang="en-US" sz="1800" dirty="0" err="1">
                <a:effectLst/>
              </a:rPr>
              <a:t>total_salary</a:t>
            </a:r>
            <a:r>
              <a:rPr lang="en-US" sz="1800" dirty="0">
                <a:effectLst/>
              </a:rPr>
              <a:t> and </a:t>
            </a:r>
            <a:r>
              <a:rPr lang="en-US" sz="1800" dirty="0" err="1">
                <a:effectLst/>
              </a:rPr>
              <a:t>num_employees</a:t>
            </a:r>
            <a:r>
              <a:rPr lang="en-US" sz="1800" dirty="0">
                <a:effectLst/>
              </a:rPr>
              <a:t> variables using the INTO clause.</a:t>
            </a:r>
            <a:endParaRPr lang="en-US" sz="1800" dirty="0">
              <a:effectLst/>
            </a:endParaRPr>
          </a:p>
          <a:p>
            <a:r>
              <a:rPr lang="en-US" sz="1800" dirty="0">
                <a:effectLst/>
              </a:rPr>
              <a:t>Next, the function checks if the number of employees is zero. If it is, the function returns zero. Otherwise, the function calculates the average salary by dividing the total salary by the number of employees and returns the result.</a:t>
            </a:r>
            <a:endParaRPr lang="en-US" sz="1800" dirty="0">
              <a:effectLst/>
            </a:endParaRPr>
          </a:p>
          <a:p>
            <a:pPr marL="36830" indent="0">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67257" cy="1272319"/>
          </a:xfrm>
        </p:spPr>
        <p:txBody>
          <a:bodyPr>
            <a:normAutofit fontScale="90000"/>
          </a:bodyPr>
          <a:lstStyle/>
          <a:p>
            <a:pPr lvl="0"/>
            <a:r>
              <a:rPr lang="en-US" dirty="0">
                <a:solidFill>
                  <a:schemeClr val="accent3"/>
                </a:solidFill>
                <a:effectLst/>
                <a:latin typeface="Arabic Typesetting" panose="03020402040406030203" pitchFamily="66" charset="-78"/>
                <a:cs typeface="Arabic Typesetting" panose="03020402040406030203" pitchFamily="66" charset="-78"/>
              </a:rPr>
              <a:t>Create a function that calculates the Total Salary in a Department. </a:t>
            </a:r>
            <a:br>
              <a:rPr lang="en-US" dirty="0">
                <a:effectLst/>
              </a:rPr>
            </a:br>
            <a:endParaRPr lang="en-US" dirty="0"/>
          </a:p>
        </p:txBody>
      </p:sp>
      <p:sp>
        <p:nvSpPr>
          <p:cNvPr id="3" name="Content Placeholder 2"/>
          <p:cNvSpPr>
            <a:spLocks noGrp="1"/>
          </p:cNvSpPr>
          <p:nvPr>
            <p:ph idx="1"/>
          </p:nvPr>
        </p:nvSpPr>
        <p:spPr>
          <a:xfrm>
            <a:off x="87923" y="571500"/>
            <a:ext cx="6260123" cy="6119446"/>
          </a:xfrm>
        </p:spPr>
        <p:txBody>
          <a:bodyPr>
            <a:normAutofit lnSpcReduction="10000"/>
          </a:bodyPr>
          <a:lstStyle/>
          <a:p>
            <a:pPr marL="36830" indent="0">
              <a:buNone/>
            </a:pPr>
            <a:r>
              <a:rPr lang="en-US" dirty="0">
                <a:solidFill>
                  <a:srgbClr val="AB1D1D"/>
                </a:solidFill>
                <a:effectLst/>
              </a:rPr>
              <a:t>Code :</a:t>
            </a:r>
            <a:endParaRPr lang="en-US" dirty="0">
              <a:solidFill>
                <a:srgbClr val="AB1D1D"/>
              </a:solidFill>
              <a:effectLst/>
            </a:endParaRPr>
          </a:p>
          <a:p>
            <a:r>
              <a:rPr lang="en-US" sz="1800" dirty="0">
                <a:effectLst/>
              </a:rPr>
              <a:t>create or replace function </a:t>
            </a:r>
            <a:r>
              <a:rPr lang="en-US" sz="1800" dirty="0" err="1">
                <a:effectLst/>
              </a:rPr>
              <a:t>total_salary</a:t>
            </a:r>
            <a:r>
              <a:rPr lang="en-US" sz="1800" dirty="0">
                <a:effectLst/>
              </a:rPr>
              <a:t>(</a:t>
            </a:r>
            <a:r>
              <a:rPr lang="en-US" sz="1800" dirty="0" err="1">
                <a:effectLst/>
              </a:rPr>
              <a:t>dept_id</a:t>
            </a:r>
            <a:r>
              <a:rPr lang="en-US" sz="1800" dirty="0">
                <a:effectLst/>
              </a:rPr>
              <a:t> number)</a:t>
            </a:r>
            <a:endParaRPr lang="en-US" sz="1800" dirty="0">
              <a:effectLst/>
            </a:endParaRPr>
          </a:p>
          <a:p>
            <a:r>
              <a:rPr lang="en-US" sz="1800" dirty="0">
                <a:effectLst/>
              </a:rPr>
              <a:t>return number</a:t>
            </a:r>
            <a:endParaRPr lang="en-US" sz="1800" dirty="0">
              <a:effectLst/>
            </a:endParaRPr>
          </a:p>
          <a:p>
            <a:r>
              <a:rPr lang="en-US" sz="1800" dirty="0">
                <a:effectLst/>
              </a:rPr>
              <a:t>is</a:t>
            </a:r>
            <a:endParaRPr lang="en-US" sz="1800" dirty="0">
              <a:effectLst/>
            </a:endParaRPr>
          </a:p>
          <a:p>
            <a:r>
              <a:rPr lang="en-US" sz="1800" dirty="0">
                <a:effectLst/>
              </a:rPr>
              <a:t>    </a:t>
            </a:r>
            <a:r>
              <a:rPr lang="en-US" sz="1800" dirty="0" err="1">
                <a:effectLst/>
              </a:rPr>
              <a:t>total_salary</a:t>
            </a:r>
            <a:r>
              <a:rPr lang="en-US" sz="1800" dirty="0">
                <a:effectLst/>
              </a:rPr>
              <a:t> number;</a:t>
            </a:r>
            <a:endParaRPr lang="en-US" sz="1800" dirty="0">
              <a:effectLst/>
            </a:endParaRPr>
          </a:p>
          <a:p>
            <a:r>
              <a:rPr lang="en-US" sz="1800" dirty="0">
                <a:effectLst/>
              </a:rPr>
              <a:t>begin</a:t>
            </a:r>
            <a:endParaRPr lang="en-US" sz="1800" dirty="0">
              <a:effectLst/>
            </a:endParaRPr>
          </a:p>
          <a:p>
            <a:r>
              <a:rPr lang="en-US" sz="1800" dirty="0">
                <a:effectLst/>
              </a:rPr>
              <a:t>    select sum(salary)</a:t>
            </a:r>
            <a:endParaRPr lang="en-US" sz="1800" dirty="0">
              <a:effectLst/>
            </a:endParaRPr>
          </a:p>
          <a:p>
            <a:r>
              <a:rPr lang="en-US" sz="1800" dirty="0">
                <a:effectLst/>
              </a:rPr>
              <a:t>    into </a:t>
            </a:r>
            <a:r>
              <a:rPr lang="en-US" sz="1800" dirty="0" err="1">
                <a:effectLst/>
              </a:rPr>
              <a:t>total_salary</a:t>
            </a:r>
            <a:endParaRPr lang="en-US" sz="1800" dirty="0">
              <a:effectLst/>
            </a:endParaRPr>
          </a:p>
          <a:p>
            <a:r>
              <a:rPr lang="en-US" sz="1800" dirty="0">
                <a:effectLst/>
              </a:rPr>
              <a:t>    from employees</a:t>
            </a:r>
            <a:endParaRPr lang="en-US" sz="1800" dirty="0">
              <a:effectLst/>
            </a:endParaRPr>
          </a:p>
          <a:p>
            <a:r>
              <a:rPr lang="en-US" sz="1800" dirty="0">
                <a:effectLst/>
              </a:rPr>
              <a:t>    where </a:t>
            </a:r>
            <a:r>
              <a:rPr lang="en-US" sz="1800" dirty="0" err="1">
                <a:effectLst/>
              </a:rPr>
              <a:t>department_id</a:t>
            </a:r>
            <a:r>
              <a:rPr lang="en-US" sz="1800" dirty="0">
                <a:effectLst/>
              </a:rPr>
              <a:t> = </a:t>
            </a:r>
            <a:r>
              <a:rPr lang="en-US" sz="1800" dirty="0" err="1">
                <a:effectLst/>
              </a:rPr>
              <a:t>dept_id</a:t>
            </a:r>
            <a:r>
              <a:rPr lang="en-US" sz="1800" dirty="0">
                <a:effectLst/>
              </a:rPr>
              <a:t>;</a:t>
            </a:r>
            <a:endParaRPr lang="en-US" sz="1800" dirty="0">
              <a:effectLst/>
            </a:endParaRPr>
          </a:p>
          <a:p>
            <a:r>
              <a:rPr lang="en-US" sz="1800" dirty="0">
                <a:effectLst/>
              </a:rPr>
              <a:t> </a:t>
            </a:r>
            <a:endParaRPr lang="en-US" sz="1800" dirty="0">
              <a:effectLst/>
            </a:endParaRPr>
          </a:p>
          <a:p>
            <a:r>
              <a:rPr lang="en-US" sz="1800" dirty="0">
                <a:effectLst/>
              </a:rPr>
              <a:t>    return </a:t>
            </a:r>
            <a:r>
              <a:rPr lang="en-US" sz="1800" dirty="0" err="1">
                <a:effectLst/>
              </a:rPr>
              <a:t>total_salary</a:t>
            </a:r>
            <a:r>
              <a:rPr lang="en-US" sz="1800" dirty="0">
                <a:effectLst/>
              </a:rPr>
              <a:t>;</a:t>
            </a:r>
            <a:endParaRPr lang="en-US" sz="1800" dirty="0">
              <a:effectLst/>
            </a:endParaRPr>
          </a:p>
          <a:p>
            <a:r>
              <a:rPr lang="en-US" sz="1800" dirty="0">
                <a:effectLst/>
              </a:rPr>
              <a:t>end </a:t>
            </a:r>
            <a:r>
              <a:rPr lang="en-US" sz="1800" dirty="0" err="1">
                <a:effectLst/>
              </a:rPr>
              <a:t>total_salary</a:t>
            </a:r>
            <a:r>
              <a:rPr lang="en-US" sz="1800" dirty="0">
                <a:effectLst/>
              </a:rPr>
              <a:t>;</a:t>
            </a:r>
            <a:endParaRPr lang="en-US" sz="1800" dirty="0">
              <a:effectLst/>
            </a:endParaRPr>
          </a:p>
          <a:p>
            <a:r>
              <a:rPr lang="en-US" sz="1800" dirty="0">
                <a:effectLst/>
              </a:rPr>
              <a:t>/</a:t>
            </a:r>
            <a:endParaRPr lang="en-US" sz="1800" dirty="0">
              <a:effectLst/>
            </a:endParaRPr>
          </a:p>
          <a:p>
            <a:r>
              <a:rPr lang="en-US" dirty="0">
                <a:effectLst/>
              </a:rPr>
              <a:t> </a:t>
            </a:r>
            <a:endParaRPr lang="en-US" dirty="0">
              <a:effectLst/>
            </a:endParaRPr>
          </a:p>
          <a:p>
            <a:pPr marL="3683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52926" y="1459524"/>
            <a:ext cx="7394330" cy="329021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325314" y="518747"/>
            <a:ext cx="11526717" cy="6198576"/>
          </a:xfrm>
        </p:spPr>
        <p:txBody>
          <a:bodyPr/>
          <a:lstStyle/>
          <a:p>
            <a:pPr marL="36830" indent="0">
              <a:buNone/>
            </a:pPr>
            <a:r>
              <a:rPr lang="en-US" dirty="0">
                <a:solidFill>
                  <a:srgbClr val="AB1D1D"/>
                </a:solidFill>
                <a:effectLst/>
              </a:rPr>
              <a:t>the explanation --&gt; </a:t>
            </a:r>
            <a:endParaRPr lang="en-US" dirty="0">
              <a:solidFill>
                <a:srgbClr val="AB1D1D"/>
              </a:solidFill>
              <a:effectLst/>
            </a:endParaRPr>
          </a:p>
          <a:p>
            <a:r>
              <a:rPr lang="en-US" sz="1800" dirty="0">
                <a:effectLst/>
              </a:rPr>
              <a:t>This code creates a function named </a:t>
            </a:r>
            <a:r>
              <a:rPr lang="en-US" sz="1800" dirty="0" err="1">
                <a:effectLst/>
              </a:rPr>
              <a:t>total_salary</a:t>
            </a:r>
            <a:r>
              <a:rPr lang="en-US" sz="1800" dirty="0">
                <a:effectLst/>
              </a:rPr>
              <a:t> that calculates the total salary for any department. The function takes one input parameter, </a:t>
            </a:r>
            <a:r>
              <a:rPr lang="en-US" sz="1800" dirty="0" err="1">
                <a:effectLst/>
              </a:rPr>
              <a:t>dept_id</a:t>
            </a:r>
            <a:r>
              <a:rPr lang="en-US" sz="1800" dirty="0">
                <a:effectLst/>
              </a:rPr>
              <a:t>, which is the ID of the department for which the total salary needs to be calculated.</a:t>
            </a:r>
            <a:endParaRPr lang="en-US" sz="1800" dirty="0">
              <a:effectLst/>
            </a:endParaRPr>
          </a:p>
          <a:p>
            <a:r>
              <a:rPr lang="en-US" sz="1800" dirty="0">
                <a:effectLst/>
              </a:rPr>
              <a:t>The function first declares a variable, </a:t>
            </a:r>
            <a:r>
              <a:rPr lang="en-US" sz="1800" dirty="0" err="1">
                <a:effectLst/>
              </a:rPr>
              <a:t>total_salary</a:t>
            </a:r>
            <a:r>
              <a:rPr lang="en-US" sz="1800" dirty="0">
                <a:effectLst/>
              </a:rPr>
              <a:t>, which will be used to store the total salary of the specified department.</a:t>
            </a:r>
            <a:endParaRPr lang="en-US" sz="1800" dirty="0">
              <a:effectLst/>
            </a:endParaRPr>
          </a:p>
          <a:p>
            <a:r>
              <a:rPr lang="en-US" sz="1800" dirty="0">
                <a:effectLst/>
              </a:rPr>
              <a:t>Then, the function uses a SELECT statement to retrieve the sum of salaries in the specified department. The SUM function is used to calculate the total salary. The result of this query is stored in the </a:t>
            </a:r>
            <a:r>
              <a:rPr lang="en-US" sz="1800" dirty="0" err="1">
                <a:effectLst/>
              </a:rPr>
              <a:t>total_salary</a:t>
            </a:r>
            <a:r>
              <a:rPr lang="en-US" sz="1800" dirty="0">
                <a:effectLst/>
              </a:rPr>
              <a:t> variable using the INTO clause.</a:t>
            </a:r>
            <a:endParaRPr lang="en-US" sz="1800" dirty="0">
              <a:effectLst/>
            </a:endParaRPr>
          </a:p>
          <a:p>
            <a:r>
              <a:rPr lang="en-US" sz="1800" dirty="0">
                <a:effectLst/>
              </a:rPr>
              <a:t>Finally, the function returns the total salary.</a:t>
            </a:r>
            <a:endParaRPr lang="en-US" sz="1800" dirty="0">
              <a:effectLst/>
            </a:endParaRPr>
          </a:p>
          <a:p>
            <a:pPr marL="36830" indent="0">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639" y="501162"/>
            <a:ext cx="7658101" cy="175846"/>
          </a:xfrm>
        </p:spPr>
        <p:txBody>
          <a:bodyPr>
            <a:normAutofit fontScale="90000"/>
          </a:bodyPr>
          <a:lstStyle/>
          <a:p>
            <a:pPr lvl="0"/>
            <a:r>
              <a:rPr lang="en-US" dirty="0" smtClean="0"/>
              <a:t> </a:t>
            </a:r>
            <a:r>
              <a:rPr lang="en-US" dirty="0">
                <a:solidFill>
                  <a:schemeClr val="accent3"/>
                </a:solidFill>
                <a:effectLst/>
                <a:latin typeface="Arabic Typesetting" panose="03020402040406030203" pitchFamily="66" charset="-78"/>
                <a:cs typeface="Arabic Typesetting" panose="03020402040406030203" pitchFamily="66" charset="-78"/>
              </a:rPr>
              <a:t>Create a function that calculates the maximum Salary.</a:t>
            </a:r>
            <a:br>
              <a:rPr lang="en-US" dirty="0">
                <a:effectLst/>
              </a:rPr>
            </a:br>
            <a:endParaRPr lang="en-US" dirty="0"/>
          </a:p>
        </p:txBody>
      </p:sp>
      <p:sp>
        <p:nvSpPr>
          <p:cNvPr id="3" name="Content Placeholder 2"/>
          <p:cNvSpPr>
            <a:spLocks noGrp="1"/>
          </p:cNvSpPr>
          <p:nvPr>
            <p:ph idx="1"/>
          </p:nvPr>
        </p:nvSpPr>
        <p:spPr>
          <a:xfrm>
            <a:off x="131885" y="501163"/>
            <a:ext cx="11135672" cy="5290038"/>
          </a:xfrm>
        </p:spPr>
        <p:txBody>
          <a:bodyPr>
            <a:normAutofit fontScale="92500" lnSpcReduction="10000"/>
          </a:bodyPr>
          <a:lstStyle/>
          <a:p>
            <a:pPr marL="36830" indent="0">
              <a:buNone/>
            </a:pPr>
            <a:r>
              <a:rPr lang="en-US" dirty="0">
                <a:solidFill>
                  <a:srgbClr val="AB1D1D"/>
                </a:solidFill>
                <a:effectLst/>
              </a:rPr>
              <a:t>Code :</a:t>
            </a:r>
            <a:endParaRPr lang="en-US" dirty="0">
              <a:solidFill>
                <a:srgbClr val="AB1D1D"/>
              </a:solidFill>
              <a:effectLst/>
            </a:endParaRPr>
          </a:p>
          <a:p>
            <a:r>
              <a:rPr lang="en-US" dirty="0">
                <a:effectLst/>
              </a:rPr>
              <a:t>create or replace function </a:t>
            </a:r>
            <a:r>
              <a:rPr lang="en-US" dirty="0" err="1">
                <a:effectLst/>
              </a:rPr>
              <a:t>max_salary</a:t>
            </a:r>
            <a:endParaRPr lang="en-US" dirty="0">
              <a:effectLst/>
            </a:endParaRPr>
          </a:p>
          <a:p>
            <a:r>
              <a:rPr lang="en-US" dirty="0">
                <a:effectLst/>
              </a:rPr>
              <a:t>return number</a:t>
            </a:r>
            <a:endParaRPr lang="en-US" dirty="0">
              <a:effectLst/>
            </a:endParaRPr>
          </a:p>
          <a:p>
            <a:r>
              <a:rPr lang="en-US" dirty="0">
                <a:effectLst/>
              </a:rPr>
              <a:t>is</a:t>
            </a:r>
            <a:endParaRPr lang="en-US" dirty="0">
              <a:effectLst/>
            </a:endParaRPr>
          </a:p>
          <a:p>
            <a:r>
              <a:rPr lang="en-US" dirty="0">
                <a:effectLst/>
              </a:rPr>
              <a:t>    </a:t>
            </a:r>
            <a:r>
              <a:rPr lang="en-US" dirty="0" err="1">
                <a:effectLst/>
              </a:rPr>
              <a:t>max_salary</a:t>
            </a:r>
            <a:r>
              <a:rPr lang="en-US" dirty="0">
                <a:effectLst/>
              </a:rPr>
              <a:t> number;</a:t>
            </a:r>
            <a:endParaRPr lang="en-US" dirty="0">
              <a:effectLst/>
            </a:endParaRPr>
          </a:p>
          <a:p>
            <a:r>
              <a:rPr lang="en-US" dirty="0">
                <a:effectLst/>
              </a:rPr>
              <a:t>begin</a:t>
            </a:r>
            <a:endParaRPr lang="en-US" dirty="0">
              <a:effectLst/>
            </a:endParaRPr>
          </a:p>
          <a:p>
            <a:r>
              <a:rPr lang="en-US" dirty="0">
                <a:effectLst/>
              </a:rPr>
              <a:t>    select max(salary)</a:t>
            </a:r>
            <a:endParaRPr lang="en-US" dirty="0">
              <a:effectLst/>
            </a:endParaRPr>
          </a:p>
          <a:p>
            <a:r>
              <a:rPr lang="en-US" dirty="0">
                <a:effectLst/>
              </a:rPr>
              <a:t>    into </a:t>
            </a:r>
            <a:r>
              <a:rPr lang="en-US" dirty="0" err="1">
                <a:effectLst/>
              </a:rPr>
              <a:t>max_salary</a:t>
            </a:r>
            <a:endParaRPr lang="en-US" dirty="0">
              <a:effectLst/>
            </a:endParaRPr>
          </a:p>
          <a:p>
            <a:r>
              <a:rPr lang="en-US" dirty="0">
                <a:effectLst/>
              </a:rPr>
              <a:t>    from employees;</a:t>
            </a:r>
            <a:endParaRPr lang="en-US" dirty="0">
              <a:effectLst/>
            </a:endParaRPr>
          </a:p>
          <a:p>
            <a:r>
              <a:rPr lang="en-US" dirty="0">
                <a:effectLst/>
              </a:rPr>
              <a:t>    return </a:t>
            </a:r>
            <a:r>
              <a:rPr lang="en-US" dirty="0" err="1">
                <a:effectLst/>
              </a:rPr>
              <a:t>max_salary</a:t>
            </a:r>
            <a:r>
              <a:rPr lang="en-US" dirty="0">
                <a:effectLst/>
              </a:rPr>
              <a:t>;</a:t>
            </a:r>
            <a:endParaRPr lang="en-US" dirty="0">
              <a:effectLst/>
            </a:endParaRPr>
          </a:p>
          <a:p>
            <a:r>
              <a:rPr lang="en-US" dirty="0">
                <a:effectLst/>
              </a:rPr>
              <a:t>end </a:t>
            </a:r>
            <a:r>
              <a:rPr lang="en-US" dirty="0" err="1">
                <a:effectLst/>
              </a:rPr>
              <a:t>max_salary</a:t>
            </a:r>
            <a:r>
              <a:rPr lang="en-US" dirty="0">
                <a:effectLst/>
              </a:rPr>
              <a:t>;</a:t>
            </a:r>
            <a:endParaRPr lang="en-US" dirty="0">
              <a:effectLst/>
            </a:endParaRPr>
          </a:p>
          <a:p>
            <a:r>
              <a:rPr lang="en-US" dirty="0">
                <a:effectLst/>
              </a:rPr>
              <a:t>/</a:t>
            </a:r>
            <a:endParaRPr lang="en-US" dirty="0">
              <a:effectLst/>
            </a:endParaRPr>
          </a:p>
          <a:p>
            <a:r>
              <a:rPr lang="en-US" dirty="0">
                <a:effectLst/>
              </a:rPr>
              <a:t> </a:t>
            </a:r>
            <a:endParaRPr lang="en-US" dirty="0">
              <a:effectLst/>
            </a:endParaRPr>
          </a:p>
          <a:p>
            <a:pPr marL="36830" indent="0">
              <a:buNone/>
            </a:pP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42393" y="1793631"/>
            <a:ext cx="6727122" cy="353492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93431" y="131885"/>
            <a:ext cx="11825654" cy="6515100"/>
          </a:xfrm>
        </p:spPr>
        <p:txBody>
          <a:bodyPr>
            <a:normAutofit/>
          </a:bodyPr>
          <a:lstStyle/>
          <a:p>
            <a:pPr marL="36830" indent="0">
              <a:buNone/>
            </a:pPr>
            <a:r>
              <a:rPr lang="en-US" dirty="0">
                <a:solidFill>
                  <a:srgbClr val="AB1D1D"/>
                </a:solidFill>
                <a:effectLst/>
              </a:rPr>
              <a:t>the explanation --&gt; </a:t>
            </a:r>
            <a:endParaRPr lang="en-US" dirty="0">
              <a:solidFill>
                <a:srgbClr val="AB1D1D"/>
              </a:solidFill>
              <a:effectLst/>
            </a:endParaRPr>
          </a:p>
          <a:p>
            <a:r>
              <a:rPr lang="en-US" sz="1800" dirty="0">
                <a:effectLst/>
              </a:rPr>
              <a:t> This code creates a function named </a:t>
            </a:r>
            <a:r>
              <a:rPr lang="en-US" sz="1800" dirty="0" err="1">
                <a:effectLst/>
              </a:rPr>
              <a:t>max_salary</a:t>
            </a:r>
            <a:r>
              <a:rPr lang="en-US" sz="1800" dirty="0">
                <a:effectLst/>
              </a:rPr>
              <a:t> that calculates the maximum salary of all employees. The function does not take any input parameters.</a:t>
            </a:r>
            <a:endParaRPr lang="en-US" sz="1800" dirty="0">
              <a:effectLst/>
            </a:endParaRPr>
          </a:p>
          <a:p>
            <a:r>
              <a:rPr lang="en-US" sz="1800" dirty="0">
                <a:effectLst/>
              </a:rPr>
              <a:t>The function first declares a variable, </a:t>
            </a:r>
            <a:r>
              <a:rPr lang="en-US" sz="1800" dirty="0" err="1">
                <a:effectLst/>
              </a:rPr>
              <a:t>max_salary</a:t>
            </a:r>
            <a:r>
              <a:rPr lang="en-US" sz="1800" dirty="0">
                <a:effectLst/>
              </a:rPr>
              <a:t>, which will be used to store the maximum salary of all employees.</a:t>
            </a:r>
            <a:endParaRPr lang="en-US" sz="1800" dirty="0">
              <a:effectLst/>
            </a:endParaRPr>
          </a:p>
          <a:p>
            <a:r>
              <a:rPr lang="en-US" sz="1800" dirty="0">
                <a:effectLst/>
              </a:rPr>
              <a:t>Then, the function uses a SELECT statement to retrieve the maximum salary of all employees. The MAX function is used to calculate the maximum salary. The result of this query is stored in the </a:t>
            </a:r>
            <a:r>
              <a:rPr lang="en-US" sz="1800" dirty="0" err="1">
                <a:effectLst/>
              </a:rPr>
              <a:t>max_salary</a:t>
            </a:r>
            <a:r>
              <a:rPr lang="en-US" sz="1800" dirty="0">
                <a:effectLst/>
              </a:rPr>
              <a:t> variable using the INTO </a:t>
            </a:r>
            <a:r>
              <a:rPr lang="en-US" sz="1800" dirty="0" err="1" smtClean="0">
                <a:effectLst/>
              </a:rPr>
              <a:t>clause.Finally</a:t>
            </a:r>
            <a:r>
              <a:rPr lang="en-US" sz="1800" dirty="0">
                <a:effectLst/>
              </a:rPr>
              <a:t>, the function returns the maximum salary.</a:t>
            </a:r>
            <a:endParaRPr lang="en-US" sz="1800" dirty="0">
              <a:effectLst/>
            </a:endParaRPr>
          </a:p>
          <a:p>
            <a:pPr marL="36830" indent="0">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10" y="251460"/>
            <a:ext cx="10353675" cy="1126490"/>
          </a:xfrm>
        </p:spPr>
        <p:txBody>
          <a:bodyPr/>
          <a:lstStyle/>
          <a:p>
            <a:r>
              <a:rPr lang="en-US" dirty="0" smtClean="0"/>
              <a:t>  </a:t>
            </a:r>
            <a:endParaRPr lang="en-US" dirty="0"/>
          </a:p>
        </p:txBody>
      </p:sp>
      <p:sp>
        <p:nvSpPr>
          <p:cNvPr id="3" name="Content Placeholder 2"/>
          <p:cNvSpPr>
            <a:spLocks noGrp="1"/>
          </p:cNvSpPr>
          <p:nvPr>
            <p:ph sz="half" idx="1"/>
          </p:nvPr>
        </p:nvSpPr>
        <p:spPr>
          <a:xfrm>
            <a:off x="471170" y="251460"/>
            <a:ext cx="5502910" cy="5539740"/>
          </a:xfrm>
        </p:spPr>
        <p:txBody>
          <a:bodyPr>
            <a:normAutofit lnSpcReduction="10000"/>
          </a:bodyPr>
          <a:lstStyle/>
          <a:p>
            <a:r>
              <a:rPr lang="en-US" dirty="0">
                <a:solidFill>
                  <a:srgbClr val="AB1D1D"/>
                </a:solidFill>
                <a:effectLst/>
              </a:rPr>
              <a:t>--  using the functions</a:t>
            </a:r>
            <a:endParaRPr lang="en-US" dirty="0">
              <a:solidFill>
                <a:srgbClr val="AB1D1D"/>
              </a:solidFill>
              <a:effectLst/>
            </a:endParaRPr>
          </a:p>
          <a:p>
            <a:r>
              <a:rPr lang="en-US" sz="1800" dirty="0">
                <a:effectLst/>
              </a:rPr>
              <a:t>SELECT avg_salary(1) AS average_salary</a:t>
            </a:r>
            <a:endParaRPr lang="en-US" sz="1800" dirty="0">
              <a:effectLst/>
            </a:endParaRPr>
          </a:p>
          <a:p>
            <a:r>
              <a:rPr lang="en-US" sz="1800" dirty="0">
                <a:effectLst/>
              </a:rPr>
              <a:t>FROM dual;</a:t>
            </a:r>
            <a:endParaRPr lang="en-US" sz="1800" dirty="0">
              <a:effectLst/>
            </a:endParaRPr>
          </a:p>
          <a:p>
            <a:endParaRPr lang="en-US" sz="1800" dirty="0">
              <a:effectLst/>
            </a:endParaRPr>
          </a:p>
          <a:p>
            <a:r>
              <a:rPr lang="en-US" sz="1800" dirty="0">
                <a:effectLst/>
              </a:rPr>
              <a:t>SELECT total_salary(1) AS total_salary</a:t>
            </a:r>
            <a:endParaRPr lang="en-US" sz="1800" dirty="0">
              <a:effectLst/>
            </a:endParaRPr>
          </a:p>
          <a:p>
            <a:r>
              <a:rPr lang="en-US" sz="1800" dirty="0">
                <a:effectLst/>
              </a:rPr>
              <a:t>FROM dual;</a:t>
            </a:r>
            <a:endParaRPr lang="en-US" sz="1800" dirty="0">
              <a:effectLst/>
            </a:endParaRPr>
          </a:p>
          <a:p>
            <a:endParaRPr lang="en-US" sz="1800" dirty="0">
              <a:effectLst/>
            </a:endParaRPr>
          </a:p>
          <a:p>
            <a:r>
              <a:rPr lang="en-US" sz="1800" dirty="0">
                <a:effectLst/>
              </a:rPr>
              <a:t>SELECT max_salary() AS max_salary</a:t>
            </a:r>
            <a:endParaRPr lang="en-US" sz="1800" dirty="0">
              <a:effectLst/>
            </a:endParaRPr>
          </a:p>
          <a:p>
            <a:r>
              <a:rPr lang="en-US" sz="1800" dirty="0">
                <a:effectLst/>
              </a:rPr>
              <a:t>FROM dual;</a:t>
            </a:r>
            <a:endParaRPr lang="en-US" sz="1800" dirty="0">
              <a:effectLst/>
            </a:endParaRPr>
          </a:p>
          <a:p>
            <a:pPr marL="36830" indent="0">
              <a:buNone/>
            </a:pPr>
            <a:endParaRPr lang="en-US" sz="1800" dirty="0">
              <a:effectLst/>
            </a:endParaRPr>
          </a:p>
          <a:p>
            <a:pPr marL="36830" indent="0">
              <a:buNone/>
            </a:pPr>
            <a:endParaRPr lang="en-US" sz="1800" dirty="0">
              <a:effectLst/>
            </a:endParaRPr>
          </a:p>
        </p:txBody>
      </p:sp>
      <p:pic>
        <p:nvPicPr>
          <p:cNvPr id="4" name="Content Placeholder 3" descr="e_calls"/>
          <p:cNvPicPr>
            <a:picLocks noChangeAspect="1"/>
          </p:cNvPicPr>
          <p:nvPr>
            <p:ph sz="half" idx="2"/>
          </p:nvPr>
        </p:nvPicPr>
        <p:blipFill>
          <a:blip r:embed="rId1"/>
          <a:stretch>
            <a:fillRect/>
          </a:stretch>
        </p:blipFill>
        <p:spPr>
          <a:xfrm>
            <a:off x="5180965" y="953770"/>
            <a:ext cx="6452870" cy="490410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4349" y="2385646"/>
            <a:ext cx="5460628" cy="970450"/>
          </a:xfrm>
        </p:spPr>
        <p:txBody>
          <a:bodyPr/>
          <a:lstStyle/>
          <a:p>
            <a:r>
              <a:rPr lang="en-US" dirty="0" smtClean="0"/>
              <a:t>  </a:t>
            </a:r>
            <a:endParaRPr lang="en-US" dirty="0"/>
          </a:p>
        </p:txBody>
      </p:sp>
      <p:sp>
        <p:nvSpPr>
          <p:cNvPr id="3" name="Content Placeholder 2"/>
          <p:cNvSpPr>
            <a:spLocks noGrp="1"/>
          </p:cNvSpPr>
          <p:nvPr>
            <p:ph idx="1"/>
          </p:nvPr>
        </p:nvSpPr>
        <p:spPr>
          <a:xfrm>
            <a:off x="685800" y="114300"/>
            <a:ext cx="11342077" cy="6497515"/>
          </a:xfrm>
        </p:spPr>
        <p:txBody>
          <a:bodyPr>
            <a:noAutofit/>
          </a:bodyPr>
          <a:lstStyle/>
          <a:p>
            <a:pPr lvl="0"/>
            <a:r>
              <a:rPr lang="en-US" sz="1800" dirty="0" smtClean="0">
                <a:solidFill>
                  <a:schemeClr val="tx1"/>
                </a:solidFill>
                <a:effectLst/>
              </a:rPr>
              <a:t>grant </a:t>
            </a:r>
            <a:r>
              <a:rPr lang="en-US" sz="1800" dirty="0">
                <a:solidFill>
                  <a:schemeClr val="tx1"/>
                </a:solidFill>
                <a:effectLst/>
              </a:rPr>
              <a:t>create session, create table to user1;</a:t>
            </a:r>
            <a:endParaRPr lang="en-US" sz="1800" dirty="0">
              <a:solidFill>
                <a:schemeClr val="tx1"/>
              </a:solidFill>
              <a:effectLst/>
            </a:endParaRPr>
          </a:p>
          <a:p>
            <a:pPr lvl="0"/>
            <a:r>
              <a:rPr lang="en-US" sz="1800" dirty="0">
                <a:solidFill>
                  <a:schemeClr val="tx1"/>
                </a:solidFill>
                <a:effectLst/>
              </a:rPr>
              <a:t> alter user user1 quota 100M on users</a:t>
            </a:r>
            <a:r>
              <a:rPr lang="en-US" sz="1800" dirty="0" smtClean="0">
                <a:solidFill>
                  <a:schemeClr val="tx1"/>
                </a:solidFill>
                <a:effectLst/>
              </a:rPr>
              <a:t>;</a:t>
            </a:r>
            <a:endParaRPr lang="en-US" sz="1800" dirty="0">
              <a:solidFill>
                <a:schemeClr val="tx1"/>
              </a:solidFill>
              <a:effectLst/>
            </a:endParaRPr>
          </a:p>
          <a:p>
            <a:pPr lvl="0"/>
            <a:r>
              <a:rPr lang="en-US" sz="1800" dirty="0">
                <a:solidFill>
                  <a:schemeClr val="tx1"/>
                </a:solidFill>
                <a:effectLst/>
              </a:rPr>
              <a:t>grant create session to user2</a:t>
            </a:r>
            <a:r>
              <a:rPr lang="en-US" sz="1800" dirty="0" smtClean="0">
                <a:solidFill>
                  <a:schemeClr val="tx1"/>
                </a:solidFill>
                <a:effectLst/>
              </a:rPr>
              <a:t>;</a:t>
            </a:r>
            <a:endParaRPr lang="en-US" sz="1800" dirty="0">
              <a:solidFill>
                <a:schemeClr val="tx1"/>
              </a:solidFill>
              <a:effectLst/>
            </a:endParaRPr>
          </a:p>
          <a:p>
            <a:pPr lvl="0"/>
            <a:r>
              <a:rPr lang="en-US" sz="1800" dirty="0">
                <a:solidFill>
                  <a:schemeClr val="tx1"/>
                </a:solidFill>
                <a:effectLst/>
              </a:rPr>
              <a:t>conn user1 / 123</a:t>
            </a:r>
            <a:r>
              <a:rPr lang="en-US" sz="1800" dirty="0" smtClean="0">
                <a:solidFill>
                  <a:schemeClr val="tx1"/>
                </a:solidFill>
                <a:effectLst/>
              </a:rPr>
              <a:t>;</a:t>
            </a:r>
            <a:endParaRPr lang="en-US" sz="1800" dirty="0">
              <a:solidFill>
                <a:schemeClr val="tx1"/>
              </a:solidFill>
              <a:effectLst/>
            </a:endParaRPr>
          </a:p>
          <a:p>
            <a:pPr lvl="0"/>
            <a:r>
              <a:rPr lang="en-US" sz="1800" dirty="0">
                <a:solidFill>
                  <a:schemeClr val="tx1"/>
                </a:solidFill>
                <a:effectLst/>
              </a:rPr>
              <a:t>create table department (</a:t>
            </a:r>
            <a:endParaRPr lang="en-US" sz="1800" dirty="0">
              <a:solidFill>
                <a:schemeClr val="tx1"/>
              </a:solidFill>
              <a:effectLst/>
            </a:endParaRPr>
          </a:p>
          <a:p>
            <a:pPr lvl="0"/>
            <a:r>
              <a:rPr lang="en-US" sz="1800" dirty="0">
                <a:solidFill>
                  <a:schemeClr val="tx1"/>
                </a:solidFill>
                <a:effectLst/>
              </a:rPr>
              <a:t>  id </a:t>
            </a:r>
            <a:r>
              <a:rPr lang="en-US" sz="1800" dirty="0" err="1">
                <a:solidFill>
                  <a:schemeClr val="tx1"/>
                </a:solidFill>
                <a:effectLst/>
              </a:rPr>
              <a:t>int</a:t>
            </a:r>
            <a:r>
              <a:rPr lang="en-US" sz="1800" dirty="0">
                <a:solidFill>
                  <a:schemeClr val="tx1"/>
                </a:solidFill>
                <a:effectLst/>
              </a:rPr>
              <a:t> primary key</a:t>
            </a:r>
            <a:r>
              <a:rPr lang="en-US" sz="1800" dirty="0" smtClean="0">
                <a:solidFill>
                  <a:schemeClr val="tx1"/>
                </a:solidFill>
                <a:effectLst/>
              </a:rPr>
              <a:t>,</a:t>
            </a:r>
            <a:endParaRPr lang="en-US" sz="1800" dirty="0" smtClean="0">
              <a:solidFill>
                <a:schemeClr val="tx1"/>
              </a:solidFill>
              <a:effectLst/>
            </a:endParaRPr>
          </a:p>
          <a:p>
            <a:pPr lvl="0"/>
            <a:r>
              <a:rPr lang="en-US" sz="1800" dirty="0">
                <a:solidFill>
                  <a:schemeClr val="tx1"/>
                </a:solidFill>
                <a:effectLst/>
              </a:rPr>
              <a:t> </a:t>
            </a:r>
            <a:r>
              <a:rPr lang="en-US" sz="1800" dirty="0" err="1">
                <a:solidFill>
                  <a:schemeClr val="tx1"/>
                </a:solidFill>
                <a:effectLst/>
              </a:rPr>
              <a:t>department_name</a:t>
            </a:r>
            <a:r>
              <a:rPr lang="en-US" sz="1800" dirty="0">
                <a:solidFill>
                  <a:schemeClr val="tx1"/>
                </a:solidFill>
                <a:effectLst/>
              </a:rPr>
              <a:t> varchar(50));</a:t>
            </a:r>
            <a:endParaRPr lang="en-US" sz="1800" dirty="0">
              <a:solidFill>
                <a:schemeClr val="tx1"/>
              </a:solidFill>
              <a:effectLst/>
            </a:endParaRPr>
          </a:p>
          <a:p>
            <a:pPr lvl="0"/>
            <a:r>
              <a:rPr lang="en-US" sz="1800" dirty="0">
                <a:solidFill>
                  <a:schemeClr val="tx1"/>
                </a:solidFill>
                <a:effectLst/>
              </a:rPr>
              <a:t>create table employees (</a:t>
            </a:r>
            <a:endParaRPr lang="en-US" sz="1800" dirty="0">
              <a:solidFill>
                <a:schemeClr val="tx1"/>
              </a:solidFill>
              <a:effectLst/>
            </a:endParaRPr>
          </a:p>
          <a:p>
            <a:pPr lvl="0"/>
            <a:r>
              <a:rPr lang="en-US" sz="1800" dirty="0">
                <a:solidFill>
                  <a:schemeClr val="tx1"/>
                </a:solidFill>
                <a:effectLst/>
              </a:rPr>
              <a:t>  id </a:t>
            </a:r>
            <a:r>
              <a:rPr lang="en-US" sz="1800" dirty="0" err="1">
                <a:solidFill>
                  <a:schemeClr val="tx1"/>
                </a:solidFill>
                <a:effectLst/>
              </a:rPr>
              <a:t>int</a:t>
            </a:r>
            <a:r>
              <a:rPr lang="en-US" sz="1800" dirty="0">
                <a:solidFill>
                  <a:schemeClr val="tx1"/>
                </a:solidFill>
                <a:effectLst/>
              </a:rPr>
              <a:t> primary key,</a:t>
            </a:r>
            <a:endParaRPr lang="en-US" sz="1800" dirty="0">
              <a:solidFill>
                <a:schemeClr val="tx1"/>
              </a:solidFill>
              <a:effectLst/>
            </a:endParaRPr>
          </a:p>
          <a:p>
            <a:pPr lvl="0"/>
            <a:r>
              <a:rPr lang="en-US" sz="1800" dirty="0">
                <a:solidFill>
                  <a:schemeClr val="tx1"/>
                </a:solidFill>
                <a:effectLst/>
              </a:rPr>
              <a:t>  name varchar(50),</a:t>
            </a:r>
            <a:endParaRPr lang="en-US" sz="1800" dirty="0">
              <a:solidFill>
                <a:schemeClr val="tx1"/>
              </a:solidFill>
              <a:effectLst/>
            </a:endParaRPr>
          </a:p>
          <a:p>
            <a:pPr lvl="0"/>
            <a:r>
              <a:rPr lang="en-US" sz="1800" dirty="0">
                <a:solidFill>
                  <a:schemeClr val="tx1"/>
                </a:solidFill>
                <a:effectLst/>
              </a:rPr>
              <a:t>  salary </a:t>
            </a:r>
            <a:r>
              <a:rPr lang="en-US" sz="1800" dirty="0" err="1">
                <a:solidFill>
                  <a:schemeClr val="tx1"/>
                </a:solidFill>
                <a:effectLst/>
              </a:rPr>
              <a:t>int</a:t>
            </a:r>
            <a:r>
              <a:rPr lang="en-US" sz="1800" dirty="0">
                <a:solidFill>
                  <a:schemeClr val="tx1"/>
                </a:solidFill>
                <a:effectLst/>
              </a:rPr>
              <a:t> ,</a:t>
            </a:r>
            <a:endParaRPr lang="en-US" sz="1800" dirty="0">
              <a:solidFill>
                <a:schemeClr val="tx1"/>
              </a:solidFill>
              <a:effectLst/>
            </a:endParaRPr>
          </a:p>
          <a:p>
            <a:pPr lvl="0"/>
            <a:r>
              <a:rPr lang="en-US" sz="1800" dirty="0">
                <a:solidFill>
                  <a:schemeClr val="tx1"/>
                </a:solidFill>
                <a:effectLst/>
              </a:rPr>
              <a:t>  </a:t>
            </a:r>
            <a:r>
              <a:rPr lang="en-US" sz="1800" dirty="0" err="1">
                <a:solidFill>
                  <a:schemeClr val="tx1"/>
                </a:solidFill>
                <a:effectLst/>
              </a:rPr>
              <a:t>department_id</a:t>
            </a:r>
            <a:r>
              <a:rPr lang="en-US" sz="1800" dirty="0">
                <a:solidFill>
                  <a:schemeClr val="tx1"/>
                </a:solidFill>
                <a:effectLst/>
              </a:rPr>
              <a:t> </a:t>
            </a:r>
            <a:r>
              <a:rPr lang="en-US" sz="1800" dirty="0" err="1">
                <a:solidFill>
                  <a:schemeClr val="tx1"/>
                </a:solidFill>
                <a:effectLst/>
              </a:rPr>
              <a:t>int</a:t>
            </a:r>
            <a:r>
              <a:rPr lang="en-US" sz="1800" dirty="0">
                <a:solidFill>
                  <a:schemeClr val="tx1"/>
                </a:solidFill>
                <a:effectLst/>
              </a:rPr>
              <a:t> references department(id));</a:t>
            </a:r>
            <a:endParaRPr lang="en-US" sz="1800" dirty="0">
              <a:solidFill>
                <a:schemeClr val="tx1"/>
              </a:solidFill>
              <a:effectLst/>
            </a:endParaRPr>
          </a:p>
          <a:p>
            <a:pPr lvl="0"/>
            <a:r>
              <a:rPr lang="en-US" sz="1800" dirty="0">
                <a:solidFill>
                  <a:schemeClr val="tx1"/>
                </a:solidFill>
                <a:effectLst/>
              </a:rPr>
              <a:t>insert into department values (1, 'HR');</a:t>
            </a:r>
            <a:endParaRPr lang="en-US" sz="1800" dirty="0">
              <a:solidFill>
                <a:schemeClr val="tx1"/>
              </a:solidFill>
              <a:effectLst/>
            </a:endParaRPr>
          </a:p>
          <a:p>
            <a:pPr lvl="0"/>
            <a:r>
              <a:rPr lang="en-US" sz="1800" dirty="0">
                <a:solidFill>
                  <a:schemeClr val="tx1"/>
                </a:solidFill>
                <a:effectLst/>
              </a:rPr>
              <a:t>insert into department values (2, 'IT');</a:t>
            </a:r>
            <a:endParaRPr lang="en-US" sz="1800" dirty="0">
              <a:solidFill>
                <a:schemeClr val="tx1"/>
              </a:solidFill>
              <a:effectLst/>
            </a:endParaRPr>
          </a:p>
          <a:p>
            <a:pPr lvl="0"/>
            <a:r>
              <a:rPr lang="en-US" sz="1800" dirty="0">
                <a:solidFill>
                  <a:schemeClr val="tx1"/>
                </a:solidFill>
                <a:effectLst/>
              </a:rPr>
              <a:t>insert into department values (3, '</a:t>
            </a:r>
            <a:r>
              <a:rPr lang="en-US" sz="1800" dirty="0" err="1">
                <a:solidFill>
                  <a:schemeClr val="tx1"/>
                </a:solidFill>
                <a:effectLst/>
              </a:rPr>
              <a:t>Fiance</a:t>
            </a:r>
            <a:r>
              <a:rPr lang="en-US" sz="1800" dirty="0">
                <a:solidFill>
                  <a:schemeClr val="tx1"/>
                </a:solidFill>
                <a:effectLst/>
              </a:rPr>
              <a:t>');</a:t>
            </a:r>
            <a:endParaRPr lang="en-US" sz="1800" dirty="0">
              <a:solidFill>
                <a:schemeClr val="tx1"/>
              </a:solidFill>
              <a:effectLst/>
            </a:endParaRPr>
          </a:p>
          <a:p>
            <a:pPr lvl="0"/>
            <a:endParaRPr lang="en-US" sz="1800" dirty="0" smtClean="0">
              <a:solidFill>
                <a:schemeClr val="tx1"/>
              </a:solidFill>
              <a:effectLst/>
            </a:endParaRPr>
          </a:p>
          <a:p>
            <a:pPr lvl="0"/>
            <a:endParaRPr lang="en-US" sz="1800" dirty="0">
              <a:solidFill>
                <a:schemeClr val="tx1"/>
              </a:solidFill>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graphicFrame>
        <p:nvGraphicFramePr>
          <p:cNvPr id="4" name="Content Placeholder 3"/>
          <p:cNvGraphicFramePr>
            <a:graphicFrameLocks noGrp="1"/>
          </p:cNvGraphicFramePr>
          <p:nvPr>
            <p:ph idx="1"/>
          </p:nvPr>
        </p:nvGraphicFramePr>
        <p:xfrm>
          <a:off x="1670538" y="993531"/>
          <a:ext cx="8396655" cy="4343399"/>
        </p:xfrm>
        <a:graphic>
          <a:graphicData uri="http://schemas.openxmlformats.org/drawingml/2006/table">
            <a:tbl>
              <a:tblPr firstRow="1" bandRow="1">
                <a:tableStyleId>{00A15C55-8517-42AA-B614-E9B94910E393}</a:tableStyleId>
              </a:tblPr>
              <a:tblGrid>
                <a:gridCol w="3854054"/>
                <a:gridCol w="4542601"/>
              </a:tblGrid>
              <a:tr h="573213">
                <a:tc>
                  <a:txBody>
                    <a:bodyPr/>
                    <a:lstStyle/>
                    <a:p>
                      <a:pPr algn="ctr"/>
                      <a:r>
                        <a:rPr lang="en-US" sz="2000" dirty="0" smtClean="0"/>
                        <a:t>Full name </a:t>
                      </a:r>
                      <a:endParaRPr lang="en-US" sz="2000" dirty="0"/>
                    </a:p>
                  </a:txBody>
                  <a:tcPr/>
                </a:tc>
                <a:tc>
                  <a:txBody>
                    <a:bodyPr/>
                    <a:lstStyle/>
                    <a:p>
                      <a:pPr algn="ctr"/>
                      <a:r>
                        <a:rPr lang="en-US" sz="2000" dirty="0" smtClean="0"/>
                        <a:t>ID</a:t>
                      </a:r>
                      <a:endParaRPr lang="en-US" sz="2000" dirty="0"/>
                    </a:p>
                  </a:txBody>
                  <a:tcPr/>
                </a:tc>
              </a:tr>
              <a:tr h="600477">
                <a:tc>
                  <a:txBody>
                    <a:bodyPr/>
                    <a:lstStyle/>
                    <a:p>
                      <a:pPr algn="ctr"/>
                      <a:r>
                        <a:rPr lang="ar-EG" sz="1600" b="0" i="0" u="none" strike="noStrike" kern="1200" dirty="0" smtClean="0">
                          <a:solidFill>
                            <a:schemeClr val="dk1"/>
                          </a:solidFill>
                          <a:effectLst/>
                          <a:latin typeface="+mn-lt"/>
                          <a:ea typeface="+mn-ea"/>
                          <a:cs typeface="+mn-cs"/>
                        </a:rPr>
                        <a:t>منه الله هرمس مصطفى محمد</a:t>
                      </a:r>
                      <a:endParaRPr lang="en-US" sz="1600" dirty="0"/>
                    </a:p>
                  </a:txBody>
                  <a:tcPr/>
                </a:tc>
                <a:tc>
                  <a:txBody>
                    <a:bodyPr/>
                    <a:lstStyle/>
                    <a:p>
                      <a:pPr algn="ctr"/>
                      <a:r>
                        <a:rPr lang="en-US" sz="1600" b="0" i="0" u="none" strike="noStrike" kern="1200" dirty="0" smtClean="0">
                          <a:solidFill>
                            <a:schemeClr val="dk1"/>
                          </a:solidFill>
                          <a:effectLst/>
                          <a:latin typeface="+mn-lt"/>
                          <a:ea typeface="+mn-ea"/>
                          <a:cs typeface="+mn-cs"/>
                        </a:rPr>
                        <a:t>20210964</a:t>
                      </a:r>
                      <a:endParaRPr lang="en-US" sz="1600" dirty="0"/>
                    </a:p>
                  </a:txBody>
                  <a:tcPr/>
                </a:tc>
              </a:tr>
              <a:tr h="507849">
                <a:tc>
                  <a:txBody>
                    <a:bodyPr/>
                    <a:lstStyle/>
                    <a:p>
                      <a:pPr algn="ctr"/>
                      <a:r>
                        <a:rPr lang="ar-EG" sz="1600" b="0" i="0" u="none" strike="noStrike" kern="1200" dirty="0" smtClean="0">
                          <a:solidFill>
                            <a:schemeClr val="dk1"/>
                          </a:solidFill>
                          <a:effectLst/>
                          <a:latin typeface="+mn-lt"/>
                          <a:ea typeface="+mn-ea"/>
                          <a:cs typeface="+mn-cs"/>
                        </a:rPr>
                        <a:t>مريم عمادالدين عباس سعيد</a:t>
                      </a:r>
                      <a:r>
                        <a:rPr lang="ar-EG" sz="1600" b="0" i="0" u="none" strike="noStrike" kern="1200" baseline="0" dirty="0" smtClean="0">
                          <a:solidFill>
                            <a:schemeClr val="dk1"/>
                          </a:solidFill>
                          <a:effectLst/>
                          <a:latin typeface="+mn-lt"/>
                          <a:ea typeface="+mn-ea"/>
                          <a:cs typeface="+mn-cs"/>
                        </a:rPr>
                        <a:t> </a:t>
                      </a:r>
                      <a:endParaRPr lang="en-US" sz="1600" dirty="0"/>
                    </a:p>
                  </a:txBody>
                  <a:tcPr/>
                </a:tc>
                <a:tc>
                  <a:txBody>
                    <a:bodyPr/>
                    <a:lstStyle/>
                    <a:p>
                      <a:pPr algn="ctr"/>
                      <a:r>
                        <a:rPr lang="en-US" sz="1600" b="0" i="0" u="none" strike="noStrike" kern="1200" dirty="0" smtClean="0">
                          <a:solidFill>
                            <a:schemeClr val="dk1"/>
                          </a:solidFill>
                          <a:effectLst/>
                          <a:latin typeface="+mn-lt"/>
                          <a:ea typeface="+mn-ea"/>
                          <a:cs typeface="+mn-cs"/>
                        </a:rPr>
                        <a:t>20210919</a:t>
                      </a:r>
                      <a:endParaRPr lang="en-US" sz="1600" dirty="0"/>
                    </a:p>
                  </a:txBody>
                  <a:tcPr/>
                </a:tc>
              </a:tr>
              <a:tr h="552990">
                <a:tc>
                  <a:txBody>
                    <a:bodyPr/>
                    <a:lstStyle/>
                    <a:p>
                      <a:pPr algn="ctr" rtl="1"/>
                      <a:r>
                        <a:rPr lang="ar-EG" sz="1600" b="0" i="0" u="none" strike="noStrike" kern="1200" dirty="0" smtClean="0">
                          <a:solidFill>
                            <a:schemeClr val="dk1"/>
                          </a:solidFill>
                          <a:effectLst/>
                          <a:latin typeface="+mn-lt"/>
                          <a:ea typeface="+mn-ea"/>
                          <a:cs typeface="+mn-cs"/>
                        </a:rPr>
                        <a:t>مريم احمد محمود محمد</a:t>
                      </a:r>
                      <a:r>
                        <a:rPr lang="ar-EG" sz="1600" b="0" i="0" u="none" strike="noStrike" kern="1200" baseline="0" dirty="0" smtClean="0">
                          <a:solidFill>
                            <a:schemeClr val="dk1"/>
                          </a:solidFill>
                          <a:effectLst/>
                          <a:latin typeface="+mn-lt"/>
                          <a:ea typeface="+mn-ea"/>
                          <a:cs typeface="+mn-cs"/>
                        </a:rPr>
                        <a:t>   </a:t>
                      </a:r>
                      <a:endParaRPr lang="ar-EG" sz="1600" b="0" i="0" u="none" strike="noStrike" kern="1200" baseline="0" dirty="0" smtClean="0">
                        <a:solidFill>
                          <a:schemeClr val="dk1"/>
                        </a:solidFill>
                        <a:effectLst/>
                        <a:latin typeface="+mn-lt"/>
                        <a:ea typeface="+mn-ea"/>
                        <a:cs typeface="+mn-cs"/>
                      </a:endParaRPr>
                    </a:p>
                  </a:txBody>
                  <a:tcPr marL="0" marR="0" marT="0" marB="0" anchor="ctr"/>
                </a:tc>
                <a:tc>
                  <a:txBody>
                    <a:bodyPr/>
                    <a:lstStyle/>
                    <a:p>
                      <a:pPr algn="ctr" rtl="1"/>
                      <a:r>
                        <a:rPr lang="en-US" dirty="0" smtClean="0">
                          <a:effectLst/>
                        </a:rPr>
                        <a:t> </a:t>
                      </a:r>
                      <a:r>
                        <a:rPr lang="en-US" sz="1600" b="0" i="0" u="none" strike="noStrike" kern="1200" dirty="0" smtClean="0">
                          <a:solidFill>
                            <a:schemeClr val="dk1"/>
                          </a:solidFill>
                          <a:effectLst/>
                          <a:latin typeface="+mn-lt"/>
                          <a:ea typeface="+mn-ea"/>
                          <a:cs typeface="+mn-cs"/>
                        </a:rPr>
                        <a:t>20210906</a:t>
                      </a:r>
                      <a:endParaRPr lang="en-US" sz="1600" dirty="0">
                        <a:effectLst/>
                      </a:endParaRPr>
                    </a:p>
                  </a:txBody>
                  <a:tcPr marL="0" marR="0" marT="0" marB="0" anchor="ctr"/>
                </a:tc>
              </a:tr>
              <a:tr h="473990">
                <a:tc>
                  <a:txBody>
                    <a:bodyPr/>
                    <a:lstStyle/>
                    <a:p>
                      <a:pPr algn="ctr" rtl="1"/>
                      <a:r>
                        <a:rPr lang="ar-EG" sz="1600" b="0" i="0" u="none" strike="noStrike" kern="1200" dirty="0" smtClean="0">
                          <a:solidFill>
                            <a:schemeClr val="dk1"/>
                          </a:solidFill>
                          <a:effectLst/>
                          <a:latin typeface="+mn-lt"/>
                          <a:ea typeface="+mn-ea"/>
                          <a:cs typeface="+mn-cs"/>
                        </a:rPr>
                        <a:t>نورهان فؤاد محمد ابوسريع</a:t>
                      </a:r>
                      <a:endParaRPr lang="en-US" sz="1600" dirty="0">
                        <a:effectLst/>
                      </a:endParaRPr>
                    </a:p>
                  </a:txBody>
                  <a:tcPr marL="0" marR="0" marT="0" marB="0" anchor="ctr"/>
                </a:tc>
                <a:tc>
                  <a:txBody>
                    <a:bodyPr/>
                    <a:lstStyle/>
                    <a:p>
                      <a:pPr algn="ctr" rtl="1"/>
                      <a:r>
                        <a:rPr lang="en-US" dirty="0">
                          <a:effectLst/>
                        </a:rPr>
                        <a:t> </a:t>
                      </a:r>
                      <a:r>
                        <a:rPr lang="en-US" sz="1600" b="0" i="0" u="none" strike="noStrike" kern="1200" dirty="0" smtClean="0">
                          <a:solidFill>
                            <a:schemeClr val="dk1"/>
                          </a:solidFill>
                          <a:effectLst/>
                          <a:latin typeface="+mn-lt"/>
                          <a:ea typeface="+mn-ea"/>
                          <a:cs typeface="+mn-cs"/>
                        </a:rPr>
                        <a:t>20211017</a:t>
                      </a:r>
                      <a:endParaRPr lang="en-US" sz="1600" dirty="0">
                        <a:effectLst/>
                      </a:endParaRPr>
                    </a:p>
                  </a:txBody>
                  <a:tcPr marL="0" marR="0" marT="0" marB="0" anchor="ctr"/>
                </a:tc>
              </a:tr>
              <a:tr h="572757">
                <a:tc>
                  <a:txBody>
                    <a:bodyPr/>
                    <a:lstStyle/>
                    <a:p>
                      <a:pPr algn="ctr" rtl="1"/>
                      <a:r>
                        <a:rPr lang="ar-EG" sz="1600" b="0" i="0" u="none" strike="noStrike" dirty="0" smtClean="0">
                          <a:solidFill>
                            <a:srgbClr val="000000"/>
                          </a:solidFill>
                          <a:effectLst/>
                          <a:latin typeface="Arial" panose="020B0604020202020204" pitchFamily="34" charset="0"/>
                        </a:rPr>
                        <a:t>نورهان مجدى عبدالمولي علي</a:t>
                      </a:r>
                      <a:endParaRPr lang="en-US" sz="1600" dirty="0">
                        <a:effectLst/>
                      </a:endParaRPr>
                    </a:p>
                  </a:txBody>
                  <a:tcPr marL="0" marR="0" marT="0" marB="0" anchor="ctr"/>
                </a:tc>
                <a:tc>
                  <a:txBody>
                    <a:bodyPr/>
                    <a:lstStyle/>
                    <a:p>
                      <a:pPr algn="ctr" rtl="1"/>
                      <a:r>
                        <a:rPr lang="en-US" sz="1600" b="0" i="0" u="none" strike="noStrike" kern="1200" dirty="0" smtClean="0">
                          <a:solidFill>
                            <a:schemeClr val="dk1"/>
                          </a:solidFill>
                          <a:effectLst/>
                          <a:latin typeface="+mn-lt"/>
                          <a:ea typeface="+mn-ea"/>
                          <a:cs typeface="+mn-cs"/>
                        </a:rPr>
                        <a:t>20211019</a:t>
                      </a:r>
                      <a:endParaRPr lang="en-US" sz="1600" dirty="0">
                        <a:effectLst/>
                      </a:endParaRPr>
                    </a:p>
                  </a:txBody>
                  <a:tcPr marL="0" marR="0" marT="0" marB="0" anchor="ctr"/>
                </a:tc>
              </a:tr>
              <a:tr h="529834">
                <a:tc>
                  <a:txBody>
                    <a:bodyPr/>
                    <a:lstStyle/>
                    <a:p>
                      <a:pPr algn="ctr"/>
                      <a:r>
                        <a:rPr lang="ar-EG" sz="1600" b="0" i="0" u="none" strike="noStrike" kern="1200" dirty="0" smtClean="0">
                          <a:solidFill>
                            <a:schemeClr val="dk1"/>
                          </a:solidFill>
                          <a:effectLst/>
                          <a:latin typeface="+mn-lt"/>
                          <a:ea typeface="+mn-ea"/>
                          <a:cs typeface="+mn-cs"/>
                        </a:rPr>
                        <a:t>زينب تامر اسماعيل وهبه</a:t>
                      </a:r>
                      <a:endParaRPr lang="en-US" sz="1600" dirty="0"/>
                    </a:p>
                  </a:txBody>
                  <a:tcPr/>
                </a:tc>
                <a:tc>
                  <a:txBody>
                    <a:bodyPr/>
                    <a:lstStyle/>
                    <a:p>
                      <a:pPr algn="ctr"/>
                      <a:r>
                        <a:rPr lang="en-US" sz="1600" b="0" i="0" u="none" strike="noStrike" kern="1200" dirty="0" smtClean="0">
                          <a:solidFill>
                            <a:schemeClr val="dk1"/>
                          </a:solidFill>
                          <a:effectLst/>
                          <a:latin typeface="+mn-lt"/>
                          <a:ea typeface="+mn-ea"/>
                          <a:cs typeface="+mn-cs"/>
                        </a:rPr>
                        <a:t>20210385</a:t>
                      </a:r>
                      <a:endParaRPr lang="en-US" sz="1600" dirty="0"/>
                    </a:p>
                  </a:txBody>
                  <a:tcPr/>
                </a:tc>
              </a:tr>
              <a:tr h="532289">
                <a:tc>
                  <a:txBody>
                    <a:bodyPr/>
                    <a:lstStyle/>
                    <a:p>
                      <a:pPr algn="ctr"/>
                      <a:r>
                        <a:rPr lang="ar-EG" sz="1600" b="0" i="0" u="none" strike="noStrike" kern="1200" dirty="0" smtClean="0">
                          <a:solidFill>
                            <a:schemeClr val="dk1"/>
                          </a:solidFill>
                          <a:effectLst/>
                          <a:latin typeface="+mn-lt"/>
                          <a:ea typeface="+mn-ea"/>
                          <a:cs typeface="+mn-cs"/>
                        </a:rPr>
                        <a:t>زينب هاشم عبدالله الخولى</a:t>
                      </a:r>
                      <a:endParaRPr lang="en-US" sz="1600" dirty="0"/>
                    </a:p>
                  </a:txBody>
                  <a:tcPr/>
                </a:tc>
                <a:tc>
                  <a:txBody>
                    <a:bodyPr/>
                    <a:lstStyle/>
                    <a:p>
                      <a:pPr algn="ctr"/>
                      <a:r>
                        <a:rPr lang="en-US" sz="1600" b="0" i="0" u="none" strike="noStrike" kern="1200" dirty="0" smtClean="0">
                          <a:solidFill>
                            <a:schemeClr val="dk1"/>
                          </a:solidFill>
                          <a:effectLst/>
                          <a:latin typeface="+mn-lt"/>
                          <a:ea typeface="+mn-ea"/>
                          <a:cs typeface="+mn-cs"/>
                        </a:rPr>
                        <a:t>20210388</a:t>
                      </a:r>
                      <a:endParaRPr lang="en-US" sz="1600"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14300" y="1"/>
            <a:ext cx="12001499" cy="5829300"/>
          </a:xfrm>
        </p:spPr>
        <p:txBody>
          <a:bodyPr>
            <a:normAutofit/>
          </a:bodyPr>
          <a:lstStyle/>
          <a:p>
            <a:pPr lvl="0"/>
            <a:endParaRPr lang="en-US" sz="1800" dirty="0" smtClean="0">
              <a:solidFill>
                <a:schemeClr val="tx1"/>
              </a:solidFill>
              <a:effectLst/>
            </a:endParaRPr>
          </a:p>
          <a:p>
            <a:pPr lvl="0"/>
            <a:r>
              <a:rPr lang="en-US" sz="1800" dirty="0" smtClean="0">
                <a:solidFill>
                  <a:schemeClr val="tx1"/>
                </a:solidFill>
                <a:effectLst/>
              </a:rPr>
              <a:t>grant </a:t>
            </a:r>
            <a:r>
              <a:rPr lang="en-US" sz="1800" dirty="0">
                <a:solidFill>
                  <a:schemeClr val="tx1"/>
                </a:solidFill>
                <a:effectLst/>
              </a:rPr>
              <a:t>insert on user1.employees to user2</a:t>
            </a:r>
            <a:r>
              <a:rPr lang="en-US" sz="1800" dirty="0" smtClean="0">
                <a:solidFill>
                  <a:schemeClr val="tx1"/>
                </a:solidFill>
                <a:effectLst/>
              </a:rPr>
              <a:t>;</a:t>
            </a:r>
            <a:endParaRPr lang="en-US" sz="1800" dirty="0">
              <a:solidFill>
                <a:schemeClr val="tx1"/>
              </a:solidFill>
              <a:effectLst/>
            </a:endParaRPr>
          </a:p>
          <a:p>
            <a:pPr lvl="0"/>
            <a:r>
              <a:rPr lang="en-US" sz="1800" dirty="0">
                <a:solidFill>
                  <a:schemeClr val="tx1"/>
                </a:solidFill>
                <a:effectLst/>
              </a:rPr>
              <a:t>conn user2 / 123</a:t>
            </a:r>
            <a:r>
              <a:rPr lang="en-US" sz="1800" dirty="0" smtClean="0">
                <a:solidFill>
                  <a:schemeClr val="tx1"/>
                </a:solidFill>
                <a:effectLst/>
              </a:rPr>
              <a:t>;</a:t>
            </a:r>
            <a:endParaRPr lang="en-US" sz="1800" dirty="0">
              <a:solidFill>
                <a:schemeClr val="tx1"/>
              </a:solidFill>
              <a:effectLst/>
            </a:endParaRPr>
          </a:p>
          <a:p>
            <a:pPr lvl="0"/>
            <a:r>
              <a:rPr lang="en-US" sz="1800" dirty="0">
                <a:solidFill>
                  <a:schemeClr val="tx1"/>
                </a:solidFill>
                <a:effectLst/>
              </a:rPr>
              <a:t>insert into user1.employees values (1, '</a:t>
            </a:r>
            <a:r>
              <a:rPr lang="en-US" sz="1800" dirty="0" err="1">
                <a:solidFill>
                  <a:schemeClr val="tx1"/>
                </a:solidFill>
                <a:effectLst/>
              </a:rPr>
              <a:t>zainab</a:t>
            </a:r>
            <a:r>
              <a:rPr lang="en-US" sz="1800" dirty="0">
                <a:solidFill>
                  <a:schemeClr val="tx1"/>
                </a:solidFill>
                <a:effectLst/>
              </a:rPr>
              <a:t>', 6000, 1);</a:t>
            </a:r>
            <a:endParaRPr lang="en-US" sz="1800" dirty="0">
              <a:solidFill>
                <a:schemeClr val="tx1"/>
              </a:solidFill>
              <a:effectLst/>
            </a:endParaRPr>
          </a:p>
          <a:p>
            <a:pPr lvl="0"/>
            <a:r>
              <a:rPr lang="en-US" sz="1800" dirty="0">
                <a:solidFill>
                  <a:schemeClr val="tx1"/>
                </a:solidFill>
                <a:effectLst/>
              </a:rPr>
              <a:t>insert into user1.employees values (2, '</a:t>
            </a:r>
            <a:r>
              <a:rPr lang="en-US" sz="1800" dirty="0" err="1">
                <a:solidFill>
                  <a:schemeClr val="tx1"/>
                </a:solidFill>
                <a:effectLst/>
              </a:rPr>
              <a:t>menna</a:t>
            </a:r>
            <a:r>
              <a:rPr lang="en-US" sz="1800" dirty="0">
                <a:solidFill>
                  <a:schemeClr val="tx1"/>
                </a:solidFill>
                <a:effectLst/>
              </a:rPr>
              <a:t>', 6500, 2);</a:t>
            </a:r>
            <a:endParaRPr lang="en-US" sz="1800" dirty="0">
              <a:solidFill>
                <a:schemeClr val="tx1"/>
              </a:solidFill>
              <a:effectLst/>
            </a:endParaRPr>
          </a:p>
          <a:p>
            <a:pPr lvl="0"/>
            <a:r>
              <a:rPr lang="en-US" sz="1800" dirty="0">
                <a:solidFill>
                  <a:schemeClr val="tx1"/>
                </a:solidFill>
                <a:effectLst/>
              </a:rPr>
              <a:t>insert into user1.employees values (3, '</a:t>
            </a:r>
            <a:r>
              <a:rPr lang="en-US" sz="1800" dirty="0" err="1">
                <a:solidFill>
                  <a:schemeClr val="tx1"/>
                </a:solidFill>
                <a:effectLst/>
              </a:rPr>
              <a:t>mariam</a:t>
            </a:r>
            <a:r>
              <a:rPr lang="en-US" sz="1800" dirty="0">
                <a:solidFill>
                  <a:schemeClr val="tx1"/>
                </a:solidFill>
                <a:effectLst/>
              </a:rPr>
              <a:t>', 7000, 3);</a:t>
            </a:r>
            <a:endParaRPr lang="en-US" sz="1800" dirty="0">
              <a:solidFill>
                <a:schemeClr val="tx1"/>
              </a:solidFill>
              <a:effectLst/>
            </a:endParaRPr>
          </a:p>
          <a:p>
            <a:pPr lvl="0"/>
            <a:r>
              <a:rPr lang="en-US" sz="1800" dirty="0">
                <a:solidFill>
                  <a:schemeClr val="tx1"/>
                </a:solidFill>
                <a:effectLst/>
              </a:rPr>
              <a:t>insert into user1.employees values(4, '</a:t>
            </a:r>
            <a:r>
              <a:rPr lang="en-US" sz="1800" dirty="0" err="1">
                <a:solidFill>
                  <a:schemeClr val="tx1"/>
                </a:solidFill>
                <a:effectLst/>
              </a:rPr>
              <a:t>nourhan</a:t>
            </a:r>
            <a:r>
              <a:rPr lang="en-US" sz="1800" dirty="0">
                <a:solidFill>
                  <a:schemeClr val="tx1"/>
                </a:solidFill>
                <a:effectLst/>
              </a:rPr>
              <a:t>', 5000, 1);</a:t>
            </a:r>
            <a:endParaRPr lang="en-US" sz="1800" dirty="0">
              <a:solidFill>
                <a:schemeClr val="tx1"/>
              </a:solidFill>
              <a:effectLst/>
            </a:endParaRPr>
          </a:p>
          <a:p>
            <a:pPr lvl="0"/>
            <a:r>
              <a:rPr lang="en-US" sz="1800" dirty="0">
                <a:solidFill>
                  <a:schemeClr val="tx1"/>
                </a:solidFill>
                <a:effectLst/>
              </a:rPr>
              <a:t>insert into user1.employees values(5, '</a:t>
            </a:r>
            <a:r>
              <a:rPr lang="en-US" sz="1800" dirty="0" err="1">
                <a:solidFill>
                  <a:schemeClr val="tx1"/>
                </a:solidFill>
                <a:effectLst/>
              </a:rPr>
              <a:t>mohamed</a:t>
            </a:r>
            <a:r>
              <a:rPr lang="en-US" sz="1800" dirty="0">
                <a:solidFill>
                  <a:schemeClr val="tx1"/>
                </a:solidFill>
                <a:effectLst/>
              </a:rPr>
              <a:t>', 7500, 2</a:t>
            </a:r>
            <a:r>
              <a:rPr lang="en-US" sz="1800" dirty="0" smtClean="0">
                <a:solidFill>
                  <a:schemeClr val="tx1"/>
                </a:solidFill>
                <a:effectLst/>
              </a:rPr>
              <a:t>);</a:t>
            </a:r>
            <a:endParaRPr lang="en-US" sz="1800" dirty="0" smtClean="0">
              <a:solidFill>
                <a:schemeClr val="tx1"/>
              </a:solidFill>
              <a:effectLst/>
            </a:endParaRPr>
          </a:p>
          <a:p>
            <a:pPr lvl="0"/>
            <a:endParaRPr lang="en-US" sz="1800" dirty="0">
              <a:solidFill>
                <a:schemeClr val="tx1"/>
              </a:solidFill>
              <a:effectLst/>
            </a:endParaRPr>
          </a:p>
          <a:p>
            <a:endParaRPr lang="en-US" dirty="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0" y="0"/>
            <a:ext cx="12107008" cy="6998677"/>
          </a:xfrm>
        </p:spPr>
        <p:txBody>
          <a:bodyPr>
            <a:normAutofit/>
          </a:bodyPr>
          <a:lstStyle/>
          <a:p>
            <a:r>
              <a:rPr lang="en-US" sz="2800" dirty="0" smtClean="0">
                <a:solidFill>
                  <a:srgbClr val="AB1D1D"/>
                </a:solidFill>
                <a:effectLst/>
              </a:rPr>
              <a:t>the explanation --&gt; </a:t>
            </a:r>
            <a:r>
              <a:rPr lang="en-US" sz="1800" dirty="0" smtClean="0">
                <a:effectLst/>
              </a:rPr>
              <a:t>The </a:t>
            </a:r>
            <a:r>
              <a:rPr lang="en-US" sz="1800" dirty="0">
                <a:effectLst/>
              </a:rPr>
              <a:t>first two lines are not part of the code. They are instructions for opening the CMD and launching </a:t>
            </a:r>
            <a:r>
              <a:rPr lang="en-US" sz="1800" dirty="0" err="1">
                <a:effectLst/>
              </a:rPr>
              <a:t>sqlplus</a:t>
            </a:r>
            <a:r>
              <a:rPr lang="en-US" sz="1800" dirty="0">
                <a:effectLst/>
              </a:rPr>
              <a:t>.</a:t>
            </a:r>
            <a:endParaRPr lang="en-US" sz="1800" dirty="0">
              <a:effectLst/>
            </a:endParaRPr>
          </a:p>
          <a:p>
            <a:r>
              <a:rPr lang="en-US" sz="1800" dirty="0">
                <a:effectLst/>
              </a:rPr>
              <a:t>, the user sys as </a:t>
            </a:r>
            <a:r>
              <a:rPr lang="en-US" sz="1800" dirty="0" err="1">
                <a:effectLst/>
              </a:rPr>
              <a:t>sysdba</a:t>
            </a:r>
            <a:r>
              <a:rPr lang="en-US" sz="1800" dirty="0">
                <a:effectLst/>
              </a:rPr>
              <a:t> logs in to the database with the password admin.</a:t>
            </a:r>
            <a:endParaRPr lang="en-US" sz="1800" dirty="0">
              <a:effectLst/>
            </a:endParaRPr>
          </a:p>
          <a:p>
            <a:r>
              <a:rPr lang="en-US" sz="1800" dirty="0">
                <a:effectLst/>
              </a:rPr>
              <a:t>, a new role named </a:t>
            </a:r>
            <a:r>
              <a:rPr lang="en-US" sz="1800" dirty="0" err="1">
                <a:effectLst/>
              </a:rPr>
              <a:t>manager_role</a:t>
            </a:r>
            <a:r>
              <a:rPr lang="en-US" sz="1800" dirty="0">
                <a:effectLst/>
              </a:rPr>
              <a:t> is created.</a:t>
            </a:r>
            <a:endParaRPr lang="en-US" sz="1800" dirty="0">
              <a:effectLst/>
            </a:endParaRPr>
          </a:p>
          <a:p>
            <a:r>
              <a:rPr lang="en-US" sz="1800" dirty="0">
                <a:effectLst/>
              </a:rPr>
              <a:t>, the </a:t>
            </a:r>
            <a:r>
              <a:rPr lang="en-US" sz="1800" dirty="0" err="1">
                <a:effectLst/>
              </a:rPr>
              <a:t>manager_role</a:t>
            </a:r>
            <a:r>
              <a:rPr lang="en-US" sz="1800" dirty="0">
                <a:effectLst/>
              </a:rPr>
              <a:t> is granted the privileges to create users, sessions, and tables.</a:t>
            </a:r>
            <a:endParaRPr lang="en-US" sz="1800" dirty="0">
              <a:effectLst/>
            </a:endParaRPr>
          </a:p>
          <a:p>
            <a:r>
              <a:rPr lang="en-US" sz="1800" dirty="0">
                <a:effectLst/>
              </a:rPr>
              <a:t>, a new user named manager is created with the password 123.</a:t>
            </a:r>
            <a:endParaRPr lang="en-US" sz="1800" dirty="0">
              <a:effectLst/>
            </a:endParaRPr>
          </a:p>
          <a:p>
            <a:r>
              <a:rPr lang="en-US" sz="1800" dirty="0">
                <a:effectLst/>
              </a:rPr>
              <a:t>, the </a:t>
            </a:r>
            <a:r>
              <a:rPr lang="en-US" sz="1800" dirty="0" err="1">
                <a:effectLst/>
              </a:rPr>
              <a:t>manager_role</a:t>
            </a:r>
            <a:r>
              <a:rPr lang="en-US" sz="1800" dirty="0">
                <a:effectLst/>
              </a:rPr>
              <a:t> is granted to the user manager.</a:t>
            </a:r>
            <a:endParaRPr lang="en-US" sz="1800" dirty="0">
              <a:effectLst/>
            </a:endParaRPr>
          </a:p>
          <a:p>
            <a:r>
              <a:rPr lang="en-US" sz="1800" dirty="0">
                <a:effectLst/>
              </a:rPr>
              <a:t>, the user manager logs in to the database with the password 123.</a:t>
            </a:r>
            <a:endParaRPr lang="en-US" sz="1800" dirty="0">
              <a:effectLst/>
            </a:endParaRPr>
          </a:p>
          <a:p>
            <a:r>
              <a:rPr lang="en-US" sz="1800" dirty="0">
                <a:effectLst/>
              </a:rPr>
              <a:t>, two new users named user1 and user2 are created with the password 123.</a:t>
            </a:r>
            <a:endParaRPr lang="en-US" sz="1800" dirty="0">
              <a:effectLst/>
            </a:endParaRPr>
          </a:p>
          <a:p>
            <a:r>
              <a:rPr lang="en-US" sz="1800" dirty="0">
                <a:effectLst/>
              </a:rPr>
              <a:t>, the user sys as </a:t>
            </a:r>
            <a:r>
              <a:rPr lang="en-US" sz="1800" dirty="0" err="1">
                <a:effectLst/>
              </a:rPr>
              <a:t>sysdba</a:t>
            </a:r>
            <a:r>
              <a:rPr lang="en-US" sz="1800" dirty="0">
                <a:effectLst/>
              </a:rPr>
              <a:t> logs in to the database again.</a:t>
            </a:r>
            <a:endParaRPr lang="en-US" sz="1800" dirty="0">
              <a:effectLst/>
            </a:endParaRPr>
          </a:p>
          <a:p>
            <a:r>
              <a:rPr lang="en-US" sz="1800" dirty="0">
                <a:effectLst/>
              </a:rPr>
              <a:t>, the user user1 is granted the privileges to create sessions and tables.</a:t>
            </a:r>
            <a:endParaRPr lang="en-US" sz="1800" dirty="0">
              <a:effectLst/>
            </a:endParaRPr>
          </a:p>
          <a:p>
            <a:r>
              <a:rPr lang="en-US" sz="1800" dirty="0">
                <a:effectLst/>
              </a:rPr>
              <a:t>I, the quota for the user user1 is set to 100 MB on the users </a:t>
            </a:r>
            <a:r>
              <a:rPr lang="en-US" sz="1800" dirty="0" err="1">
                <a:effectLst/>
              </a:rPr>
              <a:t>tablespace</a:t>
            </a:r>
            <a:r>
              <a:rPr lang="en-US" sz="1800" dirty="0">
                <a:effectLst/>
              </a:rPr>
              <a:t>.</a:t>
            </a:r>
            <a:endParaRPr lang="en-US" sz="1800" dirty="0">
              <a:effectLst/>
            </a:endParaRPr>
          </a:p>
          <a:p>
            <a:r>
              <a:rPr lang="en-US" sz="1800" dirty="0">
                <a:effectLst/>
              </a:rPr>
              <a:t>, the user user2 is granted the privilege to create sessions.</a:t>
            </a:r>
            <a:endParaRPr lang="en-US" sz="1800" dirty="0">
              <a:effectLst/>
            </a:endParaRPr>
          </a:p>
          <a:p>
            <a:r>
              <a:rPr lang="en-US" sz="1800" dirty="0">
                <a:effectLst/>
              </a:rPr>
              <a:t>, the user user1 logs in to the database with the password 123.</a:t>
            </a:r>
            <a:endParaRPr lang="en-US" sz="1800" dirty="0">
              <a:effectLst/>
            </a:endParaRPr>
          </a:p>
          <a:p>
            <a:r>
              <a:rPr lang="en-US" sz="1800" dirty="0">
                <a:effectLst/>
              </a:rPr>
              <a:t>, a new table named department is created with two columns: id and </a:t>
            </a:r>
            <a:r>
              <a:rPr lang="en-US" sz="1800" dirty="0" err="1">
                <a:effectLst/>
              </a:rPr>
              <a:t>department_name</a:t>
            </a:r>
            <a:r>
              <a:rPr lang="en-US" sz="1800" dirty="0">
                <a:effectLst/>
              </a:rPr>
              <a:t>. The id column is set as the primary key</a:t>
            </a:r>
            <a:r>
              <a:rPr lang="en-US" sz="1800" dirty="0" smtClean="0">
                <a:effectLst/>
              </a:rPr>
              <a:t>.</a:t>
            </a:r>
            <a:endParaRPr lang="en-US" sz="1800" dirty="0">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975341" y="501161"/>
            <a:ext cx="10353762" cy="5351585"/>
          </a:xfrm>
        </p:spPr>
        <p:txBody>
          <a:bodyPr>
            <a:normAutofit/>
          </a:bodyPr>
          <a:lstStyle/>
          <a:p>
            <a:r>
              <a:rPr lang="en-US" sz="1800" dirty="0">
                <a:effectLst/>
              </a:rPr>
              <a:t>, a new table named employees is created with four columns: id, name, salary, and </a:t>
            </a:r>
            <a:r>
              <a:rPr lang="en-US" sz="1800" dirty="0" err="1">
                <a:effectLst/>
              </a:rPr>
              <a:t>department_id</a:t>
            </a:r>
            <a:r>
              <a:rPr lang="en-US" sz="1800" dirty="0">
                <a:effectLst/>
              </a:rPr>
              <a:t>. The id column is set as the primary key and the </a:t>
            </a:r>
            <a:r>
              <a:rPr lang="en-US" sz="1800" dirty="0" err="1">
                <a:effectLst/>
              </a:rPr>
              <a:t>department_id</a:t>
            </a:r>
            <a:r>
              <a:rPr lang="en-US" sz="1800" dirty="0">
                <a:effectLst/>
              </a:rPr>
              <a:t> column is set as a foreign key referencing the id column of the department table.</a:t>
            </a:r>
            <a:endParaRPr lang="en-US" sz="1800" dirty="0">
              <a:effectLst/>
            </a:endParaRPr>
          </a:p>
          <a:p>
            <a:r>
              <a:rPr lang="en-US" sz="1800" dirty="0">
                <a:effectLst/>
              </a:rPr>
              <a:t>, three rows are inserted into the department table.</a:t>
            </a:r>
            <a:endParaRPr lang="en-US" sz="1800" dirty="0">
              <a:effectLst/>
            </a:endParaRPr>
          </a:p>
          <a:p>
            <a:r>
              <a:rPr lang="en-US" sz="1800" dirty="0">
                <a:effectLst/>
              </a:rPr>
              <a:t>, the user user2 is granted the privilege to insert rows into the employees table owned by user1.</a:t>
            </a:r>
            <a:endParaRPr lang="en-US" sz="1800" dirty="0">
              <a:effectLst/>
            </a:endParaRPr>
          </a:p>
          <a:p>
            <a:r>
              <a:rPr lang="en-US" sz="1800" dirty="0">
                <a:effectLst/>
              </a:rPr>
              <a:t>, the user user2 logs in to the database with the password 123.</a:t>
            </a:r>
            <a:endParaRPr lang="en-US" sz="1800" dirty="0">
              <a:effectLst/>
            </a:endParaRPr>
          </a:p>
          <a:p>
            <a:r>
              <a:rPr lang="en-US" sz="1800" dirty="0">
                <a:effectLst/>
              </a:rPr>
              <a:t>, five rows are inserted into the employees table owned by user1.</a:t>
            </a:r>
            <a:endParaRPr lang="en-US" sz="1800" dirty="0">
              <a:effectLst/>
            </a:endParaRPr>
          </a:p>
          <a:p>
            <a:r>
              <a:rPr lang="en-US" sz="1800" dirty="0">
                <a:effectLst/>
              </a:rPr>
              <a:t>This code creates a simple database schema with two tables and populates them with some sample data. It also demonstrates how to create users, roles, and grant privileges in an  database</a:t>
            </a:r>
            <a:r>
              <a:rPr lang="en-US" sz="1800" dirty="0" smtClean="0">
                <a:effectLst/>
              </a:rPr>
              <a:t>.</a:t>
            </a:r>
            <a:endParaRPr lang="en-US" sz="1800" dirty="0">
              <a:effectLst/>
            </a:endParaRPr>
          </a:p>
          <a:p>
            <a:endParaRPr lang="en-US" dirty="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195754" y="0"/>
            <a:ext cx="8370277" cy="6752492"/>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37592" y="0"/>
            <a:ext cx="8018586" cy="68580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12276" y="-61546"/>
            <a:ext cx="8660423" cy="680524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826F61"/>
      </a:accent1>
      <a:accent2>
        <a:srgbClr val="A19C7F"/>
      </a:accent2>
      <a:accent3>
        <a:srgbClr val="9AA489"/>
      </a:accent3>
      <a:accent4>
        <a:srgbClr val="7C938B"/>
      </a:accent4>
      <a:accent5>
        <a:srgbClr val="7C7D92"/>
      </a:accent5>
      <a:accent6>
        <a:srgbClr val="897376"/>
      </a:accent6>
      <a:hlink>
        <a:srgbClr val="D29B73"/>
      </a:hlink>
      <a:folHlink>
        <a:srgbClr val="F4C5A4"/>
      </a:folHlink>
    </a:clrScheme>
    <a:fontScheme name="Slate">
      <a:maj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0</TotalTime>
  <Words>12396</Words>
  <Application>WPS Presentation</Application>
  <PresentationFormat>Widescreen</PresentationFormat>
  <Paragraphs>341</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Trebuchet MS</vt:lpstr>
      <vt:lpstr>Wingdings 2</vt:lpstr>
      <vt:lpstr>Arabic Typesetting</vt:lpstr>
      <vt:lpstr>Calisto MT</vt:lpstr>
      <vt:lpstr>Microsoft YaHei</vt:lpstr>
      <vt:lpstr>Arial Unicode MS</vt:lpstr>
      <vt:lpstr>Calibri</vt:lpstr>
      <vt:lpstr>Aldhabi</vt:lpstr>
      <vt:lpstr>Slate</vt:lpstr>
      <vt:lpstr>ORACLE TASK</vt:lpstr>
      <vt:lpstr>a) Create a Manager User and grant them a role of privileges to create two users. Let User 1  create the Employee and the Department table. Let User 2 insert 5 rows of employees.  </vt:lpstr>
      <vt:lpstr>  </vt:lpstr>
      <vt:lpstr>  </vt:lpstr>
      <vt:lpstr>  </vt:lpstr>
      <vt:lpstr> </vt:lpstr>
      <vt:lpstr>  </vt:lpstr>
      <vt:lpstr>  </vt:lpstr>
      <vt:lpstr>  </vt:lpstr>
      <vt:lpstr> </vt:lpstr>
      <vt:lpstr>  </vt:lpstr>
      <vt:lpstr>  </vt:lpstr>
      <vt:lpstr>b) Demonstrate generating a blocker-waiting situation using two transactions by user 1 and user  2. The Transaction is calling a function that raises the rate of salary by 10% for department 1.  </vt:lpstr>
      <vt:lpstr>  </vt:lpstr>
      <vt:lpstr>  </vt:lpstr>
      <vt:lpstr>  </vt:lpstr>
      <vt:lpstr>  </vt:lpstr>
      <vt:lpstr>  </vt:lpstr>
      <vt:lpstr>c) Identify the sessions in the situation using SID and serial# for both blocker and waiting sessions.   </vt:lpstr>
      <vt:lpstr>  </vt:lpstr>
      <vt:lpstr>d) Demonstrate a deadlock scenario and display the expected result.  </vt:lpstr>
      <vt:lpstr>  </vt:lpstr>
      <vt:lpstr>e) Perform the following functions Create a function that calculates the average salary for any department.    </vt:lpstr>
      <vt:lpstr> </vt:lpstr>
      <vt:lpstr>Create a function that calculates the Total Salary in a Department.  </vt:lpstr>
      <vt:lpstr>  </vt:lpstr>
      <vt:lpstr> Create a function that calculates the maximum Salary.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TASK</dc:title>
  <dc:creator>Zeinab</dc:creator>
  <cp:lastModifiedBy>Zeinab</cp:lastModifiedBy>
  <cp:revision>19</cp:revision>
  <dcterms:created xsi:type="dcterms:W3CDTF">2023-12-13T21:09:00Z</dcterms:created>
  <dcterms:modified xsi:type="dcterms:W3CDTF">2023-12-17T02:17:14Z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F88591FAC1AF482F970422498702BD31_12</vt:lpwstr>
  </property>
  <property fmtid="{D5CDD505-2E9C-101B-9397-08002B2CF9AE}" pid="3" name="KSOProductBuildVer">
    <vt:lpwstr>1033-12.2.0.13359</vt:lpwstr>
  </property>
</Properties>
</file>