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61" r:id="rId2"/>
    <p:sldId id="257" r:id="rId3"/>
    <p:sldId id="259" r:id="rId4"/>
    <p:sldId id="263" r:id="rId5"/>
    <p:sldId id="264" r:id="rId6"/>
    <p:sldId id="265" r:id="rId7"/>
    <p:sldId id="266" r:id="rId8"/>
    <p:sldId id="268" r:id="rId9"/>
    <p:sldId id="267" r:id="rId10"/>
    <p:sldId id="260"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9F7"/>
    <a:srgbClr val="152A00"/>
    <a:srgbClr val="4E0233"/>
    <a:srgbClr val="1D3A00"/>
    <a:srgbClr val="00CC99"/>
    <a:srgbClr val="66FFCC"/>
    <a:srgbClr val="007033"/>
    <a:srgbClr val="FE9202"/>
    <a:srgbClr val="CC009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3" d="100"/>
          <a:sy n="113" d="100"/>
        </p:scale>
        <p:origin x="586" y="-48"/>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30-Dec-21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21368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2419045"/>
            <a:ext cx="7177135" cy="1374345"/>
          </a:xfrm>
          <a:noFill/>
          <a:effectLst>
            <a:outerShdw blurRad="50800" dist="38100" dir="2700000" algn="tl" rotWithShape="0">
              <a:prstClr val="black">
                <a:alpha val="40000"/>
              </a:prstClr>
            </a:outerShdw>
          </a:effectLst>
        </p:spPr>
        <p:txBody>
          <a:bodyPr>
            <a:normAutofit/>
          </a:bodyPr>
          <a:lstStyle>
            <a:lvl1pPr algn="r">
              <a:defRPr sz="3600">
                <a:solidFill>
                  <a:srgbClr val="7030A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059785" y="3793391"/>
            <a:ext cx="7177135" cy="763525"/>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5"/>
            <a:ext cx="8246070" cy="32068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413610" cy="725349"/>
          </a:xfrm>
        </p:spPr>
        <p:txBody>
          <a:bodyPr>
            <a:normAutofit/>
          </a:bodyPr>
          <a:lstStyle>
            <a:lvl1pPr algn="l">
              <a:defRPr sz="360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30-Dec-21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130" y="3521171"/>
            <a:ext cx="6393426" cy="1408471"/>
          </a:xfrm>
          <a:scene3d>
            <a:camera prst="perspectiveFront"/>
            <a:lightRig rig="threePt" dir="t"/>
          </a:scene3d>
          <a:sp3d>
            <a:bevelT prst="relaxedInset"/>
          </a:sp3d>
        </p:spPr>
        <p:txBody>
          <a:bodyPr>
            <a:normAutofit/>
          </a:bodyPr>
          <a:lstStyle/>
          <a:p>
            <a:r>
              <a:rPr lang="en-US" b="1" i="0" dirty="0">
                <a:solidFill>
                  <a:schemeClr val="tx2">
                    <a:lumMod val="75000"/>
                  </a:schemeClr>
                </a:solidFill>
                <a:effectLst/>
                <a:latin typeface="sofia-pro"/>
              </a:rPr>
              <a:t>Student Management System</a:t>
            </a:r>
            <a:br>
              <a:rPr lang="en-US" b="1" i="0" dirty="0">
                <a:solidFill>
                  <a:srgbClr val="273239"/>
                </a:solidFill>
                <a:effectLst/>
                <a:latin typeface="sofia-pro"/>
              </a:rPr>
            </a:br>
            <a:endParaRPr lang="en-US" dirty="0"/>
          </a:p>
        </p:txBody>
      </p:sp>
      <p:sp>
        <p:nvSpPr>
          <p:cNvPr id="3" name="Subtitle 2"/>
          <p:cNvSpPr>
            <a:spLocks noGrp="1"/>
          </p:cNvSpPr>
          <p:nvPr>
            <p:ph type="subTitle" idx="1"/>
          </p:nvPr>
        </p:nvSpPr>
        <p:spPr>
          <a:xfrm>
            <a:off x="2227006" y="4225407"/>
            <a:ext cx="6393426" cy="1100973"/>
          </a:xfrm>
        </p:spPr>
        <p:txBody>
          <a:bodyPr>
            <a:normAutofit/>
          </a:bodyPr>
          <a:lstStyle/>
          <a:p>
            <a:r>
              <a:rPr lang="en-US" sz="2000" dirty="0">
                <a:latin typeface="Segoe UI Semibold" panose="020B0702040204020203" pitchFamily="34" charset="0"/>
                <a:cs typeface="Segoe UI Semibold" panose="020B0702040204020203" pitchFamily="34" charset="0"/>
              </a:rPr>
              <a:t>By Zainab Bai E</a:t>
            </a:r>
          </a:p>
          <a:p>
            <a:r>
              <a:rPr lang="en-US" sz="1800" dirty="0">
                <a:latin typeface="Segoe UI Semibold" panose="020B0702040204020203" pitchFamily="34" charset="0"/>
                <a:cs typeface="Segoe UI Semibold" panose="020B0702040204020203" pitchFamily="34" charset="0"/>
              </a:rPr>
              <a:t>Enrollment No:</a:t>
            </a:r>
            <a:r>
              <a:rPr lang="en-US" sz="1800" b="0" i="0" dirty="0">
                <a:effectLst/>
                <a:latin typeface="Clear Sans"/>
              </a:rPr>
              <a:t>EBEON1021459495</a:t>
            </a:r>
            <a:endParaRPr lang="en-US" sz="1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1869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FEBE1-F703-4C86-AD32-5A2BEA62B235}"/>
              </a:ext>
            </a:extLst>
          </p:cNvPr>
          <p:cNvSpPr txBox="1"/>
          <p:nvPr/>
        </p:nvSpPr>
        <p:spPr>
          <a:xfrm>
            <a:off x="1441547" y="2571750"/>
            <a:ext cx="6260905" cy="523220"/>
          </a:xfrm>
          <a:prstGeom prst="rect">
            <a:avLst/>
          </a:prstGeom>
          <a:gradFill flip="none" rotWithShape="1">
            <a:gsLst>
              <a:gs pos="72000">
                <a:schemeClr val="accent1">
                  <a:lumMod val="60000"/>
                  <a:lumOff val="40000"/>
                </a:schemeClr>
              </a:gs>
              <a:gs pos="33000">
                <a:schemeClr val="tx2">
                  <a:lumMod val="60000"/>
                  <a:lumOff val="40000"/>
                </a:schemeClr>
              </a:gs>
              <a:gs pos="68706">
                <a:srgbClr val="A8C6DF"/>
              </a:gs>
              <a:gs pos="16000">
                <a:schemeClr val="tx2">
                  <a:lumMod val="40000"/>
                  <a:lumOff val="60000"/>
                </a:schemeClr>
              </a:gs>
              <a:gs pos="63000">
                <a:schemeClr val="accent5">
                  <a:lumMod val="30000"/>
                  <a:lumOff val="70000"/>
                </a:schemeClr>
              </a:gs>
            </a:gsLst>
            <a:lin ang="2700000" scaled="1"/>
            <a:tileRect/>
          </a:gradFill>
          <a:effectLst/>
          <a:scene3d>
            <a:camera prst="orthographicFront"/>
            <a:lightRig rig="threePt" dir="t"/>
          </a:scene3d>
          <a:sp3d>
            <a:bevelT w="101600" prst="riblet"/>
          </a:sp3d>
        </p:spPr>
        <p:txBody>
          <a:bodyPr wrap="square" rtlCol="0">
            <a:spAutoFit/>
          </a:bodyPr>
          <a:lstStyle/>
          <a:p>
            <a:pPr algn="ctr"/>
            <a:r>
              <a:rPr lang="en-US" sz="2800" dirty="0">
                <a:ln w="0"/>
                <a:effectLst>
                  <a:outerShdw blurRad="38100" dist="19050" dir="2700000" algn="tl" rotWithShape="0">
                    <a:schemeClr val="dk1">
                      <a:alpha val="40000"/>
                    </a:schemeClr>
                  </a:outerShdw>
                </a:effectLst>
                <a:latin typeface="Algerian" panose="04020705040A02060702" pitchFamily="82" charset="0"/>
                <a:cs typeface="Arial" panose="020B0604020202020204" pitchFamily="34" charset="0"/>
              </a:rPr>
              <a:t>Thank You</a:t>
            </a:r>
            <a:endParaRPr lang="en-AE" sz="2800" dirty="0">
              <a:ln w="0"/>
              <a:effectLst>
                <a:outerShdw blurRad="38100" dist="19050" dir="2700000" algn="tl" rotWithShape="0">
                  <a:schemeClr val="dk1">
                    <a:alpha val="40000"/>
                  </a:schemeClr>
                </a:outerShdw>
              </a:effectLst>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916230"/>
          </a:xfrm>
          <a:scene3d>
            <a:camera prst="orthographicFront"/>
            <a:lightRig rig="threePt" dir="t"/>
          </a:scene3d>
          <a:sp3d>
            <a:bevelT w="152400" h="50800" prst="softRound"/>
          </a:sp3d>
        </p:spPr>
        <p:txBody>
          <a:bodyPr>
            <a:normAutofit/>
          </a:bodyPr>
          <a:lstStyle/>
          <a:p>
            <a:r>
              <a:rPr lang="en-US" dirty="0">
                <a:latin typeface="Algerian" panose="04020705040A02060702" pitchFamily="82" charset="0"/>
              </a:rPr>
              <a:t>Slide Title</a:t>
            </a:r>
          </a:p>
        </p:txBody>
      </p:sp>
      <p:sp>
        <p:nvSpPr>
          <p:cNvPr id="3" name="Content Placeholder 2"/>
          <p:cNvSpPr>
            <a:spLocks noGrp="1"/>
          </p:cNvSpPr>
          <p:nvPr>
            <p:ph idx="1"/>
          </p:nvPr>
        </p:nvSpPr>
        <p:spPr/>
        <p:txBody>
          <a:bodyPr>
            <a:normAutofit fontScale="92500" lnSpcReduction="10000"/>
          </a:bodyPr>
          <a:lstStyle/>
          <a:p>
            <a:r>
              <a:rPr lang="en-US" dirty="0"/>
              <a:t>Abstract</a:t>
            </a:r>
          </a:p>
          <a:p>
            <a:r>
              <a:rPr lang="en-US" dirty="0"/>
              <a:t>Output Screen</a:t>
            </a:r>
          </a:p>
          <a:p>
            <a:r>
              <a:rPr lang="en-US" dirty="0">
                <a:solidFill>
                  <a:schemeClr val="tx2">
                    <a:lumMod val="75000"/>
                  </a:schemeClr>
                </a:solidFill>
                <a:latin typeface="urw-din"/>
              </a:rPr>
              <a:t>D</a:t>
            </a:r>
            <a:r>
              <a:rPr lang="en-US" b="0" i="0" dirty="0">
                <a:solidFill>
                  <a:schemeClr val="tx2">
                    <a:lumMod val="75000"/>
                  </a:schemeClr>
                </a:solidFill>
                <a:effectLst/>
                <a:latin typeface="urw-din"/>
              </a:rPr>
              <a:t>etails added Screen</a:t>
            </a:r>
          </a:p>
          <a:p>
            <a:r>
              <a:rPr lang="en-US" dirty="0">
                <a:solidFill>
                  <a:schemeClr val="tx2">
                    <a:lumMod val="75000"/>
                  </a:schemeClr>
                </a:solidFill>
              </a:rPr>
              <a:t>Buttons Details</a:t>
            </a:r>
          </a:p>
          <a:p>
            <a:r>
              <a:rPr lang="en-US" dirty="0"/>
              <a:t>Generate Receipt Button</a:t>
            </a:r>
          </a:p>
          <a:p>
            <a:r>
              <a:rPr lang="en-US" dirty="0">
                <a:solidFill>
                  <a:schemeClr val="tx2">
                    <a:lumMod val="75000"/>
                  </a:schemeClr>
                </a:solidFill>
                <a:latin typeface="urw-din"/>
              </a:rPr>
              <a:t>P</a:t>
            </a:r>
            <a:r>
              <a:rPr lang="en-US" b="0" i="0" dirty="0">
                <a:solidFill>
                  <a:schemeClr val="tx2">
                    <a:lumMod val="75000"/>
                  </a:schemeClr>
                </a:solidFill>
                <a:effectLst/>
                <a:latin typeface="urw-din"/>
              </a:rPr>
              <a:t>rint button </a:t>
            </a:r>
            <a:endParaRPr lang="en-US" dirty="0">
              <a:solidFill>
                <a:schemeClr val="tx2">
                  <a:lumMod val="75000"/>
                </a:schemeClr>
              </a:solidFill>
            </a:endParaRPr>
          </a:p>
          <a:p>
            <a:r>
              <a:rPr lang="en-US" dirty="0">
                <a:solidFill>
                  <a:schemeClr val="tx2">
                    <a:lumMod val="75000"/>
                  </a:schemeClr>
                </a:solidFill>
                <a:latin typeface="urw-din"/>
              </a:rPr>
              <a:t>Fee Receipt</a:t>
            </a:r>
            <a:endParaRPr lang="en-US" b="0" i="0" dirty="0">
              <a:solidFill>
                <a:schemeClr val="tx2">
                  <a:lumMod val="75000"/>
                </a:schemeClr>
              </a:solidFill>
              <a:effectLst/>
              <a:latin typeface="urw-din"/>
            </a:endParaRP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433880"/>
            <a:ext cx="6108200" cy="725349"/>
          </a:xfrm>
        </p:spPr>
        <p:txBody>
          <a:bodyPr>
            <a:normAutofit/>
          </a:bodyPr>
          <a:lstStyle/>
          <a:p>
            <a:pPr algn="ctr"/>
            <a:r>
              <a:rPr lang="en-US" dirty="0">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100000" b="100000"/>
                  </a:path>
                  <a:tileRect t="-100000" r="-100000"/>
                </a:gradFill>
                <a:latin typeface="Algerian" panose="04020705040A02060702" pitchFamily="82" charset="0"/>
              </a:rPr>
              <a:t>Abstract</a:t>
            </a:r>
          </a:p>
        </p:txBody>
      </p:sp>
      <p:sp>
        <p:nvSpPr>
          <p:cNvPr id="5" name="Content Placeholder 4"/>
          <p:cNvSpPr>
            <a:spLocks noGrp="1"/>
          </p:cNvSpPr>
          <p:nvPr>
            <p:ph idx="1"/>
          </p:nvPr>
        </p:nvSpPr>
        <p:spPr>
          <a:xfrm>
            <a:off x="2586835" y="1350110"/>
            <a:ext cx="6108200" cy="3511061"/>
          </a:xfrm>
        </p:spPr>
        <p:txBody>
          <a:bodyPr/>
          <a:lstStyle/>
          <a:p>
            <a:pPr marL="0" indent="0" algn="just">
              <a:buNone/>
            </a:pPr>
            <a:r>
              <a:rPr lang="en-US" b="0" i="0" dirty="0">
                <a:solidFill>
                  <a:srgbClr val="273239"/>
                </a:solidFill>
                <a:effectLst/>
                <a:latin typeface="Times New Roman" panose="02020603050405020304" pitchFamily="18" charset="0"/>
                <a:cs typeface="Times New Roman" panose="02020603050405020304" pitchFamily="18" charset="0"/>
              </a:rPr>
              <a:t>GUI application which provides the details of the college student, about his course and the fees that need to be paid. The fee is calculated and saved in a text file. The program must also be able to print the receipt.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706B6C-8602-43AB-9AA2-5ACC576544C3}"/>
              </a:ext>
            </a:extLst>
          </p:cNvPr>
          <p:cNvSpPr txBox="1"/>
          <p:nvPr/>
        </p:nvSpPr>
        <p:spPr>
          <a:xfrm>
            <a:off x="448965" y="739290"/>
            <a:ext cx="4586286"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030A0"/>
                </a:solidFill>
                <a:effectLst>
                  <a:outerShdw blurRad="50800" dist="38100" dir="2700000" algn="tl" rotWithShape="0">
                    <a:prstClr val="black">
                      <a:alpha val="40000"/>
                    </a:prstClr>
                  </a:outerShdw>
                </a:effectLst>
                <a:uLnTx/>
                <a:uFillTx/>
                <a:latin typeface="Algerian" panose="04020705040A02060702" pitchFamily="82" charset="0"/>
                <a:ea typeface="+mj-ea"/>
                <a:cs typeface="+mj-cs"/>
              </a:rPr>
              <a:t>Output Screen</a:t>
            </a:r>
            <a:endParaRPr lang="en-AE" sz="2800" dirty="0">
              <a:latin typeface="Algerian" panose="04020705040A02060702" pitchFamily="82" charset="0"/>
            </a:endParaRPr>
          </a:p>
        </p:txBody>
      </p:sp>
      <p:sp>
        <p:nvSpPr>
          <p:cNvPr id="7" name="Rectangle 6">
            <a:extLst>
              <a:ext uri="{FF2B5EF4-FFF2-40B4-BE49-F238E27FC236}">
                <a16:creationId xmlns:a16="http://schemas.microsoft.com/office/drawing/2014/main" id="{055FB79B-33EA-49FE-BE9A-B6BDA206E5E0}"/>
              </a:ext>
            </a:extLst>
          </p:cNvPr>
          <p:cNvSpPr/>
          <p:nvPr/>
        </p:nvSpPr>
        <p:spPr>
          <a:xfrm>
            <a:off x="296260" y="1197405"/>
            <a:ext cx="8551480" cy="381762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85259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C78F5-20BD-49D2-911A-266024192D53}"/>
              </a:ext>
            </a:extLst>
          </p:cNvPr>
          <p:cNvSpPr txBox="1"/>
          <p:nvPr/>
        </p:nvSpPr>
        <p:spPr>
          <a:xfrm>
            <a:off x="448965" y="739290"/>
            <a:ext cx="4586286" cy="461665"/>
          </a:xfrm>
          <a:prstGeom prst="rect">
            <a:avLst/>
          </a:prstGeom>
          <a:noFill/>
        </p:spPr>
        <p:txBody>
          <a:bodyPr wrap="square">
            <a:spAutoFit/>
          </a:bodyPr>
          <a:lstStyle/>
          <a:p>
            <a:r>
              <a:rPr lang="en-US" sz="2400" dirty="0">
                <a:solidFill>
                  <a:srgbClr val="7030A0"/>
                </a:solidFill>
                <a:effectLst>
                  <a:outerShdw blurRad="50800" dist="38100" dir="2700000" algn="tl" rotWithShape="0">
                    <a:prstClr val="black">
                      <a:alpha val="40000"/>
                    </a:prstClr>
                  </a:outerShdw>
                </a:effectLst>
                <a:latin typeface="Algerian" panose="04020705040A02060702" pitchFamily="82" charset="0"/>
                <a:ea typeface="+mj-ea"/>
                <a:cs typeface="+mj-cs"/>
              </a:rPr>
              <a:t>Details Added Screen</a:t>
            </a:r>
            <a:endParaRPr lang="en-AE" sz="2400" dirty="0"/>
          </a:p>
        </p:txBody>
      </p:sp>
      <p:sp>
        <p:nvSpPr>
          <p:cNvPr id="4" name="Rectangle 3">
            <a:extLst>
              <a:ext uri="{FF2B5EF4-FFF2-40B4-BE49-F238E27FC236}">
                <a16:creationId xmlns:a16="http://schemas.microsoft.com/office/drawing/2014/main" id="{D98E67F6-D694-4D08-AC25-175F983EBB52}"/>
              </a:ext>
            </a:extLst>
          </p:cNvPr>
          <p:cNvSpPr/>
          <p:nvPr/>
        </p:nvSpPr>
        <p:spPr>
          <a:xfrm>
            <a:off x="143555" y="1197405"/>
            <a:ext cx="8856890" cy="381762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05643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DF4A5-28E0-483E-9F28-4CFE05295373}"/>
              </a:ext>
            </a:extLst>
          </p:cNvPr>
          <p:cNvSpPr txBox="1"/>
          <p:nvPr/>
        </p:nvSpPr>
        <p:spPr>
          <a:xfrm>
            <a:off x="448965" y="1197405"/>
            <a:ext cx="4586286" cy="461665"/>
          </a:xfrm>
          <a:prstGeom prst="rect">
            <a:avLst/>
          </a:prstGeom>
          <a:noFill/>
        </p:spPr>
        <p:txBody>
          <a:bodyPr wrap="square">
            <a:spAutoFit/>
          </a:bodyPr>
          <a:lstStyle/>
          <a:p>
            <a:r>
              <a:rPr lang="en-US" sz="2400" dirty="0">
                <a:solidFill>
                  <a:srgbClr val="7030A0"/>
                </a:solidFill>
                <a:effectLst>
                  <a:outerShdw blurRad="50800" dist="38100" dir="2700000" algn="tl" rotWithShape="0">
                    <a:prstClr val="black">
                      <a:alpha val="40000"/>
                    </a:prstClr>
                  </a:outerShdw>
                </a:effectLst>
                <a:latin typeface="Algerian" panose="04020705040A02060702" pitchFamily="82" charset="0"/>
                <a:ea typeface="+mj-ea"/>
                <a:cs typeface="+mj-cs"/>
              </a:rPr>
              <a:t>Button Details</a:t>
            </a:r>
            <a:endParaRPr lang="en-AE" sz="2400" dirty="0"/>
          </a:p>
        </p:txBody>
      </p:sp>
      <p:sp>
        <p:nvSpPr>
          <p:cNvPr id="5" name="TextBox 4">
            <a:extLst>
              <a:ext uri="{FF2B5EF4-FFF2-40B4-BE49-F238E27FC236}">
                <a16:creationId xmlns:a16="http://schemas.microsoft.com/office/drawing/2014/main" id="{4FD08D26-2155-4F9E-B21E-5EC8537DC3DA}"/>
              </a:ext>
            </a:extLst>
          </p:cNvPr>
          <p:cNvSpPr txBox="1"/>
          <p:nvPr/>
        </p:nvSpPr>
        <p:spPr>
          <a:xfrm>
            <a:off x="296260" y="1808225"/>
            <a:ext cx="8551480" cy="2862322"/>
          </a:xfrm>
          <a:prstGeom prst="rect">
            <a:avLst/>
          </a:prstGeom>
          <a:noFill/>
        </p:spPr>
        <p:txBody>
          <a:bodyPr wrap="square" rtlCol="0">
            <a:spAutoFit/>
          </a:bodyPr>
          <a:lstStyle/>
          <a:p>
            <a:pPr algn="l" fontAlgn="base">
              <a:buFont typeface="+mj-lt"/>
              <a:buAutoNum type="arabicPeriod"/>
            </a:pPr>
            <a:r>
              <a:rPr lang="en-US" b="1" i="0" dirty="0">
                <a:solidFill>
                  <a:srgbClr val="273239"/>
                </a:solidFill>
                <a:effectLst/>
                <a:latin typeface="urw-din"/>
              </a:rPr>
              <a:t>Receipt:</a:t>
            </a:r>
            <a:r>
              <a:rPr lang="en-US" b="0" i="0" dirty="0">
                <a:solidFill>
                  <a:srgbClr val="273239"/>
                </a:solidFill>
                <a:effectLst/>
                <a:latin typeface="urw-din"/>
              </a:rPr>
              <a:t> The prime functionality of this method is to display all the data that is entered in the text fields, the course to be taken and the final amount that needs to be paid. These operations can be done by adding ActionListener to the button named as </a:t>
            </a:r>
            <a:r>
              <a:rPr lang="en-US" b="0" i="1" dirty="0">
                <a:solidFill>
                  <a:srgbClr val="273239"/>
                </a:solidFill>
                <a:effectLst/>
                <a:latin typeface="urw-din"/>
              </a:rPr>
              <a:t>receipt</a:t>
            </a:r>
            <a:r>
              <a:rPr lang="en-US" b="0" i="0" dirty="0">
                <a:solidFill>
                  <a:srgbClr val="273239"/>
                </a:solidFill>
                <a:effectLst/>
                <a:latin typeface="urw-din"/>
              </a:rPr>
              <a:t>.</a:t>
            </a:r>
          </a:p>
          <a:p>
            <a:pPr algn="l" fontAlgn="base">
              <a:buFont typeface="+mj-lt"/>
              <a:buAutoNum type="arabicPeriod"/>
            </a:pPr>
            <a:r>
              <a:rPr lang="en-US" b="1" i="0" dirty="0">
                <a:solidFill>
                  <a:srgbClr val="273239"/>
                </a:solidFill>
                <a:effectLst/>
                <a:latin typeface="urw-din"/>
              </a:rPr>
              <a:t>Reset:</a:t>
            </a:r>
            <a:r>
              <a:rPr lang="en-US" b="0" i="0" dirty="0">
                <a:solidFill>
                  <a:srgbClr val="273239"/>
                </a:solidFill>
                <a:effectLst/>
                <a:latin typeface="urw-din"/>
              </a:rPr>
              <a:t> The functionality of this method is to clear the information that is already visible to in the text areas and in the text fields and to add new student’s details and print the fees of that particular student. It can be done by adding ActionListener to the button.</a:t>
            </a:r>
          </a:p>
          <a:p>
            <a:pPr algn="l" fontAlgn="base">
              <a:buFont typeface="+mj-lt"/>
              <a:buAutoNum type="arabicPeriod"/>
            </a:pPr>
            <a:r>
              <a:rPr lang="en-US" b="1" i="0" dirty="0">
                <a:solidFill>
                  <a:srgbClr val="273239"/>
                </a:solidFill>
                <a:effectLst/>
                <a:latin typeface="urw-din"/>
              </a:rPr>
              <a:t>Print:</a:t>
            </a:r>
            <a:r>
              <a:rPr lang="en-US" b="0" i="0" dirty="0">
                <a:solidFill>
                  <a:srgbClr val="273239"/>
                </a:solidFill>
                <a:effectLst/>
                <a:latin typeface="urw-din"/>
              </a:rPr>
              <a:t> The functionality of this method is to print the fee receipt if the printer is available. We can do this by adding ActionListener to the button. The entire information in the text area is named as </a:t>
            </a:r>
            <a:r>
              <a:rPr lang="en-US" b="0" i="1" dirty="0">
                <a:solidFill>
                  <a:srgbClr val="273239"/>
                </a:solidFill>
                <a:effectLst/>
                <a:latin typeface="urw-din"/>
              </a:rPr>
              <a:t>area2</a:t>
            </a:r>
            <a:r>
              <a:rPr lang="en-US" b="0" i="0" dirty="0">
                <a:solidFill>
                  <a:srgbClr val="273239"/>
                </a:solidFill>
                <a:effectLst/>
                <a:latin typeface="urw-din"/>
              </a:rPr>
              <a:t> and is saved in a file in the computer under the name of </a:t>
            </a:r>
            <a:r>
              <a:rPr lang="en-US" b="0" i="1" dirty="0">
                <a:solidFill>
                  <a:srgbClr val="273239"/>
                </a:solidFill>
                <a:effectLst/>
                <a:latin typeface="urw-din"/>
              </a:rPr>
              <a:t>java.txt</a:t>
            </a:r>
            <a:r>
              <a:rPr lang="en-US" b="0" i="0" dirty="0">
                <a:solidFill>
                  <a:srgbClr val="273239"/>
                </a:solidFill>
                <a:effectLst/>
                <a:latin typeface="urw-din"/>
              </a:rPr>
              <a:t>. It will also show a dialog box as </a:t>
            </a:r>
            <a:r>
              <a:rPr lang="en-US" b="0" i="1" dirty="0">
                <a:solidFill>
                  <a:srgbClr val="273239"/>
                </a:solidFill>
                <a:effectLst/>
                <a:latin typeface="urw-din"/>
              </a:rPr>
              <a:t>Data saved successfully</a:t>
            </a:r>
            <a:r>
              <a:rPr lang="en-US" b="0" i="0" dirty="0">
                <a:solidFill>
                  <a:srgbClr val="273239"/>
                </a:solidFill>
                <a:effectLst/>
                <a:latin typeface="urw-din"/>
              </a:rPr>
              <a:t>.</a:t>
            </a:r>
          </a:p>
        </p:txBody>
      </p:sp>
    </p:spTree>
    <p:extLst>
      <p:ext uri="{BB962C8B-B14F-4D97-AF65-F5344CB8AC3E}">
        <p14:creationId xmlns:p14="http://schemas.microsoft.com/office/powerpoint/2010/main" val="240963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7921-78C0-4076-8B3D-06B8930C2835}"/>
              </a:ext>
            </a:extLst>
          </p:cNvPr>
          <p:cNvSpPr>
            <a:spLocks noGrp="1"/>
          </p:cNvSpPr>
          <p:nvPr>
            <p:ph type="title"/>
          </p:nvPr>
        </p:nvSpPr>
        <p:spPr>
          <a:xfrm>
            <a:off x="601670" y="739289"/>
            <a:ext cx="2901395" cy="458116"/>
          </a:xfrm>
        </p:spPr>
        <p:txBody>
          <a:bodyPr>
            <a:noAutofit/>
          </a:bodyPr>
          <a:lstStyle/>
          <a:p>
            <a:pPr algn="l"/>
            <a:r>
              <a:rPr lang="en-US" sz="1800" dirty="0">
                <a:solidFill>
                  <a:srgbClr val="7030A0"/>
                </a:solidFill>
                <a:effectLst>
                  <a:outerShdw blurRad="50800" dist="38100" dir="2700000" algn="tl" rotWithShape="0">
                    <a:prstClr val="black">
                      <a:alpha val="40000"/>
                    </a:prstClr>
                  </a:outerShdw>
                </a:effectLst>
                <a:latin typeface="Algerian" panose="04020705040A02060702" pitchFamily="82" charset="0"/>
              </a:rPr>
              <a:t>Generate receipt button</a:t>
            </a:r>
            <a:endParaRPr lang="en-AE" sz="1800" dirty="0"/>
          </a:p>
        </p:txBody>
      </p:sp>
      <p:sp>
        <p:nvSpPr>
          <p:cNvPr id="3" name="Rectangle 2">
            <a:extLst>
              <a:ext uri="{FF2B5EF4-FFF2-40B4-BE49-F238E27FC236}">
                <a16:creationId xmlns:a16="http://schemas.microsoft.com/office/drawing/2014/main" id="{FAA56B64-EB28-4318-9467-16716A627DF2}"/>
              </a:ext>
            </a:extLst>
          </p:cNvPr>
          <p:cNvSpPr/>
          <p:nvPr/>
        </p:nvSpPr>
        <p:spPr>
          <a:xfrm>
            <a:off x="143555" y="1350110"/>
            <a:ext cx="8856890" cy="366492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23674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83CA-5BDF-4B7F-AE9C-6F926AF3B2CB}"/>
              </a:ext>
            </a:extLst>
          </p:cNvPr>
          <p:cNvSpPr>
            <a:spLocks noGrp="1"/>
          </p:cNvSpPr>
          <p:nvPr>
            <p:ph type="title"/>
          </p:nvPr>
        </p:nvSpPr>
        <p:spPr>
          <a:xfrm>
            <a:off x="457200" y="586585"/>
            <a:ext cx="3503980" cy="476644"/>
          </a:xfrm>
        </p:spPr>
        <p:txBody>
          <a:bodyPr>
            <a:normAutofit/>
          </a:bodyPr>
          <a:lstStyle/>
          <a:p>
            <a:pPr algn="l"/>
            <a:r>
              <a:rPr kumimoji="0" lang="en-US" sz="2000" b="0" i="0" u="none" strike="noStrike" kern="1200" cap="none" spc="0" normalizeH="0" baseline="0" noProof="0" dirty="0">
                <a:ln>
                  <a:noFill/>
                </a:ln>
                <a:solidFill>
                  <a:srgbClr val="7030A0"/>
                </a:solidFill>
                <a:effectLst>
                  <a:outerShdw blurRad="50800" dist="38100" dir="2700000" algn="tl" rotWithShape="0">
                    <a:prstClr val="black">
                      <a:alpha val="40000"/>
                    </a:prstClr>
                  </a:outerShdw>
                </a:effectLst>
                <a:uLnTx/>
                <a:uFillTx/>
                <a:latin typeface="Algerian" panose="04020705040A02060702" pitchFamily="82" charset="0"/>
                <a:ea typeface="+mj-ea"/>
                <a:cs typeface="+mj-cs"/>
              </a:rPr>
              <a:t>Print Button</a:t>
            </a:r>
            <a:endParaRPr lang="en-AE" sz="2000" dirty="0"/>
          </a:p>
        </p:txBody>
      </p:sp>
      <p:sp>
        <p:nvSpPr>
          <p:cNvPr id="3" name="Rectangle 2">
            <a:extLst>
              <a:ext uri="{FF2B5EF4-FFF2-40B4-BE49-F238E27FC236}">
                <a16:creationId xmlns:a16="http://schemas.microsoft.com/office/drawing/2014/main" id="{FFA94009-D32B-49C9-9463-3E94349C0F25}"/>
              </a:ext>
            </a:extLst>
          </p:cNvPr>
          <p:cNvSpPr/>
          <p:nvPr/>
        </p:nvSpPr>
        <p:spPr>
          <a:xfrm>
            <a:off x="143555" y="1063228"/>
            <a:ext cx="8856890" cy="39518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0598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9DC0-C0F0-4D77-8BAF-827E7FCFDBE6}"/>
              </a:ext>
            </a:extLst>
          </p:cNvPr>
          <p:cNvSpPr>
            <a:spLocks noGrp="1"/>
          </p:cNvSpPr>
          <p:nvPr>
            <p:ph type="title"/>
          </p:nvPr>
        </p:nvSpPr>
        <p:spPr>
          <a:xfrm>
            <a:off x="457199" y="586585"/>
            <a:ext cx="3351275" cy="476644"/>
          </a:xfrm>
        </p:spPr>
        <p:txBody>
          <a:bodyPr>
            <a:noAutofit/>
          </a:bodyPr>
          <a:lstStyle/>
          <a:p>
            <a:pPr algn="l"/>
            <a:r>
              <a:rPr lang="en-US" sz="1800" dirty="0">
                <a:solidFill>
                  <a:srgbClr val="7030A0"/>
                </a:solidFill>
                <a:effectLst>
                  <a:outerShdw blurRad="50800" dist="38100" dir="2700000" algn="tl" rotWithShape="0">
                    <a:prstClr val="black">
                      <a:alpha val="40000"/>
                    </a:prstClr>
                  </a:outerShdw>
                </a:effectLst>
                <a:latin typeface="Algerian" panose="04020705040A02060702" pitchFamily="82" charset="0"/>
              </a:rPr>
              <a:t>    Fee Receipt</a:t>
            </a:r>
            <a:endParaRPr lang="en-AE" sz="1800" dirty="0"/>
          </a:p>
        </p:txBody>
      </p:sp>
      <p:sp>
        <p:nvSpPr>
          <p:cNvPr id="3" name="Rectangle 2">
            <a:extLst>
              <a:ext uri="{FF2B5EF4-FFF2-40B4-BE49-F238E27FC236}">
                <a16:creationId xmlns:a16="http://schemas.microsoft.com/office/drawing/2014/main" id="{99B3BEBC-5818-4B8B-9274-280B2A926380}"/>
              </a:ext>
            </a:extLst>
          </p:cNvPr>
          <p:cNvSpPr/>
          <p:nvPr/>
        </p:nvSpPr>
        <p:spPr>
          <a:xfrm>
            <a:off x="457199" y="1350110"/>
            <a:ext cx="8237836" cy="366492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4377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(16:9)</PresentationFormat>
  <Paragraphs>25</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Clear Sans</vt:lpstr>
      <vt:lpstr>Segoe UI Semibold</vt:lpstr>
      <vt:lpstr>sofia-pro</vt:lpstr>
      <vt:lpstr>Times New Roman</vt:lpstr>
      <vt:lpstr>urw-din</vt:lpstr>
      <vt:lpstr>Office Theme</vt:lpstr>
      <vt:lpstr>Student Management System </vt:lpstr>
      <vt:lpstr>Slide Title</vt:lpstr>
      <vt:lpstr>Abstract</vt:lpstr>
      <vt:lpstr>PowerPoint Presentation</vt:lpstr>
      <vt:lpstr>PowerPoint Presentation</vt:lpstr>
      <vt:lpstr>PowerPoint Presentation</vt:lpstr>
      <vt:lpstr>Generate receipt button</vt:lpstr>
      <vt:lpstr>Print Button</vt:lpstr>
      <vt:lpstr>    Fee Receipt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2021-12-29T19:33:49Z</dcterms:modified>
</cp:coreProperties>
</file>