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60C48EA-9A4C-4BBF-8435-A1BD177A34D5}">
  <a:tblStyle styleId="{060C48EA-9A4C-4BBF-8435-A1BD177A34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regular.fntdata"/><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9f2633d4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9f2633d4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22b9b37d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22b9b37d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29276b70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29276b70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221f882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221f882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29276b7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29276b7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737bb195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737bb195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737bb19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737bb19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2946bce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2946bce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2946bce0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2946bce0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2965cc77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2965cc77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d1c5a2f4a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1c5a2f4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737bb195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737bb195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28c8c8b6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28c8c8b6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737bb195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737bb195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737bb195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737bb195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737bb195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737bb195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737bb195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737bb195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737bb195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737bb195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28c8c8b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28c8c8b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28c8c8b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28c8c8b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9fb54e02b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9fb54e02b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d1c5a2f4a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d1c5a2f4a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9fb54e02b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9fb54e02b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9fb54e02b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9fb54e02b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9fb54e02b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9fb54e02b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290c13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290c13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9fb1e081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9fb1e08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9fb1e08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9fb1e08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221f882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221f882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75b20b6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75b20b6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75b20b6c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75b20b6c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2946bce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2946bce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2946bce0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2946bce0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2946bce0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2946bce0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9f2633d4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9f2633d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2946bce0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2946bce0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9f2633d4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9f2633d4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en.wikipedia.org/wiki/Latin" TargetMode="External"/><Relationship Id="rId4" Type="http://schemas.openxmlformats.org/officeDocument/2006/relationships/hyperlink" Target="https://en.wikipedia.org/wiki/Flowering_plant" TargetMode="External"/><Relationship Id="rId5" Type="http://schemas.openxmlformats.org/officeDocument/2006/relationships/hyperlink" Target="https://en.wikipedia.org/wiki/Apocynaceae" TargetMode="External"/><Relationship Id="rId6" Type="http://schemas.openxmlformats.org/officeDocument/2006/relationships/hyperlink" Target="https://en.wikipedia.org/wiki/Europe" TargetMode="External"/><Relationship Id="rId7" Type="http://schemas.openxmlformats.org/officeDocument/2006/relationships/hyperlink" Target="https://en.wikipedia.org/wiki/Asia" TargetMode="External"/><Relationship Id="rId8"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27.png"/><Relationship Id="rId5"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300">
                <a:solidFill>
                  <a:srgbClr val="FFFFFF"/>
                </a:solidFill>
              </a:rPr>
              <a:t>HEC Montréal École de Gestion</a:t>
            </a:r>
            <a:endParaRPr sz="2300">
              <a:solidFill>
                <a:srgbClr val="FFFFFF"/>
              </a:solidFill>
            </a:endParaRPr>
          </a:p>
          <a:p>
            <a:pPr indent="0" lvl="0" marL="0" rtl="0" algn="ctr">
              <a:spcBef>
                <a:spcPts val="600"/>
              </a:spcBef>
              <a:spcAft>
                <a:spcPts val="0"/>
              </a:spcAft>
              <a:buNone/>
            </a:pPr>
            <a:r>
              <a:t/>
            </a:r>
            <a:endParaRPr/>
          </a:p>
        </p:txBody>
      </p:sp>
      <p:sp>
        <p:nvSpPr>
          <p:cNvPr id="100" name="Google Shape;100;p25"/>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n" sz="2300">
                <a:solidFill>
                  <a:srgbClr val="FFFFFF"/>
                </a:solidFill>
              </a:rPr>
              <a:t>HEC Montréal École de Gestion</a:t>
            </a:r>
            <a:endParaRPr sz="2300">
              <a:solidFill>
                <a:srgbClr val="FFFFFF"/>
              </a:solidFill>
            </a:endParaRPr>
          </a:p>
        </p:txBody>
      </p:sp>
      <p:sp>
        <p:nvSpPr>
          <p:cNvPr id="101" name="Google Shape;101;p25"/>
          <p:cNvSpPr txBox="1"/>
          <p:nvPr/>
        </p:nvSpPr>
        <p:spPr>
          <a:xfrm>
            <a:off x="311700" y="392925"/>
            <a:ext cx="8520600" cy="4270200"/>
          </a:xfrm>
          <a:prstGeom prst="rect">
            <a:avLst/>
          </a:prstGeom>
          <a:noFill/>
          <a:ln>
            <a:noFill/>
          </a:ln>
        </p:spPr>
        <p:txBody>
          <a:bodyPr anchorCtr="0" anchor="ctr" bIns="91425" lIns="91425" spcFirstLastPara="1" rIns="91425" wrap="square" tIns="91425">
            <a:noAutofit/>
          </a:bodyPr>
          <a:lstStyle/>
          <a:p>
            <a:pPr indent="0" lvl="0" marL="0" marR="139700" rtl="0" algn="ctr">
              <a:lnSpc>
                <a:spcPct val="115000"/>
              </a:lnSpc>
              <a:spcBef>
                <a:spcPts val="0"/>
              </a:spcBef>
              <a:spcAft>
                <a:spcPts val="0"/>
              </a:spcAft>
              <a:buNone/>
            </a:pPr>
            <a:r>
              <a:t/>
            </a:r>
            <a:endParaRPr b="1" sz="2000">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t/>
            </a:r>
            <a:endParaRPr b="1" sz="2000">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t/>
            </a:r>
            <a:endParaRPr b="1" sz="2000">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t/>
            </a:r>
            <a:endParaRPr b="1" sz="2000">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rPr b="1" lang="en" sz="2000">
                <a:solidFill>
                  <a:srgbClr val="000000"/>
                </a:solidFill>
                <a:latin typeface="Times New Roman"/>
                <a:ea typeface="Times New Roman"/>
                <a:cs typeface="Times New Roman"/>
                <a:sym typeface="Times New Roman"/>
              </a:rPr>
              <a:t>University of Mumbai</a:t>
            </a:r>
            <a:endParaRPr b="1" sz="2000">
              <a:solidFill>
                <a:srgbClr val="000000"/>
              </a:solidFill>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rPr b="1" lang="en" sz="1600">
                <a:solidFill>
                  <a:srgbClr val="000000"/>
                </a:solidFill>
                <a:latin typeface="Times New Roman"/>
                <a:ea typeface="Times New Roman"/>
                <a:cs typeface="Times New Roman"/>
                <a:sym typeface="Times New Roman"/>
              </a:rPr>
              <a:t>Department of Electronics and Telecommunication Engineering</a:t>
            </a:r>
            <a:endParaRPr b="1" sz="1600">
              <a:solidFill>
                <a:srgbClr val="000000"/>
              </a:solidFill>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rPr b="1" lang="en">
                <a:solidFill>
                  <a:srgbClr val="000000"/>
                </a:solidFill>
                <a:latin typeface="Times New Roman"/>
                <a:ea typeface="Times New Roman"/>
                <a:cs typeface="Times New Roman"/>
                <a:sym typeface="Times New Roman"/>
              </a:rPr>
              <a:t>K. J. Somaiya College of Engineering, Mumbai</a:t>
            </a:r>
            <a:endParaRPr b="1">
              <a:solidFill>
                <a:srgbClr val="000000"/>
              </a:solidFill>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rPr b="1" lang="en" sz="1200">
                <a:solidFill>
                  <a:srgbClr val="000000"/>
                </a:solidFill>
                <a:latin typeface="Times New Roman"/>
                <a:ea typeface="Times New Roman"/>
                <a:cs typeface="Times New Roman"/>
                <a:sym typeface="Times New Roman"/>
              </a:rPr>
              <a:t>(Autonomous College Affiliated to University of Mumbai)</a:t>
            </a:r>
            <a:endParaRPr b="1" sz="1200">
              <a:solidFill>
                <a:srgbClr val="000000"/>
              </a:solidFill>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rPr b="1" lang="en" sz="2400">
                <a:latin typeface="Times New Roman"/>
                <a:ea typeface="Times New Roman"/>
                <a:cs typeface="Times New Roman"/>
                <a:sym typeface="Times New Roman"/>
              </a:rPr>
              <a:t>PREDICTION BASED PLANT WATERING SYSTEM</a:t>
            </a:r>
            <a:endParaRPr sz="2400">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rPr lang="en">
                <a:latin typeface="Times New Roman"/>
                <a:ea typeface="Times New Roman"/>
                <a:cs typeface="Times New Roman"/>
                <a:sym typeface="Times New Roman"/>
              </a:rPr>
              <a:t>Submitted in partial fulfilment of requirements</a:t>
            </a:r>
            <a:endParaRPr>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rPr lang="en">
                <a:latin typeface="Times New Roman"/>
                <a:ea typeface="Times New Roman"/>
                <a:cs typeface="Times New Roman"/>
                <a:sym typeface="Times New Roman"/>
              </a:rPr>
              <a:t>For the degree of</a:t>
            </a:r>
            <a:endParaRPr>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rPr b="1" lang="en" sz="1800">
                <a:latin typeface="Times New Roman"/>
                <a:ea typeface="Times New Roman"/>
                <a:cs typeface="Times New Roman"/>
                <a:sym typeface="Times New Roman"/>
              </a:rPr>
              <a:t>Bachelors in Technology</a:t>
            </a:r>
            <a:endParaRPr b="1" sz="1800">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rPr lang="en">
                <a:latin typeface="Times New Roman"/>
                <a:ea typeface="Times New Roman"/>
                <a:cs typeface="Times New Roman"/>
                <a:sym typeface="Times New Roman"/>
              </a:rPr>
              <a:t>(2015-19)</a:t>
            </a:r>
            <a:endParaRPr>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rPr lang="en">
                <a:latin typeface="Times New Roman"/>
                <a:ea typeface="Times New Roman"/>
                <a:cs typeface="Times New Roman"/>
                <a:sym typeface="Times New Roman"/>
              </a:rPr>
              <a:t>Semester VIII</a:t>
            </a:r>
            <a:endParaRPr>
              <a:latin typeface="Times New Roman"/>
              <a:ea typeface="Times New Roman"/>
              <a:cs typeface="Times New Roman"/>
              <a:sym typeface="Times New Roman"/>
            </a:endParaRPr>
          </a:p>
          <a:p>
            <a:pPr indent="0" lvl="0" marL="0" marR="139700" rtl="0" algn="ctr">
              <a:lnSpc>
                <a:spcPct val="115000"/>
              </a:lnSpc>
              <a:spcBef>
                <a:spcPts val="0"/>
              </a:spcBef>
              <a:spcAft>
                <a:spcPts val="0"/>
              </a:spcAft>
              <a:buNone/>
            </a:pP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t> </a:t>
            </a:r>
            <a:endParaRPr sz="1100"/>
          </a:p>
          <a:p>
            <a:pPr indent="0" lvl="0" marL="0" rtl="0" algn="ctr">
              <a:spcBef>
                <a:spcPts val="0"/>
              </a:spcBef>
              <a:spcAft>
                <a:spcPts val="0"/>
              </a:spcAft>
              <a:buNone/>
            </a:pPr>
            <a:r>
              <a:t/>
            </a:r>
            <a:endParaRPr sz="3000">
              <a:solidFill>
                <a:srgbClr val="000000"/>
              </a:solidFill>
            </a:endParaRPr>
          </a:p>
          <a:p>
            <a:pPr indent="0" lvl="0" marL="0" rtl="0" algn="ctr">
              <a:spcBef>
                <a:spcPts val="0"/>
              </a:spcBef>
              <a:spcAft>
                <a:spcPts val="0"/>
              </a:spcAft>
              <a:buNone/>
            </a:pPr>
            <a:r>
              <a:t/>
            </a:r>
            <a:endParaRPr sz="3000">
              <a:solidFill>
                <a:srgbClr val="000000"/>
              </a:solidFill>
            </a:endParaRPr>
          </a:p>
        </p:txBody>
      </p:sp>
      <p:sp>
        <p:nvSpPr>
          <p:cNvPr id="102" name="Google Shape;102;p25"/>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103" name="Google Shape;10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3000">
              <a:solidFill>
                <a:srgbClr val="000000"/>
              </a:solidFill>
            </a:endParaRPr>
          </a:p>
          <a:p>
            <a:pPr indent="0" lvl="0" marL="0" rtl="0" algn="l">
              <a:spcBef>
                <a:spcPts val="0"/>
              </a:spcBef>
              <a:spcAft>
                <a:spcPts val="0"/>
              </a:spcAft>
              <a:buNone/>
            </a:pPr>
            <a:r>
              <a:t/>
            </a:r>
            <a:endParaRPr/>
          </a:p>
        </p:txBody>
      </p:sp>
      <p:sp>
        <p:nvSpPr>
          <p:cNvPr id="177" name="Google Shape;177;p34"/>
          <p:cNvSpPr txBox="1"/>
          <p:nvPr>
            <p:ph idx="1" type="body"/>
          </p:nvPr>
        </p:nvSpPr>
        <p:spPr>
          <a:xfrm>
            <a:off x="311700" y="964450"/>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b="1" lang="en" sz="1400">
                <a:solidFill>
                  <a:srgbClr val="333333"/>
                </a:solidFill>
                <a:highlight>
                  <a:srgbClr val="FFFFFF"/>
                </a:highlight>
              </a:rPr>
              <a:t>Qi, C., Wenbiao, W., &amp; Siyuan, W. (2015). Application of indoor temperature prediction based on SVM and BPNN.</a:t>
            </a:r>
            <a:endParaRPr b="1" sz="1400">
              <a:solidFill>
                <a:srgbClr val="2A2A2A"/>
              </a:solidFill>
              <a:highlight>
                <a:schemeClr val="lt1"/>
              </a:highlight>
            </a:endParaRPr>
          </a:p>
          <a:p>
            <a:pPr indent="0" lvl="0" marL="457200" rtl="0" algn="l">
              <a:lnSpc>
                <a:spcPct val="114000"/>
              </a:lnSpc>
              <a:spcBef>
                <a:spcPts val="1000"/>
              </a:spcBef>
              <a:spcAft>
                <a:spcPts val="0"/>
              </a:spcAft>
              <a:buNone/>
            </a:pPr>
            <a:r>
              <a:rPr lang="en" sz="1200">
                <a:solidFill>
                  <a:srgbClr val="2A2A2A"/>
                </a:solidFill>
                <a:highlight>
                  <a:schemeClr val="lt1"/>
                </a:highlight>
              </a:rPr>
              <a:t>To understand support vector machine model and back propagation neural network model of temperature prediction.</a:t>
            </a:r>
            <a:endParaRPr sz="1200">
              <a:solidFill>
                <a:srgbClr val="2A2A2A"/>
              </a:solidFill>
              <a:highlight>
                <a:schemeClr val="lt1"/>
              </a:highlight>
            </a:endParaRPr>
          </a:p>
          <a:p>
            <a:pPr indent="-317500" lvl="0" marL="457200" rtl="0" algn="just">
              <a:lnSpc>
                <a:spcPct val="150000"/>
              </a:lnSpc>
              <a:spcBef>
                <a:spcPts val="1000"/>
              </a:spcBef>
              <a:spcAft>
                <a:spcPts val="0"/>
              </a:spcAft>
              <a:buClr>
                <a:srgbClr val="2A2A2A"/>
              </a:buClr>
              <a:buSzPts val="1400"/>
              <a:buChar char="●"/>
            </a:pPr>
            <a:r>
              <a:rPr b="1" lang="en" sz="1400">
                <a:solidFill>
                  <a:srgbClr val="333333"/>
                </a:solidFill>
                <a:highlight>
                  <a:srgbClr val="FFFFFF"/>
                </a:highlight>
              </a:rPr>
              <a:t>Meng, L., Shi, J., Wang, H., &amp; Wen, X. (2013). SVM with improved grid search and its application to wind power prediction.</a:t>
            </a:r>
            <a:endParaRPr b="1" sz="1400">
              <a:solidFill>
                <a:srgbClr val="222222"/>
              </a:solidFill>
              <a:highlight>
                <a:schemeClr val="lt1"/>
              </a:highlight>
            </a:endParaRPr>
          </a:p>
          <a:p>
            <a:pPr indent="0" lvl="0" marL="457200" rtl="0" algn="l">
              <a:lnSpc>
                <a:spcPct val="114000"/>
              </a:lnSpc>
              <a:spcBef>
                <a:spcPts val="1000"/>
              </a:spcBef>
              <a:spcAft>
                <a:spcPts val="0"/>
              </a:spcAft>
              <a:buNone/>
            </a:pPr>
            <a:r>
              <a:rPr lang="en" sz="1200">
                <a:solidFill>
                  <a:srgbClr val="222222"/>
                </a:solidFill>
                <a:highlight>
                  <a:schemeClr val="lt1"/>
                </a:highlight>
              </a:rPr>
              <a:t>Support vector machine model along with an improved grid search method is used to optimize the required parameters and predict the wind power.</a:t>
            </a:r>
            <a:endParaRPr sz="1200">
              <a:solidFill>
                <a:srgbClr val="222222"/>
              </a:solidFill>
              <a:highlight>
                <a:schemeClr val="lt1"/>
              </a:highlight>
            </a:endParaRPr>
          </a:p>
          <a:p>
            <a:pPr indent="-317500" lvl="0" marL="457200" rtl="0" algn="just">
              <a:lnSpc>
                <a:spcPct val="150000"/>
              </a:lnSpc>
              <a:spcBef>
                <a:spcPts val="1000"/>
              </a:spcBef>
              <a:spcAft>
                <a:spcPts val="0"/>
              </a:spcAft>
              <a:buClr>
                <a:srgbClr val="222222"/>
              </a:buClr>
              <a:buSzPts val="1400"/>
              <a:buChar char="●"/>
            </a:pPr>
            <a:r>
              <a:rPr b="1" lang="en" sz="1400">
                <a:solidFill>
                  <a:srgbClr val="333333"/>
                </a:solidFill>
                <a:highlight>
                  <a:srgbClr val="FFFFFF"/>
                </a:highlight>
              </a:rPr>
              <a:t>Liu, S., &amp; Zhou, F. (2010). On stock prediction based on KNN-ANN algorithm.</a:t>
            </a:r>
            <a:endParaRPr b="1" sz="1400">
              <a:solidFill>
                <a:srgbClr val="222222"/>
              </a:solidFill>
              <a:highlight>
                <a:schemeClr val="lt1"/>
              </a:highlight>
            </a:endParaRPr>
          </a:p>
          <a:p>
            <a:pPr indent="0" lvl="0" marL="457200" rtl="0" algn="l">
              <a:lnSpc>
                <a:spcPct val="114000"/>
              </a:lnSpc>
              <a:spcBef>
                <a:spcPts val="1000"/>
              </a:spcBef>
              <a:spcAft>
                <a:spcPts val="1000"/>
              </a:spcAft>
              <a:buNone/>
            </a:pPr>
            <a:r>
              <a:rPr lang="en" sz="1200">
                <a:solidFill>
                  <a:srgbClr val="222222"/>
                </a:solidFill>
                <a:highlight>
                  <a:schemeClr val="lt1"/>
                </a:highlight>
              </a:rPr>
              <a:t>The paper says that KNN-ANN algorithms are smaller than those in KNN algorithm and can do better in stock prediction.</a:t>
            </a:r>
            <a:endParaRPr b="1" sz="1400">
              <a:solidFill>
                <a:srgbClr val="2A2A2A"/>
              </a:solidFill>
              <a:highlight>
                <a:srgbClr val="FFFFFF"/>
              </a:highlight>
            </a:endParaRPr>
          </a:p>
        </p:txBody>
      </p:sp>
      <p:sp>
        <p:nvSpPr>
          <p:cNvPr id="178" name="Google Shape;17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9" name="Google Shape;179;p34"/>
          <p:cNvSpPr txBox="1"/>
          <p:nvPr/>
        </p:nvSpPr>
        <p:spPr>
          <a:xfrm>
            <a:off x="311700" y="109375"/>
            <a:ext cx="8520600" cy="57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dk1"/>
                </a:solidFill>
              </a:rPr>
              <a:t>Literature Survey</a:t>
            </a:r>
            <a:endParaRPr sz="3000">
              <a:solidFill>
                <a:srgbClr val="000000"/>
              </a:solidFill>
            </a:endParaRPr>
          </a:p>
        </p:txBody>
      </p:sp>
      <p:sp>
        <p:nvSpPr>
          <p:cNvPr id="180" name="Google Shape;180;p34"/>
          <p:cNvSpPr txBox="1"/>
          <p:nvPr/>
        </p:nvSpPr>
        <p:spPr>
          <a:xfrm>
            <a:off x="465050" y="4855225"/>
            <a:ext cx="7434000" cy="28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of Electronics and Telecommunication Engineering Semester VII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5"/>
          <p:cNvSpPr txBox="1"/>
          <p:nvPr>
            <p:ph idx="1" type="body"/>
          </p:nvPr>
        </p:nvSpPr>
        <p:spPr>
          <a:xfrm>
            <a:off x="476025" y="1009488"/>
            <a:ext cx="5359500" cy="3843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highlight>
                  <a:srgbClr val="FFFFFF"/>
                </a:highlight>
              </a:rPr>
              <a:t>Vinca (/ˈvɪŋkə/ </a:t>
            </a:r>
            <a:r>
              <a:rPr lang="en" sz="1600">
                <a:solidFill>
                  <a:srgbClr val="000000"/>
                </a:solidFill>
                <a:highlight>
                  <a:srgbClr val="FFFFFF"/>
                </a:highlight>
                <a:uFill>
                  <a:noFill/>
                </a:uFill>
                <a:hlinkClick r:id="rId3"/>
              </a:rPr>
              <a:t>Latin</a:t>
            </a:r>
            <a:r>
              <a:rPr lang="en" sz="1600">
                <a:solidFill>
                  <a:srgbClr val="000000"/>
                </a:solidFill>
                <a:highlight>
                  <a:srgbClr val="FFFFFF"/>
                </a:highlight>
              </a:rPr>
              <a:t>: vincire "to bind, fetter") is a genus of </a:t>
            </a:r>
            <a:r>
              <a:rPr lang="en" sz="1600">
                <a:solidFill>
                  <a:srgbClr val="000000"/>
                </a:solidFill>
                <a:highlight>
                  <a:srgbClr val="FFFFFF"/>
                </a:highlight>
                <a:uFill>
                  <a:noFill/>
                </a:uFill>
                <a:hlinkClick r:id="rId4"/>
              </a:rPr>
              <a:t>flowering plants</a:t>
            </a:r>
            <a:r>
              <a:rPr lang="en" sz="1600">
                <a:solidFill>
                  <a:srgbClr val="000000"/>
                </a:solidFill>
                <a:highlight>
                  <a:srgbClr val="FFFFFF"/>
                </a:highlight>
              </a:rPr>
              <a:t> in the family </a:t>
            </a:r>
            <a:r>
              <a:rPr lang="en" sz="1600">
                <a:solidFill>
                  <a:srgbClr val="000000"/>
                </a:solidFill>
                <a:highlight>
                  <a:srgbClr val="FFFFFF"/>
                </a:highlight>
                <a:uFill>
                  <a:noFill/>
                </a:uFill>
                <a:hlinkClick r:id="rId5"/>
              </a:rPr>
              <a:t>Apocynaceae</a:t>
            </a:r>
            <a:r>
              <a:rPr lang="en" sz="1600">
                <a:solidFill>
                  <a:srgbClr val="000000"/>
                </a:solidFill>
                <a:highlight>
                  <a:srgbClr val="FFFFFF"/>
                </a:highlight>
              </a:rPr>
              <a:t>, native to </a:t>
            </a:r>
            <a:r>
              <a:rPr lang="en" sz="1600">
                <a:solidFill>
                  <a:srgbClr val="000000"/>
                </a:solidFill>
                <a:highlight>
                  <a:srgbClr val="FFFFFF"/>
                </a:highlight>
                <a:uFill>
                  <a:noFill/>
                </a:uFill>
                <a:hlinkClick r:id="rId6"/>
              </a:rPr>
              <a:t>Europe</a:t>
            </a:r>
            <a:r>
              <a:rPr lang="en" sz="1600">
                <a:solidFill>
                  <a:srgbClr val="000000"/>
                </a:solidFill>
                <a:highlight>
                  <a:srgbClr val="FFFFFF"/>
                </a:highlight>
              </a:rPr>
              <a:t>, northwest Africa and southwest </a:t>
            </a:r>
            <a:r>
              <a:rPr lang="en" sz="1600">
                <a:solidFill>
                  <a:srgbClr val="000000"/>
                </a:solidFill>
                <a:highlight>
                  <a:srgbClr val="FFFFFF"/>
                </a:highlight>
                <a:uFill>
                  <a:noFill/>
                </a:uFill>
                <a:hlinkClick r:id="rId7"/>
              </a:rPr>
              <a:t>Asia</a:t>
            </a:r>
            <a:r>
              <a:rPr lang="en" sz="1600">
                <a:solidFill>
                  <a:srgbClr val="000000"/>
                </a:solidFill>
                <a:highlight>
                  <a:srgbClr val="FFFFFF"/>
                </a:highlight>
              </a:rPr>
              <a:t>.</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This plant is known by three names Vinca, Periwinkle and Myrtle.</a:t>
            </a:r>
            <a:endParaRPr sz="1600">
              <a:solidFill>
                <a:srgbClr val="000000"/>
              </a:solidFill>
            </a:endParaRPr>
          </a:p>
          <a:p>
            <a:pPr indent="-330200" lvl="0" marL="457200" rtl="0" algn="l">
              <a:spcBef>
                <a:spcPts val="0"/>
              </a:spcBef>
              <a:spcAft>
                <a:spcPts val="0"/>
              </a:spcAft>
              <a:buSzPts val="1600"/>
              <a:buChar char="●"/>
            </a:pPr>
            <a:r>
              <a:rPr lang="en" sz="1600">
                <a:solidFill>
                  <a:schemeClr val="dk1"/>
                </a:solidFill>
                <a:highlight>
                  <a:srgbClr val="FFFFFF"/>
                </a:highlight>
              </a:rPr>
              <a:t>It is a prolific heat and drought tolerant plant, perfect for hot, dry areas. </a:t>
            </a:r>
            <a:endParaRPr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lang="en" sz="1600">
                <a:solidFill>
                  <a:schemeClr val="dk1"/>
                </a:solidFill>
                <a:highlight>
                  <a:srgbClr val="FFFFFF"/>
                </a:highlight>
              </a:rPr>
              <a:t>The plants are grown for its attractive glossy, green foliage, as well as its flowers. Flowers bloom all summer, and up to frost. Common colors include white, rose, pink, and red. </a:t>
            </a:r>
            <a:endParaRPr sz="1600">
              <a:solidFill>
                <a:schemeClr val="dk1"/>
              </a:solidFill>
              <a:highlight>
                <a:srgbClr val="FFFFFF"/>
              </a:highlight>
            </a:endParaRPr>
          </a:p>
          <a:p>
            <a:pPr indent="0" lvl="0" marL="457200" rtl="0" algn="l">
              <a:spcBef>
                <a:spcPts val="1600"/>
              </a:spcBef>
              <a:spcAft>
                <a:spcPts val="1600"/>
              </a:spcAft>
              <a:buNone/>
            </a:pPr>
            <a:r>
              <a:t/>
            </a:r>
            <a:endParaRPr>
              <a:solidFill>
                <a:schemeClr val="dk1"/>
              </a:solidFill>
              <a:highlight>
                <a:srgbClr val="FFFFFF"/>
              </a:highlight>
            </a:endParaRPr>
          </a:p>
        </p:txBody>
      </p:sp>
      <p:sp>
        <p:nvSpPr>
          <p:cNvPr id="186" name="Google Shape;186;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87" name="Google Shape;187;p35"/>
          <p:cNvPicPr preferRelativeResize="0"/>
          <p:nvPr/>
        </p:nvPicPr>
        <p:blipFill>
          <a:blip r:embed="rId8">
            <a:alphaModFix/>
          </a:blip>
          <a:stretch>
            <a:fillRect/>
          </a:stretch>
        </p:blipFill>
        <p:spPr>
          <a:xfrm>
            <a:off x="5902625" y="1152475"/>
            <a:ext cx="3118525" cy="3557625"/>
          </a:xfrm>
          <a:prstGeom prst="rect">
            <a:avLst/>
          </a:prstGeom>
          <a:noFill/>
          <a:ln>
            <a:noFill/>
          </a:ln>
        </p:spPr>
      </p:pic>
      <p:sp>
        <p:nvSpPr>
          <p:cNvPr id="188" name="Google Shape;188;p35"/>
          <p:cNvSpPr/>
          <p:nvPr/>
        </p:nvSpPr>
        <p:spPr>
          <a:xfrm>
            <a:off x="311700" y="178100"/>
            <a:ext cx="8412900" cy="690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457200" lvl="0" marL="2743200" rtl="0" algn="l">
              <a:spcBef>
                <a:spcPts val="0"/>
              </a:spcBef>
              <a:spcAft>
                <a:spcPts val="0"/>
              </a:spcAft>
              <a:buClr>
                <a:schemeClr val="dk1"/>
              </a:buClr>
              <a:buSzPts val="1100"/>
              <a:buFont typeface="Arial"/>
              <a:buNone/>
            </a:pPr>
            <a:r>
              <a:rPr lang="en" sz="2800">
                <a:solidFill>
                  <a:schemeClr val="dk1"/>
                </a:solidFill>
              </a:rPr>
              <a:t>Vinca Plant</a:t>
            </a:r>
            <a:endParaRPr/>
          </a:p>
        </p:txBody>
      </p:sp>
      <p:sp>
        <p:nvSpPr>
          <p:cNvPr id="189" name="Google Shape;189;p35"/>
          <p:cNvSpPr txBox="1"/>
          <p:nvPr/>
        </p:nvSpPr>
        <p:spPr>
          <a:xfrm>
            <a:off x="65750" y="4711825"/>
            <a:ext cx="87246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Department of Electronics and Telecommunication Engineering Semester VII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5" name="Google Shape;195;p36"/>
          <p:cNvSpPr txBox="1"/>
          <p:nvPr/>
        </p:nvSpPr>
        <p:spPr>
          <a:xfrm>
            <a:off x="311700" y="4788900"/>
            <a:ext cx="91440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of Electronics and Telecommunication Engineering Semester VIII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96" name="Google Shape;196;p36"/>
          <p:cNvSpPr txBox="1"/>
          <p:nvPr/>
        </p:nvSpPr>
        <p:spPr>
          <a:xfrm>
            <a:off x="311700" y="59225"/>
            <a:ext cx="8520600" cy="57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rPr>
              <a:t>Proposed Method</a:t>
            </a:r>
            <a:endParaRPr sz="3000">
              <a:solidFill>
                <a:srgbClr val="000000"/>
              </a:solidFill>
            </a:endParaRPr>
          </a:p>
        </p:txBody>
      </p:sp>
      <p:pic>
        <p:nvPicPr>
          <p:cNvPr id="197" name="Google Shape;197;p36"/>
          <p:cNvPicPr preferRelativeResize="0"/>
          <p:nvPr/>
        </p:nvPicPr>
        <p:blipFill>
          <a:blip r:embed="rId3">
            <a:alphaModFix/>
          </a:blip>
          <a:stretch>
            <a:fillRect/>
          </a:stretch>
        </p:blipFill>
        <p:spPr>
          <a:xfrm>
            <a:off x="1516325" y="784325"/>
            <a:ext cx="5665770" cy="400457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3" name="Google Shape;203;p37"/>
          <p:cNvSpPr txBox="1"/>
          <p:nvPr/>
        </p:nvSpPr>
        <p:spPr>
          <a:xfrm>
            <a:off x="311700" y="139425"/>
            <a:ext cx="8520600" cy="57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rPr>
              <a:t>Proposed Method</a:t>
            </a:r>
            <a:endParaRPr sz="3000">
              <a:solidFill>
                <a:srgbClr val="000000"/>
              </a:solidFill>
            </a:endParaRPr>
          </a:p>
        </p:txBody>
      </p:sp>
      <p:sp>
        <p:nvSpPr>
          <p:cNvPr id="204" name="Google Shape;204;p37"/>
          <p:cNvSpPr/>
          <p:nvPr/>
        </p:nvSpPr>
        <p:spPr>
          <a:xfrm>
            <a:off x="2466597" y="1232700"/>
            <a:ext cx="4161000" cy="442500"/>
          </a:xfrm>
          <a:prstGeom prst="roundRect">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DATA COLLECTION</a:t>
            </a:r>
            <a:endParaRPr sz="1800">
              <a:solidFill>
                <a:srgbClr val="FFFFFF"/>
              </a:solidFill>
            </a:endParaRPr>
          </a:p>
        </p:txBody>
      </p:sp>
      <p:sp>
        <p:nvSpPr>
          <p:cNvPr id="205" name="Google Shape;205;p37"/>
          <p:cNvSpPr/>
          <p:nvPr/>
        </p:nvSpPr>
        <p:spPr>
          <a:xfrm>
            <a:off x="2466600" y="1828050"/>
            <a:ext cx="4161000" cy="495600"/>
          </a:xfrm>
          <a:prstGeom prst="roundRect">
            <a:avLst>
              <a:gd fmla="val 50000"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HARDWARE SETUP</a:t>
            </a:r>
            <a:endParaRPr sz="1800">
              <a:solidFill>
                <a:srgbClr val="FFFFFF"/>
              </a:solidFill>
            </a:endParaRPr>
          </a:p>
        </p:txBody>
      </p:sp>
      <p:sp>
        <p:nvSpPr>
          <p:cNvPr id="206" name="Google Shape;206;p37"/>
          <p:cNvSpPr/>
          <p:nvPr/>
        </p:nvSpPr>
        <p:spPr>
          <a:xfrm>
            <a:off x="2466600" y="2545313"/>
            <a:ext cx="4161000" cy="572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SOFTWARE PREDICTION MODELS ANALYSIS</a:t>
            </a:r>
            <a:endParaRPr sz="1800">
              <a:solidFill>
                <a:srgbClr val="FFFFFF"/>
              </a:solidFill>
            </a:endParaRPr>
          </a:p>
        </p:txBody>
      </p:sp>
      <p:cxnSp>
        <p:nvCxnSpPr>
          <p:cNvPr id="207" name="Google Shape;207;p37"/>
          <p:cNvCxnSpPr>
            <a:stCxn id="204" idx="2"/>
            <a:endCxn id="205" idx="0"/>
          </p:cNvCxnSpPr>
          <p:nvPr/>
        </p:nvCxnSpPr>
        <p:spPr>
          <a:xfrm flipH="1" rot="-5400000">
            <a:off x="4470897" y="1751400"/>
            <a:ext cx="153000" cy="600"/>
          </a:xfrm>
          <a:prstGeom prst="bentConnector3">
            <a:avLst>
              <a:gd fmla="val 49951" name="adj1"/>
            </a:avLst>
          </a:prstGeom>
          <a:noFill/>
          <a:ln cap="flat" cmpd="sng" w="9525">
            <a:solidFill>
              <a:srgbClr val="000000"/>
            </a:solidFill>
            <a:prstDash val="solid"/>
            <a:round/>
            <a:headEnd len="sm" w="sm" type="none"/>
            <a:tailEnd len="sm" w="sm" type="none"/>
          </a:ln>
        </p:spPr>
      </p:cxnSp>
      <p:cxnSp>
        <p:nvCxnSpPr>
          <p:cNvPr id="208" name="Google Shape;208;p37"/>
          <p:cNvCxnSpPr>
            <a:stCxn id="206" idx="0"/>
            <a:endCxn id="205" idx="2"/>
          </p:cNvCxnSpPr>
          <p:nvPr/>
        </p:nvCxnSpPr>
        <p:spPr>
          <a:xfrm rot="-5400000">
            <a:off x="4436550" y="2434163"/>
            <a:ext cx="221700" cy="600"/>
          </a:xfrm>
          <a:prstGeom prst="bentConnector3">
            <a:avLst>
              <a:gd fmla="val 49992" name="adj1"/>
            </a:avLst>
          </a:prstGeom>
          <a:noFill/>
          <a:ln cap="flat" cmpd="sng" w="9525">
            <a:solidFill>
              <a:schemeClr val="dk1"/>
            </a:solidFill>
            <a:prstDash val="solid"/>
            <a:round/>
            <a:headEnd len="sm" w="sm" type="none"/>
            <a:tailEnd len="sm" w="sm" type="none"/>
          </a:ln>
        </p:spPr>
      </p:cxnSp>
      <p:sp>
        <p:nvSpPr>
          <p:cNvPr id="209" name="Google Shape;209;p37"/>
          <p:cNvSpPr/>
          <p:nvPr/>
        </p:nvSpPr>
        <p:spPr>
          <a:xfrm>
            <a:off x="2467200" y="3328713"/>
            <a:ext cx="4161000" cy="572700"/>
          </a:xfrm>
          <a:prstGeom prst="roundRect">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AUTOMATED WATERING SYSTEM</a:t>
            </a:r>
            <a:endParaRPr sz="1800">
              <a:solidFill>
                <a:srgbClr val="FFFFFF"/>
              </a:solidFill>
            </a:endParaRPr>
          </a:p>
        </p:txBody>
      </p:sp>
      <p:sp>
        <p:nvSpPr>
          <p:cNvPr id="210" name="Google Shape;210;p37"/>
          <p:cNvSpPr/>
          <p:nvPr/>
        </p:nvSpPr>
        <p:spPr>
          <a:xfrm>
            <a:off x="2491500" y="4112100"/>
            <a:ext cx="4161000" cy="572700"/>
          </a:xfrm>
          <a:prstGeom prst="roundRect">
            <a:avLst>
              <a:gd fmla="val 50000"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WEB APPLICATION</a:t>
            </a:r>
            <a:endParaRPr sz="1800">
              <a:solidFill>
                <a:srgbClr val="FFFFFF"/>
              </a:solidFill>
            </a:endParaRPr>
          </a:p>
        </p:txBody>
      </p:sp>
      <p:cxnSp>
        <p:nvCxnSpPr>
          <p:cNvPr id="211" name="Google Shape;211;p37"/>
          <p:cNvCxnSpPr>
            <a:stCxn id="209" idx="0"/>
            <a:endCxn id="206" idx="2"/>
          </p:cNvCxnSpPr>
          <p:nvPr/>
        </p:nvCxnSpPr>
        <p:spPr>
          <a:xfrm flipH="1" rot="5400000">
            <a:off x="4442100" y="3223113"/>
            <a:ext cx="210600" cy="600"/>
          </a:xfrm>
          <a:prstGeom prst="bentConnector3">
            <a:avLst>
              <a:gd fmla="val 50024" name="adj1"/>
            </a:avLst>
          </a:prstGeom>
          <a:noFill/>
          <a:ln cap="flat" cmpd="sng" w="9525">
            <a:solidFill>
              <a:schemeClr val="dk1"/>
            </a:solidFill>
            <a:prstDash val="solid"/>
            <a:round/>
            <a:headEnd len="sm" w="sm" type="none"/>
            <a:tailEnd len="sm" w="sm" type="none"/>
          </a:ln>
        </p:spPr>
      </p:cxnSp>
      <p:cxnSp>
        <p:nvCxnSpPr>
          <p:cNvPr id="212" name="Google Shape;212;p37"/>
          <p:cNvCxnSpPr/>
          <p:nvPr/>
        </p:nvCxnSpPr>
        <p:spPr>
          <a:xfrm rot="-5400000">
            <a:off x="4497450" y="4061925"/>
            <a:ext cx="99900" cy="600"/>
          </a:xfrm>
          <a:prstGeom prst="bentConnector3">
            <a:avLst>
              <a:gd fmla="val 233083" name="adj1"/>
            </a:avLst>
          </a:prstGeom>
          <a:noFill/>
          <a:ln cap="flat" cmpd="sng" w="9525">
            <a:solidFill>
              <a:schemeClr val="dk1"/>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t>Database Collection</a:t>
            </a:r>
            <a:endParaRPr sz="3000"/>
          </a:p>
        </p:txBody>
      </p:sp>
      <p:sp>
        <p:nvSpPr>
          <p:cNvPr id="218" name="Google Shape;218;p38"/>
          <p:cNvSpPr txBox="1"/>
          <p:nvPr>
            <p:ph idx="1" type="body"/>
          </p:nvPr>
        </p:nvSpPr>
        <p:spPr>
          <a:xfrm>
            <a:off x="311700" y="1152475"/>
            <a:ext cx="8520600" cy="35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solidFill>
                  <a:srgbClr val="000000"/>
                </a:solidFill>
              </a:rPr>
              <a:t>We have taken into account the following factors which will </a:t>
            </a:r>
            <a:r>
              <a:rPr lang="en">
                <a:solidFill>
                  <a:srgbClr val="000000"/>
                </a:solidFill>
              </a:rPr>
              <a:t>affect the water added to the plant-</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Soil Moisture - with the help of a soil moisture sensor</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Temperature - values obtained from Google Weather API</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Atmospheric Humidity- values obtained from Google Weather API</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
        <p:nvSpPr>
          <p:cNvPr id="219" name="Google Shape;21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0" name="Google Shape;220;p38"/>
          <p:cNvSpPr txBox="1"/>
          <p:nvPr/>
        </p:nvSpPr>
        <p:spPr>
          <a:xfrm>
            <a:off x="-38900" y="4739425"/>
            <a:ext cx="91440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of Electronics and Telecommunication Engineering Semester VIII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t>Database Collection</a:t>
            </a:r>
            <a:endParaRPr sz="3000"/>
          </a:p>
        </p:txBody>
      </p:sp>
      <p:sp>
        <p:nvSpPr>
          <p:cNvPr id="226" name="Google Shape;226;p39"/>
          <p:cNvSpPr txBox="1"/>
          <p:nvPr>
            <p:ph idx="1" type="body"/>
          </p:nvPr>
        </p:nvSpPr>
        <p:spPr>
          <a:xfrm>
            <a:off x="311700" y="1152475"/>
            <a:ext cx="8520600" cy="358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soil moisture, humidity, and temperature values formed the inputs whereas the amount of the water to be added formed the output.</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chemeClr val="dk1"/>
                </a:solidFill>
              </a:rPr>
              <a:t>The temperature and humidity values of the previous day and the soil moisture values of the current day were used to determine the amount of water to be added to the plant the current day.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
        <p:nvSpPr>
          <p:cNvPr id="227" name="Google Shape;227;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8" name="Google Shape;228;p39"/>
          <p:cNvSpPr txBox="1"/>
          <p:nvPr/>
        </p:nvSpPr>
        <p:spPr>
          <a:xfrm>
            <a:off x="-38900" y="4739425"/>
            <a:ext cx="91440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of Electronics and Telecommunication Engineering Semester VIII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t>Correlation Plot</a:t>
            </a:r>
            <a:endParaRPr sz="3000"/>
          </a:p>
        </p:txBody>
      </p:sp>
      <p:sp>
        <p:nvSpPr>
          <p:cNvPr id="234" name="Google Shape;234;p40"/>
          <p:cNvSpPr txBox="1"/>
          <p:nvPr>
            <p:ph idx="1" type="body"/>
          </p:nvPr>
        </p:nvSpPr>
        <p:spPr>
          <a:xfrm>
            <a:off x="311700" y="1152475"/>
            <a:ext cx="8520600" cy="35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
        <p:nvSpPr>
          <p:cNvPr id="235" name="Google Shape;235;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36" name="Google Shape;236;p40"/>
          <p:cNvSpPr txBox="1"/>
          <p:nvPr/>
        </p:nvSpPr>
        <p:spPr>
          <a:xfrm>
            <a:off x="-38900" y="4739425"/>
            <a:ext cx="91440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of Electronics and Telecommunication Engineering Semester VIII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237" name="Google Shape;237;p40"/>
          <p:cNvPicPr preferRelativeResize="0"/>
          <p:nvPr/>
        </p:nvPicPr>
        <p:blipFill>
          <a:blip r:embed="rId3">
            <a:alphaModFix/>
          </a:blip>
          <a:stretch>
            <a:fillRect/>
          </a:stretch>
        </p:blipFill>
        <p:spPr>
          <a:xfrm>
            <a:off x="4125825" y="1233775"/>
            <a:ext cx="4240051" cy="3023975"/>
          </a:xfrm>
          <a:prstGeom prst="rect">
            <a:avLst/>
          </a:prstGeom>
          <a:noFill/>
          <a:ln cap="flat" cmpd="sng" w="9525">
            <a:solidFill>
              <a:schemeClr val="dk2"/>
            </a:solidFill>
            <a:prstDash val="solid"/>
            <a:round/>
            <a:headEnd len="sm" w="sm" type="none"/>
            <a:tailEnd len="sm" w="sm" type="none"/>
          </a:ln>
        </p:spPr>
      </p:pic>
      <p:sp>
        <p:nvSpPr>
          <p:cNvPr id="238" name="Google Shape;238;p40"/>
          <p:cNvSpPr txBox="1"/>
          <p:nvPr/>
        </p:nvSpPr>
        <p:spPr>
          <a:xfrm>
            <a:off x="557725" y="3557050"/>
            <a:ext cx="2652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matrices</a:t>
            </a:r>
            <a:endParaRPr/>
          </a:p>
        </p:txBody>
      </p:sp>
      <p:sp>
        <p:nvSpPr>
          <p:cNvPr id="239" name="Google Shape;239;p40"/>
          <p:cNvSpPr txBox="1"/>
          <p:nvPr/>
        </p:nvSpPr>
        <p:spPr>
          <a:xfrm>
            <a:off x="4125825" y="4384975"/>
            <a:ext cx="36810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Correlation heatmap</a:t>
            </a:r>
            <a:endParaRPr/>
          </a:p>
        </p:txBody>
      </p:sp>
      <p:pic>
        <p:nvPicPr>
          <p:cNvPr id="240" name="Google Shape;240;p40"/>
          <p:cNvPicPr preferRelativeResize="0"/>
          <p:nvPr/>
        </p:nvPicPr>
        <p:blipFill>
          <a:blip r:embed="rId4">
            <a:alphaModFix/>
          </a:blip>
          <a:stretch>
            <a:fillRect/>
          </a:stretch>
        </p:blipFill>
        <p:spPr>
          <a:xfrm>
            <a:off x="557725" y="1597963"/>
            <a:ext cx="3200400" cy="183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46" name="Google Shape;246;p41"/>
          <p:cNvPicPr preferRelativeResize="0"/>
          <p:nvPr/>
        </p:nvPicPr>
        <p:blipFill>
          <a:blip r:embed="rId3">
            <a:alphaModFix/>
          </a:blip>
          <a:stretch>
            <a:fillRect/>
          </a:stretch>
        </p:blipFill>
        <p:spPr>
          <a:xfrm>
            <a:off x="311700" y="1084300"/>
            <a:ext cx="1562825" cy="1562825"/>
          </a:xfrm>
          <a:prstGeom prst="rect">
            <a:avLst/>
          </a:prstGeom>
          <a:noFill/>
          <a:ln>
            <a:noFill/>
          </a:ln>
        </p:spPr>
      </p:pic>
      <p:sp>
        <p:nvSpPr>
          <p:cNvPr id="247" name="Google Shape;247;p41"/>
          <p:cNvSpPr txBox="1"/>
          <p:nvPr/>
        </p:nvSpPr>
        <p:spPr>
          <a:xfrm>
            <a:off x="-38900" y="4739425"/>
            <a:ext cx="91440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of Electronics and Telecommunication Engineering Semester VIII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248" name="Google Shape;248;p41"/>
          <p:cNvPicPr preferRelativeResize="0"/>
          <p:nvPr/>
        </p:nvPicPr>
        <p:blipFill>
          <a:blip r:embed="rId4">
            <a:alphaModFix/>
          </a:blip>
          <a:stretch>
            <a:fillRect/>
          </a:stretch>
        </p:blipFill>
        <p:spPr>
          <a:xfrm>
            <a:off x="311700" y="2783475"/>
            <a:ext cx="1562825" cy="1562825"/>
          </a:xfrm>
          <a:prstGeom prst="rect">
            <a:avLst/>
          </a:prstGeom>
          <a:noFill/>
          <a:ln>
            <a:noFill/>
          </a:ln>
        </p:spPr>
      </p:pic>
      <p:sp>
        <p:nvSpPr>
          <p:cNvPr id="249" name="Google Shape;249;p41"/>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Hardware Setup</a:t>
            </a:r>
            <a:endParaRPr sz="3000"/>
          </a:p>
          <a:p>
            <a:pPr indent="0" lvl="0" marL="0" rtl="0" algn="ctr">
              <a:spcBef>
                <a:spcPts val="0"/>
              </a:spcBef>
              <a:spcAft>
                <a:spcPts val="0"/>
              </a:spcAft>
              <a:buNone/>
            </a:pPr>
            <a:r>
              <a:t/>
            </a:r>
            <a:endParaRPr sz="3000"/>
          </a:p>
        </p:txBody>
      </p:sp>
      <p:sp>
        <p:nvSpPr>
          <p:cNvPr id="250" name="Google Shape;250;p41"/>
          <p:cNvSpPr txBox="1"/>
          <p:nvPr/>
        </p:nvSpPr>
        <p:spPr>
          <a:xfrm>
            <a:off x="311700" y="2460450"/>
            <a:ext cx="23700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Soil moisture sensor</a:t>
            </a:r>
            <a:endParaRPr/>
          </a:p>
        </p:txBody>
      </p:sp>
      <p:sp>
        <p:nvSpPr>
          <p:cNvPr id="251" name="Google Shape;251;p41"/>
          <p:cNvSpPr txBox="1"/>
          <p:nvPr/>
        </p:nvSpPr>
        <p:spPr>
          <a:xfrm>
            <a:off x="311700" y="4416413"/>
            <a:ext cx="19215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Nodemcu Board</a:t>
            </a:r>
            <a:endParaRPr/>
          </a:p>
        </p:txBody>
      </p:sp>
      <p:pic>
        <p:nvPicPr>
          <p:cNvPr id="252" name="Google Shape;252;p41"/>
          <p:cNvPicPr preferRelativeResize="0"/>
          <p:nvPr/>
        </p:nvPicPr>
        <p:blipFill>
          <a:blip r:embed="rId5">
            <a:alphaModFix/>
          </a:blip>
          <a:stretch>
            <a:fillRect/>
          </a:stretch>
        </p:blipFill>
        <p:spPr>
          <a:xfrm>
            <a:off x="2691250" y="1084299"/>
            <a:ext cx="4964474" cy="3670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Hardware Setup</a:t>
            </a:r>
            <a:endParaRPr sz="3000"/>
          </a:p>
          <a:p>
            <a:pPr indent="0" lvl="0" marL="0" rtl="0" algn="ctr">
              <a:spcBef>
                <a:spcPts val="0"/>
              </a:spcBef>
              <a:spcAft>
                <a:spcPts val="0"/>
              </a:spcAft>
              <a:buNone/>
            </a:pPr>
            <a:r>
              <a:t/>
            </a:r>
            <a:endParaRPr sz="3000"/>
          </a:p>
        </p:txBody>
      </p:sp>
      <p:sp>
        <p:nvSpPr>
          <p:cNvPr id="258" name="Google Shape;25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Setting up ESP8266</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Arduino IDE setup with the wifi module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Server connection for sending soil moisture values to prediction code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Receiving predicted value through wifi module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Automated watering system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Calibration</a:t>
            </a:r>
            <a:r>
              <a:rPr lang="en">
                <a:solidFill>
                  <a:srgbClr val="000000"/>
                </a:solidFill>
              </a:rPr>
              <a:t> of time(seconds) in accordance with the water value received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Circuit containing water pump which waters the Vinca plant</a:t>
            </a:r>
            <a:endParaRPr>
              <a:solidFill>
                <a:srgbClr val="000000"/>
              </a:solidFill>
            </a:endParaRPr>
          </a:p>
          <a:p>
            <a:pPr indent="0" lvl="0" marL="914400" rtl="0" algn="l">
              <a:spcBef>
                <a:spcPts val="1600"/>
              </a:spcBef>
              <a:spcAft>
                <a:spcPts val="0"/>
              </a:spcAft>
              <a:buNone/>
            </a:pPr>
            <a:r>
              <a:t/>
            </a:r>
            <a:endParaRPr>
              <a:solidFill>
                <a:srgbClr val="000000"/>
              </a:solidFill>
            </a:endParaRPr>
          </a:p>
          <a:p>
            <a:pPr indent="0" lvl="0" marL="914400" rtl="0" algn="l">
              <a:spcBef>
                <a:spcPts val="1600"/>
              </a:spcBef>
              <a:spcAft>
                <a:spcPts val="1600"/>
              </a:spcAft>
              <a:buNone/>
            </a:pPr>
            <a:r>
              <a:t/>
            </a:r>
            <a:endParaRPr>
              <a:solidFill>
                <a:srgbClr val="000000"/>
              </a:solidFill>
            </a:endParaRPr>
          </a:p>
        </p:txBody>
      </p:sp>
      <p:sp>
        <p:nvSpPr>
          <p:cNvPr id="259" name="Google Shape;25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60" name="Google Shape;260;p42"/>
          <p:cNvSpPr txBox="1"/>
          <p:nvPr/>
        </p:nvSpPr>
        <p:spPr>
          <a:xfrm>
            <a:off x="-38900" y="4739425"/>
            <a:ext cx="91440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of Electronics and Telecommunication Engineering Semester VIII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Software Code for Prediction </a:t>
            </a:r>
            <a:endParaRPr/>
          </a:p>
        </p:txBody>
      </p:sp>
      <p:sp>
        <p:nvSpPr>
          <p:cNvPr id="266" name="Google Shape;26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chemeClr val="dk1"/>
                </a:solidFill>
              </a:rPr>
              <a:t>Data Visualization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Division into Training and Testing datasets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Model training using </a:t>
            </a:r>
            <a:r>
              <a:rPr lang="en">
                <a:solidFill>
                  <a:schemeClr val="dk1"/>
                </a:solidFill>
              </a:rPr>
              <a:t>using SVM Regressor, Linear Regression, and KNN Regressor on training dataset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Prediction values on testing dataset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Error calculation and analysis </a:t>
            </a:r>
            <a:endParaRPr>
              <a:solidFill>
                <a:schemeClr val="dk1"/>
              </a:solidFill>
            </a:endParaRPr>
          </a:p>
          <a:p>
            <a:pPr indent="0" lvl="0" marL="0" rtl="0" algn="l">
              <a:spcBef>
                <a:spcPts val="1600"/>
              </a:spcBef>
              <a:spcAft>
                <a:spcPts val="1600"/>
              </a:spcAft>
              <a:buNone/>
            </a:pPr>
            <a:r>
              <a:rPr lang="en">
                <a:solidFill>
                  <a:schemeClr val="dk1"/>
                </a:solidFill>
              </a:rPr>
              <a:t>We have used supervised learning to train our regression models.</a:t>
            </a:r>
            <a:endParaRPr>
              <a:solidFill>
                <a:schemeClr val="dk1"/>
              </a:solidFill>
            </a:endParaRPr>
          </a:p>
        </p:txBody>
      </p:sp>
      <p:sp>
        <p:nvSpPr>
          <p:cNvPr id="267" name="Google Shape;26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68" name="Google Shape;268;p43"/>
          <p:cNvSpPr txBox="1"/>
          <p:nvPr/>
        </p:nvSpPr>
        <p:spPr>
          <a:xfrm>
            <a:off x="0" y="4783125"/>
            <a:ext cx="91440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109" name="Google Shape;109;p26"/>
          <p:cNvGraphicFramePr/>
          <p:nvPr/>
        </p:nvGraphicFramePr>
        <p:xfrm>
          <a:off x="547750" y="802775"/>
          <a:ext cx="3000000" cy="3000000"/>
        </p:xfrm>
        <a:graphic>
          <a:graphicData uri="http://schemas.openxmlformats.org/drawingml/2006/table">
            <a:tbl>
              <a:tblPr>
                <a:noFill/>
                <a:tableStyleId>{060C48EA-9A4C-4BBF-8435-A1BD177A34D5}</a:tableStyleId>
              </a:tblPr>
              <a:tblGrid>
                <a:gridCol w="1872100"/>
                <a:gridCol w="2237350"/>
              </a:tblGrid>
              <a:tr h="381000">
                <a:tc>
                  <a:txBody>
                    <a:bodyPr>
                      <a:noAutofit/>
                    </a:bodyPr>
                    <a:lstStyle/>
                    <a:p>
                      <a:pPr indent="0" lvl="0" marL="0" rtl="0" algn="l">
                        <a:spcBef>
                          <a:spcPts val="0"/>
                        </a:spcBef>
                        <a:spcAft>
                          <a:spcPts val="0"/>
                        </a:spcAft>
                        <a:buNone/>
                      </a:pPr>
                      <a:r>
                        <a:rPr lang="en"/>
                        <a:t>Zainab Khokawala</a:t>
                      </a:r>
                      <a:endParaRPr/>
                    </a:p>
                  </a:txBody>
                  <a:tcPr marT="91425" marB="91425" marR="91425" marL="91425"/>
                </a:tc>
                <a:tc>
                  <a:txBody>
                    <a:bodyPr>
                      <a:noAutofit/>
                    </a:bodyPr>
                    <a:lstStyle/>
                    <a:p>
                      <a:pPr indent="0" lvl="0" marL="0" rtl="0" algn="ctr">
                        <a:spcBef>
                          <a:spcPts val="0"/>
                        </a:spcBef>
                        <a:spcAft>
                          <a:spcPts val="0"/>
                        </a:spcAft>
                        <a:buNone/>
                      </a:pPr>
                      <a:r>
                        <a:rPr lang="en"/>
                        <a:t>1513088</a:t>
                      </a:r>
                      <a:endParaRPr/>
                    </a:p>
                  </a:txBody>
                  <a:tcPr marT="91425" marB="91425" marR="91425" marL="91425"/>
                </a:tc>
              </a:tr>
              <a:tr h="381000">
                <a:tc>
                  <a:txBody>
                    <a:bodyPr>
                      <a:noAutofit/>
                    </a:bodyPr>
                    <a:lstStyle/>
                    <a:p>
                      <a:pPr indent="0" lvl="0" marL="0" rtl="0" algn="l">
                        <a:spcBef>
                          <a:spcPts val="0"/>
                        </a:spcBef>
                        <a:spcAft>
                          <a:spcPts val="0"/>
                        </a:spcAft>
                        <a:buNone/>
                      </a:pPr>
                      <a:r>
                        <a:rPr lang="en"/>
                        <a:t>Niti Patel</a:t>
                      </a:r>
                      <a:endParaRPr/>
                    </a:p>
                  </a:txBody>
                  <a:tcPr marT="91425" marB="91425" marR="91425" marL="91425"/>
                </a:tc>
                <a:tc>
                  <a:txBody>
                    <a:bodyPr>
                      <a:noAutofit/>
                    </a:bodyPr>
                    <a:lstStyle/>
                    <a:p>
                      <a:pPr indent="0" lvl="0" marL="0" rtl="0" algn="ctr">
                        <a:spcBef>
                          <a:spcPts val="0"/>
                        </a:spcBef>
                        <a:spcAft>
                          <a:spcPts val="0"/>
                        </a:spcAft>
                        <a:buNone/>
                      </a:pPr>
                      <a:r>
                        <a:rPr lang="en"/>
                        <a:t>1513098</a:t>
                      </a:r>
                      <a:endParaRPr/>
                    </a:p>
                  </a:txBody>
                  <a:tcPr marT="91425" marB="91425" marR="91425" marL="91425"/>
                </a:tc>
              </a:tr>
              <a:tr h="381000">
                <a:tc>
                  <a:txBody>
                    <a:bodyPr>
                      <a:noAutofit/>
                    </a:bodyPr>
                    <a:lstStyle/>
                    <a:p>
                      <a:pPr indent="0" lvl="0" marL="0" rtl="0" algn="l">
                        <a:spcBef>
                          <a:spcPts val="0"/>
                        </a:spcBef>
                        <a:spcAft>
                          <a:spcPts val="0"/>
                        </a:spcAft>
                        <a:buNone/>
                      </a:pPr>
                      <a:r>
                        <a:rPr lang="en"/>
                        <a:t>Moiz Balasinorwala</a:t>
                      </a:r>
                      <a:endParaRPr/>
                    </a:p>
                  </a:txBody>
                  <a:tcPr marT="91425" marB="91425" marR="91425" marL="91425"/>
                </a:tc>
                <a:tc>
                  <a:txBody>
                    <a:bodyPr>
                      <a:noAutofit/>
                    </a:bodyPr>
                    <a:lstStyle/>
                    <a:p>
                      <a:pPr indent="0" lvl="0" marL="0" rtl="0" algn="ctr">
                        <a:spcBef>
                          <a:spcPts val="0"/>
                        </a:spcBef>
                        <a:spcAft>
                          <a:spcPts val="0"/>
                        </a:spcAft>
                        <a:buNone/>
                      </a:pPr>
                      <a:r>
                        <a:rPr lang="en"/>
                        <a:t>1513067</a:t>
                      </a:r>
                      <a:endParaRPr/>
                    </a:p>
                  </a:txBody>
                  <a:tcPr marT="91425" marB="91425" marR="91425" marL="91425"/>
                </a:tc>
              </a:tr>
              <a:tr h="381000">
                <a:tc>
                  <a:txBody>
                    <a:bodyPr>
                      <a:noAutofit/>
                    </a:bodyPr>
                    <a:lstStyle/>
                    <a:p>
                      <a:pPr indent="0" lvl="0" marL="0" rtl="0" algn="l">
                        <a:spcBef>
                          <a:spcPts val="0"/>
                        </a:spcBef>
                        <a:spcAft>
                          <a:spcPts val="0"/>
                        </a:spcAft>
                        <a:buNone/>
                      </a:pPr>
                      <a:r>
                        <a:rPr lang="en"/>
                        <a:t>Adnan Dedhawala </a:t>
                      </a:r>
                      <a:endParaRPr/>
                    </a:p>
                  </a:txBody>
                  <a:tcPr marT="91425" marB="91425" marR="91425" marL="91425"/>
                </a:tc>
                <a:tc>
                  <a:txBody>
                    <a:bodyPr>
                      <a:noAutofit/>
                    </a:bodyPr>
                    <a:lstStyle/>
                    <a:p>
                      <a:pPr indent="0" lvl="0" marL="0" rtl="0" algn="ctr">
                        <a:spcBef>
                          <a:spcPts val="0"/>
                        </a:spcBef>
                        <a:spcAft>
                          <a:spcPts val="0"/>
                        </a:spcAft>
                        <a:buNone/>
                      </a:pPr>
                      <a:r>
                        <a:rPr lang="en"/>
                        <a:t>1513075</a:t>
                      </a:r>
                      <a:endParaRPr/>
                    </a:p>
                  </a:txBody>
                  <a:tcPr marT="91425" marB="91425" marR="91425" marL="91425"/>
                </a:tc>
              </a:tr>
            </a:tbl>
          </a:graphicData>
        </a:graphic>
      </p:graphicFrame>
      <p:sp>
        <p:nvSpPr>
          <p:cNvPr id="110" name="Google Shape;110;p26"/>
          <p:cNvSpPr txBox="1"/>
          <p:nvPr/>
        </p:nvSpPr>
        <p:spPr>
          <a:xfrm>
            <a:off x="465050" y="313950"/>
            <a:ext cx="19548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Project by </a:t>
            </a:r>
            <a:endParaRPr sz="1800"/>
          </a:p>
        </p:txBody>
      </p:sp>
      <p:sp>
        <p:nvSpPr>
          <p:cNvPr id="111" name="Google Shape;111;p26"/>
          <p:cNvSpPr txBox="1"/>
          <p:nvPr/>
        </p:nvSpPr>
        <p:spPr>
          <a:xfrm>
            <a:off x="572600" y="2658000"/>
            <a:ext cx="2441100" cy="95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Guide </a:t>
            </a:r>
            <a:endParaRPr sz="1800"/>
          </a:p>
          <a:p>
            <a:pPr indent="0" lvl="0" marL="0" rtl="0" algn="l">
              <a:lnSpc>
                <a:spcPct val="115000"/>
              </a:lnSpc>
              <a:spcBef>
                <a:spcPts val="0"/>
              </a:spcBef>
              <a:spcAft>
                <a:spcPts val="0"/>
              </a:spcAft>
              <a:buNone/>
            </a:pPr>
            <a:r>
              <a:rPr lang="en"/>
              <a:t>Mrs. Jayshree Kundargi</a:t>
            </a:r>
            <a:endParaRPr/>
          </a:p>
        </p:txBody>
      </p:sp>
      <p:sp>
        <p:nvSpPr>
          <p:cNvPr id="112" name="Google Shape;112;p26"/>
          <p:cNvSpPr txBox="1"/>
          <p:nvPr/>
        </p:nvSpPr>
        <p:spPr>
          <a:xfrm>
            <a:off x="572600" y="3709825"/>
            <a:ext cx="1954800" cy="95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Date</a:t>
            </a:r>
            <a:endParaRPr sz="1800"/>
          </a:p>
          <a:p>
            <a:pPr indent="0" lvl="0" marL="0" rtl="0" algn="l">
              <a:lnSpc>
                <a:spcPct val="115000"/>
              </a:lnSpc>
              <a:spcBef>
                <a:spcPts val="0"/>
              </a:spcBef>
              <a:spcAft>
                <a:spcPts val="0"/>
              </a:spcAft>
              <a:buNone/>
            </a:pPr>
            <a:r>
              <a:rPr lang="en"/>
              <a:t>11</a:t>
            </a:r>
            <a:r>
              <a:rPr lang="en"/>
              <a:t>th May 2019</a:t>
            </a:r>
            <a:endParaRPr/>
          </a:p>
        </p:txBody>
      </p:sp>
      <p:sp>
        <p:nvSpPr>
          <p:cNvPr id="113" name="Google Shape;113;p26"/>
          <p:cNvSpPr txBox="1"/>
          <p:nvPr/>
        </p:nvSpPr>
        <p:spPr>
          <a:xfrm>
            <a:off x="465050" y="4855225"/>
            <a:ext cx="7434000" cy="28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of Electronics and Telecommunication Engineering Semester VIII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4"/>
          <p:cNvSpPr txBox="1"/>
          <p:nvPr>
            <p:ph idx="1" type="body"/>
          </p:nvPr>
        </p:nvSpPr>
        <p:spPr>
          <a:xfrm>
            <a:off x="311700" y="247875"/>
            <a:ext cx="8520600" cy="432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chemeClr val="dk1"/>
                </a:solidFill>
              </a:rPr>
              <a:t>Data Visualization</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rPr lang="en">
                <a:solidFill>
                  <a:schemeClr val="dk1"/>
                </a:solidFill>
              </a:rPr>
              <a:t>2. Division into training and testing datasets</a:t>
            </a:r>
            <a:br>
              <a:rPr lang="en">
                <a:solidFill>
                  <a:schemeClr val="dk1"/>
                </a:solidFill>
              </a:rPr>
            </a:br>
            <a:r>
              <a:rPr lang="en">
                <a:solidFill>
                  <a:schemeClr val="dk1"/>
                </a:solidFill>
              </a:rPr>
              <a:t>The data has been divided into training-testing ratios of 80%-20%, 70%-30%, and 60%-40%</a:t>
            </a:r>
            <a:endParaRPr>
              <a:solidFill>
                <a:schemeClr val="dk1"/>
              </a:solidFill>
            </a:endParaRPr>
          </a:p>
        </p:txBody>
      </p:sp>
      <p:sp>
        <p:nvSpPr>
          <p:cNvPr id="274" name="Google Shape;27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75" name="Google Shape;275;p44"/>
          <p:cNvSpPr txBox="1"/>
          <p:nvPr/>
        </p:nvSpPr>
        <p:spPr>
          <a:xfrm>
            <a:off x="0" y="4783125"/>
            <a:ext cx="91440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pic>
        <p:nvPicPr>
          <p:cNvPr id="276" name="Google Shape;276;p44"/>
          <p:cNvPicPr preferRelativeResize="0"/>
          <p:nvPr/>
        </p:nvPicPr>
        <p:blipFill>
          <a:blip r:embed="rId3">
            <a:alphaModFix/>
          </a:blip>
          <a:stretch>
            <a:fillRect/>
          </a:stretch>
        </p:blipFill>
        <p:spPr>
          <a:xfrm>
            <a:off x="389400" y="749825"/>
            <a:ext cx="3626249" cy="2104900"/>
          </a:xfrm>
          <a:prstGeom prst="rect">
            <a:avLst/>
          </a:prstGeom>
          <a:noFill/>
          <a:ln cap="flat" cmpd="sng" w="9525">
            <a:solidFill>
              <a:srgbClr val="000000"/>
            </a:solidFill>
            <a:prstDash val="solid"/>
            <a:round/>
            <a:headEnd len="sm" w="sm" type="none"/>
            <a:tailEnd len="sm" w="sm" type="none"/>
          </a:ln>
        </p:spPr>
      </p:pic>
      <p:pic>
        <p:nvPicPr>
          <p:cNvPr id="277" name="Google Shape;277;p44"/>
          <p:cNvPicPr preferRelativeResize="0"/>
          <p:nvPr/>
        </p:nvPicPr>
        <p:blipFill>
          <a:blip r:embed="rId4">
            <a:alphaModFix/>
          </a:blip>
          <a:stretch>
            <a:fillRect/>
          </a:stretch>
        </p:blipFill>
        <p:spPr>
          <a:xfrm>
            <a:off x="4178825" y="749826"/>
            <a:ext cx="4704924" cy="21049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5"/>
          <p:cNvSpPr txBox="1"/>
          <p:nvPr>
            <p:ph idx="1" type="body"/>
          </p:nvPr>
        </p:nvSpPr>
        <p:spPr>
          <a:xfrm>
            <a:off x="311700" y="208975"/>
            <a:ext cx="8520600" cy="42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3. Models used for training-</a:t>
            </a:r>
            <a:br>
              <a:rPr lang="en">
                <a:solidFill>
                  <a:schemeClr val="dk1"/>
                </a:solidFill>
              </a:rPr>
            </a:br>
            <a:r>
              <a:rPr lang="en">
                <a:solidFill>
                  <a:schemeClr val="dk1"/>
                </a:solidFill>
              </a:rPr>
              <a:t>i) Multiple Linear Regression Model</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There are 3 independent variables are temperature, humidity, and soil moisture and the dependent variable is amount of water to be added.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establish a relationship between the dependent and independent variables using a best fit straight line. Using gradient descent, we minimize the cost function in order to obtain the regression line. </a:t>
            </a:r>
            <a:endParaRPr>
              <a:solidFill>
                <a:schemeClr val="dk1"/>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br>
              <a:rPr lang="en">
                <a:solidFill>
                  <a:srgbClr val="000000"/>
                </a:solidFill>
              </a:rPr>
            </a:br>
            <a:br>
              <a:rPr lang="en">
                <a:solidFill>
                  <a:srgbClr val="000000"/>
                </a:solidFill>
              </a:rPr>
            </a:br>
            <a:endParaRPr>
              <a:solidFill>
                <a:srgbClr val="000000"/>
              </a:solidFill>
            </a:endParaRPr>
          </a:p>
        </p:txBody>
      </p:sp>
      <p:sp>
        <p:nvSpPr>
          <p:cNvPr id="283" name="Google Shape;283;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84" name="Google Shape;284;p45"/>
          <p:cNvSpPr txBox="1"/>
          <p:nvPr/>
        </p:nvSpPr>
        <p:spPr>
          <a:xfrm>
            <a:off x="0" y="4773300"/>
            <a:ext cx="93597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pic>
        <p:nvPicPr>
          <p:cNvPr id="285" name="Google Shape;285;p45"/>
          <p:cNvPicPr preferRelativeResize="0"/>
          <p:nvPr/>
        </p:nvPicPr>
        <p:blipFill>
          <a:blip r:embed="rId3">
            <a:alphaModFix/>
          </a:blip>
          <a:stretch>
            <a:fillRect/>
          </a:stretch>
        </p:blipFill>
        <p:spPr>
          <a:xfrm>
            <a:off x="633975" y="1023425"/>
            <a:ext cx="3827875" cy="1803750"/>
          </a:xfrm>
          <a:prstGeom prst="rect">
            <a:avLst/>
          </a:prstGeom>
          <a:noFill/>
          <a:ln cap="flat" cmpd="sng" w="9525">
            <a:solidFill>
              <a:schemeClr val="dk2"/>
            </a:solidFill>
            <a:prstDash val="solid"/>
            <a:round/>
            <a:headEnd len="sm" w="sm" type="none"/>
            <a:tailEnd len="sm" w="sm" type="none"/>
          </a:ln>
        </p:spPr>
      </p:pic>
      <p:pic>
        <p:nvPicPr>
          <p:cNvPr id="286" name="Google Shape;286;p45"/>
          <p:cNvPicPr preferRelativeResize="0"/>
          <p:nvPr/>
        </p:nvPicPr>
        <p:blipFill>
          <a:blip r:embed="rId4">
            <a:alphaModFix/>
          </a:blip>
          <a:stretch>
            <a:fillRect/>
          </a:stretch>
        </p:blipFill>
        <p:spPr>
          <a:xfrm>
            <a:off x="5833650" y="1594450"/>
            <a:ext cx="2262401" cy="1522054"/>
          </a:xfrm>
          <a:prstGeom prst="rect">
            <a:avLst/>
          </a:prstGeom>
          <a:noFill/>
          <a:ln cap="flat" cmpd="sng" w="9525">
            <a:solidFill>
              <a:schemeClr val="dk2"/>
            </a:solidFill>
            <a:prstDash val="solid"/>
            <a:round/>
            <a:headEnd len="sm" w="sm" type="none"/>
            <a:tailEnd len="sm" w="sm" type="none"/>
          </a:ln>
        </p:spPr>
      </p:pic>
      <p:pic>
        <p:nvPicPr>
          <p:cNvPr id="287" name="Google Shape;287;p45"/>
          <p:cNvPicPr preferRelativeResize="0"/>
          <p:nvPr/>
        </p:nvPicPr>
        <p:blipFill>
          <a:blip r:embed="rId5">
            <a:alphaModFix/>
          </a:blip>
          <a:stretch>
            <a:fillRect/>
          </a:stretch>
        </p:blipFill>
        <p:spPr>
          <a:xfrm>
            <a:off x="4780150" y="0"/>
            <a:ext cx="2029390" cy="15220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6"/>
          <p:cNvSpPr txBox="1"/>
          <p:nvPr>
            <p:ph idx="1" type="body"/>
          </p:nvPr>
        </p:nvSpPr>
        <p:spPr>
          <a:xfrm>
            <a:off x="88600" y="97450"/>
            <a:ext cx="8520600" cy="42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Models used for training-</a:t>
            </a:r>
            <a:br>
              <a:rPr lang="en">
                <a:solidFill>
                  <a:schemeClr val="dk1"/>
                </a:solidFill>
              </a:rPr>
            </a:br>
            <a:r>
              <a:rPr lang="en">
                <a:solidFill>
                  <a:schemeClr val="dk1"/>
                </a:solidFill>
              </a:rPr>
              <a:t>ii) Support Vector Regression Model</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rPr lang="en">
                <a:solidFill>
                  <a:schemeClr val="dk1"/>
                </a:solidFill>
              </a:rPr>
              <a:t>In SVR, the error is fit within some threshold, only the points which are within the boundary lines are considered. </a:t>
            </a:r>
            <a:br>
              <a:rPr lang="en">
                <a:solidFill>
                  <a:schemeClr val="dk1"/>
                </a:solidFill>
              </a:rPr>
            </a:br>
            <a:r>
              <a:rPr lang="en">
                <a:solidFill>
                  <a:schemeClr val="dk1"/>
                </a:solidFill>
              </a:rPr>
              <a:t>RBF kernel- The radial basis function kernel creates non-linear combinations which map lower dimensional data to higher dimensions.</a:t>
            </a:r>
            <a:br>
              <a:rPr lang="en">
                <a:solidFill>
                  <a:schemeClr val="dk1"/>
                </a:solidFill>
              </a:rPr>
            </a:br>
            <a:r>
              <a:rPr lang="en">
                <a:solidFill>
                  <a:schemeClr val="dk1"/>
                </a:solidFill>
              </a:rPr>
              <a:t>Linear kernel- when the data is linearly separable and fast training over a large dataset is required. </a:t>
            </a:r>
            <a:br>
              <a:rPr lang="en">
                <a:solidFill>
                  <a:schemeClr val="dk1"/>
                </a:solidFill>
              </a:rPr>
            </a:br>
            <a:r>
              <a:rPr lang="en">
                <a:solidFill>
                  <a:schemeClr val="dk1"/>
                </a:solidFill>
              </a:rPr>
              <a:t>Polynomial kernel- non-linear model and the kernel looks not only at features of input samples to find similarity, but also their combinations. </a:t>
            </a:r>
            <a:br>
              <a:rPr lang="en">
                <a:solidFill>
                  <a:srgbClr val="000000"/>
                </a:solidFill>
              </a:rPr>
            </a:br>
            <a:br>
              <a:rPr lang="en">
                <a:solidFill>
                  <a:srgbClr val="000000"/>
                </a:solidFill>
              </a:rPr>
            </a:br>
            <a:endParaRPr>
              <a:solidFill>
                <a:srgbClr val="000000"/>
              </a:solidFill>
            </a:endParaRPr>
          </a:p>
        </p:txBody>
      </p:sp>
      <p:sp>
        <p:nvSpPr>
          <p:cNvPr id="293" name="Google Shape;29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94" name="Google Shape;294;p46"/>
          <p:cNvSpPr txBox="1"/>
          <p:nvPr/>
        </p:nvSpPr>
        <p:spPr>
          <a:xfrm>
            <a:off x="0" y="4773300"/>
            <a:ext cx="93597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pic>
        <p:nvPicPr>
          <p:cNvPr id="295" name="Google Shape;295;p46"/>
          <p:cNvPicPr preferRelativeResize="0"/>
          <p:nvPr/>
        </p:nvPicPr>
        <p:blipFill>
          <a:blip r:embed="rId3">
            <a:alphaModFix/>
          </a:blip>
          <a:stretch>
            <a:fillRect/>
          </a:stretch>
        </p:blipFill>
        <p:spPr>
          <a:xfrm>
            <a:off x="4058045" y="246175"/>
            <a:ext cx="1939000" cy="1731475"/>
          </a:xfrm>
          <a:prstGeom prst="rect">
            <a:avLst/>
          </a:prstGeom>
          <a:noFill/>
          <a:ln cap="flat" cmpd="sng" w="9525">
            <a:solidFill>
              <a:schemeClr val="dk2"/>
            </a:solidFill>
            <a:prstDash val="solid"/>
            <a:round/>
            <a:headEnd len="sm" w="sm" type="none"/>
            <a:tailEnd len="sm" w="sm" type="none"/>
          </a:ln>
        </p:spPr>
      </p:pic>
      <p:pic>
        <p:nvPicPr>
          <p:cNvPr id="296" name="Google Shape;296;p46"/>
          <p:cNvPicPr preferRelativeResize="0"/>
          <p:nvPr/>
        </p:nvPicPr>
        <p:blipFill>
          <a:blip r:embed="rId4">
            <a:alphaModFix/>
          </a:blip>
          <a:stretch>
            <a:fillRect/>
          </a:stretch>
        </p:blipFill>
        <p:spPr>
          <a:xfrm>
            <a:off x="6187700" y="370443"/>
            <a:ext cx="2686400" cy="1273200"/>
          </a:xfrm>
          <a:prstGeom prst="rect">
            <a:avLst/>
          </a:prstGeom>
          <a:noFill/>
          <a:ln cap="flat" cmpd="sng" w="9525">
            <a:solidFill>
              <a:schemeClr val="dk2"/>
            </a:solidFill>
            <a:prstDash val="solid"/>
            <a:round/>
            <a:headEnd len="sm" w="sm" type="none"/>
            <a:tailEnd len="sm" w="sm" type="none"/>
          </a:ln>
        </p:spPr>
      </p:pic>
      <p:pic>
        <p:nvPicPr>
          <p:cNvPr id="297" name="Google Shape;297;p46"/>
          <p:cNvPicPr preferRelativeResize="0"/>
          <p:nvPr/>
        </p:nvPicPr>
        <p:blipFill>
          <a:blip r:embed="rId5">
            <a:alphaModFix/>
          </a:blip>
          <a:stretch>
            <a:fillRect/>
          </a:stretch>
        </p:blipFill>
        <p:spPr>
          <a:xfrm>
            <a:off x="6187700" y="4269625"/>
            <a:ext cx="1574400" cy="393600"/>
          </a:xfrm>
          <a:prstGeom prst="rect">
            <a:avLst/>
          </a:prstGeom>
          <a:noFill/>
          <a:ln>
            <a:noFill/>
          </a:ln>
        </p:spPr>
      </p:pic>
      <p:pic>
        <p:nvPicPr>
          <p:cNvPr id="298" name="Google Shape;298;p46"/>
          <p:cNvPicPr preferRelativeResize="0"/>
          <p:nvPr/>
        </p:nvPicPr>
        <p:blipFill>
          <a:blip r:embed="rId6">
            <a:alphaModFix/>
          </a:blip>
          <a:stretch>
            <a:fillRect/>
          </a:stretch>
        </p:blipFill>
        <p:spPr>
          <a:xfrm>
            <a:off x="2311050" y="3573125"/>
            <a:ext cx="1258425" cy="483425"/>
          </a:xfrm>
          <a:prstGeom prst="rect">
            <a:avLst/>
          </a:prstGeom>
          <a:noFill/>
          <a:ln>
            <a:noFill/>
          </a:ln>
        </p:spPr>
      </p:pic>
      <p:pic>
        <p:nvPicPr>
          <p:cNvPr id="299" name="Google Shape;299;p46"/>
          <p:cNvPicPr preferRelativeResize="0"/>
          <p:nvPr/>
        </p:nvPicPr>
        <p:blipFill>
          <a:blip r:embed="rId7">
            <a:alphaModFix/>
          </a:blip>
          <a:stretch>
            <a:fillRect/>
          </a:stretch>
        </p:blipFill>
        <p:spPr>
          <a:xfrm>
            <a:off x="6072800" y="2932525"/>
            <a:ext cx="1480800" cy="37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7"/>
          <p:cNvSpPr txBox="1"/>
          <p:nvPr>
            <p:ph idx="1" type="body"/>
          </p:nvPr>
        </p:nvSpPr>
        <p:spPr>
          <a:xfrm>
            <a:off x="311700" y="208975"/>
            <a:ext cx="8520600" cy="42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Models used for training-</a:t>
            </a:r>
            <a:br>
              <a:rPr lang="en">
                <a:solidFill>
                  <a:schemeClr val="dk1"/>
                </a:solidFill>
              </a:rPr>
            </a:br>
            <a:r>
              <a:rPr lang="en">
                <a:solidFill>
                  <a:schemeClr val="dk1"/>
                </a:solidFill>
              </a:rPr>
              <a:t>iii) KNN Regressor Model</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K nearest neighbors is a simple algorithm that stores all available cases and predict the numerical target based on a similarity measure (e.g., distance functions).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value of ‘K’ should be usually large since it reduces noise, but the distinct boundaries between the feature spaces get blurred. Cross Validation has been used to obtain a good value of ‘K’ before the prediction is made. </a:t>
            </a:r>
            <a:r>
              <a:rPr lang="en">
                <a:solidFill>
                  <a:schemeClr val="dk1"/>
                </a:solidFill>
              </a:rPr>
              <a:t> </a:t>
            </a:r>
            <a:endParaRPr>
              <a:solidFill>
                <a:srgbClr val="000000"/>
              </a:solidFill>
            </a:endParaRPr>
          </a:p>
        </p:txBody>
      </p:sp>
      <p:sp>
        <p:nvSpPr>
          <p:cNvPr id="305" name="Google Shape;305;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06" name="Google Shape;306;p47"/>
          <p:cNvSpPr txBox="1"/>
          <p:nvPr/>
        </p:nvSpPr>
        <p:spPr>
          <a:xfrm>
            <a:off x="0" y="4773300"/>
            <a:ext cx="93597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pic>
        <p:nvPicPr>
          <p:cNvPr id="307" name="Google Shape;307;p47"/>
          <p:cNvPicPr preferRelativeResize="0"/>
          <p:nvPr/>
        </p:nvPicPr>
        <p:blipFill>
          <a:blip r:embed="rId3">
            <a:alphaModFix/>
          </a:blip>
          <a:stretch>
            <a:fillRect/>
          </a:stretch>
        </p:blipFill>
        <p:spPr>
          <a:xfrm>
            <a:off x="5276850" y="3130700"/>
            <a:ext cx="2184325" cy="164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8"/>
          <p:cNvSpPr txBox="1"/>
          <p:nvPr>
            <p:ph idx="1" type="body"/>
          </p:nvPr>
        </p:nvSpPr>
        <p:spPr>
          <a:xfrm>
            <a:off x="311700" y="208975"/>
            <a:ext cx="8520600" cy="4293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Error Calculation</a:t>
            </a:r>
            <a:endParaRPr>
              <a:solidFill>
                <a:schemeClr val="dk1"/>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RMSE </a:t>
            </a:r>
            <a:br>
              <a:rPr lang="en">
                <a:solidFill>
                  <a:srgbClr val="000000"/>
                </a:solidFill>
              </a:rPr>
            </a:br>
            <a:r>
              <a:rPr lang="en">
                <a:solidFill>
                  <a:srgbClr val="000000"/>
                </a:solidFill>
              </a:rPr>
              <a:t>-The root-mean-squared error (RMSE) is a measure of how well your model performed. It does this by measuring difference between predicted values and the actual values.</a:t>
            </a:r>
            <a:br>
              <a:rPr lang="en">
                <a:solidFill>
                  <a:srgbClr val="000000"/>
                </a:solidFill>
              </a:rPr>
            </a:br>
            <a:endParaRPr>
              <a:solidFill>
                <a:srgbClr val="000000"/>
              </a:solidFill>
            </a:endParaRPr>
          </a:p>
          <a:p>
            <a:pPr indent="0" lvl="0" marL="45720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AutoNum type="arabicPeriod"/>
            </a:pPr>
            <a:r>
              <a:rPr lang="en">
                <a:solidFill>
                  <a:schemeClr val="dk1"/>
                </a:solidFill>
              </a:rPr>
              <a:t>R</a:t>
            </a:r>
            <a:r>
              <a:rPr lang="en">
                <a:solidFill>
                  <a:schemeClr val="dk1"/>
                </a:solidFill>
              </a:rPr>
              <a:t>-squared</a:t>
            </a:r>
            <a:br>
              <a:rPr lang="en">
                <a:solidFill>
                  <a:schemeClr val="dk1"/>
                </a:solidFill>
              </a:rPr>
            </a:br>
            <a:r>
              <a:rPr lang="en">
                <a:solidFill>
                  <a:schemeClr val="dk1"/>
                </a:solidFill>
              </a:rPr>
              <a:t>-</a:t>
            </a:r>
            <a:r>
              <a:rPr lang="en">
                <a:solidFill>
                  <a:srgbClr val="000000"/>
                </a:solidFill>
                <a:highlight>
                  <a:srgbClr val="FFFFFF"/>
                </a:highlight>
              </a:rPr>
              <a:t>It is the percentage of the response variable variation that is explained by a linear model.</a:t>
            </a:r>
            <a:endParaRPr>
              <a:solidFill>
                <a:srgbClr val="000000"/>
              </a:solidFill>
              <a:highlight>
                <a:srgbClr val="FFFFFF"/>
              </a:highlight>
            </a:endParaRPr>
          </a:p>
          <a:p>
            <a:pPr indent="0" lvl="0" marL="457200" rtl="0" algn="l">
              <a:spcBef>
                <a:spcPts val="1600"/>
              </a:spcBef>
              <a:spcAft>
                <a:spcPts val="0"/>
              </a:spcAft>
              <a:buNone/>
            </a:pPr>
            <a:r>
              <a:t/>
            </a:r>
            <a:endParaRPr>
              <a:solidFill>
                <a:srgbClr val="000000"/>
              </a:solidFill>
              <a:highlight>
                <a:srgbClr val="FFFFFF"/>
              </a:highlight>
            </a:endParaRPr>
          </a:p>
          <a:p>
            <a:pPr indent="0" lvl="0" marL="457200" rtl="0" algn="l">
              <a:spcBef>
                <a:spcPts val="1600"/>
              </a:spcBef>
              <a:spcAft>
                <a:spcPts val="1600"/>
              </a:spcAft>
              <a:buNone/>
            </a:pPr>
            <a:br>
              <a:rPr lang="en">
                <a:solidFill>
                  <a:schemeClr val="dk1"/>
                </a:solidFill>
              </a:rPr>
            </a:br>
            <a:endParaRPr>
              <a:solidFill>
                <a:srgbClr val="000000"/>
              </a:solidFill>
            </a:endParaRPr>
          </a:p>
        </p:txBody>
      </p:sp>
      <p:sp>
        <p:nvSpPr>
          <p:cNvPr id="313" name="Google Shape;313;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14" name="Google Shape;314;p48"/>
          <p:cNvSpPr txBox="1"/>
          <p:nvPr/>
        </p:nvSpPr>
        <p:spPr>
          <a:xfrm>
            <a:off x="0" y="4773300"/>
            <a:ext cx="93597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pic>
        <p:nvPicPr>
          <p:cNvPr id="315" name="Google Shape;315;p48"/>
          <p:cNvPicPr preferRelativeResize="0"/>
          <p:nvPr/>
        </p:nvPicPr>
        <p:blipFill>
          <a:blip r:embed="rId3">
            <a:alphaModFix/>
          </a:blip>
          <a:stretch>
            <a:fillRect/>
          </a:stretch>
        </p:blipFill>
        <p:spPr>
          <a:xfrm>
            <a:off x="2741975" y="1986898"/>
            <a:ext cx="3875750" cy="948300"/>
          </a:xfrm>
          <a:prstGeom prst="rect">
            <a:avLst/>
          </a:prstGeom>
          <a:noFill/>
          <a:ln cap="flat" cmpd="sng" w="9525">
            <a:solidFill>
              <a:schemeClr val="dk1"/>
            </a:solidFill>
            <a:prstDash val="solid"/>
            <a:round/>
            <a:headEnd len="sm" w="sm" type="none"/>
            <a:tailEnd len="sm" w="sm" type="none"/>
          </a:ln>
        </p:spPr>
      </p:pic>
      <p:pic>
        <p:nvPicPr>
          <p:cNvPr id="316" name="Google Shape;316;p48"/>
          <p:cNvPicPr preferRelativeResize="0"/>
          <p:nvPr/>
        </p:nvPicPr>
        <p:blipFill>
          <a:blip r:embed="rId4">
            <a:alphaModFix/>
          </a:blip>
          <a:stretch>
            <a:fillRect/>
          </a:stretch>
        </p:blipFill>
        <p:spPr>
          <a:xfrm>
            <a:off x="2467100" y="3770675"/>
            <a:ext cx="4239408" cy="9483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311700" y="97300"/>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Automated Watering System and Web App</a:t>
            </a:r>
            <a:endParaRPr/>
          </a:p>
          <a:p>
            <a:pPr indent="0" lvl="0" marL="0" rtl="0" algn="ctr">
              <a:spcBef>
                <a:spcPts val="0"/>
              </a:spcBef>
              <a:spcAft>
                <a:spcPts val="0"/>
              </a:spcAft>
              <a:buNone/>
            </a:pPr>
            <a:r>
              <a:t/>
            </a:r>
            <a:endParaRPr sz="1400"/>
          </a:p>
        </p:txBody>
      </p:sp>
      <p:sp>
        <p:nvSpPr>
          <p:cNvPr id="322" name="Google Shape;322;p49"/>
          <p:cNvSpPr txBox="1"/>
          <p:nvPr/>
        </p:nvSpPr>
        <p:spPr>
          <a:xfrm>
            <a:off x="64550" y="4838700"/>
            <a:ext cx="104478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sp>
        <p:nvSpPr>
          <p:cNvPr id="323" name="Google Shape;323;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24" name="Google Shape;324;p49"/>
          <p:cNvSpPr txBox="1"/>
          <p:nvPr/>
        </p:nvSpPr>
        <p:spPr>
          <a:xfrm>
            <a:off x="359425" y="842800"/>
            <a:ext cx="8472900" cy="392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It consists of a circuit with connecting the water pump with a pipe which water the plant once everyday based on the prediction of the amount of water to be put in the plant.</a:t>
            </a:r>
            <a:endParaRPr sz="1800"/>
          </a:p>
          <a:p>
            <a:pPr indent="-342900" lvl="0" marL="457200" rtl="0" algn="l">
              <a:spcBef>
                <a:spcPts val="0"/>
              </a:spcBef>
              <a:spcAft>
                <a:spcPts val="0"/>
              </a:spcAft>
              <a:buSzPts val="1800"/>
              <a:buAutoNum type="arabicPeriod"/>
            </a:pPr>
            <a:r>
              <a:rPr lang="en" sz="1800"/>
              <a:t>The web app was designed in order to help the user monitor the water added in the plant and check the status of the plant health. </a:t>
            </a:r>
            <a:endParaRPr sz="1800"/>
          </a:p>
          <a:p>
            <a:pPr indent="-342900" lvl="0" marL="457200" rtl="0" algn="l">
              <a:spcBef>
                <a:spcPts val="0"/>
              </a:spcBef>
              <a:spcAft>
                <a:spcPts val="0"/>
              </a:spcAft>
              <a:buSzPts val="1800"/>
              <a:buAutoNum type="arabicPeriod"/>
            </a:pPr>
            <a:r>
              <a:rPr lang="en" sz="1800"/>
              <a:t>The total water present in the container is recorded and the predicted value is subtracted from it. This gives the water remaining in the container which can be monitored through the app. </a:t>
            </a:r>
            <a:endParaRPr sz="1800"/>
          </a:p>
          <a:p>
            <a:pPr indent="-342900" lvl="0" marL="457200" rtl="0" algn="l">
              <a:spcBef>
                <a:spcPts val="0"/>
              </a:spcBef>
              <a:spcAft>
                <a:spcPts val="0"/>
              </a:spcAft>
              <a:buSzPts val="1800"/>
              <a:buAutoNum type="arabicPeriod"/>
            </a:pPr>
            <a:r>
              <a:rPr lang="en" sz="1800"/>
              <a:t>An alert is send when the water level has reduced below a threshold in the container.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0"/>
          <p:cNvSpPr txBox="1"/>
          <p:nvPr/>
        </p:nvSpPr>
        <p:spPr>
          <a:xfrm>
            <a:off x="64550" y="4838700"/>
            <a:ext cx="104478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sp>
        <p:nvSpPr>
          <p:cNvPr id="330" name="Google Shape;330;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31" name="Google Shape;331;p50"/>
          <p:cNvPicPr preferRelativeResize="0"/>
          <p:nvPr/>
        </p:nvPicPr>
        <p:blipFill>
          <a:blip r:embed="rId3">
            <a:alphaModFix/>
          </a:blip>
          <a:stretch>
            <a:fillRect/>
          </a:stretch>
        </p:blipFill>
        <p:spPr>
          <a:xfrm>
            <a:off x="421400" y="214350"/>
            <a:ext cx="3708452" cy="4272150"/>
          </a:xfrm>
          <a:prstGeom prst="rect">
            <a:avLst/>
          </a:prstGeom>
          <a:noFill/>
          <a:ln cap="flat" cmpd="sng" w="9525">
            <a:solidFill>
              <a:schemeClr val="dk2"/>
            </a:solidFill>
            <a:prstDash val="solid"/>
            <a:round/>
            <a:headEnd len="sm" w="sm" type="none"/>
            <a:tailEnd len="sm" w="sm" type="none"/>
          </a:ln>
        </p:spPr>
      </p:pic>
      <p:pic>
        <p:nvPicPr>
          <p:cNvPr id="332" name="Google Shape;332;p50"/>
          <p:cNvPicPr preferRelativeResize="0"/>
          <p:nvPr/>
        </p:nvPicPr>
        <p:blipFill>
          <a:blip r:embed="rId4">
            <a:alphaModFix/>
          </a:blip>
          <a:stretch>
            <a:fillRect/>
          </a:stretch>
        </p:blipFill>
        <p:spPr>
          <a:xfrm>
            <a:off x="4465075" y="152400"/>
            <a:ext cx="3765474" cy="1384450"/>
          </a:xfrm>
          <a:prstGeom prst="rect">
            <a:avLst/>
          </a:prstGeom>
          <a:noFill/>
          <a:ln cap="flat" cmpd="sng" w="9525">
            <a:solidFill>
              <a:schemeClr val="dk2"/>
            </a:solidFill>
            <a:prstDash val="solid"/>
            <a:round/>
            <a:headEnd len="sm" w="sm" type="none"/>
            <a:tailEnd len="sm" w="sm" type="none"/>
          </a:ln>
        </p:spPr>
      </p:pic>
      <p:pic>
        <p:nvPicPr>
          <p:cNvPr id="333" name="Google Shape;333;p50"/>
          <p:cNvPicPr preferRelativeResize="0"/>
          <p:nvPr/>
        </p:nvPicPr>
        <p:blipFill>
          <a:blip r:embed="rId5">
            <a:alphaModFix/>
          </a:blip>
          <a:stretch>
            <a:fillRect/>
          </a:stretch>
        </p:blipFill>
        <p:spPr>
          <a:xfrm>
            <a:off x="4465075" y="1652425"/>
            <a:ext cx="3765474" cy="1265723"/>
          </a:xfrm>
          <a:prstGeom prst="rect">
            <a:avLst/>
          </a:prstGeom>
          <a:noFill/>
          <a:ln cap="flat" cmpd="sng" w="9525">
            <a:solidFill>
              <a:schemeClr val="dk2"/>
            </a:solidFill>
            <a:prstDash val="solid"/>
            <a:round/>
            <a:headEnd len="sm" w="sm" type="none"/>
            <a:tailEnd len="sm" w="sm" type="none"/>
          </a:ln>
        </p:spPr>
      </p:pic>
      <p:sp>
        <p:nvSpPr>
          <p:cNvPr id="334" name="Google Shape;334;p50"/>
          <p:cNvSpPr txBox="1"/>
          <p:nvPr/>
        </p:nvSpPr>
        <p:spPr>
          <a:xfrm>
            <a:off x="2910900" y="4424550"/>
            <a:ext cx="6011100" cy="2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Web application</a:t>
            </a:r>
            <a:r>
              <a:rPr lang="en"/>
              <a:t> </a:t>
            </a:r>
            <a:endParaRPr/>
          </a:p>
        </p:txBody>
      </p:sp>
      <p:pic>
        <p:nvPicPr>
          <p:cNvPr id="335" name="Google Shape;335;p50"/>
          <p:cNvPicPr preferRelativeResize="0"/>
          <p:nvPr/>
        </p:nvPicPr>
        <p:blipFill>
          <a:blip r:embed="rId6">
            <a:alphaModFix/>
          </a:blip>
          <a:stretch>
            <a:fillRect/>
          </a:stretch>
        </p:blipFill>
        <p:spPr>
          <a:xfrm>
            <a:off x="4465075" y="3033731"/>
            <a:ext cx="3765473" cy="139081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311700" y="97300"/>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Result and Analysis</a:t>
            </a:r>
            <a:endParaRPr/>
          </a:p>
          <a:p>
            <a:pPr indent="0" lvl="0" marL="0" rtl="0" algn="ctr">
              <a:spcBef>
                <a:spcPts val="0"/>
              </a:spcBef>
              <a:spcAft>
                <a:spcPts val="0"/>
              </a:spcAft>
              <a:buNone/>
            </a:pPr>
            <a:r>
              <a:t/>
            </a:r>
            <a:endParaRPr sz="1400"/>
          </a:p>
        </p:txBody>
      </p:sp>
      <p:sp>
        <p:nvSpPr>
          <p:cNvPr id="341" name="Google Shape;341;p51"/>
          <p:cNvSpPr txBox="1"/>
          <p:nvPr/>
        </p:nvSpPr>
        <p:spPr>
          <a:xfrm>
            <a:off x="311700" y="670000"/>
            <a:ext cx="8520600" cy="41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The results obtained after the process of dataset collection, data visualization and data modelling show the predicted values of the output water amount that is put in the plant which is adequate for the growth of the plant and also prevents a situation where the water added to the plant is in excess.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The results were collected in the following way :</a:t>
            </a:r>
            <a:endParaRPr sz="1800"/>
          </a:p>
          <a:p>
            <a:pPr indent="0" lvl="0" marL="0" rtl="0" algn="l">
              <a:spcBef>
                <a:spcPts val="0"/>
              </a:spcBef>
              <a:spcAft>
                <a:spcPts val="0"/>
              </a:spcAft>
              <a:buClr>
                <a:schemeClr val="dk1"/>
              </a:buClr>
              <a:buSzPts val="1100"/>
              <a:buFont typeface="Arial"/>
              <a:buNone/>
            </a:pPr>
            <a:r>
              <a:t/>
            </a:r>
            <a:endParaRPr sz="1800"/>
          </a:p>
          <a:p>
            <a:pPr indent="-342900" lvl="0" marL="457200" rtl="0" algn="l">
              <a:spcBef>
                <a:spcPts val="0"/>
              </a:spcBef>
              <a:spcAft>
                <a:spcPts val="0"/>
              </a:spcAft>
              <a:buSzPts val="1800"/>
              <a:buChar char="●"/>
            </a:pPr>
            <a:r>
              <a:rPr lang="en" sz="1800">
                <a:solidFill>
                  <a:schemeClr val="dk1"/>
                </a:solidFill>
              </a:rPr>
              <a:t>T</a:t>
            </a:r>
            <a:r>
              <a:rPr lang="en" sz="1800">
                <a:solidFill>
                  <a:schemeClr val="dk1"/>
                </a:solidFill>
              </a:rPr>
              <a:t>rain-test-split process.</a:t>
            </a:r>
            <a:r>
              <a:rPr lang="en" sz="1800"/>
              <a:t>The dataset was divided into training and testing data which is then sent as an input in the prediction models.  </a:t>
            </a:r>
            <a:endParaRPr sz="1800"/>
          </a:p>
          <a:p>
            <a:pPr indent="-342900" lvl="0" marL="457200" rtl="0" algn="l">
              <a:spcBef>
                <a:spcPts val="0"/>
              </a:spcBef>
              <a:spcAft>
                <a:spcPts val="0"/>
              </a:spcAft>
              <a:buSzPts val="1800"/>
              <a:buChar char="●"/>
            </a:pPr>
            <a:r>
              <a:rPr lang="en" sz="1800"/>
              <a:t>The R-Squared value of the predicted water output is then scrutinized. </a:t>
            </a:r>
            <a:endParaRPr sz="1800"/>
          </a:p>
          <a:p>
            <a:pPr indent="-342900" lvl="0" marL="457200" rtl="0" algn="l">
              <a:spcBef>
                <a:spcPts val="0"/>
              </a:spcBef>
              <a:spcAft>
                <a:spcPts val="0"/>
              </a:spcAft>
              <a:buSzPts val="1800"/>
              <a:buChar char="●"/>
            </a:pPr>
            <a:r>
              <a:rPr lang="en" sz="1800"/>
              <a:t>Root Mean Square Error of the prediction (RMSE) was computed and analysed. </a:t>
            </a:r>
            <a:endParaRPr sz="18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p:txBody>
      </p:sp>
      <p:sp>
        <p:nvSpPr>
          <p:cNvPr id="342" name="Google Shape;342;p51"/>
          <p:cNvSpPr txBox="1"/>
          <p:nvPr/>
        </p:nvSpPr>
        <p:spPr>
          <a:xfrm>
            <a:off x="64550" y="4838700"/>
            <a:ext cx="104478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sp>
        <p:nvSpPr>
          <p:cNvPr id="343" name="Google Shape;343;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2"/>
          <p:cNvSpPr txBox="1"/>
          <p:nvPr/>
        </p:nvSpPr>
        <p:spPr>
          <a:xfrm>
            <a:off x="318875" y="374850"/>
            <a:ext cx="8186100" cy="557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t>Results</a:t>
            </a:r>
            <a:endParaRPr sz="1800"/>
          </a:p>
          <a:p>
            <a:pPr indent="457200" lvl="0" marL="0" rtl="0" algn="l">
              <a:spcBef>
                <a:spcPts val="0"/>
              </a:spcBef>
              <a:spcAft>
                <a:spcPts val="0"/>
              </a:spcAft>
              <a:buNone/>
            </a:pPr>
            <a:r>
              <a:rPr lang="en" sz="1800"/>
              <a:t>Linear Regression</a:t>
            </a:r>
            <a:endParaRPr sz="1800"/>
          </a:p>
        </p:txBody>
      </p:sp>
      <p:sp>
        <p:nvSpPr>
          <p:cNvPr id="349" name="Google Shape;349;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50" name="Google Shape;350;p52"/>
          <p:cNvSpPr txBox="1"/>
          <p:nvPr/>
        </p:nvSpPr>
        <p:spPr>
          <a:xfrm>
            <a:off x="94850" y="4663225"/>
            <a:ext cx="941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graphicFrame>
        <p:nvGraphicFramePr>
          <p:cNvPr id="351" name="Google Shape;351;p52"/>
          <p:cNvGraphicFramePr/>
          <p:nvPr/>
        </p:nvGraphicFramePr>
        <p:xfrm>
          <a:off x="544713" y="1325188"/>
          <a:ext cx="3000000" cy="3000000"/>
        </p:xfrm>
        <a:graphic>
          <a:graphicData uri="http://schemas.openxmlformats.org/drawingml/2006/table">
            <a:tbl>
              <a:tblPr>
                <a:noFill/>
                <a:tableStyleId>{060C48EA-9A4C-4BBF-8435-A1BD177A34D5}</a:tableStyleId>
              </a:tblPr>
              <a:tblGrid>
                <a:gridCol w="1034150"/>
                <a:gridCol w="1034150"/>
                <a:gridCol w="1034150"/>
                <a:gridCol w="1034150"/>
                <a:gridCol w="1034150"/>
                <a:gridCol w="1685450"/>
                <a:gridCol w="878225"/>
              </a:tblGrid>
              <a:tr h="1472700">
                <a:tc>
                  <a:txBody>
                    <a:bodyPr>
                      <a:noAutofit/>
                    </a:bodyPr>
                    <a:lstStyle/>
                    <a:p>
                      <a:pPr indent="0" lvl="0" marL="0" rtl="0" algn="ctr">
                        <a:spcBef>
                          <a:spcPts val="0"/>
                        </a:spcBef>
                        <a:spcAft>
                          <a:spcPts val="0"/>
                        </a:spcAft>
                        <a:buNone/>
                      </a:pPr>
                      <a:r>
                        <a:rPr b="1" lang="en" sz="1200"/>
                        <a:t>Splitting of data ratio</a:t>
                      </a:r>
                      <a:endParaRPr b="1" sz="1200"/>
                    </a:p>
                  </a:txBody>
                  <a:tcPr marT="91425" marB="91425" marR="91425" marL="91425">
                    <a:lnR cap="flat" cmpd="sng" w="12575">
                      <a:solidFill>
                        <a:srgbClr val="A8D08D"/>
                      </a:solidFill>
                      <a:prstDash val="solid"/>
                      <a:round/>
                      <a:headEnd len="sm" w="sm" type="none"/>
                      <a:tailEnd len="sm" w="sm" type="none"/>
                    </a:lnR>
                  </a:tcPr>
                </a:tc>
                <a:tc>
                  <a:txBody>
                    <a:bodyPr>
                      <a:noAutofit/>
                    </a:bodyPr>
                    <a:lstStyle/>
                    <a:p>
                      <a:pPr indent="0" lvl="0" marL="0" rtl="0" algn="ctr">
                        <a:lnSpc>
                          <a:spcPct val="150000"/>
                        </a:lnSpc>
                        <a:spcBef>
                          <a:spcPts val="0"/>
                        </a:spcBef>
                        <a:spcAft>
                          <a:spcPts val="0"/>
                        </a:spcAft>
                        <a:buNone/>
                      </a:pPr>
                      <a:r>
                        <a:rPr b="1" lang="en" sz="1200"/>
                        <a:t>Case</a:t>
                      </a:r>
                      <a:endParaRPr b="1"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b="1" lang="en" sz="1200"/>
                        <a:t>Output water predicted (ml)</a:t>
                      </a:r>
                      <a:endParaRPr b="1"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RMSE </a:t>
                      </a:r>
                      <a:endParaRPr b="1" sz="1200"/>
                    </a:p>
                  </a:txBody>
                  <a:tcPr marT="91425" marB="91425" marR="91425" marL="91425">
                    <a:lnL cap="flat" cmpd="sng" w="12575">
                      <a:solidFill>
                        <a:srgbClr val="A8D08D"/>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R-squared</a:t>
                      </a:r>
                      <a:endParaRPr b="1" sz="1200"/>
                    </a:p>
                  </a:txBody>
                  <a:tcPr marT="91425" marB="91425" marR="91425" marL="91425"/>
                </a:tc>
                <a:tc>
                  <a:txBody>
                    <a:bodyPr>
                      <a:noAutofit/>
                    </a:bodyPr>
                    <a:lstStyle/>
                    <a:p>
                      <a:pPr indent="0" lvl="0" marL="0" rtl="0" algn="ctr">
                        <a:spcBef>
                          <a:spcPts val="0"/>
                        </a:spcBef>
                        <a:spcAft>
                          <a:spcPts val="0"/>
                        </a:spcAft>
                        <a:buNone/>
                      </a:pPr>
                      <a:r>
                        <a:rPr b="1" lang="en" sz="1200"/>
                        <a:t>Coefficients</a:t>
                      </a:r>
                      <a:endParaRPr b="1" sz="1200"/>
                    </a:p>
                  </a:txBody>
                  <a:tcPr marT="91425" marB="91425" marR="91425" marL="91425"/>
                </a:tc>
                <a:tc>
                  <a:txBody>
                    <a:bodyPr>
                      <a:noAutofit/>
                    </a:bodyPr>
                    <a:lstStyle/>
                    <a:p>
                      <a:pPr indent="0" lvl="0" marL="0" rtl="0" algn="ctr">
                        <a:lnSpc>
                          <a:spcPct val="150000"/>
                        </a:lnSpc>
                        <a:spcBef>
                          <a:spcPts val="0"/>
                        </a:spcBef>
                        <a:spcAft>
                          <a:spcPts val="0"/>
                        </a:spcAft>
                        <a:buClr>
                          <a:schemeClr val="dk1"/>
                        </a:buClr>
                        <a:buSzPts val="1100"/>
                        <a:buFont typeface="Arial"/>
                        <a:buNone/>
                      </a:pPr>
                      <a:r>
                        <a:rPr b="1" lang="en" sz="1200"/>
                        <a:t>Probability values</a:t>
                      </a:r>
                      <a:endParaRPr b="1" sz="1200"/>
                    </a:p>
                    <a:p>
                      <a:pPr indent="0" lvl="0" marL="0" rtl="0" algn="ctr">
                        <a:spcBef>
                          <a:spcPts val="0"/>
                        </a:spcBef>
                        <a:spcAft>
                          <a:spcPts val="0"/>
                        </a:spcAft>
                        <a:buNone/>
                      </a:pPr>
                      <a:r>
                        <a:rPr b="1" lang="en" sz="1200"/>
                        <a:t>(corresponding to titles in coefficient column)</a:t>
                      </a:r>
                      <a:endParaRPr b="1" sz="1200"/>
                    </a:p>
                  </a:txBody>
                  <a:tcPr marT="91425" marB="91425" marR="91425" marL="91425"/>
                </a:tc>
              </a:tr>
              <a:tr h="1609725">
                <a:tc>
                  <a:txBody>
                    <a:bodyPr>
                      <a:noAutofit/>
                    </a:bodyPr>
                    <a:lstStyle/>
                    <a:p>
                      <a:pPr indent="0" lvl="0" marL="0" rtl="0" algn="l">
                        <a:spcBef>
                          <a:spcPts val="0"/>
                        </a:spcBef>
                        <a:spcAft>
                          <a:spcPts val="0"/>
                        </a:spcAft>
                        <a:buNone/>
                      </a:pPr>
                      <a:r>
                        <a:rPr lang="en" sz="1200">
                          <a:solidFill>
                            <a:schemeClr val="dk1"/>
                          </a:solidFill>
                        </a:rPr>
                        <a:t>80% training, 20% testing</a:t>
                      </a:r>
                      <a:endParaRPr sz="1200"/>
                    </a:p>
                  </a:txBody>
                  <a:tcPr marT="91425" marB="91425" marR="91425" marL="91425">
                    <a:lnR cap="flat" cmpd="sng" w="12575">
                      <a:solidFill>
                        <a:srgbClr val="A8D08D"/>
                      </a:solidFill>
                      <a:prstDash val="solid"/>
                      <a:round/>
                      <a:headEnd len="sm" w="sm" type="none"/>
                      <a:tailEnd len="sm" w="sm" type="none"/>
                    </a:lnR>
                  </a:tcPr>
                </a:tc>
                <a:tc>
                  <a:txBody>
                    <a:bodyPr>
                      <a:noAutofit/>
                    </a:bodyPr>
                    <a:lstStyle/>
                    <a:p>
                      <a:pPr indent="0" lvl="0" marL="0" rtl="0" algn="l">
                        <a:lnSpc>
                          <a:spcPct val="150000"/>
                        </a:lnSpc>
                        <a:spcBef>
                          <a:spcPts val="0"/>
                        </a:spcBef>
                        <a:spcAft>
                          <a:spcPts val="0"/>
                        </a:spcAft>
                        <a:buNone/>
                      </a:pPr>
                      <a:r>
                        <a:rPr lang="en" sz="1200">
                          <a:solidFill>
                            <a:schemeClr val="dk1"/>
                          </a:solidFill>
                        </a:rPr>
                        <a:t>All three values with constant</a:t>
                      </a:r>
                      <a:endParaRPr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dk1"/>
                          </a:solidFill>
                        </a:rPr>
                        <a:t>59.664</a:t>
                      </a:r>
                      <a:endParaRPr sz="1200"/>
                    </a:p>
                  </a:txBody>
                  <a:tcPr marT="91425" marB="91425" marR="91425" marL="91425">
                    <a:lnL cap="flat" cmpd="sng" w="12575">
                      <a:solidFill>
                        <a:srgbClr val="A8D08D"/>
                      </a:solidFill>
                      <a:prstDash val="solid"/>
                      <a:round/>
                      <a:headEnd len="sm" w="sm" type="none"/>
                      <a:tailEnd len="sm" w="sm" type="none"/>
                    </a:lnL>
                    <a:lnT cap="flat" cmpd="sng" w="12575">
                      <a:solidFill>
                        <a:srgbClr val="A8D08D"/>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sz="1200">
                          <a:solidFill>
                            <a:schemeClr val="dk1"/>
                          </a:solidFill>
                        </a:rPr>
                        <a:t>11.45</a:t>
                      </a:r>
                      <a:endParaRPr sz="1200"/>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rPr>
                        <a:t>0.659</a:t>
                      </a:r>
                      <a:endParaRPr sz="1200"/>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352" name="Google Shape;352;p52"/>
          <p:cNvPicPr preferRelativeResize="0"/>
          <p:nvPr/>
        </p:nvPicPr>
        <p:blipFill>
          <a:blip r:embed="rId3">
            <a:alphaModFix/>
          </a:blip>
          <a:stretch>
            <a:fillRect/>
          </a:stretch>
        </p:blipFill>
        <p:spPr>
          <a:xfrm>
            <a:off x="5715475" y="3287075"/>
            <a:ext cx="1664950" cy="853825"/>
          </a:xfrm>
          <a:prstGeom prst="rect">
            <a:avLst/>
          </a:prstGeom>
          <a:noFill/>
          <a:ln>
            <a:noFill/>
          </a:ln>
        </p:spPr>
      </p:pic>
      <p:pic>
        <p:nvPicPr>
          <p:cNvPr id="353" name="Google Shape;353;p52"/>
          <p:cNvPicPr preferRelativeResize="0"/>
          <p:nvPr/>
        </p:nvPicPr>
        <p:blipFill>
          <a:blip r:embed="rId4">
            <a:alphaModFix/>
          </a:blip>
          <a:stretch>
            <a:fillRect/>
          </a:stretch>
        </p:blipFill>
        <p:spPr>
          <a:xfrm>
            <a:off x="7400922" y="3146350"/>
            <a:ext cx="797478" cy="1609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3"/>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59" name="Google Shape;359;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a:solidFill>
                  <a:schemeClr val="dk1"/>
                </a:solidFill>
              </a:rPr>
              <a:t>Linear Regression</a:t>
            </a:r>
            <a:endParaRPr>
              <a:solidFill>
                <a:schemeClr val="dk1"/>
              </a:solidFill>
            </a:endParaRPr>
          </a:p>
          <a:p>
            <a:pPr indent="45720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600"/>
              </a:spcAft>
              <a:buNone/>
            </a:pPr>
            <a:r>
              <a:t/>
            </a:r>
            <a:endParaRPr/>
          </a:p>
        </p:txBody>
      </p:sp>
      <p:sp>
        <p:nvSpPr>
          <p:cNvPr id="360" name="Google Shape;360;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61" name="Google Shape;361;p53"/>
          <p:cNvGraphicFramePr/>
          <p:nvPr/>
        </p:nvGraphicFramePr>
        <p:xfrm>
          <a:off x="522888" y="1596525"/>
          <a:ext cx="3000000" cy="3000000"/>
        </p:xfrm>
        <a:graphic>
          <a:graphicData uri="http://schemas.openxmlformats.org/drawingml/2006/table">
            <a:tbl>
              <a:tblPr>
                <a:noFill/>
                <a:tableStyleId>{060C48EA-9A4C-4BBF-8435-A1BD177A34D5}</a:tableStyleId>
              </a:tblPr>
              <a:tblGrid>
                <a:gridCol w="1057500"/>
                <a:gridCol w="1099675"/>
                <a:gridCol w="1099675"/>
                <a:gridCol w="1099675"/>
                <a:gridCol w="1099675"/>
                <a:gridCol w="1563425"/>
                <a:gridCol w="1078600"/>
              </a:tblGrid>
              <a:tr h="1486175">
                <a:tc>
                  <a:txBody>
                    <a:bodyPr>
                      <a:noAutofit/>
                    </a:bodyPr>
                    <a:lstStyle/>
                    <a:p>
                      <a:pPr indent="0" lvl="0" marL="0" rtl="0" algn="ctr">
                        <a:spcBef>
                          <a:spcPts val="0"/>
                        </a:spcBef>
                        <a:spcAft>
                          <a:spcPts val="0"/>
                        </a:spcAft>
                        <a:buNone/>
                      </a:pPr>
                      <a:r>
                        <a:rPr b="1" lang="en" sz="1200"/>
                        <a:t>Splitting of data ratio</a:t>
                      </a:r>
                      <a:endParaRPr b="1" sz="1200"/>
                    </a:p>
                  </a:txBody>
                  <a:tcPr marT="91425" marB="91425" marR="91425" marL="91425">
                    <a:lnL cap="flat" cmpd="sng" w="9525">
                      <a:solidFill>
                        <a:srgbClr val="9E9E9E"/>
                      </a:solidFill>
                      <a:prstDash val="solid"/>
                      <a:round/>
                      <a:headEnd len="sm" w="sm" type="none"/>
                      <a:tailEnd len="sm" w="sm" type="none"/>
                    </a:lnL>
                    <a:lnR cap="flat" cmpd="sng" w="12575">
                      <a:solidFill>
                        <a:srgbClr val="A8D08D"/>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b="1" lang="en" sz="1200"/>
                        <a:t>Case</a:t>
                      </a:r>
                      <a:endParaRPr b="1"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b="1" lang="en" sz="1200"/>
                        <a:t>Output water predicted (ml)</a:t>
                      </a:r>
                      <a:endParaRPr b="1"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RMSE </a:t>
                      </a:r>
                      <a:endParaRPr b="1" sz="1200"/>
                    </a:p>
                  </a:txBody>
                  <a:tcPr marT="91425" marB="91425" marR="91425" marL="91425">
                    <a:lnL cap="flat" cmpd="sng" w="12575">
                      <a:solidFill>
                        <a:srgbClr val="A8D08D"/>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R-squared</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Coeffiients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b="1" lang="en" sz="1200"/>
                        <a:t>Probability values</a:t>
                      </a:r>
                      <a:endParaRPr b="1" sz="1200"/>
                    </a:p>
                    <a:p>
                      <a:pPr indent="0" lvl="0" marL="0" rtl="0" algn="ctr">
                        <a:spcBef>
                          <a:spcPts val="0"/>
                        </a:spcBef>
                        <a:spcAft>
                          <a:spcPts val="0"/>
                        </a:spcAft>
                        <a:buNone/>
                      </a:pPr>
                      <a:r>
                        <a:rPr b="1" lang="en" sz="1200"/>
                        <a:t>(corresponding to titles in coefficient column)</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86175">
                <a:tc>
                  <a:txBody>
                    <a:bodyPr>
                      <a:noAutofit/>
                    </a:bodyPr>
                    <a:lstStyle/>
                    <a:p>
                      <a:pPr indent="0" lvl="0" marL="0" rtl="0" algn="l">
                        <a:lnSpc>
                          <a:spcPct val="150000"/>
                        </a:lnSpc>
                        <a:spcBef>
                          <a:spcPts val="0"/>
                        </a:spcBef>
                        <a:spcAft>
                          <a:spcPts val="0"/>
                        </a:spcAft>
                        <a:buNone/>
                      </a:pPr>
                      <a:r>
                        <a:rPr lang="en" sz="1200"/>
                        <a:t>70% training, 30% testing</a:t>
                      </a:r>
                      <a:endParaRPr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l">
                        <a:lnSpc>
                          <a:spcPct val="150000"/>
                        </a:lnSpc>
                        <a:spcBef>
                          <a:spcPts val="0"/>
                        </a:spcBef>
                        <a:spcAft>
                          <a:spcPts val="0"/>
                        </a:spcAft>
                        <a:buNone/>
                      </a:pPr>
                      <a:r>
                        <a:rPr lang="en" sz="1200"/>
                        <a:t>All three values with constant</a:t>
                      </a:r>
                      <a:endParaRPr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dk1"/>
                          </a:solidFill>
                        </a:rPr>
                        <a:t>47.34</a:t>
                      </a:r>
                      <a:endParaRPr sz="1200"/>
                    </a:p>
                  </a:txBody>
                  <a:tcPr marT="91425" marB="91425" marR="91425" marL="91425">
                    <a:lnL cap="flat" cmpd="sng" w="12575">
                      <a:solidFill>
                        <a:srgbClr val="A8D08D"/>
                      </a:solidFill>
                      <a:prstDash val="solid"/>
                      <a:round/>
                      <a:headEnd len="sm" w="sm" type="none"/>
                      <a:tailEnd len="sm" w="sm" type="none"/>
                    </a:lnL>
                    <a:lnT cap="flat" cmpd="sng" w="12575">
                      <a:solidFill>
                        <a:srgbClr val="A8D08D"/>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sz="1200">
                          <a:solidFill>
                            <a:schemeClr val="dk1"/>
                          </a:solidFill>
                        </a:rPr>
                        <a:t>9.84</a:t>
                      </a:r>
                      <a:endParaRPr sz="12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sz="1200">
                          <a:solidFill>
                            <a:schemeClr val="dk1"/>
                          </a:solidFill>
                        </a:rPr>
                        <a:t>0.659</a:t>
                      </a:r>
                      <a:endParaRPr sz="12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pic>
        <p:nvPicPr>
          <p:cNvPr id="362" name="Google Shape;362;p53"/>
          <p:cNvPicPr preferRelativeResize="0"/>
          <p:nvPr/>
        </p:nvPicPr>
        <p:blipFill>
          <a:blip r:embed="rId3">
            <a:alphaModFix/>
          </a:blip>
          <a:stretch>
            <a:fillRect/>
          </a:stretch>
        </p:blipFill>
        <p:spPr>
          <a:xfrm>
            <a:off x="6000175" y="3082675"/>
            <a:ext cx="1563425" cy="1177625"/>
          </a:xfrm>
          <a:prstGeom prst="rect">
            <a:avLst/>
          </a:prstGeom>
          <a:noFill/>
          <a:ln>
            <a:noFill/>
          </a:ln>
        </p:spPr>
      </p:pic>
      <p:pic>
        <p:nvPicPr>
          <p:cNvPr id="363" name="Google Shape;363;p53"/>
          <p:cNvPicPr preferRelativeResize="0"/>
          <p:nvPr/>
        </p:nvPicPr>
        <p:blipFill>
          <a:blip r:embed="rId4">
            <a:alphaModFix/>
          </a:blip>
          <a:stretch>
            <a:fillRect/>
          </a:stretch>
        </p:blipFill>
        <p:spPr>
          <a:xfrm>
            <a:off x="7736175" y="3082672"/>
            <a:ext cx="736265" cy="148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7"/>
          <p:cNvSpPr txBox="1"/>
          <p:nvPr>
            <p:ph type="title"/>
          </p:nvPr>
        </p:nvSpPr>
        <p:spPr>
          <a:xfrm>
            <a:off x="311700" y="247575"/>
            <a:ext cx="8520600" cy="6489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t>Outline</a:t>
            </a:r>
            <a:endParaRPr sz="3000"/>
          </a:p>
        </p:txBody>
      </p:sp>
      <p:sp>
        <p:nvSpPr>
          <p:cNvPr id="119" name="Google Shape;11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Introduction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Literature Survey</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Proposed Method</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Result and Analysis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Conclusion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Future Scope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References</a:t>
            </a:r>
            <a:endParaRPr sz="2400">
              <a:solidFill>
                <a:srgbClr val="000000"/>
              </a:solidFill>
            </a:endParaRPr>
          </a:p>
        </p:txBody>
      </p:sp>
      <p:sp>
        <p:nvSpPr>
          <p:cNvPr id="120" name="Google Shape;12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21" name="Google Shape;121;p27"/>
          <p:cNvSpPr txBox="1"/>
          <p:nvPr/>
        </p:nvSpPr>
        <p:spPr>
          <a:xfrm>
            <a:off x="150950" y="4715875"/>
            <a:ext cx="7434000" cy="28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a:t>
            </a:r>
            <a:r>
              <a:rPr b="1" lang="en" sz="1200">
                <a:solidFill>
                  <a:schemeClr val="dk1"/>
                </a:solidFill>
                <a:latin typeface="Times New Roman"/>
                <a:ea typeface="Times New Roman"/>
                <a:cs typeface="Times New Roman"/>
                <a:sym typeface="Times New Roman"/>
              </a:rPr>
              <a:t>of Electronics and Telecommunication Engineering Semester VIII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4"/>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69" name="Google Shape;369;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Linear Regression</a:t>
            </a:r>
            <a:endParaRPr>
              <a:solidFill>
                <a:srgbClr val="000000"/>
              </a:solidFill>
            </a:endParaRPr>
          </a:p>
          <a:p>
            <a:pPr indent="0" lvl="0" marL="0" rtl="0" algn="l">
              <a:spcBef>
                <a:spcPts val="1600"/>
              </a:spcBef>
              <a:spcAft>
                <a:spcPts val="1600"/>
              </a:spcAft>
              <a:buNone/>
            </a:pPr>
            <a:r>
              <a:t/>
            </a:r>
            <a:endParaRPr/>
          </a:p>
        </p:txBody>
      </p:sp>
      <p:sp>
        <p:nvSpPr>
          <p:cNvPr id="370" name="Google Shape;370;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71" name="Google Shape;371;p54"/>
          <p:cNvGraphicFramePr/>
          <p:nvPr/>
        </p:nvGraphicFramePr>
        <p:xfrm>
          <a:off x="462650" y="1659750"/>
          <a:ext cx="3000000" cy="3000000"/>
        </p:xfrm>
        <a:graphic>
          <a:graphicData uri="http://schemas.openxmlformats.org/drawingml/2006/table">
            <a:tbl>
              <a:tblPr>
                <a:noFill/>
                <a:tableStyleId>{060C48EA-9A4C-4BBF-8435-A1BD177A34D5}</a:tableStyleId>
              </a:tblPr>
              <a:tblGrid>
                <a:gridCol w="1186225"/>
                <a:gridCol w="1186225"/>
                <a:gridCol w="1186225"/>
                <a:gridCol w="1049200"/>
                <a:gridCol w="1101925"/>
                <a:gridCol w="1597300"/>
                <a:gridCol w="996475"/>
              </a:tblGrid>
              <a:tr h="1454575">
                <a:tc>
                  <a:txBody>
                    <a:bodyPr>
                      <a:noAutofit/>
                    </a:bodyPr>
                    <a:lstStyle/>
                    <a:p>
                      <a:pPr indent="0" lvl="0" marL="0" rtl="0" algn="ctr">
                        <a:spcBef>
                          <a:spcPts val="0"/>
                        </a:spcBef>
                        <a:spcAft>
                          <a:spcPts val="0"/>
                        </a:spcAft>
                        <a:buNone/>
                      </a:pPr>
                      <a:r>
                        <a:rPr b="1" lang="en" sz="1200"/>
                        <a:t>Splitting of data ratio</a:t>
                      </a:r>
                      <a:endParaRPr b="1" sz="1200"/>
                    </a:p>
                  </a:txBody>
                  <a:tcPr marT="91425" marB="91425" marR="91425" marL="91425">
                    <a:lnL cap="flat" cmpd="sng" w="9525">
                      <a:solidFill>
                        <a:srgbClr val="9E9E9E"/>
                      </a:solidFill>
                      <a:prstDash val="solid"/>
                      <a:round/>
                      <a:headEnd len="sm" w="sm" type="none"/>
                      <a:tailEnd len="sm" w="sm" type="none"/>
                    </a:lnL>
                    <a:lnR cap="flat" cmpd="sng" w="12575">
                      <a:solidFill>
                        <a:srgbClr val="A8D08D"/>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b="1" lang="en" sz="1200"/>
                        <a:t>Case</a:t>
                      </a:r>
                      <a:endParaRPr b="1"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b="1" lang="en" sz="1200"/>
                        <a:t>Output water predicted (ml)</a:t>
                      </a:r>
                      <a:endParaRPr b="1"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RMSE </a:t>
                      </a:r>
                      <a:endParaRPr b="1" sz="1200"/>
                    </a:p>
                  </a:txBody>
                  <a:tcPr marT="91425" marB="91425" marR="91425" marL="91425">
                    <a:lnL cap="flat" cmpd="sng" w="12575">
                      <a:solidFill>
                        <a:srgbClr val="A8D08D"/>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R-squared</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Coeffiients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b="1" lang="en" sz="1200"/>
                        <a:t>Probability values</a:t>
                      </a:r>
                      <a:endParaRPr b="1" sz="1200"/>
                    </a:p>
                    <a:p>
                      <a:pPr indent="0" lvl="0" marL="0" rtl="0" algn="ctr">
                        <a:spcBef>
                          <a:spcPts val="0"/>
                        </a:spcBef>
                        <a:spcAft>
                          <a:spcPts val="0"/>
                        </a:spcAft>
                        <a:buNone/>
                      </a:pPr>
                      <a:r>
                        <a:rPr b="1" lang="en" sz="1200"/>
                        <a:t>(corresponding to titles in coefficient column)</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54575">
                <a:tc>
                  <a:txBody>
                    <a:bodyPr>
                      <a:noAutofit/>
                    </a:bodyPr>
                    <a:lstStyle/>
                    <a:p>
                      <a:pPr indent="0" lvl="0" marL="0" rtl="0" algn="l">
                        <a:lnSpc>
                          <a:spcPct val="150000"/>
                        </a:lnSpc>
                        <a:spcBef>
                          <a:spcPts val="0"/>
                        </a:spcBef>
                        <a:spcAft>
                          <a:spcPts val="0"/>
                        </a:spcAft>
                        <a:buNone/>
                      </a:pPr>
                      <a:r>
                        <a:rPr lang="en" sz="1200"/>
                        <a:t>60% training, 40% testing</a:t>
                      </a:r>
                      <a:endParaRPr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l">
                        <a:lnSpc>
                          <a:spcPct val="150000"/>
                        </a:lnSpc>
                        <a:spcBef>
                          <a:spcPts val="0"/>
                        </a:spcBef>
                        <a:spcAft>
                          <a:spcPts val="0"/>
                        </a:spcAft>
                        <a:buNone/>
                      </a:pPr>
                      <a:r>
                        <a:rPr lang="en" sz="1200"/>
                        <a:t>All three values with constant</a:t>
                      </a:r>
                      <a:endParaRPr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dk1"/>
                          </a:solidFill>
                        </a:rPr>
                        <a:t>73.66</a:t>
                      </a:r>
                      <a:endParaRPr sz="1200"/>
                    </a:p>
                  </a:txBody>
                  <a:tcPr marT="91425" marB="91425" marR="91425" marL="91425">
                    <a:lnL cap="flat" cmpd="sng" w="12575">
                      <a:solidFill>
                        <a:srgbClr val="A8D08D"/>
                      </a:solidFill>
                      <a:prstDash val="solid"/>
                      <a:round/>
                      <a:headEnd len="sm" w="sm" type="none"/>
                      <a:tailEnd len="sm" w="sm" type="none"/>
                    </a:lnL>
                    <a:lnT cap="flat" cmpd="sng" w="12575">
                      <a:solidFill>
                        <a:srgbClr val="A8D08D"/>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sz="1200">
                          <a:solidFill>
                            <a:schemeClr val="dk1"/>
                          </a:solidFill>
                        </a:rPr>
                        <a:t>17.63</a:t>
                      </a:r>
                      <a:endParaRPr sz="12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sz="1200">
                          <a:solidFill>
                            <a:schemeClr val="dk1"/>
                          </a:solidFill>
                        </a:rPr>
                        <a:t>17.63</a:t>
                      </a:r>
                      <a:endParaRPr sz="12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pic>
        <p:nvPicPr>
          <p:cNvPr id="372" name="Google Shape;372;p54"/>
          <p:cNvPicPr preferRelativeResize="0"/>
          <p:nvPr/>
        </p:nvPicPr>
        <p:blipFill>
          <a:blip r:embed="rId3">
            <a:alphaModFix/>
          </a:blip>
          <a:stretch>
            <a:fillRect/>
          </a:stretch>
        </p:blipFill>
        <p:spPr>
          <a:xfrm>
            <a:off x="6172450" y="3299925"/>
            <a:ext cx="1597300" cy="1118725"/>
          </a:xfrm>
          <a:prstGeom prst="rect">
            <a:avLst/>
          </a:prstGeom>
          <a:noFill/>
          <a:ln>
            <a:noFill/>
          </a:ln>
        </p:spPr>
      </p:pic>
      <p:pic>
        <p:nvPicPr>
          <p:cNvPr id="373" name="Google Shape;373;p54"/>
          <p:cNvPicPr preferRelativeResize="0"/>
          <p:nvPr/>
        </p:nvPicPr>
        <p:blipFill>
          <a:blip r:embed="rId4">
            <a:alphaModFix/>
          </a:blip>
          <a:stretch>
            <a:fillRect/>
          </a:stretch>
        </p:blipFill>
        <p:spPr>
          <a:xfrm>
            <a:off x="7948925" y="3299929"/>
            <a:ext cx="702700" cy="141841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5"/>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79" name="Google Shape;379;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Support Vector Regression</a:t>
            </a:r>
            <a:endParaRPr>
              <a:solidFill>
                <a:srgbClr val="000000"/>
              </a:solidFill>
            </a:endParaRPr>
          </a:p>
          <a:p>
            <a:pPr indent="0" lvl="0" marL="0" rtl="0" algn="l">
              <a:spcBef>
                <a:spcPts val="1600"/>
              </a:spcBef>
              <a:spcAft>
                <a:spcPts val="1600"/>
              </a:spcAft>
              <a:buNone/>
            </a:pPr>
            <a:r>
              <a:t/>
            </a:r>
            <a:endParaRPr/>
          </a:p>
        </p:txBody>
      </p:sp>
      <p:sp>
        <p:nvSpPr>
          <p:cNvPr id="380" name="Google Shape;380;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81" name="Google Shape;381;p55"/>
          <p:cNvGraphicFramePr/>
          <p:nvPr/>
        </p:nvGraphicFramePr>
        <p:xfrm>
          <a:off x="952500" y="2190750"/>
          <a:ext cx="3000000" cy="3000000"/>
        </p:xfrm>
        <a:graphic>
          <a:graphicData uri="http://schemas.openxmlformats.org/drawingml/2006/table">
            <a:tbl>
              <a:tblPr>
                <a:noFill/>
                <a:tableStyleId>{060C48EA-9A4C-4BBF-8435-A1BD177A34D5}</a:tableStyleId>
              </a:tblPr>
              <a:tblGrid>
                <a:gridCol w="1809750"/>
                <a:gridCol w="1809750"/>
                <a:gridCol w="1809750"/>
                <a:gridCol w="1809750"/>
              </a:tblGrid>
              <a:tr h="381000">
                <a:tc>
                  <a:txBody>
                    <a:bodyPr>
                      <a:noAutofit/>
                    </a:bodyPr>
                    <a:lstStyle/>
                    <a:p>
                      <a:pPr indent="0" lvl="0" marL="0" rtl="0" algn="ctr">
                        <a:spcBef>
                          <a:spcPts val="0"/>
                        </a:spcBef>
                        <a:spcAft>
                          <a:spcPts val="0"/>
                        </a:spcAft>
                        <a:buNone/>
                      </a:pPr>
                      <a:r>
                        <a:rPr b="1" lang="en" sz="1200">
                          <a:solidFill>
                            <a:schemeClr val="dk1"/>
                          </a:solidFill>
                        </a:rPr>
                        <a:t>Kernel</a:t>
                      </a:r>
                      <a:endParaRPr b="1" sz="1200"/>
                    </a:p>
                  </a:txBody>
                  <a:tcPr marT="91425" marB="91425" marR="91425" marL="91425">
                    <a:lnR cap="flat" cmpd="sng" w="12575">
                      <a:solidFill>
                        <a:srgbClr val="A8D08D"/>
                      </a:solidFill>
                      <a:prstDash val="solid"/>
                      <a:round/>
                      <a:headEnd len="sm" w="sm" type="none"/>
                      <a:tailEnd len="sm" w="sm" type="none"/>
                    </a:lnR>
                  </a:tcPr>
                </a:tc>
                <a:tc>
                  <a:txBody>
                    <a:bodyPr>
                      <a:noAutofit/>
                    </a:bodyPr>
                    <a:lstStyle/>
                    <a:p>
                      <a:pPr indent="0" lvl="0" marL="0" rtl="0" algn="ctr">
                        <a:lnSpc>
                          <a:spcPct val="150000"/>
                        </a:lnSpc>
                        <a:spcBef>
                          <a:spcPts val="0"/>
                        </a:spcBef>
                        <a:spcAft>
                          <a:spcPts val="0"/>
                        </a:spcAft>
                        <a:buNone/>
                      </a:pPr>
                      <a:r>
                        <a:rPr b="1" lang="en" sz="1200"/>
                        <a:t>Splitting of data ratio</a:t>
                      </a:r>
                      <a:endParaRPr b="1"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b="1" lang="en" sz="1200"/>
                        <a:t>Output water predicted (ml)</a:t>
                      </a:r>
                      <a:endParaRPr b="1"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chemeClr val="dk1"/>
                          </a:solidFill>
                        </a:rPr>
                        <a:t>RMSE </a:t>
                      </a:r>
                      <a:endParaRPr b="1" sz="1200"/>
                    </a:p>
                  </a:txBody>
                  <a:tcPr marT="91425" marB="91425" marR="91425" marL="91425">
                    <a:lnL cap="flat" cmpd="sng" w="12575">
                      <a:solidFill>
                        <a:srgbClr val="A8D08D"/>
                      </a:solidFill>
                      <a:prstDash val="solid"/>
                      <a:round/>
                      <a:headEnd len="sm" w="sm" type="none"/>
                      <a:tailEnd len="sm" w="sm" type="none"/>
                    </a:lnL>
                    <a:lnB cap="flat" cmpd="sng" w="12575">
                      <a:solidFill>
                        <a:srgbClr val="A8D08D"/>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sz="1200"/>
                        <a:t>Linear</a:t>
                      </a:r>
                      <a:endParaRPr sz="1200"/>
                    </a:p>
                  </a:txBody>
                  <a:tcPr marT="91425" marB="91425" marR="91425" marL="91425">
                    <a:lnR cap="flat" cmpd="sng" w="12575">
                      <a:solidFill>
                        <a:srgbClr val="A8D08D"/>
                      </a:solidFill>
                      <a:prstDash val="solid"/>
                      <a:round/>
                      <a:headEnd len="sm" w="sm" type="none"/>
                      <a:tailEnd len="sm" w="sm" type="none"/>
                    </a:lnR>
                    <a:lnB cap="flat" cmpd="sng" w="12575">
                      <a:solidFill>
                        <a:srgbClr val="A8D08D"/>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lang="en" sz="1200"/>
                        <a:t>60% training, 40% testing</a:t>
                      </a:r>
                      <a:endParaRPr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lang="en" sz="1200"/>
                        <a:t>134.09</a:t>
                      </a:r>
                      <a:endParaRPr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lang="en" sz="1200"/>
                        <a:t>15.513</a:t>
                      </a:r>
                      <a:endParaRPr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r>
              <a:tr h="381000">
                <a:tc>
                  <a:txBody>
                    <a:bodyPr>
                      <a:noAutofit/>
                    </a:bodyPr>
                    <a:lstStyle/>
                    <a:p>
                      <a:pPr indent="0" lvl="0" marL="0" rtl="0" algn="ctr">
                        <a:lnSpc>
                          <a:spcPct val="150000"/>
                        </a:lnSpc>
                        <a:spcBef>
                          <a:spcPts val="0"/>
                        </a:spcBef>
                        <a:spcAft>
                          <a:spcPts val="0"/>
                        </a:spcAft>
                        <a:buNone/>
                      </a:pPr>
                      <a:r>
                        <a:rPr lang="en" sz="1200"/>
                        <a:t>RBF</a:t>
                      </a:r>
                      <a:endParaRPr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lang="en" sz="1200"/>
                        <a:t>60% training, 40% testing</a:t>
                      </a:r>
                      <a:endParaRPr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lang="en" sz="1200"/>
                        <a:t>65</a:t>
                      </a:r>
                      <a:endParaRPr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lang="en" sz="1200"/>
                        <a:t>32.135</a:t>
                      </a:r>
                      <a:endParaRPr sz="1200"/>
                    </a:p>
                  </a:txBody>
                  <a:tcPr marT="91425" marB="91425" marR="68575" marL="68575">
                    <a:lnL cap="flat" cmpd="sng" w="12575">
                      <a:solidFill>
                        <a:srgbClr val="A8D08D"/>
                      </a:solidFill>
                      <a:prstDash val="solid"/>
                      <a:round/>
                      <a:headEnd len="sm" w="sm" type="none"/>
                      <a:tailEnd len="sm" w="sm" type="none"/>
                    </a:lnL>
                    <a:lnR cap="flat" cmpd="sng" w="12575">
                      <a:solidFill>
                        <a:srgbClr val="A8D08D"/>
                      </a:solidFill>
                      <a:prstDash val="solid"/>
                      <a:round/>
                      <a:headEnd len="sm" w="sm" type="none"/>
                      <a:tailEnd len="sm" w="sm" type="none"/>
                    </a:lnR>
                    <a:lnT cap="flat" cmpd="sng" w="12575">
                      <a:solidFill>
                        <a:srgbClr val="A8D08D"/>
                      </a:solidFill>
                      <a:prstDash val="solid"/>
                      <a:round/>
                      <a:headEnd len="sm" w="sm" type="none"/>
                      <a:tailEnd len="sm" w="sm" type="none"/>
                    </a:lnT>
                    <a:lnB cap="flat" cmpd="sng" w="12575">
                      <a:solidFill>
                        <a:srgbClr val="A8D08D"/>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87" name="Google Shape;387;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KNN Regression for 70-30</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88" name="Google Shape;388;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9" name="Google Shape;389;p56"/>
          <p:cNvPicPr preferRelativeResize="0"/>
          <p:nvPr/>
        </p:nvPicPr>
        <p:blipFill>
          <a:blip r:embed="rId3">
            <a:alphaModFix/>
          </a:blip>
          <a:stretch>
            <a:fillRect/>
          </a:stretch>
        </p:blipFill>
        <p:spPr>
          <a:xfrm>
            <a:off x="363384" y="2123488"/>
            <a:ext cx="7723700" cy="1474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7"/>
          <p:cNvSpPr txBox="1"/>
          <p:nvPr>
            <p:ph type="title"/>
          </p:nvPr>
        </p:nvSpPr>
        <p:spPr>
          <a:xfrm>
            <a:off x="364725" y="533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95" name="Google Shape;395;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After extensive experimentation and analysis it is concluded that along with soil moisture, humidity, and temperature values, there are also some more unknown factors that must be taken into consideration for determining the output water amount. The output water amount is dependent on other factors as well. These factors may affect the soil moisture in different ways.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The values of the output water to be added depend heavily on the soil moisture values.</a:t>
            </a:r>
            <a:endParaRPr>
              <a:solidFill>
                <a:srgbClr val="000000"/>
              </a:solidFill>
            </a:endParaRPr>
          </a:p>
          <a:p>
            <a:pPr indent="-342900" lvl="0" marL="457200" rtl="0" algn="l">
              <a:spcBef>
                <a:spcPts val="1600"/>
              </a:spcBef>
              <a:spcAft>
                <a:spcPts val="1600"/>
              </a:spcAft>
              <a:buClr>
                <a:srgbClr val="000000"/>
              </a:buClr>
              <a:buSzPts val="1800"/>
              <a:buChar char="●"/>
            </a:pPr>
            <a:r>
              <a:rPr lang="en">
                <a:solidFill>
                  <a:srgbClr val="000000"/>
                </a:solidFill>
              </a:rPr>
              <a:t>The RMSE values vary for different cases when the data is split differently each time. The RMSE and the coefficients of the model summary present the effect of the different inputs on the output water amount.</a:t>
            </a:r>
            <a:endParaRPr/>
          </a:p>
        </p:txBody>
      </p:sp>
      <p:sp>
        <p:nvSpPr>
          <p:cNvPr id="396" name="Google Shape;396;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97" name="Google Shape;397;p57"/>
          <p:cNvSpPr txBox="1"/>
          <p:nvPr/>
        </p:nvSpPr>
        <p:spPr>
          <a:xfrm>
            <a:off x="0" y="4703625"/>
            <a:ext cx="6592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sp>
        <p:nvSpPr>
          <p:cNvPr id="398" name="Google Shape;398;p57"/>
          <p:cNvSpPr txBox="1"/>
          <p:nvPr/>
        </p:nvSpPr>
        <p:spPr>
          <a:xfrm>
            <a:off x="286350" y="533425"/>
            <a:ext cx="8186100" cy="557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457200" rtl="0" algn="ctr">
              <a:spcBef>
                <a:spcPts val="0"/>
              </a:spcBef>
              <a:spcAft>
                <a:spcPts val="0"/>
              </a:spcAft>
              <a:buNone/>
            </a:pPr>
            <a:r>
              <a:t/>
            </a: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8"/>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04" name="Google Shape;404;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R-squared value is highest when the soil moisture values and its combinations are put in the prediction model. The data points are best fit when the soil moisture is considered as a feature. The R-squared value does not change when the data splitting ratio is changed.</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The train-test-split method provides unreliable results, due to small value of dataset and lesser parameters. This problem can be combated with cross validation, which provides stable results and better approximations for the output water amount values.</a:t>
            </a:r>
            <a:endParaRPr>
              <a:solidFill>
                <a:srgbClr val="000000"/>
              </a:solidFill>
            </a:endParaRPr>
          </a:p>
          <a:p>
            <a:pPr indent="0" lvl="0" marL="0" rtl="0" algn="l">
              <a:spcBef>
                <a:spcPts val="1600"/>
              </a:spcBef>
              <a:spcAft>
                <a:spcPts val="1600"/>
              </a:spcAft>
              <a:buNone/>
            </a:pPr>
            <a:r>
              <a:t/>
            </a:r>
            <a:endParaRPr/>
          </a:p>
        </p:txBody>
      </p:sp>
      <p:sp>
        <p:nvSpPr>
          <p:cNvPr id="405" name="Google Shape;405;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9"/>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Future Scope</a:t>
            </a:r>
            <a:endParaRPr/>
          </a:p>
        </p:txBody>
      </p:sp>
      <p:sp>
        <p:nvSpPr>
          <p:cNvPr id="411" name="Google Shape;411;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More number of plant species can be used for experimentation.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data collection can be done for multiple seasons. This can increase the accuracy of the predicted output.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More parameters can be taken into account for prediction which can provide better results.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Sophisticated equipment can be used in the complete system to decrease errors and increase power efficiency of</a:t>
            </a:r>
            <a:endParaRPr>
              <a:solidFill>
                <a:srgbClr val="000000"/>
              </a:solidFill>
            </a:endParaRPr>
          </a:p>
          <a:p>
            <a:pPr indent="0" lvl="0" marL="457200" rtl="0" algn="l">
              <a:spcBef>
                <a:spcPts val="1600"/>
              </a:spcBef>
              <a:spcAft>
                <a:spcPts val="1600"/>
              </a:spcAft>
              <a:buNone/>
            </a:pPr>
            <a:r>
              <a:t/>
            </a:r>
            <a:endParaRPr/>
          </a:p>
        </p:txBody>
      </p:sp>
      <p:sp>
        <p:nvSpPr>
          <p:cNvPr id="412" name="Google Shape;412;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0"/>
          <p:cNvSpPr txBox="1"/>
          <p:nvPr>
            <p:ph idx="1" type="body"/>
          </p:nvPr>
        </p:nvSpPr>
        <p:spPr>
          <a:xfrm>
            <a:off x="311700" y="826450"/>
            <a:ext cx="8520600" cy="37425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Char char="●"/>
            </a:pPr>
            <a:r>
              <a:rPr lang="en" sz="1400">
                <a:solidFill>
                  <a:srgbClr val="323232"/>
                </a:solidFill>
                <a:highlight>
                  <a:srgbClr val="FFFFFF"/>
                </a:highlight>
              </a:rPr>
              <a:t>Jones, H. G. (2006). Monitoring plant and soil water status: Established and novel methods revisited and their relevance to studies of drought tolerance. </a:t>
            </a:r>
            <a:r>
              <a:rPr i="1" lang="en" sz="1400">
                <a:solidFill>
                  <a:srgbClr val="323232"/>
                </a:solidFill>
              </a:rPr>
              <a:t>Journal of Experimental Botany.</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rgbClr val="323232"/>
                </a:solidFill>
                <a:highlight>
                  <a:srgbClr val="FFFFFF"/>
                </a:highlight>
              </a:rPr>
              <a:t>Salim, M. (1989). Effects of salinity and relative humidity on growth and ionic relations of plants. </a:t>
            </a:r>
            <a:r>
              <a:rPr i="1" lang="en" sz="1400">
                <a:solidFill>
                  <a:srgbClr val="323232"/>
                </a:solidFill>
              </a:rPr>
              <a:t>New Phytologist.</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rgbClr val="323232"/>
                </a:solidFill>
                <a:highlight>
                  <a:srgbClr val="FFFFFF"/>
                </a:highlight>
              </a:rPr>
              <a:t>Cowling, S. A., &amp; Sage, R. F. (1998). Interactive effects of low atmospheric CO2 and elevated temperature on growth, photosynthesis and respiration in Phaseolus vulgaris. </a:t>
            </a:r>
            <a:r>
              <a:rPr i="1" lang="en" sz="1400">
                <a:solidFill>
                  <a:srgbClr val="323232"/>
                </a:solidFill>
              </a:rPr>
              <a:t>Plant, Cell and Environment.</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rgbClr val="333333"/>
                </a:solidFill>
                <a:highlight>
                  <a:srgbClr val="FFFFFF"/>
                </a:highlight>
              </a:rPr>
              <a:t>Ananthi, N., Divya, J., Divya, M., &amp; Janani, V. (2017). IoT based smart soil monitoring system for agricultural production. </a:t>
            </a:r>
            <a:r>
              <a:rPr i="1" lang="en" sz="1400">
                <a:solidFill>
                  <a:srgbClr val="333333"/>
                </a:solidFill>
              </a:rPr>
              <a:t>2017 IEEE Technological Innovations in ICT for Agriculture and Rural Development (TIAR)</a:t>
            </a:r>
            <a:r>
              <a:rPr lang="en" sz="1400">
                <a:solidFill>
                  <a:srgbClr val="333333"/>
                </a:solidFill>
                <a:highlight>
                  <a:srgbClr val="FFFFFF"/>
                </a:highlight>
              </a:rPr>
              <a:t>. </a:t>
            </a:r>
            <a:endParaRPr sz="1400">
              <a:solidFill>
                <a:schemeClr val="dk1"/>
              </a:solidFill>
            </a:endParaRPr>
          </a:p>
          <a:p>
            <a:pPr indent="0" lvl="0" marL="457200" rtl="0" algn="just">
              <a:lnSpc>
                <a:spcPct val="150000"/>
              </a:lnSpc>
              <a:spcBef>
                <a:spcPts val="0"/>
              </a:spcBef>
              <a:spcAft>
                <a:spcPts val="0"/>
              </a:spcAft>
              <a:buNone/>
            </a:pPr>
            <a:r>
              <a:t/>
            </a:r>
            <a:endParaRPr sz="1400">
              <a:solidFill>
                <a:srgbClr val="000000"/>
              </a:solidFill>
              <a:highlight>
                <a:srgbClr val="FFFFFF"/>
              </a:highlight>
            </a:endParaRPr>
          </a:p>
        </p:txBody>
      </p:sp>
      <p:sp>
        <p:nvSpPr>
          <p:cNvPr id="418" name="Google Shape;418;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19" name="Google Shape;419;p60"/>
          <p:cNvSpPr txBox="1"/>
          <p:nvPr/>
        </p:nvSpPr>
        <p:spPr>
          <a:xfrm>
            <a:off x="311700" y="139425"/>
            <a:ext cx="8520600" cy="57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rPr>
              <a:t>References </a:t>
            </a:r>
            <a:endParaRPr sz="3000">
              <a:solidFill>
                <a:schemeClr val="dk1"/>
              </a:solidFill>
            </a:endParaRPr>
          </a:p>
        </p:txBody>
      </p:sp>
      <p:sp>
        <p:nvSpPr>
          <p:cNvPr id="420" name="Google Shape;420;p60"/>
          <p:cNvSpPr txBox="1"/>
          <p:nvPr/>
        </p:nvSpPr>
        <p:spPr>
          <a:xfrm>
            <a:off x="260900" y="4646575"/>
            <a:ext cx="72114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1"/>
          <p:cNvSpPr txBox="1"/>
          <p:nvPr>
            <p:ph idx="1" type="body"/>
          </p:nvPr>
        </p:nvSpPr>
        <p:spPr>
          <a:xfrm>
            <a:off x="311700" y="826450"/>
            <a:ext cx="8520600" cy="37425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Char char="●"/>
            </a:pPr>
            <a:r>
              <a:rPr lang="en" sz="1400">
                <a:solidFill>
                  <a:srgbClr val="333333"/>
                </a:solidFill>
                <a:highlight>
                  <a:srgbClr val="FFFFFF"/>
                </a:highlight>
              </a:rPr>
              <a:t>Pernapati, K. (2018). IoT Based Low Cost Smart Irrigation System. </a:t>
            </a:r>
            <a:r>
              <a:rPr i="1" lang="en" sz="1400">
                <a:solidFill>
                  <a:srgbClr val="333333"/>
                </a:solidFill>
              </a:rPr>
              <a:t>2018 Second International Conference on Inventive Communication and Computational Technologies (ICICCT)</a:t>
            </a:r>
            <a:r>
              <a:rPr lang="en" sz="1400">
                <a:solidFill>
                  <a:srgbClr val="333333"/>
                </a:solidFill>
                <a:highlight>
                  <a:srgbClr val="FFFFFF"/>
                </a:highlight>
              </a:rPr>
              <a:t>. </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rgbClr val="333333"/>
                </a:solidFill>
                <a:highlight>
                  <a:srgbClr val="FFFFFF"/>
                </a:highlight>
              </a:rPr>
              <a:t>Gagandeep, Arora, D., &amp; Saini, H. S. (2017). Design and implementation of an automatic irrigation feedback control system based on monitoring of soil moisture. </a:t>
            </a:r>
            <a:r>
              <a:rPr i="1" lang="en" sz="1400">
                <a:solidFill>
                  <a:srgbClr val="333333"/>
                </a:solidFill>
              </a:rPr>
              <a:t>2017 International Conference on Inventive Computing and Informatics (ICICI)</a:t>
            </a:r>
            <a:r>
              <a:rPr lang="en" sz="1400">
                <a:solidFill>
                  <a:srgbClr val="333333"/>
                </a:solidFill>
                <a:highlight>
                  <a:srgbClr val="FFFFFF"/>
                </a:highlight>
              </a:rPr>
              <a:t>.</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rgbClr val="333333"/>
                </a:solidFill>
                <a:highlight>
                  <a:srgbClr val="FFFFFF"/>
                </a:highlight>
              </a:rPr>
              <a:t>Qi, C., Wenbiao, W., &amp; Siyuan, W. (2015). Application of indoor temperature prediction based on SVM and BPNN. </a:t>
            </a:r>
            <a:r>
              <a:rPr i="1" lang="en" sz="1400">
                <a:solidFill>
                  <a:srgbClr val="333333"/>
                </a:solidFill>
              </a:rPr>
              <a:t>The 27th Chinese Control and Decision Conference (2015 CCDC)</a:t>
            </a:r>
            <a:r>
              <a:rPr lang="en" sz="1400">
                <a:solidFill>
                  <a:srgbClr val="333333"/>
                </a:solidFill>
                <a:highlight>
                  <a:srgbClr val="FFFFFF"/>
                </a:highlight>
              </a:rPr>
              <a:t>.</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rgbClr val="333333"/>
                </a:solidFill>
                <a:highlight>
                  <a:srgbClr val="FFFFFF"/>
                </a:highlight>
              </a:rPr>
              <a:t>Meng, L., Shi, J., Wang, H., &amp; Wen, X. (2013). SVM with improved grid search and its application to wind power prediction. </a:t>
            </a:r>
            <a:r>
              <a:rPr i="1" lang="en" sz="1400">
                <a:solidFill>
                  <a:srgbClr val="333333"/>
                </a:solidFill>
              </a:rPr>
              <a:t>2013 International Conference on Machine Learning and Cybernetics</a:t>
            </a:r>
            <a:r>
              <a:rPr lang="en" sz="1400">
                <a:solidFill>
                  <a:srgbClr val="333333"/>
                </a:solidFill>
                <a:highlight>
                  <a:srgbClr val="FFFFFF"/>
                </a:highlight>
              </a:rPr>
              <a:t>.</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rgbClr val="333333"/>
                </a:solidFill>
                <a:highlight>
                  <a:srgbClr val="FFFFFF"/>
                </a:highlight>
              </a:rPr>
              <a:t>Liu, S., &amp; Zhou, F. (2010). On stock prediction based on KNN-ANN algorithm. </a:t>
            </a:r>
            <a:r>
              <a:rPr i="1" lang="en" sz="1400">
                <a:solidFill>
                  <a:srgbClr val="333333"/>
                </a:solidFill>
              </a:rPr>
              <a:t>2010 IEEE Fifth International Conference on Bio-Inspired Computing: Theories and Applications (BIC-TA)</a:t>
            </a:r>
            <a:r>
              <a:rPr lang="en" sz="1400">
                <a:solidFill>
                  <a:srgbClr val="333333"/>
                </a:solidFill>
                <a:highlight>
                  <a:srgbClr val="FFFFFF"/>
                </a:highlight>
              </a:rPr>
              <a:t>. </a:t>
            </a:r>
            <a:endParaRPr sz="1400">
              <a:solidFill>
                <a:schemeClr val="dk1"/>
              </a:solidFill>
            </a:endParaRPr>
          </a:p>
          <a:p>
            <a:pPr indent="0" lvl="0" marL="457200" rtl="0" algn="just">
              <a:lnSpc>
                <a:spcPct val="150000"/>
              </a:lnSpc>
              <a:spcBef>
                <a:spcPts val="0"/>
              </a:spcBef>
              <a:spcAft>
                <a:spcPts val="0"/>
              </a:spcAft>
              <a:buNone/>
            </a:pPr>
            <a:r>
              <a:t/>
            </a:r>
            <a:endParaRPr sz="1400">
              <a:solidFill>
                <a:srgbClr val="323232"/>
              </a:solidFill>
              <a:highlight>
                <a:srgbClr val="FFFFFF"/>
              </a:highlight>
            </a:endParaRPr>
          </a:p>
        </p:txBody>
      </p:sp>
      <p:sp>
        <p:nvSpPr>
          <p:cNvPr id="426" name="Google Shape;426;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27" name="Google Shape;427;p61"/>
          <p:cNvSpPr txBox="1"/>
          <p:nvPr/>
        </p:nvSpPr>
        <p:spPr>
          <a:xfrm>
            <a:off x="311700" y="139425"/>
            <a:ext cx="8520600" cy="57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rPr>
              <a:t>References </a:t>
            </a:r>
            <a:endParaRPr sz="3000">
              <a:solidFill>
                <a:schemeClr val="dk1"/>
              </a:solidFill>
            </a:endParaRPr>
          </a:p>
        </p:txBody>
      </p:sp>
      <p:sp>
        <p:nvSpPr>
          <p:cNvPr id="428" name="Google Shape;428;p61"/>
          <p:cNvSpPr txBox="1"/>
          <p:nvPr/>
        </p:nvSpPr>
        <p:spPr>
          <a:xfrm>
            <a:off x="260900" y="4646575"/>
            <a:ext cx="72114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2"/>
          <p:cNvSpPr txBox="1"/>
          <p:nvPr>
            <p:ph idx="1" type="body"/>
          </p:nvPr>
        </p:nvSpPr>
        <p:spPr>
          <a:xfrm>
            <a:off x="311700" y="826450"/>
            <a:ext cx="8520600" cy="37425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Char char="●"/>
            </a:pPr>
            <a:r>
              <a:rPr lang="en" sz="1400">
                <a:solidFill>
                  <a:srgbClr val="333333"/>
                </a:solidFill>
                <a:highlight>
                  <a:srgbClr val="FFFFFF"/>
                </a:highlight>
              </a:rPr>
              <a:t>Tissera, M. D., &amp; Mcdonnell, M. D. (2016). Modular expansion of the hidden layer in Single Layer Feedforward neural Networks. </a:t>
            </a:r>
            <a:r>
              <a:rPr i="1" lang="en" sz="1400">
                <a:solidFill>
                  <a:srgbClr val="333333"/>
                </a:solidFill>
              </a:rPr>
              <a:t>2016 International Joint Conference on Neural Networks (IJCNN)</a:t>
            </a:r>
            <a:r>
              <a:rPr lang="en" sz="1400">
                <a:solidFill>
                  <a:srgbClr val="333333"/>
                </a:solidFill>
                <a:highlight>
                  <a:srgbClr val="FFFFFF"/>
                </a:highlight>
              </a:rPr>
              <a:t>. </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chemeClr val="dk1"/>
                </a:solidFill>
              </a:rPr>
              <a:t>R. Subalakshmi and Anu Amal, (2016). “GSM Based Automated Irrigation using Sensors” presented at Special Issue published in International Journal of Trend in Research and Development (IJTRD), </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chemeClr val="dk1"/>
                </a:solidFill>
              </a:rPr>
              <a:t>John R. Dela Cruz, Renann G. Baldovino, Argel A. Bandala, Elmer P. Dadios,( 2017). “Water Usage Optimization of Smart Farm Automated Irrigation System Using Artificial Neural Network”, (ICoICT).</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chemeClr val="dk1"/>
                </a:solidFill>
              </a:rPr>
              <a:t>Remco R. Bouckaert,(2013) “Weka Manual for Version 3-7-8”, The University of Waikato.</a:t>
            </a:r>
            <a:endParaRPr sz="1400">
              <a:solidFill>
                <a:schemeClr val="dk1"/>
              </a:solidFill>
            </a:endParaRPr>
          </a:p>
          <a:p>
            <a:pPr indent="-317500" lvl="0" marL="457200" rtl="0" algn="just">
              <a:lnSpc>
                <a:spcPct val="150000"/>
              </a:lnSpc>
              <a:spcBef>
                <a:spcPts val="0"/>
              </a:spcBef>
              <a:spcAft>
                <a:spcPts val="0"/>
              </a:spcAft>
              <a:buClr>
                <a:srgbClr val="323232"/>
              </a:buClr>
              <a:buSzPts val="1400"/>
              <a:buChar char="●"/>
            </a:pPr>
            <a:r>
              <a:rPr lang="en" sz="1400">
                <a:solidFill>
                  <a:schemeClr val="dk1"/>
                </a:solidFill>
              </a:rPr>
              <a:t>H. B. Lu and J. L. Wang, (2014). Optimizing the exhaust carbon contented of fly ash of power station boiler based on LIBSVM and artificial intelligence algorithm, Journal of Northeast Dianli University.</a:t>
            </a:r>
            <a:endParaRPr sz="1400">
              <a:solidFill>
                <a:schemeClr val="dk1"/>
              </a:solidFill>
            </a:endParaRPr>
          </a:p>
          <a:p>
            <a:pPr indent="0" lvl="0" marL="457200" rtl="0" algn="just">
              <a:lnSpc>
                <a:spcPct val="150000"/>
              </a:lnSpc>
              <a:spcBef>
                <a:spcPts val="0"/>
              </a:spcBef>
              <a:spcAft>
                <a:spcPts val="0"/>
              </a:spcAft>
              <a:buNone/>
            </a:pPr>
            <a:r>
              <a:t/>
            </a:r>
            <a:endParaRPr sz="1400">
              <a:solidFill>
                <a:schemeClr val="dk1"/>
              </a:solidFill>
            </a:endParaRPr>
          </a:p>
        </p:txBody>
      </p:sp>
      <p:sp>
        <p:nvSpPr>
          <p:cNvPr id="434" name="Google Shape;434;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35" name="Google Shape;435;p62"/>
          <p:cNvSpPr txBox="1"/>
          <p:nvPr/>
        </p:nvSpPr>
        <p:spPr>
          <a:xfrm>
            <a:off x="311700" y="139425"/>
            <a:ext cx="8520600" cy="57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rPr>
              <a:t>References </a:t>
            </a:r>
            <a:endParaRPr sz="3000">
              <a:solidFill>
                <a:schemeClr val="dk1"/>
              </a:solidFill>
            </a:endParaRPr>
          </a:p>
        </p:txBody>
      </p:sp>
      <p:sp>
        <p:nvSpPr>
          <p:cNvPr id="436" name="Google Shape;436;p62"/>
          <p:cNvSpPr txBox="1"/>
          <p:nvPr/>
        </p:nvSpPr>
        <p:spPr>
          <a:xfrm>
            <a:off x="260900" y="4646575"/>
            <a:ext cx="72114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8"/>
          <p:cNvSpPr txBox="1"/>
          <p:nvPr>
            <p:ph idx="1" type="body"/>
          </p:nvPr>
        </p:nvSpPr>
        <p:spPr>
          <a:xfrm>
            <a:off x="217675" y="874213"/>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chemeClr val="dk1"/>
                </a:solidFill>
              </a:rPr>
              <a:t>The advent of technology in making our daily lives easier and solving a lot of issues based on real life scenarios has spurred in recent times.Gardening is one such daily life activity which as has an increasing importance beyond it just being a hobby.Considering the future environmental factors, it is believed that most of us may need to take up gardening ourselves. </a:t>
            </a:r>
            <a:endParaRPr sz="600">
              <a:solidFill>
                <a:schemeClr val="dk1"/>
              </a:solidFill>
            </a:endParaRPr>
          </a:p>
          <a:p>
            <a:pPr indent="0" lvl="0" marL="457200" rtl="0" algn="l">
              <a:lnSpc>
                <a:spcPct val="100000"/>
              </a:lnSpc>
              <a:spcBef>
                <a:spcPts val="1600"/>
              </a:spcBef>
              <a:spcAft>
                <a:spcPts val="0"/>
              </a:spcAft>
              <a:buNone/>
            </a:pPr>
            <a:r>
              <a:rPr lang="en">
                <a:solidFill>
                  <a:schemeClr val="dk1"/>
                </a:solidFill>
              </a:rPr>
              <a:t>However the issue is that most </a:t>
            </a:r>
            <a:r>
              <a:rPr lang="en">
                <a:solidFill>
                  <a:schemeClr val="dk1"/>
                </a:solidFill>
              </a:rPr>
              <a:t>p</a:t>
            </a:r>
            <a:r>
              <a:rPr lang="en">
                <a:solidFill>
                  <a:schemeClr val="dk1"/>
                </a:solidFill>
              </a:rPr>
              <a:t>eople lack the knowledge of the amount of water and nutrients required for the plant to stay healthy. Therefore, it is required to create an automated system that can predict the water required in the plant everyday, since water is one of the essential factors that contributes towards plant’s growth. Furthermore, the system should also contribute towards conservation of water.</a:t>
            </a:r>
            <a:endParaRPr>
              <a:solidFill>
                <a:schemeClr val="dk1"/>
              </a:solidFill>
            </a:endParaRPr>
          </a:p>
          <a:p>
            <a:pPr indent="0" lvl="0" marL="0" rtl="0" algn="l">
              <a:lnSpc>
                <a:spcPct val="100000"/>
              </a:lnSpc>
              <a:spcBef>
                <a:spcPts val="1600"/>
              </a:spcBef>
              <a:spcAft>
                <a:spcPts val="0"/>
              </a:spcAft>
              <a:buNone/>
            </a:pPr>
            <a:r>
              <a:t/>
            </a:r>
            <a:endParaRPr b="1">
              <a:solidFill>
                <a:schemeClr val="dk1"/>
              </a:solidFill>
            </a:endParaRPr>
          </a:p>
          <a:p>
            <a:pPr indent="0" lvl="0" marL="0" rtl="0" algn="l">
              <a:lnSpc>
                <a:spcPct val="100000"/>
              </a:lnSpc>
              <a:spcBef>
                <a:spcPts val="0"/>
              </a:spcBef>
              <a:spcAft>
                <a:spcPts val="1600"/>
              </a:spcAft>
              <a:buNone/>
            </a:pPr>
            <a:r>
              <a:t/>
            </a:r>
            <a:endParaRPr/>
          </a:p>
        </p:txBody>
      </p:sp>
      <p:sp>
        <p:nvSpPr>
          <p:cNvPr id="127" name="Google Shape;12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28" name="Google Shape;128;p28"/>
          <p:cNvSpPr txBox="1"/>
          <p:nvPr/>
        </p:nvSpPr>
        <p:spPr>
          <a:xfrm>
            <a:off x="311700" y="109375"/>
            <a:ext cx="8520600" cy="57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000000"/>
                </a:solidFill>
              </a:rPr>
              <a:t>Introduction</a:t>
            </a:r>
            <a:endParaRPr sz="3000">
              <a:solidFill>
                <a:srgbClr val="000000"/>
              </a:solidFill>
            </a:endParaRPr>
          </a:p>
        </p:txBody>
      </p:sp>
      <p:sp>
        <p:nvSpPr>
          <p:cNvPr id="129" name="Google Shape;129;p28"/>
          <p:cNvSpPr txBox="1"/>
          <p:nvPr/>
        </p:nvSpPr>
        <p:spPr>
          <a:xfrm>
            <a:off x="391925" y="4482750"/>
            <a:ext cx="8688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Department of Electronics and Telecommunication Engineering Semester VIII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9"/>
          <p:cNvSpPr txBox="1"/>
          <p:nvPr>
            <p:ph idx="1" type="body"/>
          </p:nvPr>
        </p:nvSpPr>
        <p:spPr>
          <a:xfrm>
            <a:off x="220059" y="863550"/>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b="1" sz="800" u="sng">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Discussion to work on a project that addresses a daily life issue and also bridges the gap between theory and practice.</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chemeClr val="dk1"/>
                </a:solidFill>
              </a:rPr>
              <a:t>Decision on working on a plant based idea, that helps maintain plant health efficiently.</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Using the technology to develop an automated watering system that is less tedious, less time consuming and saving water.</a:t>
            </a:r>
            <a:endParaRPr sz="2000">
              <a:solidFill>
                <a:schemeClr val="dk1"/>
              </a:solidFill>
            </a:endParaRPr>
          </a:p>
          <a:p>
            <a:pPr indent="0" lvl="0" marL="0" rtl="0" algn="l">
              <a:spcBef>
                <a:spcPts val="1600"/>
              </a:spcBef>
              <a:spcAft>
                <a:spcPts val="1600"/>
              </a:spcAft>
              <a:buNone/>
            </a:pPr>
            <a:r>
              <a:t/>
            </a:r>
            <a:endParaRPr>
              <a:solidFill>
                <a:srgbClr val="000000"/>
              </a:solidFill>
            </a:endParaRPr>
          </a:p>
        </p:txBody>
      </p:sp>
      <p:sp>
        <p:nvSpPr>
          <p:cNvPr id="135" name="Google Shape;13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6" name="Google Shape;136;p29"/>
          <p:cNvSpPr txBox="1"/>
          <p:nvPr/>
        </p:nvSpPr>
        <p:spPr>
          <a:xfrm>
            <a:off x="465050" y="4855225"/>
            <a:ext cx="7434000" cy="28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of Electronics and Telecommunication Engineering Semester VII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37" name="Google Shape;137;p29"/>
          <p:cNvSpPr txBox="1"/>
          <p:nvPr/>
        </p:nvSpPr>
        <p:spPr>
          <a:xfrm>
            <a:off x="311700" y="109375"/>
            <a:ext cx="8520600" cy="57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t>Motivation</a:t>
            </a:r>
            <a:endParaRPr sz="3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311700" y="3118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Objectives</a:t>
            </a:r>
            <a:endParaRPr b="1" sz="2200" u="sng"/>
          </a:p>
        </p:txBody>
      </p:sp>
      <p:sp>
        <p:nvSpPr>
          <p:cNvPr id="143" name="Google Shape;143;p30"/>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Char char="●"/>
            </a:pPr>
            <a:r>
              <a:rPr lang="en" sz="2000">
                <a:solidFill>
                  <a:schemeClr val="dk1"/>
                </a:solidFill>
              </a:rPr>
              <a:t>To develop a system that is capable of predicting the water level required for the healthy growth of a plant.</a:t>
            </a:r>
            <a:endParaRPr sz="2000">
              <a:solidFill>
                <a:schemeClr val="dk1"/>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In order to detect this water level the</a:t>
            </a:r>
            <a:r>
              <a:rPr lang="en" sz="2000">
                <a:solidFill>
                  <a:srgbClr val="000000"/>
                </a:solidFill>
              </a:rPr>
              <a:t> system should be capable of extracting target parameters such as temperature, humidity, soil moisture. </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The proposed system employs machine learning to facilitate the prediction of water level with the inputs being these target features. </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Also, the system should be robust and efficient against different seasons faced by the plant and contribute towards water conservation.</a:t>
            </a:r>
            <a:endParaRPr sz="2000">
              <a:solidFill>
                <a:srgbClr val="000000"/>
              </a:solidFill>
            </a:endParaRPr>
          </a:p>
        </p:txBody>
      </p:sp>
      <p:sp>
        <p:nvSpPr>
          <p:cNvPr id="144" name="Google Shape;14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5" name="Google Shape;145;p30"/>
          <p:cNvSpPr txBox="1"/>
          <p:nvPr/>
        </p:nvSpPr>
        <p:spPr>
          <a:xfrm>
            <a:off x="465050" y="4855225"/>
            <a:ext cx="7434000" cy="28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of Electronics and Telecommunication Engineering Semester VII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3118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Objectives</a:t>
            </a:r>
            <a:endParaRPr b="1" sz="2200" u="sng"/>
          </a:p>
        </p:txBody>
      </p:sp>
      <p:sp>
        <p:nvSpPr>
          <p:cNvPr id="151" name="Google Shape;151;p31"/>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Char char="●"/>
            </a:pPr>
            <a:r>
              <a:rPr lang="en" sz="2000">
                <a:solidFill>
                  <a:schemeClr val="dk1"/>
                </a:solidFill>
              </a:rPr>
              <a:t>The proposed system should be automated and consist of a watering system that makes it an independent product which leaves the user free of worry with healthy plants.</a:t>
            </a:r>
            <a:endParaRPr sz="2000">
              <a:solidFill>
                <a:srgbClr val="000000"/>
              </a:solidFill>
            </a:endParaRPr>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3" name="Google Shape;153;p31"/>
          <p:cNvSpPr txBox="1"/>
          <p:nvPr/>
        </p:nvSpPr>
        <p:spPr>
          <a:xfrm>
            <a:off x="465050" y="4855225"/>
            <a:ext cx="7434000" cy="28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of Electronics and Telecommunication Engineering Semester VII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3000">
              <a:solidFill>
                <a:srgbClr val="000000"/>
              </a:solidFill>
            </a:endParaRPr>
          </a:p>
          <a:p>
            <a:pPr indent="0" lvl="0" marL="0" rtl="0" algn="l">
              <a:spcBef>
                <a:spcPts val="0"/>
              </a:spcBef>
              <a:spcAft>
                <a:spcPts val="0"/>
              </a:spcAft>
              <a:buNone/>
            </a:pPr>
            <a:r>
              <a:t/>
            </a:r>
            <a:endParaRPr/>
          </a:p>
        </p:txBody>
      </p:sp>
      <p:sp>
        <p:nvSpPr>
          <p:cNvPr id="159" name="Google Shape;159;p32"/>
          <p:cNvSpPr txBox="1"/>
          <p:nvPr>
            <p:ph idx="1" type="body"/>
          </p:nvPr>
        </p:nvSpPr>
        <p:spPr>
          <a:xfrm>
            <a:off x="311700" y="964450"/>
            <a:ext cx="8520600" cy="3698700"/>
          </a:xfrm>
          <a:prstGeom prst="rect">
            <a:avLst/>
          </a:prstGeom>
        </p:spPr>
        <p:txBody>
          <a:bodyPr anchorCtr="0" anchor="t" bIns="91425" lIns="91425" spcFirstLastPara="1" rIns="91425" wrap="square" tIns="91425">
            <a:noAutofit/>
          </a:bodyPr>
          <a:lstStyle/>
          <a:p>
            <a:pPr indent="-317500" lvl="0" marL="457200" rtl="0" algn="l">
              <a:lnSpc>
                <a:spcPct val="114000"/>
              </a:lnSpc>
              <a:spcBef>
                <a:spcPts val="1000"/>
              </a:spcBef>
              <a:spcAft>
                <a:spcPts val="0"/>
              </a:spcAft>
              <a:buSzPts val="1400"/>
              <a:buChar char="●"/>
            </a:pPr>
            <a:r>
              <a:rPr b="1" lang="en" sz="1400">
                <a:solidFill>
                  <a:srgbClr val="2A2A2A"/>
                </a:solidFill>
                <a:highlight>
                  <a:srgbClr val="FFFFFF"/>
                </a:highlight>
              </a:rPr>
              <a:t>Hamlyn G. Jones. (2007). Monitoring plant and soil water status.</a:t>
            </a:r>
            <a:endParaRPr b="1" sz="1400">
              <a:solidFill>
                <a:srgbClr val="2A2A2A"/>
              </a:solidFill>
              <a:highlight>
                <a:srgbClr val="FFFFFF"/>
              </a:highlight>
            </a:endParaRPr>
          </a:p>
          <a:p>
            <a:pPr indent="0" lvl="0" marL="457200" rtl="0" algn="l">
              <a:lnSpc>
                <a:spcPct val="114000"/>
              </a:lnSpc>
              <a:spcBef>
                <a:spcPts val="1000"/>
              </a:spcBef>
              <a:spcAft>
                <a:spcPts val="0"/>
              </a:spcAft>
              <a:buNone/>
            </a:pPr>
            <a:r>
              <a:rPr lang="en" sz="1200">
                <a:solidFill>
                  <a:srgbClr val="2A2A2A"/>
                </a:solidFill>
                <a:highlight>
                  <a:srgbClr val="FFFFFF"/>
                </a:highlight>
              </a:rPr>
              <a:t>The paper says that measurement of water status of a plant along with environmental stress gives us a better information about the water movement in plant system.</a:t>
            </a:r>
            <a:endParaRPr sz="1200">
              <a:solidFill>
                <a:srgbClr val="2A2A2A"/>
              </a:solidFill>
              <a:highlight>
                <a:srgbClr val="FFFFFF"/>
              </a:highlight>
            </a:endParaRPr>
          </a:p>
          <a:p>
            <a:pPr indent="-317500" lvl="0" marL="457200" rtl="0" algn="just">
              <a:lnSpc>
                <a:spcPct val="150000"/>
              </a:lnSpc>
              <a:spcBef>
                <a:spcPts val="1000"/>
              </a:spcBef>
              <a:spcAft>
                <a:spcPts val="0"/>
              </a:spcAft>
              <a:buClr>
                <a:srgbClr val="2A2A2A"/>
              </a:buClr>
              <a:buSzPts val="1400"/>
              <a:buChar char="●"/>
            </a:pPr>
            <a:r>
              <a:rPr b="1" lang="en" sz="1400">
                <a:solidFill>
                  <a:srgbClr val="323232"/>
                </a:solidFill>
                <a:highlight>
                  <a:srgbClr val="FFFFFF"/>
                </a:highlight>
              </a:rPr>
              <a:t>Salim, M. (1989). Effects of salinity and relative humidity on growth and ionic relations of plants</a:t>
            </a:r>
            <a:endParaRPr b="1" sz="1400">
              <a:solidFill>
                <a:srgbClr val="222222"/>
              </a:solidFill>
              <a:highlight>
                <a:srgbClr val="FFFFFF"/>
              </a:highlight>
            </a:endParaRPr>
          </a:p>
          <a:p>
            <a:pPr indent="0" lvl="0" marL="457200" rtl="0" algn="l">
              <a:lnSpc>
                <a:spcPct val="114000"/>
              </a:lnSpc>
              <a:spcBef>
                <a:spcPts val="1000"/>
              </a:spcBef>
              <a:spcAft>
                <a:spcPts val="0"/>
              </a:spcAft>
              <a:buNone/>
            </a:pPr>
            <a:r>
              <a:rPr lang="en" sz="1200">
                <a:solidFill>
                  <a:srgbClr val="222222"/>
                </a:solidFill>
                <a:highlight>
                  <a:srgbClr val="FFFFFF"/>
                </a:highlight>
              </a:rPr>
              <a:t>Experiments were performed on tomato,mung bean sunflower,red kidney bean and aspongiosa plants by varying concentration of NaCl and relative humidity.</a:t>
            </a:r>
            <a:endParaRPr sz="1200">
              <a:solidFill>
                <a:srgbClr val="222222"/>
              </a:solidFill>
              <a:highlight>
                <a:srgbClr val="FFFFFF"/>
              </a:highlight>
            </a:endParaRPr>
          </a:p>
          <a:p>
            <a:pPr indent="-317500" lvl="0" marL="457200" rtl="0" algn="just">
              <a:lnSpc>
                <a:spcPct val="150000"/>
              </a:lnSpc>
              <a:spcBef>
                <a:spcPts val="1000"/>
              </a:spcBef>
              <a:spcAft>
                <a:spcPts val="0"/>
              </a:spcAft>
              <a:buClr>
                <a:srgbClr val="222222"/>
              </a:buClr>
              <a:buSzPts val="1400"/>
              <a:buChar char="●"/>
            </a:pPr>
            <a:r>
              <a:rPr b="1" lang="en" sz="1400">
                <a:solidFill>
                  <a:srgbClr val="323232"/>
                </a:solidFill>
                <a:highlight>
                  <a:srgbClr val="FFFFFF"/>
                </a:highlight>
              </a:rPr>
              <a:t>Cowling, S. A., &amp; Sage, R. F. (1998). Interactive effects of low atmospheric CO2 and elevated temperature on growth, photosynthesis and respiration in Phaseolus vulgaris.</a:t>
            </a:r>
            <a:endParaRPr b="1" sz="1400">
              <a:solidFill>
                <a:srgbClr val="222222"/>
              </a:solidFill>
              <a:highlight>
                <a:srgbClr val="FFFFFF"/>
              </a:highlight>
            </a:endParaRPr>
          </a:p>
          <a:p>
            <a:pPr indent="0" lvl="0" marL="457200" rtl="0" algn="l">
              <a:lnSpc>
                <a:spcPct val="114000"/>
              </a:lnSpc>
              <a:spcBef>
                <a:spcPts val="1000"/>
              </a:spcBef>
              <a:spcAft>
                <a:spcPts val="1000"/>
              </a:spcAft>
              <a:buNone/>
            </a:pPr>
            <a:r>
              <a:rPr lang="en" sz="1200">
                <a:solidFill>
                  <a:srgbClr val="222222"/>
                </a:solidFill>
                <a:highlight>
                  <a:srgbClr val="FFFFFF"/>
                </a:highlight>
              </a:rPr>
              <a:t>French bean plant was analysed to find the effects of low atmospheric C02 and elevated temperature on its growth.</a:t>
            </a:r>
            <a:endParaRPr sz="1200">
              <a:solidFill>
                <a:srgbClr val="222222"/>
              </a:solidFill>
              <a:highlight>
                <a:srgbClr val="FFFFFF"/>
              </a:highlight>
            </a:endParaRPr>
          </a:p>
        </p:txBody>
      </p:sp>
      <p:sp>
        <p:nvSpPr>
          <p:cNvPr id="160" name="Google Shape;16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61" name="Google Shape;161;p32"/>
          <p:cNvSpPr txBox="1"/>
          <p:nvPr/>
        </p:nvSpPr>
        <p:spPr>
          <a:xfrm>
            <a:off x="311700" y="109375"/>
            <a:ext cx="8520600" cy="57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dk1"/>
                </a:solidFill>
              </a:rPr>
              <a:t>Literature Survey</a:t>
            </a:r>
            <a:endParaRPr sz="3000">
              <a:solidFill>
                <a:srgbClr val="000000"/>
              </a:solidFill>
            </a:endParaRPr>
          </a:p>
        </p:txBody>
      </p:sp>
      <p:sp>
        <p:nvSpPr>
          <p:cNvPr id="162" name="Google Shape;162;p32"/>
          <p:cNvSpPr txBox="1"/>
          <p:nvPr/>
        </p:nvSpPr>
        <p:spPr>
          <a:xfrm>
            <a:off x="465050" y="4855225"/>
            <a:ext cx="7434000" cy="28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of Electronics and Telecommunication Engineering Semester VII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3000">
              <a:solidFill>
                <a:srgbClr val="000000"/>
              </a:solidFill>
            </a:endParaRPr>
          </a:p>
          <a:p>
            <a:pPr indent="0" lvl="0" marL="0" rtl="0" algn="l">
              <a:spcBef>
                <a:spcPts val="0"/>
              </a:spcBef>
              <a:spcAft>
                <a:spcPts val="0"/>
              </a:spcAft>
              <a:buNone/>
            </a:pPr>
            <a:r>
              <a:t/>
            </a:r>
            <a:endParaRPr/>
          </a:p>
        </p:txBody>
      </p:sp>
      <p:sp>
        <p:nvSpPr>
          <p:cNvPr id="168" name="Google Shape;168;p33"/>
          <p:cNvSpPr txBox="1"/>
          <p:nvPr>
            <p:ph idx="1" type="body"/>
          </p:nvPr>
        </p:nvSpPr>
        <p:spPr>
          <a:xfrm>
            <a:off x="311700" y="964450"/>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b="1" lang="en" sz="1400">
                <a:solidFill>
                  <a:srgbClr val="333333"/>
                </a:solidFill>
                <a:highlight>
                  <a:srgbClr val="FFFFFF"/>
                </a:highlight>
              </a:rPr>
              <a:t>Ananthi, N., Divya, J., Divya, M., &amp; Janani, V. (2017). IoT based smart soil monitoring system for agricultural production.</a:t>
            </a:r>
            <a:endParaRPr b="1" sz="1400">
              <a:solidFill>
                <a:srgbClr val="2A2A2A"/>
              </a:solidFill>
              <a:highlight>
                <a:schemeClr val="lt1"/>
              </a:highlight>
            </a:endParaRPr>
          </a:p>
          <a:p>
            <a:pPr indent="0" lvl="0" marL="457200" rtl="0" algn="l">
              <a:lnSpc>
                <a:spcPct val="114000"/>
              </a:lnSpc>
              <a:spcBef>
                <a:spcPts val="1000"/>
              </a:spcBef>
              <a:spcAft>
                <a:spcPts val="0"/>
              </a:spcAft>
              <a:buClr>
                <a:schemeClr val="dk1"/>
              </a:buClr>
              <a:buSzPts val="1100"/>
              <a:buFont typeface="Arial"/>
              <a:buNone/>
            </a:pPr>
            <a:r>
              <a:rPr lang="en" sz="1200">
                <a:solidFill>
                  <a:srgbClr val="2A2A2A"/>
                </a:solidFill>
                <a:highlight>
                  <a:schemeClr val="lt1"/>
                </a:highlight>
              </a:rPr>
              <a:t>Various sensors are used to test soil .The values obtained are sent to field manager and crop suggestions are made.</a:t>
            </a:r>
            <a:endParaRPr sz="1200">
              <a:solidFill>
                <a:srgbClr val="2A2A2A"/>
              </a:solidFill>
              <a:highlight>
                <a:schemeClr val="lt1"/>
              </a:highlight>
            </a:endParaRPr>
          </a:p>
          <a:p>
            <a:pPr indent="-317500" lvl="0" marL="457200" rtl="0" algn="just">
              <a:lnSpc>
                <a:spcPct val="150000"/>
              </a:lnSpc>
              <a:spcBef>
                <a:spcPts val="1000"/>
              </a:spcBef>
              <a:spcAft>
                <a:spcPts val="0"/>
              </a:spcAft>
              <a:buClr>
                <a:srgbClr val="2A2A2A"/>
              </a:buClr>
              <a:buSzPts val="1400"/>
              <a:buChar char="●"/>
            </a:pPr>
            <a:r>
              <a:rPr b="1" lang="en" sz="1400">
                <a:solidFill>
                  <a:srgbClr val="333333"/>
                </a:solidFill>
                <a:highlight>
                  <a:srgbClr val="FFFFFF"/>
                </a:highlight>
              </a:rPr>
              <a:t>Pernapati, K. (2018). IoT Based Low Cost Smart Irrigation System.</a:t>
            </a:r>
            <a:endParaRPr b="1" sz="1400">
              <a:solidFill>
                <a:srgbClr val="222222"/>
              </a:solidFill>
              <a:highlight>
                <a:schemeClr val="lt1"/>
              </a:highlight>
            </a:endParaRPr>
          </a:p>
          <a:p>
            <a:pPr indent="0" lvl="0" marL="457200" rtl="0" algn="l">
              <a:lnSpc>
                <a:spcPct val="114000"/>
              </a:lnSpc>
              <a:spcBef>
                <a:spcPts val="1000"/>
              </a:spcBef>
              <a:spcAft>
                <a:spcPts val="0"/>
              </a:spcAft>
              <a:buClr>
                <a:schemeClr val="dk1"/>
              </a:buClr>
              <a:buSzPts val="1100"/>
              <a:buFont typeface="Arial"/>
              <a:buNone/>
            </a:pPr>
            <a:r>
              <a:rPr lang="en" sz="1200">
                <a:solidFill>
                  <a:srgbClr val="222222"/>
                </a:solidFill>
                <a:highlight>
                  <a:schemeClr val="lt1"/>
                </a:highlight>
              </a:rPr>
              <a:t>Temperature and humidity sensors are used to sense the water vapour content and temperature around the plant. The system checks if the water content is below minimum requirement of plant and supplies water accordingly. </a:t>
            </a:r>
            <a:endParaRPr sz="1200">
              <a:solidFill>
                <a:srgbClr val="222222"/>
              </a:solidFill>
              <a:highlight>
                <a:schemeClr val="lt1"/>
              </a:highlight>
            </a:endParaRPr>
          </a:p>
          <a:p>
            <a:pPr indent="-317500" lvl="0" marL="457200" rtl="0" algn="just">
              <a:lnSpc>
                <a:spcPct val="150000"/>
              </a:lnSpc>
              <a:spcBef>
                <a:spcPts val="1000"/>
              </a:spcBef>
              <a:spcAft>
                <a:spcPts val="0"/>
              </a:spcAft>
              <a:buClr>
                <a:srgbClr val="222222"/>
              </a:buClr>
              <a:buSzPts val="1400"/>
              <a:buChar char="●"/>
            </a:pPr>
            <a:r>
              <a:rPr b="1" lang="en" sz="1400">
                <a:solidFill>
                  <a:srgbClr val="333333"/>
                </a:solidFill>
                <a:highlight>
                  <a:srgbClr val="FFFFFF"/>
                </a:highlight>
              </a:rPr>
              <a:t>Gagandeep, Arora, D., &amp; Saini, H. S. (2017). Design and implementation of an automatic irrigation feedback control system based on monitoring of soil moisture.</a:t>
            </a:r>
            <a:endParaRPr b="1" sz="1400">
              <a:solidFill>
                <a:srgbClr val="222222"/>
              </a:solidFill>
              <a:highlight>
                <a:schemeClr val="lt1"/>
              </a:highlight>
            </a:endParaRPr>
          </a:p>
          <a:p>
            <a:pPr indent="0" lvl="0" marL="457200" rtl="0" algn="l">
              <a:lnSpc>
                <a:spcPct val="114000"/>
              </a:lnSpc>
              <a:spcBef>
                <a:spcPts val="1000"/>
              </a:spcBef>
              <a:spcAft>
                <a:spcPts val="1000"/>
              </a:spcAft>
              <a:buClr>
                <a:schemeClr val="dk1"/>
              </a:buClr>
              <a:buSzPts val="1100"/>
              <a:buFont typeface="Arial"/>
              <a:buNone/>
            </a:pPr>
            <a:r>
              <a:rPr lang="en" sz="1200">
                <a:solidFill>
                  <a:srgbClr val="222222"/>
                </a:solidFill>
                <a:highlight>
                  <a:schemeClr val="lt1"/>
                </a:highlight>
              </a:rPr>
              <a:t>The paper is dealing with the development in agricultural activities of irrigation, soil moisture and temperature management using digital technologies and wireless sensors.</a:t>
            </a:r>
            <a:endParaRPr b="1" sz="1400">
              <a:solidFill>
                <a:srgbClr val="2A2A2A"/>
              </a:solidFill>
              <a:highlight>
                <a:srgbClr val="FFFFFF"/>
              </a:highlight>
            </a:endParaRPr>
          </a:p>
        </p:txBody>
      </p:sp>
      <p:sp>
        <p:nvSpPr>
          <p:cNvPr id="169" name="Google Shape;169;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0" name="Google Shape;170;p33"/>
          <p:cNvSpPr txBox="1"/>
          <p:nvPr/>
        </p:nvSpPr>
        <p:spPr>
          <a:xfrm>
            <a:off x="311700" y="109375"/>
            <a:ext cx="8520600" cy="57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dk1"/>
                </a:solidFill>
              </a:rPr>
              <a:t>Literature Survey</a:t>
            </a:r>
            <a:endParaRPr sz="3000">
              <a:solidFill>
                <a:srgbClr val="000000"/>
              </a:solidFill>
            </a:endParaRPr>
          </a:p>
        </p:txBody>
      </p:sp>
      <p:sp>
        <p:nvSpPr>
          <p:cNvPr id="171" name="Google Shape;171;p33"/>
          <p:cNvSpPr txBox="1"/>
          <p:nvPr/>
        </p:nvSpPr>
        <p:spPr>
          <a:xfrm>
            <a:off x="465050" y="4855225"/>
            <a:ext cx="7434000" cy="28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sz="1200">
                <a:solidFill>
                  <a:schemeClr val="dk1"/>
                </a:solidFill>
                <a:latin typeface="Times New Roman"/>
                <a:ea typeface="Times New Roman"/>
                <a:cs typeface="Times New Roman"/>
                <a:sym typeface="Times New Roman"/>
              </a:rPr>
              <a:t>Department of Electronics and Telecommunication Engineering Semester VII  2015-19  </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