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1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178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05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83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2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5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5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3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6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9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0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9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58A7-8CBB-4648-81D7-AE4D5AC5B8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1B511-FE8E-4992-B901-749534FF6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BA20-FB3D-CC1F-5244-A6046AF5A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CAR SALES DASHBOARD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9BC24-C7FA-12E4-E9F8-11A0EA050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Overview and Insights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Presented By: Zainab Khatoon</a:t>
            </a:r>
          </a:p>
          <a:p>
            <a:r>
              <a:rPr lang="en-IN" b="1" dirty="0">
                <a:solidFill>
                  <a:schemeClr val="tx1"/>
                </a:solidFill>
              </a:rPr>
              <a:t>Batch:pg37</a:t>
            </a:r>
          </a:p>
        </p:txBody>
      </p:sp>
    </p:spTree>
    <p:extLst>
      <p:ext uri="{BB962C8B-B14F-4D97-AF65-F5344CB8AC3E}">
        <p14:creationId xmlns:p14="http://schemas.microsoft.com/office/powerpoint/2010/main" val="157958525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2C7A-0267-6350-7FE9-F23628041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41408"/>
            <a:ext cx="5157787" cy="823912"/>
          </a:xfrm>
        </p:spPr>
        <p:txBody>
          <a:bodyPr/>
          <a:lstStyle/>
          <a:p>
            <a:r>
              <a:rPr lang="en-GB" sz="1800" b="1" dirty="0">
                <a:latin typeface="Aptos" panose="020B0004020202020204" pitchFamily="34" charset="0"/>
              </a:rPr>
              <a:t>Details insights:</a:t>
            </a:r>
            <a:endParaRPr lang="en-IN" sz="1800" b="1" dirty="0">
              <a:latin typeface="Aptos" panose="020B00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746DA-3227-250D-FE77-A8C39A86A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823941"/>
            <a:ext cx="5157787" cy="3684588"/>
          </a:xfrm>
        </p:spPr>
        <p:txBody>
          <a:bodyPr>
            <a:normAutofit/>
          </a:bodyPr>
          <a:lstStyle/>
          <a:p>
            <a:pPr algn="just"/>
            <a:r>
              <a:rPr lang="en-GB" sz="1600" b="0" i="0" dirty="0">
                <a:effectLst/>
                <a:latin typeface="Aptos" panose="020B0004020202020204" pitchFamily="34" charset="0"/>
              </a:rPr>
              <a:t>This section of the Car Sales Dashboard offers a detailed view of individual sales transactions, allowing for analysis of customer preferences, sales performance by model and colour, and overall dealership effectiveness. </a:t>
            </a:r>
          </a:p>
          <a:p>
            <a:pPr algn="just"/>
            <a:r>
              <a:rPr lang="en-GB" sz="1600" b="0" i="0" dirty="0">
                <a:effectLst/>
                <a:latin typeface="Aptos" panose="020B0004020202020204" pitchFamily="34" charset="0"/>
              </a:rPr>
              <a:t>The metrics indicate a decline in both total sales and average price, suggesting potential areas for improvement in sales strategies or inventory management.</a:t>
            </a:r>
            <a:endParaRPr lang="en-IN" sz="1600" dirty="0">
              <a:latin typeface="Aptos" panose="020B00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F75AE4-8DEA-AD1A-BF2E-2B003C7B7B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84" y="1076600"/>
            <a:ext cx="6758825" cy="3803310"/>
          </a:xfrm>
        </p:spPr>
      </p:pic>
    </p:spTree>
    <p:extLst>
      <p:ext uri="{BB962C8B-B14F-4D97-AF65-F5344CB8AC3E}">
        <p14:creationId xmlns:p14="http://schemas.microsoft.com/office/powerpoint/2010/main" val="239852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743-43A1-D3F5-FD81-79FF7E92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3" y="2410408"/>
            <a:ext cx="8596668" cy="1320800"/>
          </a:xfrm>
        </p:spPr>
        <p:txBody>
          <a:bodyPr>
            <a:normAutofit/>
          </a:bodyPr>
          <a:lstStyle/>
          <a:p>
            <a:r>
              <a:rPr lang="en-GB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7241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CB48-462A-B87D-7DBB-0A0A3C8C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>
                <a:effectLst/>
                <a:latin typeface="DM Sans" panose="020F0502020204030204" pitchFamily="2" charset="0"/>
              </a:rPr>
              <a:t>Summary</a:t>
            </a:r>
            <a:br>
              <a:rPr lang="en-GB" b="1" i="0" dirty="0">
                <a:effectLst/>
                <a:latin typeface="DM Sans" panose="020F050202020403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19BB-9C40-F247-9314-094254F0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DM Sans" panose="020F0502020204030204" pitchFamily="2" charset="0"/>
              </a:rPr>
              <a:t>Objective</a:t>
            </a:r>
            <a:r>
              <a:rPr lang="en-GB" b="0" i="0" dirty="0">
                <a:effectLst/>
                <a:latin typeface="DM Sans" panose="020F0502020204030204" pitchFamily="2" charset="0"/>
              </a:rPr>
              <a:t>: Develop an interactive Car Sales Dashboard using Power BI.</a:t>
            </a:r>
          </a:p>
          <a:p>
            <a:pPr marL="0" indent="0" algn="l">
              <a:buNone/>
            </a:pPr>
            <a:endParaRPr lang="en-GB" b="0" i="0" dirty="0"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DM Sans" panose="020F0502020204030204" pitchFamily="2" charset="0"/>
              </a:rPr>
              <a:t>Purpose</a:t>
            </a:r>
            <a:r>
              <a:rPr lang="en-GB" b="0" i="0" dirty="0">
                <a:effectLst/>
                <a:latin typeface="DM Sans" panose="020F0502020204030204" pitchFamily="2" charset="0"/>
              </a:rPr>
              <a:t>: Visualize key performance indicators (KPIs) for real-time insights into sales performance.</a:t>
            </a:r>
          </a:p>
          <a:p>
            <a:pPr marL="0" indent="0" algn="l">
              <a:buNone/>
            </a:pPr>
            <a:endParaRPr lang="en-GB" b="0" i="0" dirty="0"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DM Sans" panose="020F0502020204030204" pitchFamily="2" charset="0"/>
              </a:rPr>
              <a:t>Outcome</a:t>
            </a:r>
            <a:r>
              <a:rPr lang="en-GB" b="0" i="0" dirty="0">
                <a:effectLst/>
                <a:latin typeface="DM Sans" panose="020F0502020204030204" pitchFamily="2" charset="0"/>
              </a:rPr>
              <a:t>: Enable data-driven decisions and trend identification.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8921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EB6A-C7B4-E48D-A0F4-35EBA8B1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 dirty="0">
                <a:effectLst/>
                <a:latin typeface="DM Sans" pitchFamily="2" charset="0"/>
              </a:rPr>
              <a:t>Problem Statement</a:t>
            </a:r>
            <a:br>
              <a:rPr lang="en-GB" b="1" i="0" dirty="0">
                <a:effectLst/>
                <a:latin typeface="DM Sans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6D69-E606-49F5-700B-CD69A243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DM Sans" pitchFamily="2" charset="0"/>
              </a:rPr>
              <a:t>Background</a:t>
            </a:r>
            <a:r>
              <a:rPr lang="en-GB" b="0" i="0" dirty="0">
                <a:effectLst/>
                <a:latin typeface="DM Sans" pitchFamily="2" charset="0"/>
              </a:rPr>
              <a:t>: Need for effective tracking and analysis of car sales performance.</a:t>
            </a:r>
          </a:p>
          <a:p>
            <a:pPr marL="0" indent="0" algn="l">
              <a:buNone/>
            </a:pPr>
            <a:endParaRPr lang="en-GB" b="0" i="0" dirty="0"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DM Sans" pitchFamily="2" charset="0"/>
              </a:rPr>
              <a:t>Objective</a:t>
            </a:r>
            <a:r>
              <a:rPr lang="en-GB" b="0" i="0" dirty="0">
                <a:effectLst/>
                <a:latin typeface="DM Sans" pitchFamily="2" charset="0"/>
              </a:rPr>
              <a:t>: Create a dynamic dashboard to visualize critical sales metrics.</a:t>
            </a:r>
          </a:p>
          <a:p>
            <a:pPr marL="0" indent="0" algn="l">
              <a:buNone/>
            </a:pPr>
            <a:endParaRPr lang="en-GB" b="0" i="0" dirty="0"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DM Sans" pitchFamily="2" charset="0"/>
              </a:rPr>
              <a:t>Scope</a:t>
            </a:r>
            <a:r>
              <a:rPr lang="en-GB" b="0" i="0" dirty="0">
                <a:effectLst/>
                <a:latin typeface="DM Sans" pitchFamily="2" charset="0"/>
              </a:rPr>
              <a:t>: Focus on YTD Total Sales, MTD Total Sales, YOY Growth, and sales trends by body style, colour, and region.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3456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D84-D6C3-6F67-296A-7C98C83F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07"/>
            <a:ext cx="10515600" cy="849085"/>
          </a:xfrm>
        </p:spPr>
        <p:txBody>
          <a:bodyPr>
            <a:noAutofit/>
          </a:bodyPr>
          <a:lstStyle/>
          <a:p>
            <a:pPr algn="ctr"/>
            <a:r>
              <a:rPr lang="en-GB" sz="2400" b="1" i="0" u="sng" strike="noStrike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OVERVIEW</a:t>
            </a:r>
            <a:br>
              <a:rPr lang="en-GB" sz="2400" b="1" i="0" u="sng" strike="noStrike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</a:br>
            <a:br>
              <a:rPr lang="en-GB" sz="2400" b="1" i="0" u="sng" strike="noStrike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</a:br>
            <a:r>
              <a:rPr lang="en-GB" sz="2400" b="1" i="0" u="sng" strike="noStrike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Problem Statement 1:</a:t>
            </a:r>
            <a:endParaRPr lang="en-IN" sz="2400" u="sng" dirty="0"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BE655-6735-DA44-6CD2-81ED7A9C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832" y="804210"/>
            <a:ext cx="4185623" cy="576262"/>
          </a:xfrm>
        </p:spPr>
        <p:txBody>
          <a:bodyPr/>
          <a:lstStyle/>
          <a:p>
            <a:r>
              <a:rPr lang="en-GB" sz="1800" b="1" i="0" u="none" strike="noStrike" dirty="0">
                <a:solidFill>
                  <a:srgbClr val="374151"/>
                </a:solidFill>
                <a:effectLst/>
                <a:latin typeface="Quattrocento Sans" panose="020B0502050000020003" pitchFamily="34" charset="0"/>
              </a:rPr>
              <a:t>KPI’s: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8DF77-3FF7-D75B-B595-A9C77977C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36" y="1380472"/>
            <a:ext cx="4185623" cy="4583289"/>
          </a:xfrm>
        </p:spPr>
        <p:txBody>
          <a:bodyPr>
            <a:no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b="1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Sales</a:t>
            </a:r>
            <a:r>
              <a:rPr lang="en-GB" sz="1600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1600" b="1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Overview</a:t>
            </a:r>
            <a:r>
              <a:rPr lang="en-GB" sz="1600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Year-to-Date (YTD) Total Sales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Month-to-Date (MTD) Total Sales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Year-over-Year (YOY) Growth in Total Sales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Difference between YTD Sales and Previous Year-to-Date (PTYD) Sales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b="1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Average Price Analysis: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YTD Average Price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MTD Average Price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YOY Growth in Average Price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Difference between YTD Average Price and PTYD Average Price</a:t>
            </a:r>
          </a:p>
          <a:p>
            <a:pPr marL="457200" lvl="1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b="0" i="0" u="none" strike="noStrike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b="1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Cars Sold Metrics: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YTD Cars Sold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MTD Cars Sold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YOY Growth in Cars Sold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Difference between YTD Cars Sold and PTYD Cars Sold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1D7291-A26A-2142-EBC3-73FD9CCBBF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58" y="2954652"/>
            <a:ext cx="7865706" cy="1341115"/>
          </a:xfrm>
        </p:spPr>
      </p:pic>
    </p:spTree>
    <p:extLst>
      <p:ext uri="{BB962C8B-B14F-4D97-AF65-F5344CB8AC3E}">
        <p14:creationId xmlns:p14="http://schemas.microsoft.com/office/powerpoint/2010/main" val="1834257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272A-EE28-F1DF-35AB-CF30CB51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2800" b="1" i="0" u="none" strike="noStrike" dirty="0">
                <a:solidFill>
                  <a:srgbClr val="374151"/>
                </a:solidFill>
                <a:effectLst/>
                <a:latin typeface="Quattrocento Sans" panose="020B0502050000020003" pitchFamily="34" charset="0"/>
              </a:rPr>
              <a:t>Problem Statement 2</a:t>
            </a:r>
            <a:br>
              <a:rPr lang="en-IN" sz="2800" b="1" i="0" u="none" strike="noStrike" dirty="0">
                <a:solidFill>
                  <a:srgbClr val="374151"/>
                </a:solidFill>
                <a:effectLst/>
                <a:latin typeface="Quattrocento Sans" panose="020B0502050000020003" pitchFamily="34" charset="0"/>
              </a:rPr>
            </a:br>
            <a:br>
              <a:rPr lang="en-IN" sz="2800" b="1" i="0" u="none" strike="noStrike" dirty="0">
                <a:solidFill>
                  <a:srgbClr val="374151"/>
                </a:solidFill>
                <a:effectLst/>
                <a:latin typeface="Quattrocento Sans" panose="020B0502050000020003" pitchFamily="34" charset="0"/>
              </a:rPr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5CE5-9DE3-CACC-88A5-B6D235F6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8072" y="1093918"/>
            <a:ext cx="4185623" cy="576262"/>
          </a:xfrm>
        </p:spPr>
        <p:txBody>
          <a:bodyPr/>
          <a:lstStyle/>
          <a:p>
            <a:r>
              <a:rPr lang="en-IN" sz="2400" b="1" i="0" u="none" strike="noStrike" dirty="0">
                <a:solidFill>
                  <a:srgbClr val="374151"/>
                </a:solidFill>
                <a:effectLst/>
                <a:latin typeface="Quattrocento Sans" panose="020B0502050000020003" pitchFamily="34" charset="0"/>
              </a:rPr>
              <a:t>Charts: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5A347-BF37-343E-D333-E9A6F86ED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190" y="1930400"/>
            <a:ext cx="4306802" cy="4218473"/>
          </a:xfrm>
        </p:spPr>
        <p:txBody>
          <a:bodyPr>
            <a:noAutofit/>
          </a:bodyPr>
          <a:lstStyle/>
          <a:p>
            <a:pPr algn="just"/>
            <a:r>
              <a:rPr lang="en-GB" b="1" i="0" u="none" strike="noStrike" dirty="0">
                <a:effectLst/>
                <a:latin typeface="Aptos" panose="020B0004020202020204" pitchFamily="34" charset="0"/>
              </a:rPr>
              <a:t>YTD Sales Weekly Trend:</a:t>
            </a:r>
          </a:p>
          <a:p>
            <a:pPr algn="just"/>
            <a:r>
              <a:rPr lang="en-GB" sz="1600" b="0" i="0" u="none" strike="noStrike" dirty="0">
                <a:effectLst/>
                <a:latin typeface="Aptos" panose="020B0004020202020204" pitchFamily="34" charset="0"/>
              </a:rPr>
              <a:t> A line chart illustrating the weekly trend of YTD sales. The X-axis represent weeks, and the Y-axis show‘s the total sales amount.</a:t>
            </a:r>
          </a:p>
          <a:p>
            <a:pPr algn="just"/>
            <a:r>
              <a:rPr lang="en-GB" sz="1600" b="1" dirty="0">
                <a:latin typeface="Aptos" panose="020B0004020202020204" pitchFamily="34" charset="0"/>
              </a:rPr>
              <a:t>Overview:</a:t>
            </a:r>
            <a:r>
              <a:rPr lang="en-GB" sz="1600" dirty="0">
                <a:latin typeface="Aptos" panose="020B0004020202020204" pitchFamily="34" charset="0"/>
              </a:rPr>
              <a:t> </a:t>
            </a:r>
          </a:p>
          <a:p>
            <a:pPr algn="just"/>
            <a:r>
              <a:rPr lang="en-GB" sz="1600" dirty="0">
                <a:latin typeface="Aptos" panose="020B0004020202020204" pitchFamily="34" charset="0"/>
              </a:rPr>
              <a:t>The graph displays a fluctuating but generally upward trend in weekly sales over the year, peaking around week 40.</a:t>
            </a:r>
          </a:p>
          <a:p>
            <a:pPr algn="just"/>
            <a:r>
              <a:rPr lang="en-IN" sz="16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IN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IN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Identifying peak sales weeks can help in planning marketing campaigns and inventory management.</a:t>
            </a:r>
            <a:endParaRPr lang="en-IN" sz="16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GB" sz="1400" b="0" i="0" u="none" strike="noStrike" dirty="0">
              <a:effectLst/>
              <a:latin typeface="Aptos" panose="020B0004020202020204" pitchFamily="34" charset="0"/>
            </a:endParaRPr>
          </a:p>
          <a:p>
            <a:pPr algn="just"/>
            <a:endParaRPr lang="en-IN" sz="1400" dirty="0">
              <a:latin typeface="Aptos" panose="020B00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8D8E13-628C-626F-30FA-701EE26362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19" y="1930400"/>
            <a:ext cx="6337482" cy="3434702"/>
          </a:xfrm>
        </p:spPr>
      </p:pic>
    </p:spTree>
    <p:extLst>
      <p:ext uri="{BB962C8B-B14F-4D97-AF65-F5344CB8AC3E}">
        <p14:creationId xmlns:p14="http://schemas.microsoft.com/office/powerpoint/2010/main" val="37177603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A7B63-7F8D-93DD-C519-6C031DBE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884" y="538948"/>
            <a:ext cx="4185623" cy="1430959"/>
          </a:xfrm>
        </p:spPr>
        <p:txBody>
          <a:bodyPr/>
          <a:lstStyle/>
          <a:p>
            <a:r>
              <a:rPr lang="en-GB" sz="1800" b="1" dirty="0"/>
              <a:t>YTD Total Sales by Body Style:</a:t>
            </a:r>
            <a:endParaRPr lang="en-IN" sz="1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E78A5-6955-5AD4-737E-D57EE20ED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84" y="2094182"/>
            <a:ext cx="4185623" cy="33041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600" b="1" i="0" dirty="0">
              <a:effectLst/>
              <a:latin typeface="Aptos" panose="020B0004020202020204" pitchFamily="34" charset="0"/>
            </a:endParaRPr>
          </a:p>
          <a:p>
            <a:pPr algn="just"/>
            <a:r>
              <a:rPr lang="en-GB" sz="1600" b="1" dirty="0">
                <a:latin typeface="Aptos" panose="020B0004020202020204" pitchFamily="34" charset="0"/>
              </a:rPr>
              <a:t>Overview:</a:t>
            </a:r>
            <a:r>
              <a:rPr lang="en-GB" sz="1600" dirty="0">
                <a:latin typeface="Aptos" panose="020B0004020202020204" pitchFamily="34" charset="0"/>
              </a:rPr>
              <a:t> The pie chart breaks down the total yearly sales by vehicle body style.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dirty="0">
                <a:latin typeface="Aptos" panose="020B0004020202020204" pitchFamily="34" charset="0"/>
              </a:rPr>
              <a:t>Distribution: SUVs</a:t>
            </a:r>
            <a:r>
              <a:rPr lang="en-GB" sz="1600" dirty="0">
                <a:latin typeface="Aptos" panose="020B0004020202020204" pitchFamily="34" charset="0"/>
              </a:rPr>
              <a:t> are the leading category in sales, followed by sedans and hatchbacks.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dirty="0">
                <a:latin typeface="Aptos" panose="020B0004020202020204" pitchFamily="34" charset="0"/>
              </a:rPr>
              <a:t>Hardtops</a:t>
            </a:r>
            <a:r>
              <a:rPr lang="en-GB" sz="1600" dirty="0">
                <a:latin typeface="Aptos" panose="020B0004020202020204" pitchFamily="34" charset="0"/>
              </a:rPr>
              <a:t> have the least sales, showing limited consumer preference or availability.</a:t>
            </a:r>
            <a:endParaRPr lang="en-GB" sz="1600" b="1" dirty="0">
              <a:latin typeface="Aptos" panose="020B0004020202020204" pitchFamily="34" charset="0"/>
            </a:endParaRPr>
          </a:p>
          <a:p>
            <a:pPr algn="just"/>
            <a:r>
              <a:rPr lang="en-GB" sz="1600" b="1" i="0" dirty="0">
                <a:effectLst/>
                <a:latin typeface="Aptos" panose="020B0004020202020204" pitchFamily="34" charset="0"/>
              </a:rPr>
              <a:t>Insight</a:t>
            </a:r>
            <a:r>
              <a:rPr lang="en-GB" sz="1600" b="0" i="0" dirty="0">
                <a:effectLst/>
                <a:latin typeface="Aptos" panose="020B0004020202020204" pitchFamily="34" charset="0"/>
              </a:rPr>
              <a:t>: The popularity of SUVs suggests a shift in consumer preferences towards larger vehicles, which may influence future marketing strategies.</a:t>
            </a:r>
          </a:p>
          <a:p>
            <a:pPr algn="just"/>
            <a:endParaRPr lang="en-IN" sz="1600" dirty="0">
              <a:latin typeface="Aptos" panose="020B00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85F98C-EBEA-8CEB-D0C8-2F62F00ADF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5" y="1254427"/>
            <a:ext cx="5067014" cy="4000892"/>
          </a:xfrm>
        </p:spPr>
      </p:pic>
    </p:spTree>
    <p:extLst>
      <p:ext uri="{BB962C8B-B14F-4D97-AF65-F5344CB8AC3E}">
        <p14:creationId xmlns:p14="http://schemas.microsoft.com/office/powerpoint/2010/main" val="27554319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6CAD-791C-62C3-BFAC-3816CAD9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778" y="1181269"/>
            <a:ext cx="4185623" cy="576262"/>
          </a:xfrm>
        </p:spPr>
        <p:txBody>
          <a:bodyPr/>
          <a:lstStyle/>
          <a:p>
            <a:r>
              <a:rPr lang="en-IN" sz="1800" b="1" i="0" dirty="0">
                <a:effectLst/>
                <a:latin typeface="DM Sans" pitchFamily="2" charset="0"/>
              </a:rPr>
              <a:t>YTD Total Sales by Colour:</a:t>
            </a:r>
          </a:p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2E510-85E1-379F-4891-C1C78EC7D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803" y="1638579"/>
            <a:ext cx="4185623" cy="330411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DM Sans" pitchFamily="2" charset="0"/>
              </a:rPr>
              <a:t>Colour Distribution</a:t>
            </a:r>
            <a:r>
              <a:rPr lang="en-GB" sz="1600" b="0" i="0" dirty="0">
                <a:effectLst/>
                <a:latin typeface="DM Sans" pitchFamily="2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DM Sans" pitchFamily="2" charset="0"/>
              </a:rPr>
              <a:t>Pale White</a:t>
            </a:r>
            <a:r>
              <a:rPr lang="en-GB" b="0" i="0" dirty="0">
                <a:effectLst/>
                <a:latin typeface="DM Sans" pitchFamily="2" charset="0"/>
              </a:rPr>
              <a:t>: Largest segment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DM Sans" pitchFamily="2" charset="0"/>
              </a:rPr>
              <a:t>Black</a:t>
            </a:r>
            <a:r>
              <a:rPr lang="en-GB" b="0" i="0" dirty="0">
                <a:effectLst/>
                <a:latin typeface="DM Sans" pitchFamily="2" charset="0"/>
              </a:rPr>
              <a:t>: Moderate segment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DM Sans" pitchFamily="2" charset="0"/>
              </a:rPr>
              <a:t>Red</a:t>
            </a:r>
            <a:r>
              <a:rPr lang="en-GB" b="0" i="0" dirty="0">
                <a:effectLst/>
                <a:latin typeface="DM Sans" pitchFamily="2" charset="0"/>
              </a:rPr>
              <a:t>: Smallest segment </a:t>
            </a:r>
          </a:p>
          <a:p>
            <a:pPr marL="457200" lvl="1" indent="0" algn="just">
              <a:buNone/>
            </a:pPr>
            <a:endParaRPr lang="en-GB" dirty="0">
              <a:latin typeface="DM Sans" pitchFamily="2" charset="0"/>
            </a:endParaRPr>
          </a:p>
          <a:p>
            <a:pPr marL="457200" lvl="1" indent="0" algn="just">
              <a:buNone/>
            </a:pPr>
            <a:r>
              <a:rPr lang="en-GB" b="1" i="0" dirty="0">
                <a:effectLst/>
                <a:latin typeface="DM Sans" pitchFamily="2" charset="0"/>
              </a:rPr>
              <a:t>Insight</a:t>
            </a:r>
            <a:r>
              <a:rPr lang="en-GB" b="0" i="0" dirty="0">
                <a:effectLst/>
                <a:latin typeface="DM Sans" pitchFamily="2" charset="0"/>
              </a:rPr>
              <a:t>: The colour preferences indicate consumer trends, with Pale White being the most popular choice. This could inform future inventory decisions.</a:t>
            </a:r>
          </a:p>
          <a:p>
            <a:pPr algn="just"/>
            <a:endParaRPr lang="en-IN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2DB1C6-17CE-E792-6938-4E0C3F2E3D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2" y="1357531"/>
            <a:ext cx="4746139" cy="3866214"/>
          </a:xfrm>
        </p:spPr>
      </p:pic>
    </p:spTree>
    <p:extLst>
      <p:ext uri="{BB962C8B-B14F-4D97-AF65-F5344CB8AC3E}">
        <p14:creationId xmlns:p14="http://schemas.microsoft.com/office/powerpoint/2010/main" val="188808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D466-893B-5D33-5989-C16FE4C07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23" y="465121"/>
            <a:ext cx="5157787" cy="823912"/>
          </a:xfrm>
        </p:spPr>
        <p:txBody>
          <a:bodyPr/>
          <a:lstStyle/>
          <a:p>
            <a:r>
              <a:rPr lang="en-GB" sz="1800" b="1" dirty="0"/>
              <a:t>YTD Cars Sold by Dealer Region:</a:t>
            </a:r>
            <a:endParaRPr lang="en-IN" sz="1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056E8-90E6-552B-C9A9-6743C15C7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910" y="1823939"/>
            <a:ext cx="5157787" cy="3979701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1600" b="1" dirty="0">
                <a:latin typeface="Aptos" panose="020B0004020202020204" pitchFamily="34" charset="0"/>
              </a:rPr>
              <a:t>Overview:</a:t>
            </a:r>
            <a:r>
              <a:rPr lang="en-GB" sz="1600" dirty="0">
                <a:latin typeface="Aptos" panose="020B0004020202020204" pitchFamily="34" charset="0"/>
              </a:rPr>
              <a:t> The map highlights the distribution of car sales across various dealer regions in the United States.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dirty="0">
                <a:latin typeface="Aptos" panose="020B0004020202020204" pitchFamily="34" charset="0"/>
              </a:rPr>
              <a:t>Key Regions: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dirty="0">
                <a:latin typeface="Aptos" panose="020B0004020202020204" pitchFamily="34" charset="0"/>
              </a:rPr>
              <a:t>Austin</a:t>
            </a:r>
            <a:r>
              <a:rPr lang="en-GB" sz="1600" dirty="0">
                <a:latin typeface="Aptos" panose="020B0004020202020204" pitchFamily="34" charset="0"/>
              </a:rPr>
              <a:t> shows the largest volume of sales, indicated by the size of the circle.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Aptos" panose="020B0004020202020204" pitchFamily="34" charset="0"/>
              </a:rPr>
              <a:t>Other significant markets include Scottsdale, Aurora, and Greenville.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dirty="0">
                <a:latin typeface="Aptos" panose="020B0004020202020204" pitchFamily="34" charset="0"/>
              </a:rPr>
              <a:t>Regional Spread:</a:t>
            </a:r>
            <a:r>
              <a:rPr lang="en-GB" sz="1600" dirty="0">
                <a:latin typeface="Aptos" panose="020B0004020202020204" pitchFamily="34" charset="0"/>
              </a:rPr>
              <a:t> Sales are widespread but show higher concentrations in central and southern regions.</a:t>
            </a:r>
          </a:p>
          <a:p>
            <a:pPr algn="just"/>
            <a:r>
              <a:rPr lang="en-GB" sz="1600" b="1" i="0" dirty="0">
                <a:effectLst/>
                <a:latin typeface="Aptos" panose="020B0004020202020204" pitchFamily="34" charset="0"/>
              </a:rPr>
              <a:t>Insight</a:t>
            </a:r>
            <a:r>
              <a:rPr lang="en-GB" sz="1600" b="0" i="0" dirty="0">
                <a:effectLst/>
                <a:latin typeface="Aptos" panose="020B0004020202020204" pitchFamily="34" charset="0"/>
              </a:rPr>
              <a:t>: Mapping sales by region can help identify strong markets and areas needing more focus or marketing efforts.</a:t>
            </a:r>
          </a:p>
          <a:p>
            <a:pPr algn="just"/>
            <a:endParaRPr lang="en-IN" sz="1600" dirty="0">
              <a:latin typeface="Aptos" panose="020B00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91A653-A395-E5E0-DCA8-B70FE49342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7077"/>
            <a:ext cx="5903167" cy="3279538"/>
          </a:xfrm>
        </p:spPr>
      </p:pic>
    </p:spTree>
    <p:extLst>
      <p:ext uri="{BB962C8B-B14F-4D97-AF65-F5344CB8AC3E}">
        <p14:creationId xmlns:p14="http://schemas.microsoft.com/office/powerpoint/2010/main" val="2415078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6F32-5BE5-660B-8CF4-CBAD976B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556" y="192476"/>
            <a:ext cx="5157787" cy="823912"/>
          </a:xfrm>
        </p:spPr>
        <p:txBody>
          <a:bodyPr/>
          <a:lstStyle/>
          <a:p>
            <a:r>
              <a:rPr lang="en-GB" sz="1800" b="1" dirty="0"/>
              <a:t>Company wise sales trend:</a:t>
            </a:r>
            <a:endParaRPr lang="en-IN" sz="1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21BE-3533-8A02-6033-C1A0FFDA1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794" y="1338749"/>
            <a:ext cx="5157787" cy="3684588"/>
          </a:xfrm>
        </p:spPr>
        <p:txBody>
          <a:bodyPr>
            <a:noAutofit/>
          </a:bodyPr>
          <a:lstStyle/>
          <a:p>
            <a:pPr algn="just"/>
            <a:r>
              <a:rPr lang="en-IN" sz="1600" b="1" dirty="0"/>
              <a:t>Overview:</a:t>
            </a:r>
            <a:r>
              <a:rPr lang="en-GB" sz="1600" b="0" i="0" dirty="0">
                <a:effectLst/>
                <a:latin typeface="DM Sans" pitchFamily="2" charset="0"/>
              </a:rPr>
              <a:t>The "Company-wise Sales Trend" table provides a detailed comparison of various car manufacturers based on their year-to-date (YTD) sales performance. </a:t>
            </a:r>
          </a:p>
          <a:p>
            <a:pPr algn="just"/>
            <a:r>
              <a:rPr lang="en-GB" sz="1600" b="1" i="0" dirty="0">
                <a:effectLst/>
                <a:latin typeface="DM Sans" pitchFamily="2" charset="0"/>
              </a:rPr>
              <a:t>Overall Summary</a:t>
            </a:r>
          </a:p>
          <a:p>
            <a:pPr algn="just"/>
            <a:r>
              <a:rPr lang="en-GB" sz="1600" b="0" i="0" dirty="0">
                <a:effectLst/>
                <a:latin typeface="DM Sans" pitchFamily="2" charset="0"/>
              </a:rPr>
              <a:t>Chevrolet as a leader in both total sales and growth percentage. </a:t>
            </a:r>
          </a:p>
          <a:p>
            <a:pPr algn="just"/>
            <a:r>
              <a:rPr lang="en-GB" sz="1600" b="0" i="0" dirty="0">
                <a:effectLst/>
                <a:latin typeface="DM Sans" pitchFamily="2" charset="0"/>
              </a:rPr>
              <a:t>The data indicates strong sales performance for Ford and Dodge as well, while brands like Volkswagen and Mitsubishi show lower figures, suggesting potential areas for improvement in their sales strategies. </a:t>
            </a:r>
          </a:p>
          <a:p>
            <a:pPr algn="just"/>
            <a:r>
              <a:rPr lang="en-GB" sz="1600" b="0" i="0" dirty="0">
                <a:effectLst/>
                <a:latin typeface="DM Sans" pitchFamily="2" charset="0"/>
              </a:rPr>
              <a:t>The average price data also provides insights into market positioning, with Oldsmobile targeting a higher-end segment.</a:t>
            </a:r>
          </a:p>
          <a:p>
            <a:pPr algn="just"/>
            <a:endParaRPr lang="en-IN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5A1594-A057-BBCA-45FB-492DA76ED3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57" y="1406046"/>
            <a:ext cx="6073745" cy="3137961"/>
          </a:xfrm>
        </p:spPr>
      </p:pic>
    </p:spTree>
    <p:extLst>
      <p:ext uri="{BB962C8B-B14F-4D97-AF65-F5344CB8AC3E}">
        <p14:creationId xmlns:p14="http://schemas.microsoft.com/office/powerpoint/2010/main" val="121453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654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DM Sans</vt:lpstr>
      <vt:lpstr>Quattrocento Sans</vt:lpstr>
      <vt:lpstr>Trebuchet MS</vt:lpstr>
      <vt:lpstr>Wingdings 3</vt:lpstr>
      <vt:lpstr>Facet</vt:lpstr>
      <vt:lpstr>CAR SALES DASHBOARD</vt:lpstr>
      <vt:lpstr>Summary </vt:lpstr>
      <vt:lpstr>Problem Statement </vt:lpstr>
      <vt:lpstr>OVERVIEW  Problem Statement 1:</vt:lpstr>
      <vt:lpstr>Problem Statement 2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ILTAF HUSSAIN</dc:creator>
  <cp:lastModifiedBy>ILTAF HUSSAIN</cp:lastModifiedBy>
  <cp:revision>3</cp:revision>
  <dcterms:created xsi:type="dcterms:W3CDTF">2024-09-14T08:09:16Z</dcterms:created>
  <dcterms:modified xsi:type="dcterms:W3CDTF">2024-09-14T12:24:00Z</dcterms:modified>
</cp:coreProperties>
</file>