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31" r:id="rId1"/>
  </p:sldMasterIdLst>
  <p:notesMasterIdLst>
    <p:notesMasterId r:id="rId18"/>
  </p:notesMasterIdLst>
  <p:sldIdLst>
    <p:sldId id="258" r:id="rId2"/>
    <p:sldId id="284" r:id="rId3"/>
    <p:sldId id="278" r:id="rId4"/>
    <p:sldId id="296" r:id="rId5"/>
    <p:sldId id="303" r:id="rId6"/>
    <p:sldId id="311" r:id="rId7"/>
    <p:sldId id="298" r:id="rId8"/>
    <p:sldId id="299" r:id="rId9"/>
    <p:sldId id="305" r:id="rId10"/>
    <p:sldId id="300" r:id="rId11"/>
    <p:sldId id="309" r:id="rId12"/>
    <p:sldId id="301" r:id="rId13"/>
    <p:sldId id="302" r:id="rId14"/>
    <p:sldId id="310" r:id="rId15"/>
    <p:sldId id="312" r:id="rId16"/>
    <p:sldId id="304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4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05" autoAdjust="0"/>
    <p:restoredTop sz="94444" autoAdjust="0"/>
  </p:normalViewPr>
  <p:slideViewPr>
    <p:cSldViewPr>
      <p:cViewPr varScale="1">
        <p:scale>
          <a:sx n="85" d="100"/>
          <a:sy n="85" d="100"/>
        </p:scale>
        <p:origin x="93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F07628-68CC-4275-BDB2-ACCA0EEEDDBD}" type="datetimeFigureOut">
              <a:rPr lang="en-US" smtClean="0"/>
              <a:pPr/>
              <a:t>12/9/2020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9FE27A-A823-43B6-AF27-F900CDA361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312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7495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1815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1815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3854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3968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1815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1815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1815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1815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0673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1815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1815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1815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FE27A-A823-43B6-AF27-F900CDA361F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856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628" y="770467"/>
            <a:ext cx="8086725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0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634" y="4198409"/>
            <a:ext cx="6921151" cy="164592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21BAB6EE-EAEA-4561-8880-8DF9D3AB28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986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72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7963" y="695325"/>
            <a:ext cx="1971675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644" y="714376"/>
            <a:ext cx="5800725" cy="54006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073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023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628" y="767419"/>
            <a:ext cx="8085582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0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0634" y="4187275"/>
            <a:ext cx="6919722" cy="1645920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27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7492" y="1993392"/>
            <a:ext cx="380619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38" y="1993392"/>
            <a:ext cx="380619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769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492" y="2032000"/>
            <a:ext cx="3806190" cy="7234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492" y="2736150"/>
            <a:ext cx="380619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6310" y="2029968"/>
            <a:ext cx="3806190" cy="72237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6310" y="2734056"/>
            <a:ext cx="380619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17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00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542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15000" y="0"/>
            <a:ext cx="3429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196053" y="542282"/>
            <a:ext cx="253746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762000"/>
            <a:ext cx="4572000" cy="4572000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06987" y="2511813"/>
            <a:ext cx="254889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>
                <a:solidFill>
                  <a:srgbClr val="40404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21BAB6EE-EAEA-4561-8880-8DF9D3AB28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856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918" y="5418668"/>
            <a:ext cx="8085582" cy="613283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9144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rgbClr val="4D4D4D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7492" y="5909735"/>
            <a:ext cx="6922008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21BAB6EE-EAEA-4561-8880-8DF9D3AB28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291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206" y="1993393"/>
            <a:ext cx="8065294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4350" y="6412447"/>
            <a:ext cx="30861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6554697"/>
            <a:ext cx="37719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1193" y="5829748"/>
            <a:ext cx="219456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0" b="0">
                <a:ln>
                  <a:noFill/>
                </a:ln>
                <a:solidFill>
                  <a:schemeClr val="accent1">
                    <a:alpha val="20000"/>
                  </a:schemeClr>
                </a:solidFill>
                <a:latin typeface="+mj-lt"/>
              </a:defRPr>
            </a:lvl1pPr>
          </a:lstStyle>
          <a:p>
            <a:fld id="{21BAB6EE-EAEA-4561-8880-8DF9D3AB28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425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74320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.google.com/store/apps/details?id=com.mafcarrefour.pakistan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lay.google.com/store/apps/details?id=com.global.foodpanda.android" TargetMode="External"/><Relationship Id="rId4" Type="http://schemas.openxmlformats.org/officeDocument/2006/relationships/hyperlink" Target="https://play.google.com/store/apps/details?id=com.matechco.hummar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5330952"/>
            <a:ext cx="841248" cy="84124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 descr="Bismillah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448" y="1905000"/>
            <a:ext cx="8458200" cy="2109095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5631359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5176"/>
          </a:xfrm>
        </p:spPr>
        <p:txBody>
          <a:bodyPr>
            <a:no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Rationale behind Selected </a:t>
            </a:r>
            <a:r>
              <a:rPr lang="en-US" sz="2000" b="1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Methodology</a:t>
            </a:r>
            <a:br>
              <a:rPr lang="en-US" sz="2000" b="1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sz="2000" dirty="0"/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457200" y="1219201"/>
            <a:ext cx="8229600" cy="205739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12" name="Picture 11" descr="C:\Users\hp\Desktop\e6e4c180-image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757997"/>
            <a:ext cx="5943600" cy="3342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5631359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5176"/>
          </a:xfrm>
        </p:spPr>
        <p:txBody>
          <a:bodyPr>
            <a:no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Rationale behind Selected Methodology</a:t>
            </a:r>
            <a:endParaRPr lang="en-US" sz="2000" dirty="0"/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457200" y="1219201"/>
            <a:ext cx="8229600" cy="205739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600" y="1582341"/>
            <a:ext cx="7924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We select this model because our application is e-commerce based and we need more meeting with our user for product description and prices. This basic advantage of this model is having more meetings with the supervisor.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30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5631359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u="sng" dirty="0">
                <a:latin typeface="Times New Roman" pitchFamily="18" charset="0"/>
                <a:cs typeface="Times New Roman" pitchFamily="18" charset="0"/>
                <a:sym typeface="+mn-ea"/>
              </a:rPr>
              <a:t>Modern </a:t>
            </a:r>
            <a:r>
              <a:rPr lang="en-US" sz="3000" u="sng" dirty="0" smtClean="0">
                <a:latin typeface="Times New Roman" pitchFamily="18" charset="0"/>
                <a:cs typeface="Times New Roman" pitchFamily="18" charset="0"/>
                <a:sym typeface="+mn-ea"/>
              </a:rPr>
              <a:t>tools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  <a:sym typeface="+mn-ea"/>
              </a:rPr>
              <a:t/>
            </a:r>
            <a:br>
              <a:rPr lang="en-US" u="sng" dirty="0" smtClean="0">
                <a:latin typeface="Times New Roman" pitchFamily="18" charset="0"/>
                <a:cs typeface="Times New Roman" pitchFamily="18" charset="0"/>
                <a:sym typeface="+mn-ea"/>
              </a:rPr>
            </a:br>
            <a:r>
              <a:rPr lang="en-US" u="sng" dirty="0" smtClean="0">
                <a:latin typeface="Times New Roman" pitchFamily="18" charset="0"/>
                <a:cs typeface="Times New Roman" pitchFamily="18" charset="0"/>
                <a:sym typeface="+mn-ea"/>
              </a:rPr>
              <a:t> </a:t>
            </a:r>
            <a:endParaRPr lang="en-US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13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4330851"/>
              </p:ext>
            </p:extLst>
          </p:nvPr>
        </p:nvGraphicFramePr>
        <p:xfrm>
          <a:off x="1924098" y="1655219"/>
          <a:ext cx="5271361" cy="205168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69906">
                  <a:extLst>
                    <a:ext uri="{9D8B030D-6E8A-4147-A177-3AD203B41FA5}">
                      <a16:colId xmlns:a16="http://schemas.microsoft.com/office/drawing/2014/main" val="2487643873"/>
                    </a:ext>
                  </a:extLst>
                </a:gridCol>
                <a:gridCol w="1297141">
                  <a:extLst>
                    <a:ext uri="{9D8B030D-6E8A-4147-A177-3AD203B41FA5}">
                      <a16:colId xmlns:a16="http://schemas.microsoft.com/office/drawing/2014/main" val="1701677720"/>
                    </a:ext>
                  </a:extLst>
                </a:gridCol>
                <a:gridCol w="1904314">
                  <a:extLst>
                    <a:ext uri="{9D8B030D-6E8A-4147-A177-3AD203B41FA5}">
                      <a16:colId xmlns:a16="http://schemas.microsoft.com/office/drawing/2014/main" val="3001393810"/>
                    </a:ext>
                  </a:extLst>
                </a:gridCol>
              </a:tblGrid>
              <a:tr h="248329">
                <a:tc>
                  <a:txBody>
                    <a:bodyPr/>
                    <a:lstStyle/>
                    <a:p>
                      <a:pPr marL="2540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Tools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4290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Version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54610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Rationale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76294220"/>
                  </a:ext>
                </a:extLst>
              </a:tr>
              <a:tr h="289717">
                <a:tc>
                  <a:txBody>
                    <a:bodyPr/>
                    <a:lstStyle/>
                    <a:p>
                      <a:pPr marL="2540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Android studio 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           3.3.2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IDE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81394886"/>
                  </a:ext>
                </a:extLst>
              </a:tr>
              <a:tr h="248329">
                <a:tc>
                  <a:txBody>
                    <a:bodyPr/>
                    <a:lstStyle/>
                    <a:p>
                      <a:pPr marL="1270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MySQL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2018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DBMS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48820837"/>
                  </a:ext>
                </a:extLst>
              </a:tr>
              <a:tr h="471020">
                <a:tc>
                  <a:txBody>
                    <a:bodyPr/>
                    <a:lstStyle/>
                    <a:p>
                      <a:pPr marL="2540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</a:rPr>
                        <a:t>Adobe </a:t>
                      </a:r>
                      <a:r>
                        <a:rPr lang="en-US" sz="1200" dirty="0" smtClean="0">
                          <a:effectLst/>
                        </a:rPr>
                        <a:t>Photoshop/</a:t>
                      </a:r>
                      <a:r>
                        <a:rPr lang="en-US" sz="1200" dirty="0" err="1" smtClean="0">
                          <a:effectLst/>
                        </a:rPr>
                        <a:t>Ms</a:t>
                      </a:r>
                      <a:r>
                        <a:rPr lang="en-US" sz="1200" baseline="0" dirty="0" smtClean="0">
                          <a:effectLst/>
                        </a:rPr>
                        <a:t> </a:t>
                      </a:r>
                      <a:r>
                        <a:rPr lang="en-US" sz="1200" baseline="0" dirty="0" err="1" smtClean="0">
                          <a:effectLst/>
                        </a:rPr>
                        <a:t>visio</a:t>
                      </a:r>
                      <a:r>
                        <a:rPr lang="en-US" sz="1200" baseline="0" dirty="0" smtClean="0">
                          <a:effectLst/>
                        </a:rPr>
                        <a:t>/star UML</a:t>
                      </a:r>
                      <a:endParaRPr lang="en-US" sz="12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CC </a:t>
                      </a:r>
                      <a:r>
                        <a:rPr lang="en-US" sz="1200" dirty="0" smtClean="0">
                          <a:effectLst/>
                        </a:rPr>
                        <a:t>2017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Design </a:t>
                      </a:r>
                      <a:r>
                        <a:rPr lang="en-US" sz="1200" dirty="0" smtClean="0">
                          <a:effectLst/>
                        </a:rPr>
                        <a:t>Work/Diagram work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68469615"/>
                  </a:ext>
                </a:extLst>
              </a:tr>
              <a:tr h="248329">
                <a:tc>
                  <a:txBody>
                    <a:bodyPr/>
                    <a:lstStyle/>
                    <a:p>
                      <a:pPr marL="2540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MS Word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2016,2013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Documentation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4134967"/>
                  </a:ext>
                </a:extLst>
              </a:tr>
              <a:tr h="248329">
                <a:tc>
                  <a:txBody>
                    <a:bodyPr/>
                    <a:lstStyle/>
                    <a:p>
                      <a:pPr marL="2540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MS Power Point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2016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Presentation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62004355"/>
                  </a:ext>
                </a:extLst>
              </a:tr>
              <a:tr h="248329">
                <a:tc>
                  <a:txBody>
                    <a:bodyPr/>
                    <a:lstStyle/>
                    <a:p>
                      <a:pPr marL="2540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Visual</a:t>
                      </a:r>
                      <a:r>
                        <a:rPr lang="en-US" sz="1200" b="1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code studio</a:t>
                      </a:r>
                      <a:endParaRPr lang="en-US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2019</a:t>
                      </a:r>
                      <a:endParaRPr lang="en-US" sz="12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Code</a:t>
                      </a:r>
                      <a:r>
                        <a:rPr lang="en-US" sz="12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editor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82041184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8872980"/>
              </p:ext>
            </p:extLst>
          </p:nvPr>
        </p:nvGraphicFramePr>
        <p:xfrm>
          <a:off x="1936319" y="3836163"/>
          <a:ext cx="5259140" cy="1097280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1968736">
                  <a:extLst>
                    <a:ext uri="{9D8B030D-6E8A-4147-A177-3AD203B41FA5}">
                      <a16:colId xmlns:a16="http://schemas.microsoft.com/office/drawing/2014/main" val="3108643758"/>
                    </a:ext>
                  </a:extLst>
                </a:gridCol>
                <a:gridCol w="1307901">
                  <a:extLst>
                    <a:ext uri="{9D8B030D-6E8A-4147-A177-3AD203B41FA5}">
                      <a16:colId xmlns:a16="http://schemas.microsoft.com/office/drawing/2014/main" val="4271818209"/>
                    </a:ext>
                  </a:extLst>
                </a:gridCol>
                <a:gridCol w="1982503">
                  <a:extLst>
                    <a:ext uri="{9D8B030D-6E8A-4147-A177-3AD203B41FA5}">
                      <a16:colId xmlns:a16="http://schemas.microsoft.com/office/drawing/2014/main" val="3718335181"/>
                    </a:ext>
                  </a:extLst>
                </a:gridCol>
              </a:tblGrid>
              <a:tr h="179705">
                <a:tc>
                  <a:txBody>
                    <a:bodyPr/>
                    <a:lstStyle/>
                    <a:p>
                      <a:pPr marL="11430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Technology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43180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Version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2230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Rationale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75096636"/>
                  </a:ext>
                </a:extLst>
              </a:tr>
              <a:tr h="167005">
                <a:tc>
                  <a:txBody>
                    <a:bodyPr/>
                    <a:lstStyle/>
                    <a:p>
                      <a:pPr marL="11430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XML, Java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5240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6.0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2540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Programming language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1505747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r>
                        <a:rPr lang="en-US" sz="1200" dirty="0" smtClean="0">
                          <a:effectLst/>
                        </a:rPr>
                        <a:t>Javascript,HTML5</a:t>
                      </a:r>
                      <a:r>
                        <a:rPr lang="en-US" sz="1200" baseline="0" dirty="0" smtClean="0">
                          <a:effectLst/>
                        </a:rPr>
                        <a:t> ,CSS3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r>
                        <a:rPr lang="en-US" sz="1200" dirty="0" smtClean="0">
                          <a:effectLst/>
                        </a:rPr>
                        <a:t>-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r>
                        <a:rPr lang="en-US" sz="1200" dirty="0" smtClean="0">
                          <a:effectLst/>
                        </a:rPr>
                        <a:t>Programming</a:t>
                      </a:r>
                      <a:r>
                        <a:rPr lang="en-US" sz="1200" baseline="0" dirty="0" smtClean="0">
                          <a:effectLst/>
                        </a:rPr>
                        <a:t> language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89365719"/>
                  </a:ext>
                </a:extLst>
              </a:tr>
              <a:tr h="143077">
                <a:tc>
                  <a:txBody>
                    <a:bodyPr/>
                    <a:lstStyle/>
                    <a:p>
                      <a:pPr marL="10160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Google API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6510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Google</a:t>
                      </a:r>
                      <a:r>
                        <a:rPr lang="en-US" sz="12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API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00959484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5631359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pPr algn="ctr"/>
            <a:r>
              <a:rPr lang="en-US" sz="3200" u="sng" dirty="0">
                <a:latin typeface="Times New Roman" pitchFamily="18" charset="0"/>
                <a:cs typeface="Times New Roman" pitchFamily="18" charset="0"/>
                <a:sym typeface="+mn-ea"/>
              </a:rPr>
              <a:t>Benefits</a:t>
            </a:r>
            <a:r>
              <a:rPr lang="en-US" u="sng" dirty="0">
                <a:latin typeface="Times New Roman" pitchFamily="18" charset="0"/>
                <a:cs typeface="Times New Roman" pitchFamily="18" charset="0"/>
                <a:sym typeface="+mn-ea"/>
              </a:rPr>
              <a:t> </a:t>
            </a:r>
            <a:endParaRPr lang="en-US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90000"/>
          </a:bodyPr>
          <a:lstStyle/>
          <a:p>
            <a:pPr lvl="2"/>
            <a:endParaRPr lang="en-US" b="1" dirty="0" smtClean="0"/>
          </a:p>
          <a:p>
            <a:pPr lvl="2"/>
            <a:endParaRPr lang="en-US" b="1" dirty="0"/>
          </a:p>
          <a:p>
            <a:pPr lvl="2"/>
            <a:endParaRPr lang="en-US" b="1" dirty="0" smtClean="0"/>
          </a:p>
          <a:p>
            <a:pPr lvl="2"/>
            <a:r>
              <a:rPr lang="en-US" b="1" dirty="0" smtClean="0"/>
              <a:t>Developers End:</a:t>
            </a:r>
          </a:p>
          <a:p>
            <a:pPr marL="458787" lvl="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will award the developers with practical experience of the market.</a:t>
            </a:r>
          </a:p>
          <a:p>
            <a:pPr marL="458787" lvl="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will provide the developers the opportunity to learn and polish their development skills.</a:t>
            </a:r>
          </a:p>
          <a:p>
            <a:pPr marL="458787" lvl="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business POV, this project has the potential to provide monetary benefit to the developers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100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5631359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pPr algn="ctr"/>
            <a:r>
              <a:rPr lang="en-US" sz="3200" u="sng" dirty="0">
                <a:latin typeface="Times New Roman" pitchFamily="18" charset="0"/>
                <a:cs typeface="Times New Roman" pitchFamily="18" charset="0"/>
                <a:sym typeface="+mn-ea"/>
              </a:rPr>
              <a:t>Benefits</a:t>
            </a:r>
            <a:r>
              <a:rPr lang="en-US" u="sng" dirty="0">
                <a:latin typeface="Times New Roman" pitchFamily="18" charset="0"/>
                <a:cs typeface="Times New Roman" pitchFamily="18" charset="0"/>
                <a:sym typeface="+mn-ea"/>
              </a:rPr>
              <a:t> </a:t>
            </a:r>
            <a:endParaRPr lang="en-US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90000" lnSpcReduction="20000"/>
          </a:bodyPr>
          <a:lstStyle/>
          <a:p>
            <a:pPr marL="0" lvl="2" indent="0">
              <a:buNone/>
            </a:pPr>
            <a:endParaRPr lang="en-US" b="1" dirty="0"/>
          </a:p>
          <a:p>
            <a:pPr marL="0" lvl="2" indent="0">
              <a:buNone/>
            </a:pPr>
            <a:endParaRPr lang="en-US" b="1" dirty="0" smtClean="0"/>
          </a:p>
          <a:p>
            <a:pPr marL="0" lvl="2" indent="0">
              <a:buNone/>
            </a:pPr>
            <a:endParaRPr lang="en-US" b="1" dirty="0"/>
          </a:p>
          <a:p>
            <a:pPr marL="0" lvl="2" indent="0">
              <a:buNone/>
            </a:pPr>
            <a:r>
              <a:rPr lang="en-US" b="1" dirty="0" smtClean="0"/>
              <a:t>User’s End:</a:t>
            </a:r>
          </a:p>
          <a:p>
            <a:endParaRPr lang="en-US" b="1" dirty="0" smtClean="0"/>
          </a:p>
          <a:p>
            <a:pPr marL="458787" lvl="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will save time and monetary cost spent on reaching and finding trustworthy services to avail.</a:t>
            </a:r>
          </a:p>
          <a:p>
            <a:pPr marL="458787" lvl="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Interaction with the service providers will become faster and authentic.</a:t>
            </a:r>
          </a:p>
          <a:p>
            <a:pPr marL="458787" lvl="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Shopping or ordering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groceries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home will become easy task as clicking some controls.</a:t>
            </a:r>
          </a:p>
          <a:p>
            <a:pPr marL="458787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a whole, this application will act as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‘multistore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shop’ for the residents of the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attock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this application is adapted.</a:t>
            </a:r>
            <a:endParaRPr lang="en-US" alt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380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5631359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pPr algn="ctr"/>
            <a:r>
              <a:rPr lang="en-US" sz="3200" u="sng" dirty="0">
                <a:latin typeface="Times New Roman" pitchFamily="18" charset="0"/>
                <a:cs typeface="Times New Roman" pitchFamily="18" charset="0"/>
                <a:sym typeface="+mn-ea"/>
              </a:rPr>
              <a:t>Benefits</a:t>
            </a:r>
            <a:r>
              <a:rPr lang="en-US" u="sng" dirty="0">
                <a:latin typeface="Times New Roman" pitchFamily="18" charset="0"/>
                <a:cs typeface="Times New Roman" pitchFamily="18" charset="0"/>
                <a:sym typeface="+mn-ea"/>
              </a:rPr>
              <a:t> </a:t>
            </a:r>
            <a:endParaRPr lang="en-US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97500"/>
          </a:bodyPr>
          <a:lstStyle/>
          <a:p>
            <a:pPr marL="0" lvl="2" indent="0">
              <a:buNone/>
            </a:pPr>
            <a:endParaRPr lang="en-US" b="1" dirty="0"/>
          </a:p>
          <a:p>
            <a:pPr marL="0" lvl="2" indent="0">
              <a:buNone/>
            </a:pPr>
            <a:endParaRPr lang="en-US" b="1" dirty="0" smtClean="0"/>
          </a:p>
          <a:p>
            <a:pPr marL="0" lvl="2" indent="0">
              <a:buNone/>
            </a:pPr>
            <a:endParaRPr lang="en-US" b="1" dirty="0"/>
          </a:p>
          <a:p>
            <a:pPr marL="0" lvl="2" indent="0">
              <a:buNone/>
            </a:pPr>
            <a:r>
              <a:rPr lang="en-US" b="1" dirty="0" smtClean="0"/>
              <a:t>Business</a:t>
            </a:r>
            <a:r>
              <a:rPr lang="en-US" b="1" dirty="0" smtClean="0"/>
              <a:t> </a:t>
            </a:r>
            <a:r>
              <a:rPr lang="en-US" b="1" dirty="0" smtClean="0"/>
              <a:t>End:</a:t>
            </a:r>
          </a:p>
          <a:p>
            <a:endParaRPr lang="en-US" b="1" dirty="0" smtClean="0"/>
          </a:p>
          <a:p>
            <a:pPr marL="458787" lvl="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we all know that if someone opens new brand/mall so might be there is chances of loss when well established brand already exist so in this case it’s base approach to provide people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online service and start affiliate marketing or deliver this system to the mall and get some commission 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57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5631359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096962"/>
          </a:xfrm>
        </p:spPr>
        <p:txBody>
          <a:bodyPr>
            <a:normAutofit fontScale="90000"/>
          </a:bodyPr>
          <a:lstStyle/>
          <a:p>
            <a:r>
              <a:rPr lang="en-US" u="sng" dirty="0" smtClean="0">
                <a:latin typeface="Times New Roman" pitchFamily="18" charset="0"/>
                <a:cs typeface="Times New Roman" pitchFamily="18" charset="0"/>
                <a:sym typeface="+mn-ea"/>
              </a:rPr>
              <a:t/>
            </a:r>
            <a:br>
              <a:rPr lang="en-US" u="sng" dirty="0" smtClean="0">
                <a:latin typeface="Times New Roman" pitchFamily="18" charset="0"/>
                <a:cs typeface="Times New Roman" pitchFamily="18" charset="0"/>
                <a:sym typeface="+mn-ea"/>
              </a:rPr>
            </a:br>
            <a:r>
              <a:rPr lang="en-US" u="sng" dirty="0" smtClean="0">
                <a:latin typeface="Times New Roman" pitchFamily="18" charset="0"/>
                <a:cs typeface="Times New Roman" pitchFamily="18" charset="0"/>
                <a:sym typeface="+mn-ea"/>
              </a:rPr>
              <a:t>References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u="sng" dirty="0" smtClean="0">
                <a:hlinkClick r:id="rId3"/>
              </a:rPr>
              <a:t>https</a:t>
            </a:r>
            <a:r>
              <a:rPr lang="en-US" u="sng" dirty="0">
                <a:hlinkClick r:id="rId3"/>
              </a:rPr>
              <a:t>://</a:t>
            </a:r>
            <a:r>
              <a:rPr lang="en-US" u="sng" dirty="0" smtClean="0">
                <a:hlinkClick r:id="rId3"/>
              </a:rPr>
              <a:t>play.google.com/store/apps/details?id=com.mafcarrefour.pakistan</a:t>
            </a:r>
            <a:endParaRPr lang="en-US" u="sng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u="sng" dirty="0">
                <a:hlinkClick r:id="rId4"/>
              </a:rPr>
              <a:t>https://</a:t>
            </a:r>
            <a:r>
              <a:rPr lang="en-US" u="sng" dirty="0" smtClean="0">
                <a:hlinkClick r:id="rId4"/>
              </a:rPr>
              <a:t>play.google.com/store/apps/details?id=com.matechco.hummart</a:t>
            </a:r>
            <a:endParaRPr lang="en-US" u="sng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u="sng" dirty="0" smtClean="0">
                <a:hlinkClick r:id="rId5"/>
              </a:rPr>
              <a:t>https</a:t>
            </a:r>
            <a:r>
              <a:rPr lang="en-US" u="sng" dirty="0">
                <a:hlinkClick r:id="rId5"/>
              </a:rPr>
              <a:t>://play.google.com/store/apps/details?id=com.global.foodpanda.android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914400"/>
            <a:ext cx="1302336" cy="12984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958" y="-96699"/>
            <a:ext cx="8229600" cy="1143000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One-Clicks Picks 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1905000"/>
            <a:ext cx="8763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Supervised by</a:t>
            </a:r>
            <a:r>
              <a:rPr lang="en-US" sz="2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Muhammad Kamran</a:t>
            </a:r>
          </a:p>
          <a:p>
            <a:pPr algn="ctr"/>
            <a:endParaRPr lang="en-US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Members</a:t>
            </a:r>
            <a:r>
              <a:rPr lang="en-US" sz="2000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ctr"/>
            <a:endParaRPr lang="en-US" sz="2000" b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Rimsha Arshad(FA17-BSE-051)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Zainab Sajjad(FA17-BSE-053)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Science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COMSATS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 Islamabad, Attock Campus</a:t>
            </a:r>
          </a:p>
        </p:txBody>
      </p:sp>
      <p:sp>
        <p:nvSpPr>
          <p:cNvPr id="9" name="Rectangle 8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248" y="301752"/>
            <a:ext cx="841248" cy="8412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9637" y="276352"/>
            <a:ext cx="8079581" cy="1395731"/>
          </a:xfrm>
        </p:spPr>
        <p:txBody>
          <a:bodyPr>
            <a:normAutofit/>
          </a:bodyPr>
          <a:lstStyle/>
          <a:p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Outline</a:t>
            </a:r>
            <a:endParaRPr lang="en-US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848600" cy="452596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Working flow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Problem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statement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Objectives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Methodology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Modern tools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Benefits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5631359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 smtClean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  <a:endParaRPr lang="en-US" sz="4400" u="sng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5631359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51535"/>
          </a:xfrm>
        </p:spPr>
        <p:txBody>
          <a:bodyPr/>
          <a:lstStyle/>
          <a:p>
            <a:r>
              <a:rPr lang="en-US" sz="3200" u="sng" dirty="0">
                <a:latin typeface="Times New Roman" pitchFamily="18" charset="0"/>
                <a:cs typeface="Times New Roman" pitchFamily="18" charset="0"/>
              </a:rPr>
              <a:t>Introduction</a:t>
            </a:r>
            <a:r>
              <a:rPr lang="en-US" dirty="0"/>
              <a:t>   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381000" y="1049020"/>
            <a:ext cx="8305800" cy="5181600"/>
          </a:xfrm>
        </p:spPr>
        <p:txBody>
          <a:bodyPr>
            <a:normAutofit fontScale="97500"/>
          </a:bodyPr>
          <a:lstStyle/>
          <a:p>
            <a:pPr marL="0" indent="0">
              <a:buNone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One-clicks picks shopping platform is an android and web based project which show nearest mall 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based on  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your location by turning on your device location 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or user can search shop of their own interest from the menu The 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system mainly consists of 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modules 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marL="0" indent="0">
              <a:buNone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1)User                              </a:t>
            </a:r>
          </a:p>
          <a:p>
            <a:pPr marL="0" indent="0">
              <a:buNone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2)Admin                             </a:t>
            </a:r>
          </a:p>
          <a:p>
            <a:pPr marL="0" indent="0">
              <a:buNone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User 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modules is android based while admin and manager is on website.</a:t>
            </a:r>
          </a:p>
          <a:p>
            <a:pPr marL="0" indent="0">
              <a:buNone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User can 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avail two services by using this application i.e., to shop groceries online and to put complaints if 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face any issue regarding services.</a:t>
            </a:r>
          </a:p>
          <a:p>
            <a:pPr marL="0" indent="0">
              <a:buNone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Admin 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can handle upcoming request on 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Panel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/mall 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and clear bills of 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customers. Perform crud operations on items and keep record of sales persons and generate sales reports.</a:t>
            </a:r>
            <a:endParaRPr lang="en-US" sz="23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9" name="Picture 18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3815" y="197485"/>
            <a:ext cx="922655" cy="8515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5971629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60438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Working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flow(Admin)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2" name="Content Placeholder 11" descr="C:\Users\hp\Downloads\WhatsApp Image 2020-12-06 at 8.27.01 PM.jpeg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102319"/>
            <a:ext cx="6085749" cy="49936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5971629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60438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Working flow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1" name="Content Placeholder 10" descr="C:\Users\hp\Downloads\WhatsApp Image 2020-12-06 at 7.53.48 PM.jpeg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960438"/>
            <a:ext cx="6400799" cy="51355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03534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5631359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569119" y="509269"/>
            <a:ext cx="8079581" cy="1167131"/>
          </a:xfrm>
        </p:spPr>
        <p:txBody>
          <a:bodyPr>
            <a:normAutofit/>
          </a:bodyPr>
          <a:lstStyle/>
          <a:p>
            <a:r>
              <a:rPr lang="en-US" sz="3200" u="sng" dirty="0">
                <a:latin typeface="Times New Roman" pitchFamily="18" charset="0"/>
                <a:cs typeface="Times New Roman" pitchFamily="18" charset="0"/>
                <a:sym typeface="+mn-ea"/>
              </a:rPr>
              <a:t>Problem statement</a:t>
            </a:r>
            <a:endParaRPr lang="en-US" sz="3200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4298950"/>
          </a:xfrm>
        </p:spPr>
        <p:txBody>
          <a:bodyPr>
            <a:normAutofit/>
          </a:bodyPr>
          <a:lstStyle/>
          <a:p>
            <a:endParaRPr lang="en-US" sz="2300" dirty="0" smtClean="0"/>
          </a:p>
          <a:p>
            <a:pPr marL="0" indent="0">
              <a:buNone/>
            </a:pPr>
            <a:r>
              <a:rPr lang="en-US" sz="2300" dirty="0" smtClean="0"/>
              <a:t>User face issues of time consumption and cost to go out for shopping.</a:t>
            </a:r>
          </a:p>
          <a:p>
            <a:pPr marL="0" indent="0">
              <a:buNone/>
            </a:pPr>
            <a:r>
              <a:rPr lang="en-US" sz="2300" dirty="0" smtClean="0"/>
              <a:t>As in this area there is no such online platform for delivering grocery at home. So people face many issues during this quarantine (COVID19).People can’t go outside for shopping.</a:t>
            </a:r>
          </a:p>
          <a:p>
            <a:pPr marL="0" indent="0">
              <a:buNone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The main problem is that during such situation people living in community areas can’t go outside and avail such services.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Q.1. How to do shopping during such situation(covid19)?</a:t>
            </a:r>
          </a:p>
          <a:p>
            <a:pPr marL="0" indent="0">
              <a:buNone/>
            </a:pPr>
            <a:endParaRPr lang="en-US" sz="23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5631359"/>
            <a:ext cx="891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1143000"/>
          </a:xfrm>
        </p:spPr>
        <p:txBody>
          <a:bodyPr/>
          <a:lstStyle/>
          <a:p>
            <a:r>
              <a:rPr lang="en-US" sz="3200" u="sng" dirty="0" smtClean="0">
                <a:latin typeface="Times New Roman" pitchFamily="18" charset="0"/>
                <a:cs typeface="Times New Roman" pitchFamily="18" charset="0"/>
                <a:sym typeface="+mn-ea"/>
              </a:rPr>
              <a:t>Objectives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+mn-ea"/>
              </a:rPr>
              <a:t>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To deliver the products specially in colony areas where Grocery and crockery </a:t>
            </a:r>
            <a:r>
              <a:rPr lang="en-US" dirty="0" smtClean="0"/>
              <a:t>shops </a:t>
            </a:r>
            <a:r>
              <a:rPr lang="en-US" dirty="0"/>
              <a:t>are too far</a:t>
            </a:r>
            <a:r>
              <a:rPr lang="en-US" dirty="0" smtClean="0"/>
              <a:t>.</a:t>
            </a:r>
          </a:p>
          <a:p>
            <a:pPr lvl="0"/>
            <a:r>
              <a:rPr lang="en-US" dirty="0" smtClean="0"/>
              <a:t>From business prospective ,our main aim is to make application useable for maximum no of users.</a:t>
            </a:r>
          </a:p>
          <a:p>
            <a:pPr lvl="0"/>
            <a:r>
              <a:rPr lang="en-US" dirty="0" smtClean="0"/>
              <a:t>To provide user facility to order items anytime inside Attock.</a:t>
            </a:r>
          </a:p>
          <a:p>
            <a:pPr lvl="0"/>
            <a:r>
              <a:rPr lang="en-IE" dirty="0"/>
              <a:t>To provide a system that will reduce the unnecessary usage of cost as there will be no need to go anywhere, ensuring efficient usage of money.</a:t>
            </a:r>
            <a:endParaRPr lang="en-US" dirty="0"/>
          </a:p>
          <a:p>
            <a:pPr lvl="0"/>
            <a:endParaRPr lang="en-US" dirty="0" smtClean="0"/>
          </a:p>
          <a:p>
            <a:pPr lvl="0"/>
            <a:endParaRPr lang="en-US" dirty="0"/>
          </a:p>
          <a:p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9"/>
            <a:ext cx="8229600" cy="3840162"/>
          </a:xfrm>
        </p:spPr>
        <p:txBody>
          <a:bodyPr>
            <a:normAutofit/>
          </a:bodyPr>
          <a:lstStyle/>
          <a:p>
            <a:pPr marL="107315" marR="922020" indent="0" algn="just">
              <a:lnSpc>
                <a:spcPct val="150000"/>
              </a:lnSpc>
              <a:buNone/>
            </a:pPr>
            <a:r>
              <a:rPr lang="en-US" sz="2500" i="1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Software Requirements dependence:</a:t>
            </a:r>
            <a:endParaRPr lang="en-US" sz="2500" u="sng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922020" algn="just">
              <a:spcBef>
                <a:spcPts val="775"/>
              </a:spcBef>
            </a:pPr>
            <a:r>
              <a:rPr lang="en-US" sz="2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IDE: Android Studio </a:t>
            </a:r>
            <a:r>
              <a:rPr lang="en-US" sz="25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3.5</a:t>
            </a:r>
            <a:endParaRPr lang="en-US" sz="25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922020" algn="just">
              <a:spcBef>
                <a:spcPts val="775"/>
              </a:spcBef>
            </a:pPr>
            <a:r>
              <a:rPr lang="en-US" sz="2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Programming language: PHP, </a:t>
            </a:r>
            <a:r>
              <a:rPr lang="en-US" sz="25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HTML, JAVA, CSS, </a:t>
            </a:r>
            <a:r>
              <a:rPr lang="en-US" sz="2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XML, JavaScript</a:t>
            </a:r>
          </a:p>
          <a:p>
            <a:pPr marR="922020" algn="just">
              <a:spcBef>
                <a:spcPts val="775"/>
              </a:spcBef>
            </a:pPr>
            <a:r>
              <a:rPr lang="en-US" sz="2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Database: </a:t>
            </a:r>
            <a:r>
              <a:rPr lang="en-US" sz="25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MYSQL</a:t>
            </a:r>
            <a:endParaRPr lang="en-US" sz="25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775"/>
              </a:spcBef>
            </a:pPr>
            <a:r>
              <a:rPr lang="en-US" sz="25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Tools: Android </a:t>
            </a:r>
            <a:r>
              <a:rPr lang="en-US" sz="2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Studio, </a:t>
            </a:r>
            <a:r>
              <a:rPr lang="en-US" sz="25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visual studio code, Photoshop</a:t>
            </a:r>
            <a:endParaRPr lang="en-US" sz="25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775"/>
              </a:spcBef>
            </a:pPr>
            <a:r>
              <a:rPr lang="en-US" sz="2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JDK</a:t>
            </a:r>
          </a:p>
          <a:p>
            <a:pPr>
              <a:spcBef>
                <a:spcPts val="775"/>
              </a:spcBef>
            </a:pPr>
            <a:r>
              <a:rPr lang="en-US" sz="25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SDK</a:t>
            </a:r>
          </a:p>
          <a:p>
            <a:pPr>
              <a:spcBef>
                <a:spcPts val="775"/>
              </a:spcBef>
            </a:pPr>
            <a:endParaRPr lang="en-US" sz="25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AB6EE-EAEA-4561-8880-8DF9D3AB286A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304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52400" y="5829748"/>
            <a:ext cx="881097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u="sng" dirty="0" smtClean="0">
                <a:solidFill>
                  <a:schemeClr val="tx2">
                    <a:lumMod val="75000"/>
                  </a:schemeClr>
                </a:solidFill>
              </a:rPr>
              <a:t>_______________________________</a:t>
            </a:r>
            <a:endParaRPr lang="en-US" sz="4400" u="sng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375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1823</TotalTime>
  <Words>661</Words>
  <Application>Microsoft Office PowerPoint</Application>
  <PresentationFormat>On-screen Show (4:3)</PresentationFormat>
  <Paragraphs>161</Paragraphs>
  <Slides>16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Metropolitan</vt:lpstr>
      <vt:lpstr>PowerPoint Presentation</vt:lpstr>
      <vt:lpstr>                                                  One-Clicks Picks </vt:lpstr>
      <vt:lpstr>Outline</vt:lpstr>
      <vt:lpstr>Introduction   </vt:lpstr>
      <vt:lpstr>Working flow(Admin)</vt:lpstr>
      <vt:lpstr>Working flow</vt:lpstr>
      <vt:lpstr>Problem statement</vt:lpstr>
      <vt:lpstr>Objectives </vt:lpstr>
      <vt:lpstr>Development Requirements</vt:lpstr>
      <vt:lpstr>Rationale behind Selected Methodology </vt:lpstr>
      <vt:lpstr>Rationale behind Selected Methodology</vt:lpstr>
      <vt:lpstr>Modern tools  </vt:lpstr>
      <vt:lpstr>Benefits </vt:lpstr>
      <vt:lpstr>Benefits </vt:lpstr>
      <vt:lpstr>Benefits </vt:lpstr>
      <vt:lpstr> References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Prince</dc:creator>
  <cp:lastModifiedBy>hp</cp:lastModifiedBy>
  <cp:revision>326</cp:revision>
  <dcterms:created xsi:type="dcterms:W3CDTF">2014-09-12T06:08:00Z</dcterms:created>
  <dcterms:modified xsi:type="dcterms:W3CDTF">2020-12-09T06:59:01Z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1033-10.2.0.7635</vt:lpwstr>
  </property>
</Properties>
</file>