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1" r:id="rId1"/>
  </p:sldMasterIdLst>
  <p:notesMasterIdLst>
    <p:notesMasterId r:id="rId22"/>
  </p:notesMasterIdLst>
  <p:sldIdLst>
    <p:sldId id="258" r:id="rId2"/>
    <p:sldId id="284" r:id="rId3"/>
    <p:sldId id="278" r:id="rId4"/>
    <p:sldId id="296" r:id="rId5"/>
    <p:sldId id="316" r:id="rId6"/>
    <p:sldId id="313" r:id="rId7"/>
    <p:sldId id="314" r:id="rId8"/>
    <p:sldId id="315" r:id="rId9"/>
    <p:sldId id="303" r:id="rId10"/>
    <p:sldId id="311" r:id="rId11"/>
    <p:sldId id="298" r:id="rId12"/>
    <p:sldId id="299" r:id="rId13"/>
    <p:sldId id="305" r:id="rId14"/>
    <p:sldId id="300" r:id="rId15"/>
    <p:sldId id="309" r:id="rId16"/>
    <p:sldId id="301" r:id="rId17"/>
    <p:sldId id="302" r:id="rId18"/>
    <p:sldId id="310" r:id="rId19"/>
    <p:sldId id="312" r:id="rId20"/>
    <p:sldId id="30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A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05" autoAdjust="0"/>
    <p:restoredTop sz="94444" autoAdjust="0"/>
  </p:normalViewPr>
  <p:slideViewPr>
    <p:cSldViewPr>
      <p:cViewPr>
        <p:scale>
          <a:sx n="86" d="100"/>
          <a:sy n="86" d="100"/>
        </p:scale>
        <p:origin x="90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AF07628-68CC-4275-BDB2-ACCA0EEEDDBD}" type="datetimeFigureOut">
              <a:rPr lang="en-US" smtClean="0"/>
              <a:pPr/>
              <a:t>12/14/2020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9FE27A-A823-43B6-AF27-F900CDA361FB}" type="slidenum">
              <a:rPr lang="en-US" smtClean="0"/>
              <a:pPr/>
              <a:t>‹#›</a:t>
            </a:fld>
            <a:endParaRPr lang="en-US"/>
          </a:p>
        </p:txBody>
      </p:sp>
    </p:spTree>
    <p:extLst>
      <p:ext uri="{BB962C8B-B14F-4D97-AF65-F5344CB8AC3E}">
        <p14:creationId xmlns:p14="http://schemas.microsoft.com/office/powerpoint/2010/main" val="852312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69FE27A-A823-43B6-AF27-F900CDA361FB}" type="slidenum">
              <a:rPr lang="en-US" smtClean="0"/>
              <a:pPr/>
              <a:t>1</a:t>
            </a:fld>
            <a:endParaRPr lang="en-US"/>
          </a:p>
        </p:txBody>
      </p:sp>
    </p:spTree>
    <p:extLst>
      <p:ext uri="{BB962C8B-B14F-4D97-AF65-F5344CB8AC3E}">
        <p14:creationId xmlns:p14="http://schemas.microsoft.com/office/powerpoint/2010/main" val="11067495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15</a:t>
            </a:fld>
            <a:endParaRPr lang="en-US"/>
          </a:p>
        </p:txBody>
      </p:sp>
    </p:spTree>
    <p:extLst>
      <p:ext uri="{BB962C8B-B14F-4D97-AF65-F5344CB8AC3E}">
        <p14:creationId xmlns:p14="http://schemas.microsoft.com/office/powerpoint/2010/main" val="29008569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16</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17</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18</a:t>
            </a:fld>
            <a:endParaRPr lang="en-US"/>
          </a:p>
        </p:txBody>
      </p:sp>
    </p:spTree>
    <p:extLst>
      <p:ext uri="{BB962C8B-B14F-4D97-AF65-F5344CB8AC3E}">
        <p14:creationId xmlns:p14="http://schemas.microsoft.com/office/powerpoint/2010/main" val="19723854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19</a:t>
            </a:fld>
            <a:endParaRPr lang="en-US"/>
          </a:p>
        </p:txBody>
      </p:sp>
    </p:spTree>
    <p:extLst>
      <p:ext uri="{BB962C8B-B14F-4D97-AF65-F5344CB8AC3E}">
        <p14:creationId xmlns:p14="http://schemas.microsoft.com/office/powerpoint/2010/main" val="27343968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20</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3</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4</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8</a:t>
            </a:fld>
            <a:endParaRPr lang="en-US"/>
          </a:p>
        </p:txBody>
      </p:sp>
    </p:spTree>
    <p:extLst>
      <p:ext uri="{BB962C8B-B14F-4D97-AF65-F5344CB8AC3E}">
        <p14:creationId xmlns:p14="http://schemas.microsoft.com/office/powerpoint/2010/main" val="3765039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9</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10</a:t>
            </a:fld>
            <a:endParaRPr lang="en-US"/>
          </a:p>
        </p:txBody>
      </p:sp>
    </p:spTree>
    <p:extLst>
      <p:ext uri="{BB962C8B-B14F-4D97-AF65-F5344CB8AC3E}">
        <p14:creationId xmlns:p14="http://schemas.microsoft.com/office/powerpoint/2010/main" val="3573067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11</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12</a:t>
            </a:fld>
            <a:endParaRPr lang="en-US"/>
          </a:p>
        </p:txBody>
      </p:sp>
    </p:spTree>
    <p:extLst>
      <p:ext uri="{BB962C8B-B14F-4D97-AF65-F5344CB8AC3E}">
        <p14:creationId xmlns:p14="http://schemas.microsoft.com/office/powerpoint/2010/main" val="17831815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69FE27A-A823-43B6-AF27-F900CDA361FB}" type="slidenum">
              <a:rPr lang="en-US" smtClean="0"/>
              <a:pPr/>
              <a:t>14</a:t>
            </a:fld>
            <a:endParaRPr lang="en-US"/>
          </a:p>
        </p:txBody>
      </p:sp>
    </p:spTree>
    <p:extLst>
      <p:ext uri="{BB962C8B-B14F-4D97-AF65-F5344CB8AC3E}">
        <p14:creationId xmlns:p14="http://schemas.microsoft.com/office/powerpoint/2010/main" val="1783181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2628" y="770467"/>
            <a:ext cx="8086725" cy="3352800"/>
          </a:xfrm>
        </p:spPr>
        <p:txBody>
          <a:bodyPr anchor="b">
            <a:noAutofit/>
          </a:bodyPr>
          <a:lstStyle>
            <a:lvl1pPr algn="l">
              <a:lnSpc>
                <a:spcPct val="80000"/>
              </a:lnSpc>
              <a:defRPr sz="80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00634" y="4198409"/>
            <a:ext cx="6921151" cy="1645920"/>
          </a:xfrm>
        </p:spPr>
        <p:txBody>
          <a:bodyPr>
            <a:normAutofit/>
          </a:bodyPr>
          <a:lstStyle>
            <a:lvl1pPr marL="0" indent="0" algn="l">
              <a:buNone/>
              <a:defRPr sz="28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75000"/>
                  </a:srgbClr>
                </a:solidFill>
              </a:defRPr>
            </a:lvl1pPr>
          </a:lstStyle>
          <a:p>
            <a:endParaRPr lang="en-US"/>
          </a:p>
        </p:txBody>
      </p:sp>
      <p:sp>
        <p:nvSpPr>
          <p:cNvPr id="8" name="Footer Placeholder 7"/>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0000"/>
                  </a:srgbClr>
                </a:solidFill>
              </a:defRPr>
            </a:lvl1pPr>
          </a:lstStyle>
          <a:p>
            <a:fld id="{21BAB6EE-EAEA-4561-8880-8DF9D3AB286A}" type="slidenum">
              <a:rPr lang="en-US" smtClean="0"/>
              <a:pPr/>
              <a:t>‹#›</a:t>
            </a:fld>
            <a:endParaRPr lang="en-US"/>
          </a:p>
        </p:txBody>
      </p:sp>
    </p:spTree>
    <p:extLst>
      <p:ext uri="{BB962C8B-B14F-4D97-AF65-F5344CB8AC3E}">
        <p14:creationId xmlns:p14="http://schemas.microsoft.com/office/powerpoint/2010/main" val="178798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79472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7963" y="695325"/>
            <a:ext cx="1971675"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78644" y="714376"/>
            <a:ext cx="5800725"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2607073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3092023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2628" y="767419"/>
            <a:ext cx="8085582" cy="3355848"/>
          </a:xfrm>
        </p:spPr>
        <p:txBody>
          <a:bodyPr anchor="b">
            <a:normAutofit/>
          </a:bodyPr>
          <a:lstStyle>
            <a:lvl1pPr>
              <a:lnSpc>
                <a:spcPct val="80000"/>
              </a:lnSpc>
              <a:defRPr sz="80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00634" y="4187275"/>
            <a:ext cx="6919722" cy="1645920"/>
          </a:xfrm>
        </p:spPr>
        <p:txBody>
          <a:bodyPr anchor="t">
            <a:normAutofit/>
          </a:bodyPr>
          <a:lstStyle>
            <a:lvl1pPr marL="0" indent="0">
              <a:buNone/>
              <a:defRPr sz="28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76727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07492"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757738" y="1993392"/>
            <a:ext cx="3806190" cy="3767328"/>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470769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507492" y="2032000"/>
            <a:ext cx="3806190" cy="723400"/>
          </a:xfrm>
        </p:spPr>
        <p:txBody>
          <a:bodyPr anchor="ctr">
            <a:normAutofit/>
          </a:bodyPr>
          <a:lstStyle>
            <a:lvl1pPr marL="0" indent="0">
              <a:spcBef>
                <a:spcPts val="0"/>
              </a:spcBef>
              <a:buNone/>
              <a:defRPr sz="20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07492" y="2736150"/>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66310" y="2029968"/>
            <a:ext cx="3806190" cy="722376"/>
          </a:xfrm>
        </p:spPr>
        <p:txBody>
          <a:bodyPr anchor="ctr">
            <a:normAutofit/>
          </a:bodyPr>
          <a:lstStyle>
            <a:lvl1pPr marL="0" indent="0">
              <a:spcBef>
                <a:spcPts val="0"/>
              </a:spcBef>
              <a:buNone/>
              <a:defRPr sz="2000" b="0" cap="all"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766310" y="2734056"/>
            <a:ext cx="3806190" cy="3200400"/>
          </a:xfrm>
        </p:spPr>
        <p:txBody>
          <a:bodyPr/>
          <a:lstStyle>
            <a:lvl1pPr>
              <a:defRPr sz="21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446917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11140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AB6EE-EAEA-4561-8880-8DF9D3AB286A}" type="slidenum">
              <a:rPr lang="en-US" smtClean="0"/>
              <a:pPr/>
              <a:t>‹#›</a:t>
            </a:fld>
            <a:endParaRPr lang="en-US"/>
          </a:p>
        </p:txBody>
      </p:sp>
    </p:spTree>
    <p:extLst>
      <p:ext uri="{BB962C8B-B14F-4D97-AF65-F5344CB8AC3E}">
        <p14:creationId xmlns:p14="http://schemas.microsoft.com/office/powerpoint/2010/main" val="2617542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5715000" y="0"/>
            <a:ext cx="3429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6196053" y="542282"/>
            <a:ext cx="2537460" cy="1920240"/>
          </a:xfrm>
        </p:spPr>
        <p:txBody>
          <a:bodyPr anchor="b">
            <a:noAutofit/>
          </a:bodyPr>
          <a:lstStyle>
            <a:lvl1pPr>
              <a:lnSpc>
                <a:spcPct val="85000"/>
              </a:lnSpc>
              <a:defRPr sz="36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71500" y="762000"/>
            <a:ext cx="4572000" cy="4572000"/>
          </a:xfrm>
        </p:spPr>
        <p:txBody>
          <a:bodyPr/>
          <a:lstStyle>
            <a:lvl1pPr>
              <a:defRPr sz="2200"/>
            </a:lvl1pPr>
            <a:lvl2pPr>
              <a:defRPr sz="1900"/>
            </a:lvl2pPr>
            <a:lvl3pPr>
              <a:defRPr sz="1700"/>
            </a:lvl3pPr>
            <a:lvl4pPr>
              <a:defRPr sz="15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06987" y="2511813"/>
            <a:ext cx="254889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500">
                <a:solidFill>
                  <a:srgbClr val="404040"/>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1BAB6EE-EAEA-4561-8880-8DF9D3AB286A}" type="slidenum">
              <a:rPr lang="en-US" smtClean="0"/>
              <a:pPr/>
              <a:t>‹#›</a:t>
            </a:fld>
            <a:endParaRPr lang="en-US"/>
          </a:p>
        </p:txBody>
      </p:sp>
    </p:spTree>
    <p:extLst>
      <p:ext uri="{BB962C8B-B14F-4D97-AF65-F5344CB8AC3E}">
        <p14:creationId xmlns:p14="http://schemas.microsoft.com/office/powerpoint/2010/main" val="3859856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6918" y="5418668"/>
            <a:ext cx="8085582" cy="613283"/>
          </a:xfrm>
        </p:spPr>
        <p:txBody>
          <a:bodyPr anchor="b">
            <a:normAutofit/>
          </a:bodyPr>
          <a:lstStyle>
            <a:lvl1pPr>
              <a:lnSpc>
                <a:spcPct val="85000"/>
              </a:lnSpc>
              <a:defRPr sz="28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9144000" cy="5330952"/>
          </a:xfrm>
          <a:solidFill>
            <a:schemeClr val="accent1">
              <a:lumMod val="40000"/>
              <a:lumOff val="60000"/>
            </a:schemeClr>
          </a:solidFill>
        </p:spPr>
        <p:txBody>
          <a:bodyPr anchor="t"/>
          <a:lstStyle>
            <a:lvl1pPr marL="0" indent="0" algn="ctr">
              <a:spcBef>
                <a:spcPts val="800"/>
              </a:spcBef>
              <a:buNone/>
              <a:defRPr sz="3200">
                <a:solidFill>
                  <a:srgbClr val="4D4D4D"/>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507492" y="5909735"/>
            <a:ext cx="6922008" cy="533400"/>
          </a:xfrm>
        </p:spPr>
        <p:txBody>
          <a:bodyPr>
            <a:normAutofit/>
          </a:bodyPr>
          <a:lstStyle>
            <a:lvl1pPr marL="0" indent="0">
              <a:lnSpc>
                <a:spcPct val="90000"/>
              </a:lnSpc>
              <a:spcBef>
                <a:spcPts val="1200"/>
              </a:spcBef>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rgbClr val="FFFFFF">
                    <a:alpha val="75000"/>
                  </a:srgbClr>
                </a:solidFill>
              </a:defRPr>
            </a:lvl1pPr>
          </a:lstStyle>
          <a:p>
            <a:endParaRPr lang="en-US"/>
          </a:p>
        </p:txBody>
      </p:sp>
      <p:sp>
        <p:nvSpPr>
          <p:cNvPr id="6" name="Footer Placeholder 5"/>
          <p:cNvSpPr>
            <a:spLocks noGrp="1"/>
          </p:cNvSpPr>
          <p:nvPr>
            <p:ph type="ftr" sz="quarter" idx="11"/>
          </p:nvPr>
        </p:nvSpPr>
        <p:spPr/>
        <p:txBody>
          <a:bodyPr/>
          <a:lstStyle>
            <a:lvl1pPr>
              <a:defRPr>
                <a:solidFill>
                  <a:srgbClr val="FFFFFF">
                    <a:alpha val="75000"/>
                  </a:srgb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21BAB6EE-EAEA-4561-8880-8DF9D3AB286A}" type="slidenum">
              <a:rPr lang="en-US" smtClean="0"/>
              <a:pPr/>
              <a:t>‹#›</a:t>
            </a:fld>
            <a:endParaRPr lang="en-US"/>
          </a:p>
        </p:txBody>
      </p:sp>
    </p:spTree>
    <p:extLst>
      <p:ext uri="{BB962C8B-B14F-4D97-AF65-F5344CB8AC3E}">
        <p14:creationId xmlns:p14="http://schemas.microsoft.com/office/powerpoint/2010/main" val="12022916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919" y="499533"/>
            <a:ext cx="8079581"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07206" y="1993393"/>
            <a:ext cx="8065294"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14350" y="6412447"/>
            <a:ext cx="3086100" cy="228600"/>
          </a:xfrm>
          <a:prstGeom prst="rect">
            <a:avLst/>
          </a:prstGeom>
        </p:spPr>
        <p:txBody>
          <a:bodyPr vert="horz" lIns="91440" tIns="45720" rIns="91440" bIns="45720" rtlCol="0" anchor="ctr"/>
          <a:lstStyle>
            <a:lvl1pPr algn="l">
              <a:defRPr sz="950">
                <a:solidFill>
                  <a:schemeClr val="tx1">
                    <a:alpha val="75000"/>
                  </a:schemeClr>
                </a:solidFill>
              </a:defRPr>
            </a:lvl1pPr>
          </a:lstStyle>
          <a:p>
            <a:endParaRPr lang="en-US"/>
          </a:p>
        </p:txBody>
      </p:sp>
      <p:sp>
        <p:nvSpPr>
          <p:cNvPr id="5" name="Footer Placeholder 4"/>
          <p:cNvSpPr>
            <a:spLocks noGrp="1"/>
          </p:cNvSpPr>
          <p:nvPr>
            <p:ph type="ftr" sz="quarter" idx="3"/>
          </p:nvPr>
        </p:nvSpPr>
        <p:spPr>
          <a:xfrm>
            <a:off x="514350" y="6554697"/>
            <a:ext cx="3771900" cy="228600"/>
          </a:xfrm>
          <a:prstGeom prst="rect">
            <a:avLst/>
          </a:prstGeom>
        </p:spPr>
        <p:txBody>
          <a:bodyPr vert="horz" lIns="91440" tIns="45720" rIns="91440" bIns="45720" rtlCol="0" anchor="ctr"/>
          <a:lstStyle>
            <a:lvl1pPr algn="l">
              <a:defRPr sz="950" cap="all" baseline="0">
                <a:solidFill>
                  <a:schemeClr val="tx1">
                    <a:alpha val="75000"/>
                  </a:schemeClr>
                </a:solidFill>
              </a:defRPr>
            </a:lvl1pPr>
          </a:lstStyle>
          <a:p>
            <a:endParaRPr lang="en-US"/>
          </a:p>
        </p:txBody>
      </p:sp>
      <p:sp>
        <p:nvSpPr>
          <p:cNvPr id="6" name="Slide Number Placeholder 5"/>
          <p:cNvSpPr>
            <a:spLocks noGrp="1"/>
          </p:cNvSpPr>
          <p:nvPr>
            <p:ph type="sldNum" sz="quarter" idx="4"/>
          </p:nvPr>
        </p:nvSpPr>
        <p:spPr>
          <a:xfrm>
            <a:off x="6541193" y="5829748"/>
            <a:ext cx="2194560" cy="1397039"/>
          </a:xfrm>
          <a:prstGeom prst="rect">
            <a:avLst/>
          </a:prstGeom>
        </p:spPr>
        <p:txBody>
          <a:bodyPr vert="horz" lIns="91440" tIns="45720" rIns="91440" bIns="45720" rtlCol="0" anchor="b"/>
          <a:lstStyle>
            <a:lvl1pPr algn="r">
              <a:defRPr sz="9000" b="0">
                <a:ln>
                  <a:noFill/>
                </a:ln>
                <a:solidFill>
                  <a:schemeClr val="accent1">
                    <a:alpha val="20000"/>
                  </a:schemeClr>
                </a:solidFill>
                <a:latin typeface="+mj-lt"/>
              </a:defRPr>
            </a:lvl1pPr>
          </a:lstStyle>
          <a:p>
            <a:fld id="{21BAB6EE-EAEA-4561-8880-8DF9D3AB286A}" type="slidenum">
              <a:rPr lang="en-US" smtClean="0"/>
              <a:pPr/>
              <a:t>‹#›</a:t>
            </a:fld>
            <a:endParaRPr lang="en-US"/>
          </a:p>
        </p:txBody>
      </p:sp>
    </p:spTree>
    <p:extLst>
      <p:ext uri="{BB962C8B-B14F-4D97-AF65-F5344CB8AC3E}">
        <p14:creationId xmlns:p14="http://schemas.microsoft.com/office/powerpoint/2010/main" val="2500425440"/>
      </p:ext>
    </p:extLst>
  </p:cSld>
  <p:clrMap bg1="lt1" tx1="dk1" bg2="lt2" tx2="dk2" accent1="accent1" accent2="accent2" accent3="accent3" accent4="accent4" accent5="accent5" accent6="accent6" hlink="hlink" folHlink="folHlink"/>
  <p:sldLayoutIdLst>
    <p:sldLayoutId id="2147483832" r:id="rId1"/>
    <p:sldLayoutId id="2147483833" r:id="rId2"/>
    <p:sldLayoutId id="2147483834" r:id="rId3"/>
    <p:sldLayoutId id="2147483835" r:id="rId4"/>
    <p:sldLayoutId id="2147483836" r:id="rId5"/>
    <p:sldLayoutId id="2147483837" r:id="rId6"/>
    <p:sldLayoutId id="2147483838" r:id="rId7"/>
    <p:sldLayoutId id="2147483839" r:id="rId8"/>
    <p:sldLayoutId id="2147483840" r:id="rId9"/>
    <p:sldLayoutId id="2147483841" r:id="rId10"/>
    <p:sldLayoutId id="2147483842" r:id="rId11"/>
  </p:sldLayoutIdLst>
  <p:hf hdr="0" ftr="0" dt="0"/>
  <p:txStyles>
    <p:titleStyle>
      <a:lvl1pPr algn="l" defTabSz="914400" rtl="0" eaLnBrk="1" latinLnBrk="0" hangingPunct="1">
        <a:lnSpc>
          <a:spcPct val="90000"/>
        </a:lnSpc>
        <a:spcBef>
          <a:spcPct val="0"/>
        </a:spcBef>
        <a:buNone/>
        <a:defRPr sz="48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274320"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lay.google.com/store/apps/details?id=com.mafcarrefour.pakistan"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hyperlink" Target="https://play.google.com/store/apps/details?id=com.global.foodpanda.android" TargetMode="External"/><Relationship Id="rId4" Type="http://schemas.openxmlformats.org/officeDocument/2006/relationships/hyperlink" Target="https://play.google.com/store/apps/details?id=com.matechco.hummart"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p:nvPr/>
        </p:nvPicPr>
        <p:blipFill>
          <a:blip r:embed="rId3" cstate="print">
            <a:extLst>
              <a:ext uri="{28A0092B-C50C-407E-A947-70E740481C1C}">
                <a14:useLocalDpi xmlns:a14="http://schemas.microsoft.com/office/drawing/2010/main" val="0"/>
              </a:ext>
            </a:extLst>
          </a:blip>
          <a:stretch>
            <a:fillRect/>
          </a:stretch>
        </p:blipFill>
        <p:spPr>
          <a:xfrm>
            <a:off x="7543800" y="5330952"/>
            <a:ext cx="841248" cy="841248"/>
          </a:xfrm>
          <a:prstGeom prst="rect">
            <a:avLst/>
          </a:prstGeom>
        </p:spPr>
      </p:pic>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Bismillah1.jpg"/>
          <p:cNvPicPr>
            <a:picLocks noChangeAspect="1"/>
          </p:cNvPicPr>
          <p:nvPr/>
        </p:nvPicPr>
        <p:blipFill>
          <a:blip r:embed="rId4"/>
          <a:stretch>
            <a:fillRect/>
          </a:stretch>
        </p:blipFill>
        <p:spPr>
          <a:xfrm>
            <a:off x="318448" y="1905000"/>
            <a:ext cx="8458200" cy="2109095"/>
          </a:xfrm>
          <a:prstGeom prst="rect">
            <a:avLst/>
          </a:prstGeom>
        </p:spPr>
      </p:pic>
      <p:sp>
        <p:nvSpPr>
          <p:cNvPr id="11" name="Slide Number Placeholder 10"/>
          <p:cNvSpPr>
            <a:spLocks noGrp="1"/>
          </p:cNvSpPr>
          <p:nvPr>
            <p:ph type="sldNum" sz="quarter" idx="12"/>
          </p:nvPr>
        </p:nvSpPr>
        <p:spPr/>
        <p:txBody>
          <a:bodyPr/>
          <a:lstStyle/>
          <a:p>
            <a:fld id="{21BAB6EE-EAEA-4561-8880-8DF9D3AB286A}"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97162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0"/>
            <a:ext cx="8229600" cy="960438"/>
          </a:xfrm>
        </p:spPr>
        <p:txBody>
          <a:bodyPr>
            <a:normAutofit/>
          </a:bodyPr>
          <a:lstStyle/>
          <a:p>
            <a:r>
              <a:rPr lang="en-US" sz="3200" dirty="0" smtClean="0">
                <a:latin typeface="Times New Roman" panose="02020603050405020304" pitchFamily="18" charset="0"/>
                <a:cs typeface="Times New Roman" panose="02020603050405020304" pitchFamily="18" charset="0"/>
              </a:rPr>
              <a:t>Working flow</a:t>
            </a:r>
            <a:endParaRPr lang="en-US" sz="3200" dirty="0">
              <a:latin typeface="Times New Roman" panose="02020603050405020304" pitchFamily="18" charset="0"/>
              <a:cs typeface="Times New Roman" panose="02020603050405020304"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10</a:t>
            </a:fld>
            <a:endParaRPr lang="en-US"/>
          </a:p>
        </p:txBody>
      </p:sp>
      <p:pic>
        <p:nvPicPr>
          <p:cNvPr id="11" name="Content Placeholder 10" descr="C:\Users\hp\Downloads\WhatsApp Image 2020-12-06 at 7.53.48 PM.jpe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66800" y="960438"/>
            <a:ext cx="6400799" cy="5135562"/>
          </a:xfrm>
          <a:prstGeom prst="rect">
            <a:avLst/>
          </a:prstGeom>
          <a:noFill/>
          <a:ln>
            <a:noFill/>
          </a:ln>
        </p:spPr>
      </p:pic>
    </p:spTree>
    <p:extLst>
      <p:ext uri="{BB962C8B-B14F-4D97-AF65-F5344CB8AC3E}">
        <p14:creationId xmlns:p14="http://schemas.microsoft.com/office/powerpoint/2010/main" val="1603534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569119" y="509269"/>
            <a:ext cx="8079581" cy="1167131"/>
          </a:xfrm>
        </p:spPr>
        <p:txBody>
          <a:bodyPr>
            <a:normAutofit/>
          </a:bodyPr>
          <a:lstStyle/>
          <a:p>
            <a:r>
              <a:rPr lang="en-US" sz="3200" u="sng" dirty="0">
                <a:latin typeface="Times New Roman" pitchFamily="18" charset="0"/>
                <a:cs typeface="Times New Roman" pitchFamily="18" charset="0"/>
                <a:sym typeface="+mn-ea"/>
              </a:rPr>
              <a:t>Problem statement</a:t>
            </a:r>
            <a:endParaRPr lang="en-US" sz="3200" u="sng" dirty="0">
              <a:latin typeface="Times New Roman" pitchFamily="18" charset="0"/>
              <a:cs typeface="Times New Roman" pitchFamily="18" charset="0"/>
            </a:endParaRPr>
          </a:p>
        </p:txBody>
      </p:sp>
      <p:sp>
        <p:nvSpPr>
          <p:cNvPr id="18" name="Content Placeholder 2"/>
          <p:cNvSpPr>
            <a:spLocks noGrp="1"/>
          </p:cNvSpPr>
          <p:nvPr>
            <p:ph idx="1"/>
          </p:nvPr>
        </p:nvSpPr>
        <p:spPr>
          <a:xfrm>
            <a:off x="685800" y="1600201"/>
            <a:ext cx="7772400" cy="4298950"/>
          </a:xfrm>
        </p:spPr>
        <p:txBody>
          <a:bodyPr>
            <a:normAutofit/>
          </a:bodyPr>
          <a:lstStyle/>
          <a:p>
            <a:endParaRPr lang="en-US" sz="2300" dirty="0" smtClean="0"/>
          </a:p>
          <a:p>
            <a:pPr marL="0" indent="0">
              <a:buNone/>
            </a:pPr>
            <a:r>
              <a:rPr lang="en-US" sz="2300" dirty="0" smtClean="0"/>
              <a:t>User face issues of time consumption and cost to go out for shopping.</a:t>
            </a:r>
          </a:p>
          <a:p>
            <a:pPr marL="0" indent="0">
              <a:buNone/>
            </a:pPr>
            <a:r>
              <a:rPr lang="en-US" sz="2300" dirty="0" smtClean="0"/>
              <a:t>As in this area there is no such online platform for delivering grocery at home. So people face many issues during this quarantine (COVID19).People can’t go outside for shopping.</a:t>
            </a:r>
          </a:p>
          <a:p>
            <a:pPr marL="0" indent="0">
              <a:buNone/>
            </a:pPr>
            <a:r>
              <a:rPr lang="en-US" sz="2300" dirty="0" smtClean="0">
                <a:latin typeface="Times New Roman" pitchFamily="18" charset="0"/>
                <a:cs typeface="Times New Roman" pitchFamily="18" charset="0"/>
              </a:rPr>
              <a:t>The main problem is that during such situation people living in community areas can’t go outside and avail such services.</a:t>
            </a:r>
          </a:p>
          <a:p>
            <a:r>
              <a:rPr lang="en-US" sz="2000" dirty="0" smtClean="0">
                <a:latin typeface="Times New Roman" pitchFamily="18" charset="0"/>
                <a:cs typeface="Times New Roman" pitchFamily="18" charset="0"/>
              </a:rPr>
              <a:t>Q.1. How to do shopping during such situation(covid19)?</a:t>
            </a:r>
          </a:p>
          <a:p>
            <a:pPr marL="0" indent="0">
              <a:buNone/>
            </a:pPr>
            <a:endParaRPr lang="en-US" sz="2300" dirty="0" smtClean="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11</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381000" y="152400"/>
            <a:ext cx="8229600" cy="1143000"/>
          </a:xfrm>
        </p:spPr>
        <p:txBody>
          <a:bodyPr/>
          <a:lstStyle/>
          <a:p>
            <a:r>
              <a:rPr lang="en-US" sz="3200" u="sng" dirty="0" smtClean="0">
                <a:latin typeface="Times New Roman" pitchFamily="18" charset="0"/>
                <a:cs typeface="Times New Roman" pitchFamily="18" charset="0"/>
                <a:sym typeface="+mn-ea"/>
              </a:rPr>
              <a:t>Objectives</a:t>
            </a:r>
            <a:r>
              <a:rPr lang="en-US" dirty="0" smtClean="0">
                <a:latin typeface="Times New Roman" pitchFamily="18" charset="0"/>
                <a:cs typeface="Times New Roman" pitchFamily="18" charset="0"/>
                <a:sym typeface="+mn-ea"/>
              </a:rPr>
              <a:t> </a:t>
            </a:r>
            <a:endParaRPr lang="en-US" dirty="0">
              <a:latin typeface="Times New Roman" pitchFamily="18" charset="0"/>
              <a:cs typeface="Times New Roman" pitchFamily="18" charset="0"/>
            </a:endParaRPr>
          </a:p>
        </p:txBody>
      </p:sp>
      <p:sp>
        <p:nvSpPr>
          <p:cNvPr id="18" name="Content Placeholder 2"/>
          <p:cNvSpPr>
            <a:spLocks noGrp="1"/>
          </p:cNvSpPr>
          <p:nvPr>
            <p:ph idx="1"/>
          </p:nvPr>
        </p:nvSpPr>
        <p:spPr>
          <a:xfrm>
            <a:off x="457200" y="1447800"/>
            <a:ext cx="8229600" cy="4678363"/>
          </a:xfrm>
        </p:spPr>
        <p:txBody>
          <a:bodyPr>
            <a:normAutofit/>
          </a:bodyPr>
          <a:lstStyle/>
          <a:p>
            <a:pPr lvl="0"/>
            <a:r>
              <a:rPr lang="en-US" dirty="0"/>
              <a:t>To deliver the products specially in colony areas where Grocery and crockery </a:t>
            </a:r>
            <a:r>
              <a:rPr lang="en-US" dirty="0" smtClean="0"/>
              <a:t>shops </a:t>
            </a:r>
            <a:r>
              <a:rPr lang="en-US" dirty="0"/>
              <a:t>are too far</a:t>
            </a:r>
            <a:r>
              <a:rPr lang="en-US" dirty="0" smtClean="0"/>
              <a:t>.</a:t>
            </a:r>
          </a:p>
          <a:p>
            <a:pPr lvl="0"/>
            <a:r>
              <a:rPr lang="en-US" dirty="0" smtClean="0"/>
              <a:t>From business prospective ,our main aim is to make application useable for maximum no of users.</a:t>
            </a:r>
          </a:p>
          <a:p>
            <a:pPr lvl="0"/>
            <a:r>
              <a:rPr lang="en-US" dirty="0" smtClean="0"/>
              <a:t>To provide user facility to order items anytime inside Attock.</a:t>
            </a:r>
          </a:p>
          <a:p>
            <a:pPr lvl="0"/>
            <a:r>
              <a:rPr lang="en-IE" dirty="0"/>
              <a:t>To provide a system that will reduce the unnecessary usage of cost as there will be no need to go anywhere, ensuring efficient usage of money.</a:t>
            </a:r>
            <a:endParaRPr lang="en-US" dirty="0"/>
          </a:p>
          <a:p>
            <a:pPr lvl="0"/>
            <a:endParaRPr lang="en-US" dirty="0" smtClean="0"/>
          </a:p>
          <a:p>
            <a:pPr lvl="0"/>
            <a:endParaRPr lang="en-US"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000" u="sng" dirty="0">
                <a:latin typeface="Times New Roman" panose="02020603050405020304" pitchFamily="18" charset="0"/>
                <a:cs typeface="Times New Roman" panose="02020603050405020304" pitchFamily="18" charset="0"/>
              </a:rPr>
              <a:t>Development Requirements</a:t>
            </a:r>
          </a:p>
        </p:txBody>
      </p:sp>
      <p:sp>
        <p:nvSpPr>
          <p:cNvPr id="3" name="Content Placeholder 2"/>
          <p:cNvSpPr>
            <a:spLocks noGrp="1"/>
          </p:cNvSpPr>
          <p:nvPr>
            <p:ph idx="1"/>
          </p:nvPr>
        </p:nvSpPr>
        <p:spPr>
          <a:xfrm>
            <a:off x="457200" y="1417639"/>
            <a:ext cx="8229600" cy="3840162"/>
          </a:xfrm>
        </p:spPr>
        <p:txBody>
          <a:bodyPr>
            <a:normAutofit/>
          </a:bodyPr>
          <a:lstStyle/>
          <a:p>
            <a:pPr marL="107315" marR="922020" indent="0" algn="just">
              <a:lnSpc>
                <a:spcPct val="150000"/>
              </a:lnSpc>
              <a:buNone/>
            </a:pPr>
            <a:r>
              <a:rPr lang="en-US" sz="2500" i="1" u="sng" dirty="0">
                <a:latin typeface="Times New Roman" panose="02020603050405020304" pitchFamily="18" charset="0"/>
                <a:ea typeface="Times New Roman" panose="02020603050405020304" pitchFamily="18" charset="0"/>
              </a:rPr>
              <a:t>Software Requirements dependence:</a:t>
            </a:r>
            <a:endParaRPr lang="en-US" sz="2500" u="sng" dirty="0">
              <a:latin typeface="Times New Roman" panose="02020603050405020304" pitchFamily="18" charset="0"/>
              <a:ea typeface="Times New Roman" panose="02020603050405020304" pitchFamily="18" charset="0"/>
            </a:endParaRPr>
          </a:p>
          <a:p>
            <a:pPr marR="922020" algn="just">
              <a:spcBef>
                <a:spcPts val="775"/>
              </a:spcBef>
            </a:pPr>
            <a:r>
              <a:rPr lang="en-US" sz="2500" dirty="0">
                <a:latin typeface="Times New Roman" panose="02020603050405020304" pitchFamily="18" charset="0"/>
                <a:ea typeface="Times New Roman" panose="02020603050405020304" pitchFamily="18" charset="0"/>
              </a:rPr>
              <a:t>IDE: Android Studio </a:t>
            </a:r>
            <a:r>
              <a:rPr lang="en-US" sz="2500" dirty="0" smtClean="0">
                <a:latin typeface="Times New Roman" panose="02020603050405020304" pitchFamily="18" charset="0"/>
                <a:ea typeface="Times New Roman" panose="02020603050405020304" pitchFamily="18" charset="0"/>
              </a:rPr>
              <a:t>3.5</a:t>
            </a:r>
            <a:endParaRPr lang="en-US" sz="2500" dirty="0">
              <a:latin typeface="Times New Roman" panose="02020603050405020304" pitchFamily="18" charset="0"/>
              <a:ea typeface="Times New Roman" panose="02020603050405020304" pitchFamily="18" charset="0"/>
            </a:endParaRPr>
          </a:p>
          <a:p>
            <a:pPr marR="922020" algn="just">
              <a:spcBef>
                <a:spcPts val="775"/>
              </a:spcBef>
            </a:pPr>
            <a:r>
              <a:rPr lang="en-US" sz="2500" dirty="0">
                <a:latin typeface="Times New Roman" panose="02020603050405020304" pitchFamily="18" charset="0"/>
                <a:ea typeface="Times New Roman" panose="02020603050405020304" pitchFamily="18" charset="0"/>
              </a:rPr>
              <a:t>Programming language: PHP, </a:t>
            </a:r>
            <a:r>
              <a:rPr lang="en-US" sz="2500" dirty="0" smtClean="0">
                <a:latin typeface="Times New Roman" panose="02020603050405020304" pitchFamily="18" charset="0"/>
                <a:ea typeface="Times New Roman" panose="02020603050405020304" pitchFamily="18" charset="0"/>
              </a:rPr>
              <a:t>HTML, JAVA, CSS, </a:t>
            </a:r>
            <a:r>
              <a:rPr lang="en-US" sz="2500" dirty="0">
                <a:latin typeface="Times New Roman" panose="02020603050405020304" pitchFamily="18" charset="0"/>
                <a:ea typeface="Times New Roman" panose="02020603050405020304" pitchFamily="18" charset="0"/>
              </a:rPr>
              <a:t>XML, JavaScript</a:t>
            </a:r>
          </a:p>
          <a:p>
            <a:pPr marR="922020" algn="just">
              <a:spcBef>
                <a:spcPts val="775"/>
              </a:spcBef>
            </a:pPr>
            <a:r>
              <a:rPr lang="en-US" sz="2500" dirty="0">
                <a:latin typeface="Times New Roman" panose="02020603050405020304" pitchFamily="18" charset="0"/>
                <a:ea typeface="Times New Roman" panose="02020603050405020304" pitchFamily="18" charset="0"/>
              </a:rPr>
              <a:t>Database: </a:t>
            </a:r>
            <a:r>
              <a:rPr lang="en-US" sz="2500" dirty="0" smtClean="0">
                <a:latin typeface="Times New Roman" panose="02020603050405020304" pitchFamily="18" charset="0"/>
                <a:ea typeface="Times New Roman" panose="02020603050405020304" pitchFamily="18" charset="0"/>
              </a:rPr>
              <a:t>MYSQL</a:t>
            </a:r>
            <a:endParaRPr lang="en-US" sz="2500" dirty="0">
              <a:latin typeface="Times New Roman" panose="02020603050405020304" pitchFamily="18" charset="0"/>
              <a:ea typeface="Times New Roman" panose="02020603050405020304" pitchFamily="18" charset="0"/>
            </a:endParaRPr>
          </a:p>
          <a:p>
            <a:pPr>
              <a:spcBef>
                <a:spcPts val="775"/>
              </a:spcBef>
            </a:pPr>
            <a:r>
              <a:rPr lang="en-US" sz="2500" dirty="0" smtClean="0">
                <a:latin typeface="Times New Roman" panose="02020603050405020304" pitchFamily="18" charset="0"/>
                <a:ea typeface="Times New Roman" panose="02020603050405020304" pitchFamily="18" charset="0"/>
              </a:rPr>
              <a:t>Tools: Android </a:t>
            </a:r>
            <a:r>
              <a:rPr lang="en-US" sz="2500" dirty="0">
                <a:latin typeface="Times New Roman" panose="02020603050405020304" pitchFamily="18" charset="0"/>
                <a:ea typeface="Times New Roman" panose="02020603050405020304" pitchFamily="18" charset="0"/>
              </a:rPr>
              <a:t>Studio, </a:t>
            </a:r>
            <a:r>
              <a:rPr lang="en-US" sz="2500" dirty="0" smtClean="0">
                <a:latin typeface="Times New Roman" panose="02020603050405020304" pitchFamily="18" charset="0"/>
                <a:ea typeface="Times New Roman" panose="02020603050405020304" pitchFamily="18" charset="0"/>
              </a:rPr>
              <a:t>visual studio code, Photoshop</a:t>
            </a:r>
            <a:endParaRPr lang="en-US" sz="2500" dirty="0">
              <a:latin typeface="Times New Roman" panose="02020603050405020304" pitchFamily="18" charset="0"/>
              <a:ea typeface="Times New Roman" panose="02020603050405020304" pitchFamily="18" charset="0"/>
            </a:endParaRPr>
          </a:p>
          <a:p>
            <a:pPr>
              <a:spcBef>
                <a:spcPts val="775"/>
              </a:spcBef>
            </a:pPr>
            <a:r>
              <a:rPr lang="en-US" sz="2500" dirty="0">
                <a:latin typeface="Times New Roman" panose="02020603050405020304" pitchFamily="18" charset="0"/>
                <a:ea typeface="Times New Roman" panose="02020603050405020304" pitchFamily="18" charset="0"/>
              </a:rPr>
              <a:t>JDK</a:t>
            </a:r>
          </a:p>
          <a:p>
            <a:pPr>
              <a:spcBef>
                <a:spcPts val="775"/>
              </a:spcBef>
            </a:pPr>
            <a:r>
              <a:rPr lang="en-US" sz="2500" dirty="0" smtClean="0">
                <a:latin typeface="Times New Roman" panose="02020603050405020304" pitchFamily="18" charset="0"/>
                <a:ea typeface="Times New Roman" panose="02020603050405020304" pitchFamily="18" charset="0"/>
              </a:rPr>
              <a:t>SDK</a:t>
            </a:r>
          </a:p>
          <a:p>
            <a:pPr>
              <a:spcBef>
                <a:spcPts val="775"/>
              </a:spcBef>
            </a:pPr>
            <a:endParaRPr lang="en-US" sz="2500" dirty="0">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1BAB6EE-EAEA-4561-8880-8DF9D3AB286A}" type="slidenum">
              <a:rPr lang="en-US" smtClean="0"/>
              <a:pPr/>
              <a:t>13</a:t>
            </a:fld>
            <a:endParaRPr lang="en-US"/>
          </a:p>
        </p:txBody>
      </p:sp>
      <p:sp>
        <p:nvSpPr>
          <p:cNvPr id="5" name="Rectangle 4"/>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152400" y="5829748"/>
            <a:ext cx="8810978" cy="769441"/>
          </a:xfrm>
          <a:prstGeom prst="rect">
            <a:avLst/>
          </a:prstGeom>
        </p:spPr>
        <p:txBody>
          <a:bodyPr wrap="square">
            <a:spAutoFit/>
          </a:bodyPr>
          <a:lstStyle/>
          <a:p>
            <a:r>
              <a:rPr lang="en-US" sz="4400" u="sng" dirty="0" smtClean="0">
                <a:solidFill>
                  <a:schemeClr val="tx2">
                    <a:lumMod val="75000"/>
                  </a:schemeClr>
                </a:solidFill>
              </a:rPr>
              <a:t>_______________________________</a:t>
            </a:r>
            <a:endParaRPr lang="en-US" sz="4400" u="sng" dirty="0">
              <a:solidFill>
                <a:schemeClr val="tx2">
                  <a:lumMod val="75000"/>
                </a:schemeClr>
              </a:solidFill>
            </a:endParaRPr>
          </a:p>
        </p:txBody>
      </p:sp>
    </p:spTree>
    <p:extLst>
      <p:ext uri="{BB962C8B-B14F-4D97-AF65-F5344CB8AC3E}">
        <p14:creationId xmlns:p14="http://schemas.microsoft.com/office/powerpoint/2010/main" val="643756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152400"/>
            <a:ext cx="8229600" cy="765176"/>
          </a:xfrm>
        </p:spPr>
        <p:txBody>
          <a:bodyPr>
            <a:noAutofit/>
          </a:bodyPr>
          <a:lstStyle/>
          <a:p>
            <a:r>
              <a:rPr lang="en-US" sz="2000" b="1" i="1" dirty="0">
                <a:latin typeface="Times New Roman" panose="02020603050405020304" pitchFamily="18" charset="0"/>
                <a:ea typeface="Times New Roman" panose="02020603050405020304" pitchFamily="18" charset="0"/>
              </a:rPr>
              <a:t>Rationale behind Selected </a:t>
            </a:r>
            <a:r>
              <a:rPr lang="en-US" sz="2000" b="1" i="1" dirty="0" smtClean="0">
                <a:latin typeface="Times New Roman" panose="02020603050405020304" pitchFamily="18" charset="0"/>
                <a:ea typeface="Times New Roman" panose="02020603050405020304" pitchFamily="18" charset="0"/>
              </a:rPr>
              <a:t>Methodology</a:t>
            </a:r>
            <a:br>
              <a:rPr lang="en-US" sz="2000" b="1" i="1" dirty="0" smtClean="0">
                <a:latin typeface="Times New Roman" panose="02020603050405020304" pitchFamily="18" charset="0"/>
                <a:ea typeface="Times New Roman" panose="02020603050405020304" pitchFamily="18" charset="0"/>
              </a:rPr>
            </a:br>
            <a:endParaRPr lang="en-US" sz="2000" dirty="0"/>
          </a:p>
        </p:txBody>
      </p:sp>
      <p:sp>
        <p:nvSpPr>
          <p:cNvPr id="18" name="Content Placeholder 2"/>
          <p:cNvSpPr>
            <a:spLocks noGrp="1"/>
          </p:cNvSpPr>
          <p:nvPr>
            <p:ph idx="1"/>
          </p:nvPr>
        </p:nvSpPr>
        <p:spPr>
          <a:xfrm>
            <a:off x="457200" y="1219201"/>
            <a:ext cx="8229600" cy="2057399"/>
          </a:xfrm>
        </p:spPr>
        <p:txBody>
          <a:bodyPr>
            <a:normAutofit/>
          </a:bodyPr>
          <a:lstStyle/>
          <a:p>
            <a:pPr marL="0" indent="0">
              <a:buNone/>
            </a:pPr>
            <a:endParaRPr lang="en-US" sz="2400" dirty="0">
              <a:latin typeface="Times New Roman" pitchFamily="18" charset="0"/>
              <a:cs typeface="Times New Roman" pitchFamily="18" charset="0"/>
            </a:endParaRPr>
          </a:p>
          <a:p>
            <a:pPr marL="0" indent="0">
              <a:buNone/>
            </a:pPr>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14</a:t>
            </a:fld>
            <a:endParaRPr lang="en-US"/>
          </a:p>
        </p:txBody>
      </p:sp>
      <p:pic>
        <p:nvPicPr>
          <p:cNvPr id="12" name="Picture 11" descr="C:\Users\hp\Desktop\e6e4c180-image.png"/>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757997"/>
            <a:ext cx="5943600" cy="3342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152400"/>
            <a:ext cx="8229600" cy="765176"/>
          </a:xfrm>
        </p:spPr>
        <p:txBody>
          <a:bodyPr>
            <a:noAutofit/>
          </a:bodyPr>
          <a:lstStyle/>
          <a:p>
            <a:r>
              <a:rPr lang="en-US" sz="2000" b="1" i="1" dirty="0">
                <a:latin typeface="Times New Roman" panose="02020603050405020304" pitchFamily="18" charset="0"/>
                <a:ea typeface="Times New Roman" panose="02020603050405020304" pitchFamily="18" charset="0"/>
              </a:rPr>
              <a:t>Rationale behind Selected Methodology</a:t>
            </a:r>
            <a:endParaRPr lang="en-US" sz="2000" dirty="0"/>
          </a:p>
        </p:txBody>
      </p:sp>
      <p:sp>
        <p:nvSpPr>
          <p:cNvPr id="18" name="Content Placeholder 2"/>
          <p:cNvSpPr>
            <a:spLocks noGrp="1"/>
          </p:cNvSpPr>
          <p:nvPr>
            <p:ph idx="1"/>
          </p:nvPr>
        </p:nvSpPr>
        <p:spPr>
          <a:xfrm>
            <a:off x="457200" y="1219201"/>
            <a:ext cx="8229600" cy="2057399"/>
          </a:xfrm>
        </p:spPr>
        <p:txBody>
          <a:bodyPr>
            <a:normAutofit/>
          </a:bodyPr>
          <a:lstStyle/>
          <a:p>
            <a:pPr marL="0" indent="0">
              <a:buNone/>
            </a:pPr>
            <a:endParaRPr lang="en-US" sz="2400" dirty="0">
              <a:latin typeface="Times New Roman" pitchFamily="18" charset="0"/>
              <a:cs typeface="Times New Roman" pitchFamily="18" charset="0"/>
            </a:endParaRPr>
          </a:p>
          <a:p>
            <a:pPr marL="0" indent="0">
              <a:buNone/>
            </a:pPr>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15</a:t>
            </a:fld>
            <a:endParaRPr lang="en-US"/>
          </a:p>
        </p:txBody>
      </p:sp>
      <p:sp>
        <p:nvSpPr>
          <p:cNvPr id="2" name="Rectangle 1"/>
          <p:cNvSpPr/>
          <p:nvPr/>
        </p:nvSpPr>
        <p:spPr>
          <a:xfrm>
            <a:off x="609600" y="1582341"/>
            <a:ext cx="7924800" cy="1200329"/>
          </a:xfrm>
          <a:prstGeom prst="rect">
            <a:avLst/>
          </a:prstGeom>
        </p:spPr>
        <p:txBody>
          <a:bodyPr wrap="square">
            <a:spAutoFit/>
          </a:bodyPr>
          <a:lstStyle/>
          <a:p>
            <a:r>
              <a:rPr lang="en-US" dirty="0"/>
              <a:t>We select this model because our application is e-commerce based and we need more meeting with our user for product description and prices. This basic advantage of this model is having more meetings with the supervisor.</a:t>
            </a:r>
          </a:p>
          <a:p>
            <a:endParaRPr lang="en-US" dirty="0"/>
          </a:p>
        </p:txBody>
      </p:sp>
    </p:spTree>
    <p:extLst>
      <p:ext uri="{BB962C8B-B14F-4D97-AF65-F5344CB8AC3E}">
        <p14:creationId xmlns:p14="http://schemas.microsoft.com/office/powerpoint/2010/main" val="3944303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p:txBody>
          <a:bodyPr/>
          <a:lstStyle/>
          <a:p>
            <a:r>
              <a:rPr lang="en-US" sz="3000" u="sng" dirty="0">
                <a:latin typeface="Times New Roman" pitchFamily="18" charset="0"/>
                <a:cs typeface="Times New Roman" pitchFamily="18" charset="0"/>
                <a:sym typeface="+mn-ea"/>
              </a:rPr>
              <a:t>Modern </a:t>
            </a:r>
            <a:r>
              <a:rPr lang="en-US" sz="3000" u="sng" dirty="0" smtClean="0">
                <a:latin typeface="Times New Roman" pitchFamily="18" charset="0"/>
                <a:cs typeface="Times New Roman" pitchFamily="18" charset="0"/>
                <a:sym typeface="+mn-ea"/>
              </a:rPr>
              <a:t>tools</a:t>
            </a:r>
            <a:r>
              <a:rPr lang="en-US" u="sng" dirty="0" smtClean="0">
                <a:latin typeface="Times New Roman" pitchFamily="18" charset="0"/>
                <a:cs typeface="Times New Roman" pitchFamily="18" charset="0"/>
                <a:sym typeface="+mn-ea"/>
              </a:rPr>
              <a:t/>
            </a:r>
            <a:br>
              <a:rPr lang="en-US" u="sng" dirty="0" smtClean="0">
                <a:latin typeface="Times New Roman" pitchFamily="18" charset="0"/>
                <a:cs typeface="Times New Roman" pitchFamily="18" charset="0"/>
                <a:sym typeface="+mn-ea"/>
              </a:rPr>
            </a:br>
            <a:r>
              <a:rPr lang="en-US" u="sng" dirty="0" smtClean="0">
                <a:latin typeface="Times New Roman" pitchFamily="18" charset="0"/>
                <a:cs typeface="Times New Roman" pitchFamily="18" charset="0"/>
                <a:sym typeface="+mn-ea"/>
              </a:rPr>
              <a:t> </a:t>
            </a:r>
            <a:endParaRPr lang="en-US" u="sng"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16</a:t>
            </a:fld>
            <a:endParaRPr lang="en-US"/>
          </a:p>
        </p:txBody>
      </p:sp>
      <p:graphicFrame>
        <p:nvGraphicFramePr>
          <p:cNvPr id="13" name="Content Placeholder 8"/>
          <p:cNvGraphicFramePr>
            <a:graphicFrameLocks/>
          </p:cNvGraphicFramePr>
          <p:nvPr>
            <p:extLst>
              <p:ext uri="{D42A27DB-BD31-4B8C-83A1-F6EECF244321}">
                <p14:modId xmlns:p14="http://schemas.microsoft.com/office/powerpoint/2010/main" val="1214330851"/>
              </p:ext>
            </p:extLst>
          </p:nvPr>
        </p:nvGraphicFramePr>
        <p:xfrm>
          <a:off x="1924098" y="1655219"/>
          <a:ext cx="5271361" cy="2240280"/>
        </p:xfrm>
        <a:graphic>
          <a:graphicData uri="http://schemas.openxmlformats.org/drawingml/2006/table">
            <a:tbl>
              <a:tblPr firstRow="1" firstCol="1" bandRow="1">
                <a:tableStyleId>{5C22544A-7EE6-4342-B048-85BDC9FD1C3A}</a:tableStyleId>
              </a:tblPr>
              <a:tblGrid>
                <a:gridCol w="2069906">
                  <a:extLst>
                    <a:ext uri="{9D8B030D-6E8A-4147-A177-3AD203B41FA5}">
                      <a16:colId xmlns:a16="http://schemas.microsoft.com/office/drawing/2014/main" val="2487643873"/>
                    </a:ext>
                  </a:extLst>
                </a:gridCol>
                <a:gridCol w="1297141">
                  <a:extLst>
                    <a:ext uri="{9D8B030D-6E8A-4147-A177-3AD203B41FA5}">
                      <a16:colId xmlns:a16="http://schemas.microsoft.com/office/drawing/2014/main" val="1701677720"/>
                    </a:ext>
                  </a:extLst>
                </a:gridCol>
                <a:gridCol w="1904314">
                  <a:extLst>
                    <a:ext uri="{9D8B030D-6E8A-4147-A177-3AD203B41FA5}">
                      <a16:colId xmlns:a16="http://schemas.microsoft.com/office/drawing/2014/main" val="3001393810"/>
                    </a:ext>
                  </a:extLst>
                </a:gridCol>
              </a:tblGrid>
              <a:tr h="248329">
                <a:tc>
                  <a:txBody>
                    <a:bodyPr/>
                    <a:lstStyle/>
                    <a:p>
                      <a:pPr marL="25400" marR="0" algn="ctr">
                        <a:lnSpc>
                          <a:spcPct val="150000"/>
                        </a:lnSpc>
                        <a:spcBef>
                          <a:spcPts val="0"/>
                        </a:spcBef>
                        <a:spcAft>
                          <a:spcPts val="0"/>
                        </a:spcAft>
                      </a:pPr>
                      <a:r>
                        <a:rPr lang="en-US" sz="1200" dirty="0">
                          <a:effectLst/>
                        </a:rPr>
                        <a:t>Tools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342900" marR="0">
                        <a:lnSpc>
                          <a:spcPct val="150000"/>
                        </a:lnSpc>
                        <a:spcBef>
                          <a:spcPts val="0"/>
                        </a:spcBef>
                        <a:spcAft>
                          <a:spcPts val="0"/>
                        </a:spcAft>
                      </a:pPr>
                      <a:r>
                        <a:rPr lang="en-US" sz="1200">
                          <a:effectLst/>
                        </a:rPr>
                        <a:t>Version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546100" marR="0">
                        <a:lnSpc>
                          <a:spcPct val="150000"/>
                        </a:lnSpc>
                        <a:spcBef>
                          <a:spcPts val="0"/>
                        </a:spcBef>
                        <a:spcAft>
                          <a:spcPts val="0"/>
                        </a:spcAft>
                      </a:pPr>
                      <a:r>
                        <a:rPr lang="en-US" sz="1200">
                          <a:effectLst/>
                        </a:rPr>
                        <a:t>Rationale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1576294220"/>
                  </a:ext>
                </a:extLst>
              </a:tr>
              <a:tr h="289717">
                <a:tc>
                  <a:txBody>
                    <a:bodyPr/>
                    <a:lstStyle/>
                    <a:p>
                      <a:pPr marL="25400" marR="0" algn="ctr">
                        <a:lnSpc>
                          <a:spcPct val="150000"/>
                        </a:lnSpc>
                        <a:spcBef>
                          <a:spcPts val="0"/>
                        </a:spcBef>
                        <a:spcAft>
                          <a:spcPts val="0"/>
                        </a:spcAft>
                      </a:pPr>
                      <a:r>
                        <a:rPr lang="en-US" sz="1400">
                          <a:effectLst/>
                        </a:rPr>
                        <a:t>Android studio </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nSpc>
                          <a:spcPct val="150000"/>
                        </a:lnSpc>
                        <a:spcBef>
                          <a:spcPts val="0"/>
                        </a:spcBef>
                        <a:spcAft>
                          <a:spcPts val="0"/>
                        </a:spcAft>
                      </a:pPr>
                      <a:r>
                        <a:rPr lang="en-US" sz="1400" dirty="0">
                          <a:effectLst/>
                        </a:rPr>
                        <a:t>           3.3.2</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a:effectLst/>
                        </a:rPr>
                        <a:t>IDE</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3781394886"/>
                  </a:ext>
                </a:extLst>
              </a:tr>
              <a:tr h="248329">
                <a:tc>
                  <a:txBody>
                    <a:bodyPr/>
                    <a:lstStyle/>
                    <a:p>
                      <a:pPr marL="12700" marR="0" algn="ctr">
                        <a:lnSpc>
                          <a:spcPct val="150000"/>
                        </a:lnSpc>
                        <a:spcBef>
                          <a:spcPts val="0"/>
                        </a:spcBef>
                        <a:spcAft>
                          <a:spcPts val="0"/>
                        </a:spcAft>
                      </a:pPr>
                      <a:r>
                        <a:rPr lang="en-US" sz="1200" dirty="0">
                          <a:effectLst/>
                        </a:rPr>
                        <a:t>MySQL</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a:effectLst/>
                        </a:rPr>
                        <a:t>2018</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a:effectLst/>
                        </a:rPr>
                        <a:t>DBMS</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3948820837"/>
                  </a:ext>
                </a:extLst>
              </a:tr>
              <a:tr h="471020">
                <a:tc>
                  <a:txBody>
                    <a:bodyPr/>
                    <a:lstStyle/>
                    <a:p>
                      <a:pPr marL="25400" marR="0" indent="0" algn="ctr" defTabSz="914400" rtl="0" eaLnBrk="1" fontAlgn="auto" latinLnBrk="0" hangingPunct="1">
                        <a:lnSpc>
                          <a:spcPct val="150000"/>
                        </a:lnSpc>
                        <a:spcBef>
                          <a:spcPts val="0"/>
                        </a:spcBef>
                        <a:spcAft>
                          <a:spcPts val="0"/>
                        </a:spcAft>
                        <a:buClrTx/>
                        <a:buSzTx/>
                        <a:buFontTx/>
                        <a:buNone/>
                        <a:tabLst/>
                        <a:defRPr/>
                      </a:pPr>
                      <a:r>
                        <a:rPr lang="en-US" sz="1200" dirty="0">
                          <a:effectLst/>
                        </a:rPr>
                        <a:t>Adobe </a:t>
                      </a:r>
                      <a:r>
                        <a:rPr lang="en-US" sz="1200" dirty="0" smtClean="0">
                          <a:effectLst/>
                        </a:rPr>
                        <a:t>Photoshop/</a:t>
                      </a:r>
                      <a:r>
                        <a:rPr lang="en-US" sz="1200" dirty="0" err="1" smtClean="0">
                          <a:effectLst/>
                        </a:rPr>
                        <a:t>Ms</a:t>
                      </a:r>
                      <a:r>
                        <a:rPr lang="en-US" sz="1200" baseline="0" dirty="0" smtClean="0">
                          <a:effectLst/>
                        </a:rPr>
                        <a:t> </a:t>
                      </a:r>
                      <a:r>
                        <a:rPr lang="en-US" sz="1200" baseline="0" dirty="0" err="1" smtClean="0">
                          <a:effectLst/>
                        </a:rPr>
                        <a:t>visio</a:t>
                      </a:r>
                      <a:r>
                        <a:rPr lang="en-US" sz="1200" baseline="0" dirty="0" smtClean="0">
                          <a:effectLst/>
                        </a:rPr>
                        <a:t>/star UML</a:t>
                      </a:r>
                      <a:endParaRPr lang="en-US" sz="1200" dirty="0" smtClean="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a:effectLst/>
                        </a:rPr>
                        <a:t>CC </a:t>
                      </a:r>
                      <a:r>
                        <a:rPr lang="en-US" sz="1200" dirty="0" smtClean="0">
                          <a:effectLst/>
                        </a:rPr>
                        <a:t>2017</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a:effectLst/>
                        </a:rPr>
                        <a:t>Design </a:t>
                      </a:r>
                      <a:r>
                        <a:rPr lang="en-US" sz="1200" dirty="0" smtClean="0">
                          <a:effectLst/>
                        </a:rPr>
                        <a:t>Work/Diagram work</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2068469615"/>
                  </a:ext>
                </a:extLst>
              </a:tr>
              <a:tr h="248329">
                <a:tc>
                  <a:txBody>
                    <a:bodyPr/>
                    <a:lstStyle/>
                    <a:p>
                      <a:pPr marL="25400" marR="0" algn="ctr">
                        <a:lnSpc>
                          <a:spcPct val="150000"/>
                        </a:lnSpc>
                        <a:spcBef>
                          <a:spcPts val="0"/>
                        </a:spcBef>
                        <a:spcAft>
                          <a:spcPts val="0"/>
                        </a:spcAft>
                      </a:pPr>
                      <a:r>
                        <a:rPr lang="en-US" sz="1200" dirty="0">
                          <a:effectLst/>
                        </a:rPr>
                        <a:t>MS Word</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smtClean="0">
                          <a:effectLst/>
                        </a:rPr>
                        <a:t>2016,2013</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a:effectLst/>
                        </a:rPr>
                        <a:t>Documentation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1004134967"/>
                  </a:ext>
                </a:extLst>
              </a:tr>
              <a:tr h="248329">
                <a:tc>
                  <a:txBody>
                    <a:bodyPr/>
                    <a:lstStyle/>
                    <a:p>
                      <a:pPr marL="25400" marR="0" algn="ctr">
                        <a:lnSpc>
                          <a:spcPct val="150000"/>
                        </a:lnSpc>
                        <a:spcBef>
                          <a:spcPts val="0"/>
                        </a:spcBef>
                        <a:spcAft>
                          <a:spcPts val="0"/>
                        </a:spcAft>
                      </a:pPr>
                      <a:r>
                        <a:rPr lang="en-US" sz="1200" dirty="0">
                          <a:effectLst/>
                        </a:rPr>
                        <a:t>MS Power Point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smtClean="0">
                          <a:effectLst/>
                        </a:rPr>
                        <a:t>2016</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a:effectLst/>
                        </a:rPr>
                        <a:t>Presentation</a:t>
                      </a:r>
                      <a:endParaRPr lang="en-US" sz="10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2062004355"/>
                  </a:ext>
                </a:extLst>
              </a:tr>
              <a:tr h="248329">
                <a:tc>
                  <a:txBody>
                    <a:bodyPr/>
                    <a:lstStyle/>
                    <a:p>
                      <a:pPr marL="25400" marR="0" algn="ctr">
                        <a:lnSpc>
                          <a:spcPct val="150000"/>
                        </a:lnSpc>
                        <a:spcBef>
                          <a:spcPts val="0"/>
                        </a:spcBef>
                        <a:spcAft>
                          <a:spcPts val="0"/>
                        </a:spcAft>
                      </a:pPr>
                      <a:r>
                        <a:rPr lang="en-US" sz="1200" b="1" dirty="0" smtClean="0">
                          <a:effectLst/>
                          <a:latin typeface="Calibri" panose="020F0502020204030204" pitchFamily="34" charset="0"/>
                          <a:ea typeface="Calibri" panose="020F0502020204030204" pitchFamily="34" charset="0"/>
                          <a:cs typeface="Arial" panose="020B0604020202020204" pitchFamily="34" charset="0"/>
                        </a:rPr>
                        <a:t>Visual</a:t>
                      </a:r>
                      <a:r>
                        <a:rPr lang="en-US" sz="1200" b="1" baseline="0" dirty="0" smtClean="0">
                          <a:effectLst/>
                          <a:latin typeface="Calibri" panose="020F0502020204030204" pitchFamily="34" charset="0"/>
                          <a:ea typeface="Calibri" panose="020F0502020204030204" pitchFamily="34" charset="0"/>
                          <a:cs typeface="Arial" panose="020B0604020202020204" pitchFamily="34" charset="0"/>
                        </a:rPr>
                        <a:t> code studio</a:t>
                      </a:r>
                      <a:endParaRPr lang="en-US" sz="1200" b="1"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b="0" dirty="0" smtClean="0">
                          <a:effectLst/>
                          <a:latin typeface="Calibri" panose="020F0502020204030204" pitchFamily="34" charset="0"/>
                          <a:ea typeface="Calibri" panose="020F0502020204030204" pitchFamily="34" charset="0"/>
                          <a:cs typeface="Arial" panose="020B0604020202020204" pitchFamily="34" charset="0"/>
                        </a:rPr>
                        <a:t>2019</a:t>
                      </a:r>
                      <a:endParaRPr lang="en-US" sz="1200" b="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smtClean="0">
                          <a:effectLst/>
                          <a:latin typeface="Calibri" panose="020F0502020204030204" pitchFamily="34" charset="0"/>
                          <a:ea typeface="Calibri" panose="020F0502020204030204" pitchFamily="34" charset="0"/>
                          <a:cs typeface="Arial" panose="020B0604020202020204" pitchFamily="34" charset="0"/>
                        </a:rPr>
                        <a:t>Code</a:t>
                      </a:r>
                      <a:r>
                        <a:rPr lang="en-US" sz="1200" baseline="0" dirty="0" smtClean="0">
                          <a:effectLst/>
                          <a:latin typeface="Calibri" panose="020F0502020204030204" pitchFamily="34" charset="0"/>
                          <a:ea typeface="Calibri" panose="020F0502020204030204" pitchFamily="34" charset="0"/>
                          <a:cs typeface="Arial" panose="020B0604020202020204" pitchFamily="34" charset="0"/>
                        </a:rPr>
                        <a:t> editor</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582041184"/>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08872980"/>
              </p:ext>
            </p:extLst>
          </p:nvPr>
        </p:nvGraphicFramePr>
        <p:xfrm>
          <a:off x="1936319" y="3836163"/>
          <a:ext cx="5259140" cy="1097280"/>
        </p:xfrm>
        <a:graphic>
          <a:graphicData uri="http://schemas.openxmlformats.org/drawingml/2006/table">
            <a:tbl>
              <a:tblPr firstRow="1" firstCol="1" bandRow="1">
                <a:tableStyleId>{B301B821-A1FF-4177-AEE7-76D212191A09}</a:tableStyleId>
              </a:tblPr>
              <a:tblGrid>
                <a:gridCol w="1968736">
                  <a:extLst>
                    <a:ext uri="{9D8B030D-6E8A-4147-A177-3AD203B41FA5}">
                      <a16:colId xmlns:a16="http://schemas.microsoft.com/office/drawing/2014/main" val="3108643758"/>
                    </a:ext>
                  </a:extLst>
                </a:gridCol>
                <a:gridCol w="1307901">
                  <a:extLst>
                    <a:ext uri="{9D8B030D-6E8A-4147-A177-3AD203B41FA5}">
                      <a16:colId xmlns:a16="http://schemas.microsoft.com/office/drawing/2014/main" val="4271818209"/>
                    </a:ext>
                  </a:extLst>
                </a:gridCol>
                <a:gridCol w="1982503">
                  <a:extLst>
                    <a:ext uri="{9D8B030D-6E8A-4147-A177-3AD203B41FA5}">
                      <a16:colId xmlns:a16="http://schemas.microsoft.com/office/drawing/2014/main" val="3718335181"/>
                    </a:ext>
                  </a:extLst>
                </a:gridCol>
              </a:tblGrid>
              <a:tr h="179705">
                <a:tc>
                  <a:txBody>
                    <a:bodyPr/>
                    <a:lstStyle/>
                    <a:p>
                      <a:pPr marL="114300" marR="0" algn="ctr">
                        <a:lnSpc>
                          <a:spcPct val="150000"/>
                        </a:lnSpc>
                        <a:spcBef>
                          <a:spcPts val="0"/>
                        </a:spcBef>
                        <a:spcAft>
                          <a:spcPts val="0"/>
                        </a:spcAft>
                      </a:pPr>
                      <a:r>
                        <a:rPr lang="en-US" sz="1200" dirty="0">
                          <a:effectLst/>
                        </a:rPr>
                        <a:t>Technology</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431800" marR="0">
                        <a:lnSpc>
                          <a:spcPct val="150000"/>
                        </a:lnSpc>
                        <a:spcBef>
                          <a:spcPts val="0"/>
                        </a:spcBef>
                        <a:spcAft>
                          <a:spcPts val="0"/>
                        </a:spcAft>
                      </a:pPr>
                      <a:r>
                        <a:rPr lang="en-US" sz="1200">
                          <a:effectLst/>
                        </a:rPr>
                        <a:t>Version</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622300" marR="0">
                        <a:lnSpc>
                          <a:spcPct val="150000"/>
                        </a:lnSpc>
                        <a:spcBef>
                          <a:spcPts val="0"/>
                        </a:spcBef>
                        <a:spcAft>
                          <a:spcPts val="0"/>
                        </a:spcAft>
                      </a:pPr>
                      <a:r>
                        <a:rPr lang="en-US" sz="1200" dirty="0">
                          <a:effectLst/>
                        </a:rPr>
                        <a:t>Rationale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3575096636"/>
                  </a:ext>
                </a:extLst>
              </a:tr>
              <a:tr h="167005">
                <a:tc>
                  <a:txBody>
                    <a:bodyPr/>
                    <a:lstStyle/>
                    <a:p>
                      <a:pPr marL="114300" marR="0" algn="ctr">
                        <a:lnSpc>
                          <a:spcPct val="150000"/>
                        </a:lnSpc>
                        <a:spcBef>
                          <a:spcPts val="0"/>
                        </a:spcBef>
                        <a:spcAft>
                          <a:spcPts val="0"/>
                        </a:spcAft>
                      </a:pPr>
                      <a:r>
                        <a:rPr lang="en-US" sz="1200" dirty="0">
                          <a:effectLst/>
                        </a:rPr>
                        <a:t>XML, Java</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152400" marR="0" algn="ctr">
                        <a:lnSpc>
                          <a:spcPct val="150000"/>
                        </a:lnSpc>
                        <a:spcBef>
                          <a:spcPts val="0"/>
                        </a:spcBef>
                        <a:spcAft>
                          <a:spcPts val="0"/>
                        </a:spcAft>
                      </a:pPr>
                      <a:r>
                        <a:rPr lang="en-US" sz="1200" dirty="0">
                          <a:effectLst/>
                        </a:rPr>
                        <a:t>6.0</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25400" marR="0" algn="ctr">
                        <a:lnSpc>
                          <a:spcPct val="150000"/>
                        </a:lnSpc>
                        <a:spcBef>
                          <a:spcPts val="0"/>
                        </a:spcBef>
                        <a:spcAft>
                          <a:spcPts val="0"/>
                        </a:spcAft>
                      </a:pPr>
                      <a:r>
                        <a:rPr lang="en-US" sz="1200">
                          <a:effectLst/>
                        </a:rPr>
                        <a:t>Programming language</a:t>
                      </a:r>
                      <a:endParaRPr lang="en-US" sz="120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2150574756"/>
                  </a:ext>
                </a:extLst>
              </a:tr>
              <a:tr h="0">
                <a:tc>
                  <a:txBody>
                    <a:bodyPr/>
                    <a:lstStyle/>
                    <a:p>
                      <a:pPr marL="0" marR="0" algn="ctr">
                        <a:lnSpc>
                          <a:spcPct val="150000"/>
                        </a:lnSpc>
                        <a:spcBef>
                          <a:spcPts val="0"/>
                        </a:spcBef>
                        <a:spcAft>
                          <a:spcPts val="0"/>
                        </a:spcAft>
                      </a:pPr>
                      <a:r>
                        <a:rPr lang="en-US" sz="1200" dirty="0">
                          <a:effectLst/>
                        </a:rPr>
                        <a:t> </a:t>
                      </a:r>
                      <a:r>
                        <a:rPr lang="en-US" sz="1200" dirty="0" smtClean="0">
                          <a:effectLst/>
                        </a:rPr>
                        <a:t>Javascript,HTML5</a:t>
                      </a:r>
                      <a:r>
                        <a:rPr lang="en-US" sz="1200" baseline="0" dirty="0" smtClean="0">
                          <a:effectLst/>
                        </a:rPr>
                        <a:t> ,CSS3</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a:effectLst/>
                        </a:rPr>
                        <a:t> </a:t>
                      </a:r>
                      <a:r>
                        <a:rPr lang="en-US" sz="1200" dirty="0" smtClean="0">
                          <a:effectLst/>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0" marR="0" algn="ctr">
                        <a:lnSpc>
                          <a:spcPct val="150000"/>
                        </a:lnSpc>
                        <a:spcBef>
                          <a:spcPts val="0"/>
                        </a:spcBef>
                        <a:spcAft>
                          <a:spcPts val="0"/>
                        </a:spcAft>
                      </a:pPr>
                      <a:r>
                        <a:rPr lang="en-US" sz="1200" dirty="0">
                          <a:effectLst/>
                        </a:rPr>
                        <a:t> </a:t>
                      </a:r>
                      <a:r>
                        <a:rPr lang="en-US" sz="1200" dirty="0" smtClean="0">
                          <a:effectLst/>
                        </a:rPr>
                        <a:t>Programming</a:t>
                      </a:r>
                      <a:r>
                        <a:rPr lang="en-US" sz="1200" baseline="0" dirty="0" smtClean="0">
                          <a:effectLst/>
                        </a:rPr>
                        <a:t> language</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2489365719"/>
                  </a:ext>
                </a:extLst>
              </a:tr>
              <a:tr h="143077">
                <a:tc>
                  <a:txBody>
                    <a:bodyPr/>
                    <a:lstStyle/>
                    <a:p>
                      <a:pPr marL="101600" marR="0" algn="ctr">
                        <a:lnSpc>
                          <a:spcPct val="150000"/>
                        </a:lnSpc>
                        <a:spcBef>
                          <a:spcPts val="0"/>
                        </a:spcBef>
                        <a:spcAft>
                          <a:spcPts val="0"/>
                        </a:spcAft>
                      </a:pPr>
                      <a:r>
                        <a:rPr lang="en-US" sz="1200" dirty="0" smtClean="0">
                          <a:effectLst/>
                        </a:rPr>
                        <a:t>Google API</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165100" marR="0" algn="ctr">
                        <a:lnSpc>
                          <a:spcPct val="150000"/>
                        </a:lnSpc>
                        <a:spcBef>
                          <a:spcPts val="0"/>
                        </a:spcBef>
                        <a:spcAft>
                          <a:spcPts val="0"/>
                        </a:spcAft>
                      </a:pPr>
                      <a:r>
                        <a:rPr lang="en-US" sz="1200" dirty="0" smtClean="0">
                          <a:effectLst/>
                          <a:latin typeface="+mn-lt"/>
                          <a:ea typeface="+mn-ea"/>
                          <a:cs typeface="+mn-cs"/>
                        </a:rPr>
                        <a:t>-</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tc>
                  <a:txBody>
                    <a:bodyPr/>
                    <a:lstStyle/>
                    <a:p>
                      <a:pPr marL="38100" marR="0" algn="ctr">
                        <a:lnSpc>
                          <a:spcPct val="150000"/>
                        </a:lnSpc>
                        <a:spcBef>
                          <a:spcPts val="0"/>
                        </a:spcBef>
                        <a:spcAft>
                          <a:spcPts val="0"/>
                        </a:spcAft>
                      </a:pPr>
                      <a:r>
                        <a:rPr lang="en-US" sz="1200" dirty="0" smtClean="0">
                          <a:effectLst/>
                          <a:latin typeface="+mn-lt"/>
                          <a:ea typeface="+mn-ea"/>
                          <a:cs typeface="+mn-cs"/>
                        </a:rPr>
                        <a:t>Google</a:t>
                      </a:r>
                      <a:r>
                        <a:rPr lang="en-US" sz="1200" baseline="0" dirty="0" smtClean="0">
                          <a:effectLst/>
                          <a:latin typeface="+mn-lt"/>
                          <a:ea typeface="+mn-ea"/>
                          <a:cs typeface="+mn-cs"/>
                        </a:rPr>
                        <a:t> API</a:t>
                      </a:r>
                      <a:endParaRPr lang="en-US" sz="1200" dirty="0">
                        <a:effectLst/>
                        <a:latin typeface="Calibri" panose="020F0502020204030204" pitchFamily="34" charset="0"/>
                        <a:ea typeface="Calibri" panose="020F0502020204030204" pitchFamily="34" charset="0"/>
                        <a:cs typeface="Arial" panose="020B0604020202020204" pitchFamily="34" charset="0"/>
                      </a:endParaRPr>
                    </a:p>
                  </a:txBody>
                  <a:tcPr marL="0" marR="0" marT="0" marB="0" anchor="ctr"/>
                </a:tc>
                <a:extLst>
                  <a:ext uri="{0D108BD9-81ED-4DB2-BD59-A6C34878D82A}">
                    <a16:rowId xmlns:a16="http://schemas.microsoft.com/office/drawing/2014/main" val="400959484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74638"/>
            <a:ext cx="8229600" cy="944562"/>
          </a:xfrm>
        </p:spPr>
        <p:txBody>
          <a:bodyPr>
            <a:normAutofit/>
          </a:bodyPr>
          <a:lstStyle/>
          <a:p>
            <a:pPr algn="ctr"/>
            <a:r>
              <a:rPr lang="en-US" sz="3200" u="sng" dirty="0">
                <a:latin typeface="Times New Roman" pitchFamily="18" charset="0"/>
                <a:cs typeface="Times New Roman" pitchFamily="18" charset="0"/>
                <a:sym typeface="+mn-ea"/>
              </a:rPr>
              <a:t>Benefits</a:t>
            </a:r>
            <a:r>
              <a:rPr lang="en-US" u="sng" dirty="0">
                <a:latin typeface="Times New Roman" pitchFamily="18" charset="0"/>
                <a:cs typeface="Times New Roman" pitchFamily="18" charset="0"/>
                <a:sym typeface="+mn-ea"/>
              </a:rPr>
              <a:t> </a:t>
            </a:r>
            <a:endParaRPr lang="en-US" u="sng" dirty="0">
              <a:latin typeface="Times New Roman" pitchFamily="18" charset="0"/>
              <a:cs typeface="Times New Roman" pitchFamily="18" charset="0"/>
            </a:endParaRPr>
          </a:p>
        </p:txBody>
      </p:sp>
      <p:sp>
        <p:nvSpPr>
          <p:cNvPr id="12" name="Content Placeholder 2"/>
          <p:cNvSpPr>
            <a:spLocks noGrp="1"/>
          </p:cNvSpPr>
          <p:nvPr>
            <p:ph idx="1"/>
          </p:nvPr>
        </p:nvSpPr>
        <p:spPr>
          <a:xfrm>
            <a:off x="457200" y="1219200"/>
            <a:ext cx="8229600" cy="4906963"/>
          </a:xfrm>
        </p:spPr>
        <p:txBody>
          <a:bodyPr>
            <a:normAutofit fontScale="90000"/>
          </a:bodyPr>
          <a:lstStyle/>
          <a:p>
            <a:pPr lvl="2"/>
            <a:endParaRPr lang="en-US" b="1" dirty="0" smtClean="0"/>
          </a:p>
          <a:p>
            <a:pPr lvl="2"/>
            <a:endParaRPr lang="en-US" b="1" dirty="0"/>
          </a:p>
          <a:p>
            <a:pPr lvl="2"/>
            <a:endParaRPr lang="en-US" b="1" dirty="0" smtClean="0"/>
          </a:p>
          <a:p>
            <a:pPr lvl="2"/>
            <a:r>
              <a:rPr lang="en-US" b="1" dirty="0" smtClean="0"/>
              <a:t>Developers End:</a:t>
            </a:r>
          </a:p>
          <a:p>
            <a:pPr marL="458787" lvl="0" indent="-457200">
              <a:lnSpc>
                <a:spcPct val="20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This project will award the developers with practical experience of the market.</a:t>
            </a:r>
          </a:p>
          <a:p>
            <a:pPr marL="458787" lvl="0" indent="-457200">
              <a:lnSpc>
                <a:spcPct val="20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It will provide the developers the opportunity to learn and polish their development skills.</a:t>
            </a:r>
          </a:p>
          <a:p>
            <a:pPr marL="458787" lvl="0" indent="-457200">
              <a:lnSpc>
                <a:spcPct val="200000"/>
              </a:lnSpc>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From the business POV, this project has the potential to provide monetary benefit to the developers</a:t>
            </a:r>
            <a:r>
              <a:rPr lang="en-US" sz="2100" dirty="0" smtClean="0">
                <a:latin typeface="Times New Roman" panose="02020603050405020304" pitchFamily="18" charset="0"/>
                <a:cs typeface="Times New Roman" panose="02020603050405020304" pitchFamily="18" charset="0"/>
              </a:rPr>
              <a:t>.</a:t>
            </a:r>
            <a:endParaRPr lang="en-US" sz="2100" dirty="0" smtClean="0"/>
          </a:p>
          <a:p>
            <a:endParaRPr lang="en-US" dirty="0"/>
          </a:p>
          <a:p>
            <a:endParaRPr lang="en-US" dirty="0" smtClean="0"/>
          </a:p>
        </p:txBody>
      </p:sp>
      <p:sp>
        <p:nvSpPr>
          <p:cNvPr id="16" name="Slide Number Placeholder 15"/>
          <p:cNvSpPr>
            <a:spLocks noGrp="1"/>
          </p:cNvSpPr>
          <p:nvPr>
            <p:ph type="sldNum" sz="quarter" idx="12"/>
          </p:nvPr>
        </p:nvSpPr>
        <p:spPr/>
        <p:txBody>
          <a:bodyPr/>
          <a:lstStyle/>
          <a:p>
            <a:fld id="{21BAB6EE-EAEA-4561-8880-8DF9D3AB286A}" type="slidenum">
              <a:rPr lang="en-US" smtClean="0"/>
              <a:pPr/>
              <a:t>17</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74638"/>
            <a:ext cx="8229600" cy="944562"/>
          </a:xfrm>
        </p:spPr>
        <p:txBody>
          <a:bodyPr>
            <a:normAutofit/>
          </a:bodyPr>
          <a:lstStyle/>
          <a:p>
            <a:pPr algn="ctr"/>
            <a:r>
              <a:rPr lang="en-US" sz="3200" u="sng" dirty="0">
                <a:latin typeface="Times New Roman" pitchFamily="18" charset="0"/>
                <a:cs typeface="Times New Roman" pitchFamily="18" charset="0"/>
                <a:sym typeface="+mn-ea"/>
              </a:rPr>
              <a:t>Benefits</a:t>
            </a:r>
            <a:r>
              <a:rPr lang="en-US" u="sng" dirty="0">
                <a:latin typeface="Times New Roman" pitchFamily="18" charset="0"/>
                <a:cs typeface="Times New Roman" pitchFamily="18" charset="0"/>
                <a:sym typeface="+mn-ea"/>
              </a:rPr>
              <a:t> </a:t>
            </a:r>
            <a:endParaRPr lang="en-US" u="sng" dirty="0">
              <a:latin typeface="Times New Roman" pitchFamily="18" charset="0"/>
              <a:cs typeface="Times New Roman" pitchFamily="18" charset="0"/>
            </a:endParaRPr>
          </a:p>
        </p:txBody>
      </p:sp>
      <p:sp>
        <p:nvSpPr>
          <p:cNvPr id="12" name="Content Placeholder 2"/>
          <p:cNvSpPr>
            <a:spLocks noGrp="1"/>
          </p:cNvSpPr>
          <p:nvPr>
            <p:ph idx="1"/>
          </p:nvPr>
        </p:nvSpPr>
        <p:spPr>
          <a:xfrm>
            <a:off x="457200" y="1219200"/>
            <a:ext cx="8229600" cy="4906963"/>
          </a:xfrm>
        </p:spPr>
        <p:txBody>
          <a:bodyPr>
            <a:normAutofit fontScale="90000" lnSpcReduction="20000"/>
          </a:bodyPr>
          <a:lstStyle/>
          <a:p>
            <a:pPr marL="0" lvl="2" indent="0">
              <a:buNone/>
            </a:pPr>
            <a:endParaRPr lang="en-US" b="1" dirty="0"/>
          </a:p>
          <a:p>
            <a:pPr marL="0" lvl="2" indent="0">
              <a:buNone/>
            </a:pPr>
            <a:endParaRPr lang="en-US" b="1" dirty="0" smtClean="0"/>
          </a:p>
          <a:p>
            <a:pPr marL="0" lvl="2" indent="0">
              <a:buNone/>
            </a:pPr>
            <a:endParaRPr lang="en-US" b="1" dirty="0"/>
          </a:p>
          <a:p>
            <a:pPr marL="0" lvl="2" indent="0">
              <a:buNone/>
            </a:pPr>
            <a:r>
              <a:rPr lang="en-US" b="1" dirty="0" smtClean="0"/>
              <a:t>User’s End:</a:t>
            </a:r>
          </a:p>
          <a:p>
            <a:endParaRPr lang="en-US" b="1" dirty="0" smtClean="0"/>
          </a:p>
          <a:p>
            <a:pPr marL="458787" lvl="0" indent="-4572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project will save time and monetary cost spent on reaching and finding trustworthy services to avail.</a:t>
            </a:r>
          </a:p>
          <a:p>
            <a:pPr marL="458787" lvl="0" indent="-4572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Interaction with the service providers will become faster and authentic.</a:t>
            </a:r>
          </a:p>
          <a:p>
            <a:pPr marL="458787" lvl="0" indent="-4572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Shopping or ordering </a:t>
            </a:r>
            <a:r>
              <a:rPr lang="en-US" sz="2000" dirty="0" smtClean="0">
                <a:latin typeface="Times New Roman" panose="02020603050405020304" pitchFamily="18" charset="0"/>
                <a:cs typeface="Times New Roman" panose="02020603050405020304" pitchFamily="18" charset="0"/>
              </a:rPr>
              <a:t>groceries </a:t>
            </a:r>
            <a:r>
              <a:rPr lang="en-US" sz="2000" dirty="0">
                <a:latin typeface="Times New Roman" panose="02020603050405020304" pitchFamily="18" charset="0"/>
                <a:cs typeface="Times New Roman" panose="02020603050405020304" pitchFamily="18" charset="0"/>
              </a:rPr>
              <a:t>from home will become easy task as clicking some controls.</a:t>
            </a:r>
          </a:p>
          <a:p>
            <a:pPr marL="458787" indent="-4572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a whole, this application will act as </a:t>
            </a:r>
            <a:r>
              <a:rPr lang="en-US" sz="2000" dirty="0" smtClean="0">
                <a:latin typeface="Times New Roman" panose="02020603050405020304" pitchFamily="18" charset="0"/>
                <a:cs typeface="Times New Roman" panose="02020603050405020304" pitchFamily="18" charset="0"/>
              </a:rPr>
              <a:t>‘multistore </a:t>
            </a:r>
            <a:r>
              <a:rPr lang="en-US" sz="2000" dirty="0">
                <a:latin typeface="Times New Roman" panose="02020603050405020304" pitchFamily="18" charset="0"/>
                <a:cs typeface="Times New Roman" panose="02020603050405020304" pitchFamily="18" charset="0"/>
              </a:rPr>
              <a:t>shop’ for the residents of the </a:t>
            </a:r>
            <a:r>
              <a:rPr lang="en-US" sz="2000" dirty="0" smtClean="0">
                <a:latin typeface="Times New Roman" panose="02020603050405020304" pitchFamily="18" charset="0"/>
                <a:cs typeface="Times New Roman" panose="02020603050405020304" pitchFamily="18" charset="0"/>
              </a:rPr>
              <a:t>attock </a:t>
            </a:r>
            <a:r>
              <a:rPr lang="en-US" sz="2000" dirty="0">
                <a:latin typeface="Times New Roman" panose="02020603050405020304" pitchFamily="18" charset="0"/>
                <a:cs typeface="Times New Roman" panose="02020603050405020304" pitchFamily="18" charset="0"/>
              </a:rPr>
              <a:t>where this application is adapted.</a:t>
            </a:r>
            <a:endParaRPr lang="en-US" altLang="en-US" sz="2000" dirty="0">
              <a:solidFill>
                <a:srgbClr val="000000"/>
              </a:solidFill>
              <a:latin typeface="Times New Roman" panose="02020603050405020304" pitchFamily="18" charset="0"/>
              <a:cs typeface="Times New Roman" panose="02020603050405020304" pitchFamily="18" charset="0"/>
            </a:endParaRPr>
          </a:p>
          <a:p>
            <a:endParaRPr lang="en-US" dirty="0" smtClean="0"/>
          </a:p>
        </p:txBody>
      </p:sp>
      <p:sp>
        <p:nvSpPr>
          <p:cNvPr id="16" name="Slide Number Placeholder 15"/>
          <p:cNvSpPr>
            <a:spLocks noGrp="1"/>
          </p:cNvSpPr>
          <p:nvPr>
            <p:ph type="sldNum" sz="quarter" idx="12"/>
          </p:nvPr>
        </p:nvSpPr>
        <p:spPr/>
        <p:txBody>
          <a:bodyPr/>
          <a:lstStyle/>
          <a:p>
            <a:fld id="{21BAB6EE-EAEA-4561-8880-8DF9D3AB286A}" type="slidenum">
              <a:rPr lang="en-US" smtClean="0"/>
              <a:pPr/>
              <a:t>18</a:t>
            </a:fld>
            <a:endParaRPr lang="en-US"/>
          </a:p>
        </p:txBody>
      </p:sp>
    </p:spTree>
    <p:extLst>
      <p:ext uri="{BB962C8B-B14F-4D97-AF65-F5344CB8AC3E}">
        <p14:creationId xmlns:p14="http://schemas.microsoft.com/office/powerpoint/2010/main" val="1159380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74638"/>
            <a:ext cx="8229600" cy="944562"/>
          </a:xfrm>
        </p:spPr>
        <p:txBody>
          <a:bodyPr>
            <a:normAutofit/>
          </a:bodyPr>
          <a:lstStyle/>
          <a:p>
            <a:pPr algn="ctr"/>
            <a:r>
              <a:rPr lang="en-US" sz="3200" u="sng" dirty="0">
                <a:latin typeface="Times New Roman" pitchFamily="18" charset="0"/>
                <a:cs typeface="Times New Roman" pitchFamily="18" charset="0"/>
                <a:sym typeface="+mn-ea"/>
              </a:rPr>
              <a:t>Benefits</a:t>
            </a:r>
            <a:r>
              <a:rPr lang="en-US" u="sng" dirty="0">
                <a:latin typeface="Times New Roman" pitchFamily="18" charset="0"/>
                <a:cs typeface="Times New Roman" pitchFamily="18" charset="0"/>
                <a:sym typeface="+mn-ea"/>
              </a:rPr>
              <a:t> </a:t>
            </a:r>
            <a:endParaRPr lang="en-US" u="sng" dirty="0">
              <a:latin typeface="Times New Roman" pitchFamily="18" charset="0"/>
              <a:cs typeface="Times New Roman" pitchFamily="18" charset="0"/>
            </a:endParaRPr>
          </a:p>
        </p:txBody>
      </p:sp>
      <p:sp>
        <p:nvSpPr>
          <p:cNvPr id="12" name="Content Placeholder 2"/>
          <p:cNvSpPr>
            <a:spLocks noGrp="1"/>
          </p:cNvSpPr>
          <p:nvPr>
            <p:ph idx="1"/>
          </p:nvPr>
        </p:nvSpPr>
        <p:spPr>
          <a:xfrm>
            <a:off x="457200" y="1219200"/>
            <a:ext cx="8229600" cy="4906963"/>
          </a:xfrm>
        </p:spPr>
        <p:txBody>
          <a:bodyPr>
            <a:normAutofit fontScale="97500"/>
          </a:bodyPr>
          <a:lstStyle/>
          <a:p>
            <a:pPr marL="0" lvl="2" indent="0">
              <a:buNone/>
            </a:pPr>
            <a:endParaRPr lang="en-US" b="1" dirty="0"/>
          </a:p>
          <a:p>
            <a:pPr marL="0" lvl="2" indent="0">
              <a:buNone/>
            </a:pPr>
            <a:endParaRPr lang="en-US" b="1" dirty="0" smtClean="0"/>
          </a:p>
          <a:p>
            <a:pPr marL="0" lvl="2" indent="0">
              <a:buNone/>
            </a:pPr>
            <a:endParaRPr lang="en-US" b="1" dirty="0"/>
          </a:p>
          <a:p>
            <a:pPr marL="0" lvl="2" indent="0">
              <a:buNone/>
            </a:pPr>
            <a:r>
              <a:rPr lang="en-US" b="1" dirty="0" smtClean="0"/>
              <a:t>Business End:</a:t>
            </a:r>
          </a:p>
          <a:p>
            <a:endParaRPr lang="en-US" b="1" dirty="0" smtClean="0"/>
          </a:p>
          <a:p>
            <a:pPr marL="458787" lvl="0" indent="-457200">
              <a:lnSpc>
                <a:spcPct val="150000"/>
              </a:lnSpc>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As we all know that if someone opens new brand/mall so might be there is chances of loss when well established brand already exist so in this case it’s base approach to provide people online service and start affiliate marketing or deliver this system to the mall and get some commission .</a:t>
            </a:r>
            <a:endParaRPr lang="en-US" sz="2000" dirty="0">
              <a:latin typeface="Times New Roman" panose="02020603050405020304" pitchFamily="18" charset="0"/>
              <a:cs typeface="Times New Roman" panose="02020603050405020304" pitchFamily="18" charset="0"/>
            </a:endParaRPr>
          </a:p>
          <a:p>
            <a:endParaRPr lang="en-US" dirty="0" smtClean="0"/>
          </a:p>
        </p:txBody>
      </p:sp>
      <p:sp>
        <p:nvSpPr>
          <p:cNvPr id="16" name="Slide Number Placeholder 15"/>
          <p:cNvSpPr>
            <a:spLocks noGrp="1"/>
          </p:cNvSpPr>
          <p:nvPr>
            <p:ph type="sldNum" sz="quarter" idx="12"/>
          </p:nvPr>
        </p:nvSpPr>
        <p:spPr/>
        <p:txBody>
          <a:bodyPr/>
          <a:lstStyle/>
          <a:p>
            <a:fld id="{21BAB6EE-EAEA-4561-8880-8DF9D3AB286A}" type="slidenum">
              <a:rPr lang="en-US" smtClean="0"/>
              <a:pPr/>
              <a:t>19</a:t>
            </a:fld>
            <a:endParaRPr lang="en-US"/>
          </a:p>
        </p:txBody>
      </p:sp>
    </p:spTree>
    <p:extLst>
      <p:ext uri="{BB962C8B-B14F-4D97-AF65-F5344CB8AC3E}">
        <p14:creationId xmlns:p14="http://schemas.microsoft.com/office/powerpoint/2010/main" val="1779571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tretch>
            <a:fillRect/>
          </a:stretch>
        </p:blipFill>
        <p:spPr>
          <a:xfrm>
            <a:off x="3733800" y="914400"/>
            <a:ext cx="1302336" cy="1298448"/>
          </a:xfrm>
          <a:prstGeom prst="rect">
            <a:avLst/>
          </a:prstGeom>
        </p:spPr>
      </p:pic>
      <p:sp>
        <p:nvSpPr>
          <p:cNvPr id="2" name="Title 1"/>
          <p:cNvSpPr>
            <a:spLocks noGrp="1"/>
          </p:cNvSpPr>
          <p:nvPr>
            <p:ph type="title"/>
          </p:nvPr>
        </p:nvSpPr>
        <p:spPr>
          <a:xfrm>
            <a:off x="330958" y="-96699"/>
            <a:ext cx="8229600" cy="1143000"/>
          </a:xfrm>
        </p:spPr>
        <p:txBody>
          <a:bodyPr>
            <a:noAutofit/>
          </a:bodyPr>
          <a:lstStyle/>
          <a:p>
            <a:r>
              <a:rPr lang="en-US" sz="2400" dirty="0" smtClean="0">
                <a:latin typeface="Times New Roman" panose="02020603050405020304" pitchFamily="18" charset="0"/>
                <a:cs typeface="Times New Roman" panose="02020603050405020304" pitchFamily="18" charset="0"/>
              </a:rPr>
              <a:t>                                                  </a:t>
            </a:r>
            <a:r>
              <a:rPr lang="en-US" sz="2400" b="1" dirty="0" smtClean="0">
                <a:solidFill>
                  <a:schemeClr val="tx1"/>
                </a:solidFill>
                <a:latin typeface="Times New Roman" panose="02020603050405020304" pitchFamily="18" charset="0"/>
                <a:cs typeface="Times New Roman" panose="02020603050405020304" pitchFamily="18" charset="0"/>
              </a:rPr>
              <a:t>One-Clicks Picks </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10" name="Slide Number Placeholder 9"/>
          <p:cNvSpPr>
            <a:spLocks noGrp="1"/>
          </p:cNvSpPr>
          <p:nvPr>
            <p:ph type="sldNum" sz="quarter" idx="12"/>
          </p:nvPr>
        </p:nvSpPr>
        <p:spPr/>
        <p:txBody>
          <a:bodyPr/>
          <a:lstStyle/>
          <a:p>
            <a:fld id="{21BAB6EE-EAEA-4561-8880-8DF9D3AB286A}" type="slidenum">
              <a:rPr lang="en-US" smtClean="0"/>
              <a:pPr/>
              <a:t>2</a:t>
            </a:fld>
            <a:endParaRPr lang="en-US"/>
          </a:p>
        </p:txBody>
      </p:sp>
      <p:sp>
        <p:nvSpPr>
          <p:cNvPr id="5" name="Rectangle 4"/>
          <p:cNvSpPr/>
          <p:nvPr/>
        </p:nvSpPr>
        <p:spPr>
          <a:xfrm>
            <a:off x="0" y="1905000"/>
            <a:ext cx="8763000" cy="3785652"/>
          </a:xfrm>
          <a:prstGeom prst="rect">
            <a:avLst/>
          </a:prstGeom>
        </p:spPr>
        <p:txBody>
          <a:bodyPr wrap="square">
            <a:spAutoFit/>
          </a:bodyPr>
          <a:lstStyle/>
          <a:p>
            <a:pPr algn="ctr"/>
            <a:r>
              <a:rPr lang="en-US" sz="2000" b="1" u="sng" dirty="0">
                <a:solidFill>
                  <a:schemeClr val="tx1"/>
                </a:solidFill>
                <a:latin typeface="Times New Roman" panose="02020603050405020304" pitchFamily="18" charset="0"/>
                <a:cs typeface="Times New Roman" panose="02020603050405020304" pitchFamily="18" charset="0"/>
              </a:rPr>
              <a:t/>
            </a:r>
            <a:br>
              <a:rPr lang="en-US" sz="2000" b="1" u="sng" dirty="0">
                <a:solidFill>
                  <a:schemeClr val="tx1"/>
                </a:solidFill>
                <a:latin typeface="Times New Roman" panose="02020603050405020304" pitchFamily="18" charset="0"/>
                <a:cs typeface="Times New Roman" panose="02020603050405020304" pitchFamily="18" charset="0"/>
              </a:rPr>
            </a:br>
            <a:r>
              <a:rPr lang="en-US" sz="2000" b="1" u="sng" dirty="0">
                <a:solidFill>
                  <a:schemeClr val="tx1"/>
                </a:solidFill>
                <a:latin typeface="Times New Roman" panose="02020603050405020304" pitchFamily="18" charset="0"/>
                <a:cs typeface="Times New Roman" panose="02020603050405020304" pitchFamily="18" charset="0"/>
              </a:rPr>
              <a:t>Supervised by</a:t>
            </a:r>
            <a:r>
              <a:rPr lang="en-US" sz="2000" b="1" u="sng" dirty="0" smtClean="0">
                <a:latin typeface="Times New Roman" panose="02020603050405020304" pitchFamily="18" charset="0"/>
                <a:cs typeface="Times New Roman" panose="02020603050405020304" pitchFamily="18" charset="0"/>
              </a:rPr>
              <a:t>:</a:t>
            </a:r>
          </a:p>
          <a:p>
            <a:pPr algn="ctr"/>
            <a:r>
              <a:rPr lang="en-US" sz="2000" dirty="0" smtClean="0">
                <a:latin typeface="Times New Roman" panose="02020603050405020304" pitchFamily="18" charset="0"/>
                <a:cs typeface="Times New Roman" panose="02020603050405020304" pitchFamily="18" charset="0"/>
              </a:rPr>
              <a:t>Muhammad Kamran</a:t>
            </a:r>
          </a:p>
          <a:p>
            <a:pPr algn="ctr"/>
            <a:endParaRPr lang="en-US" sz="2000" u="sng" dirty="0">
              <a:latin typeface="Times New Roman" panose="02020603050405020304" pitchFamily="18" charset="0"/>
              <a:cs typeface="Times New Roman" panose="02020603050405020304" pitchFamily="18" charset="0"/>
            </a:endParaRPr>
          </a:p>
          <a:p>
            <a:pPr algn="ctr"/>
            <a:r>
              <a:rPr lang="en-US" sz="2000" b="1" u="sng" dirty="0">
                <a:solidFill>
                  <a:schemeClr val="tx1"/>
                </a:solidFill>
                <a:latin typeface="Times New Roman" panose="02020603050405020304" pitchFamily="18" charset="0"/>
                <a:cs typeface="Times New Roman" panose="02020603050405020304" pitchFamily="18" charset="0"/>
              </a:rPr>
              <a:t>Group Members</a:t>
            </a:r>
            <a:r>
              <a:rPr lang="en-US" sz="2000" b="1" u="sng" dirty="0" smtClean="0">
                <a:solidFill>
                  <a:schemeClr val="tx1"/>
                </a:solidFill>
                <a:latin typeface="Times New Roman" panose="02020603050405020304" pitchFamily="18" charset="0"/>
                <a:cs typeface="Times New Roman" panose="02020603050405020304" pitchFamily="18" charset="0"/>
              </a:rPr>
              <a:t>:</a:t>
            </a:r>
          </a:p>
          <a:p>
            <a:pPr algn="ctr"/>
            <a:endParaRPr lang="en-US" sz="2000" b="1" u="sng" dirty="0">
              <a:solidFill>
                <a:schemeClr val="tx1"/>
              </a:solidFill>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Rimsha Arshad(FA17-BSE-051) </a:t>
            </a:r>
            <a:endParaRPr lang="en-US" sz="2000" dirty="0">
              <a:latin typeface="Times New Roman" panose="02020603050405020304" pitchFamily="18" charset="0"/>
              <a:cs typeface="Times New Roman" panose="02020603050405020304" pitchFamily="18" charset="0"/>
            </a:endParaRPr>
          </a:p>
          <a:p>
            <a:pPr algn="ctr"/>
            <a:r>
              <a:rPr lang="en-US" sz="2000" dirty="0" smtClean="0">
                <a:latin typeface="Times New Roman" panose="02020603050405020304" pitchFamily="18" charset="0"/>
                <a:cs typeface="Times New Roman" panose="02020603050405020304" pitchFamily="18" charset="0"/>
              </a:rPr>
              <a:t>Zainab Sajjad(FA17-BSE-053)</a:t>
            </a:r>
            <a:endParaRPr lang="en-US" sz="2000" dirty="0">
              <a:latin typeface="Times New Roman" panose="02020603050405020304" pitchFamily="18" charset="0"/>
              <a:cs typeface="Times New Roman" panose="02020603050405020304" pitchFamily="18" charset="0"/>
            </a:endParaRPr>
          </a:p>
          <a:p>
            <a:pPr algn="ctr"/>
            <a:endParaRPr lang="en-US" sz="2000" dirty="0">
              <a:latin typeface="Times New Roman" panose="02020603050405020304" pitchFamily="18" charset="0"/>
              <a:cs typeface="Times New Roman" panose="02020603050405020304" pitchFamily="18" charset="0"/>
            </a:endParaRPr>
          </a:p>
          <a:p>
            <a:pPr algn="ctr"/>
            <a:endParaRPr lang="en-US" sz="2000" dirty="0" smtClean="0">
              <a:solidFill>
                <a:schemeClr val="tx1"/>
              </a:solidFill>
              <a:latin typeface="Times New Roman" panose="02020603050405020304" pitchFamily="18" charset="0"/>
              <a:cs typeface="Times New Roman" panose="02020603050405020304" pitchFamily="18" charset="0"/>
            </a:endParaRPr>
          </a:p>
          <a:p>
            <a:pPr algn="ctr"/>
            <a:r>
              <a:rPr lang="en-US" sz="2000" dirty="0" smtClean="0">
                <a:solidFill>
                  <a:schemeClr val="tx1"/>
                </a:solidFill>
                <a:latin typeface="Times New Roman" panose="02020603050405020304" pitchFamily="18" charset="0"/>
                <a:cs typeface="Times New Roman" panose="02020603050405020304" pitchFamily="18" charset="0"/>
              </a:rPr>
              <a:t>Department </a:t>
            </a:r>
            <a:r>
              <a:rPr lang="en-US" sz="2000" dirty="0">
                <a:solidFill>
                  <a:schemeClr val="tx1"/>
                </a:solidFill>
                <a:latin typeface="Times New Roman" panose="02020603050405020304" pitchFamily="18" charset="0"/>
                <a:cs typeface="Times New Roman" panose="02020603050405020304" pitchFamily="18" charset="0"/>
              </a:rPr>
              <a:t>of </a:t>
            </a:r>
            <a:r>
              <a:rPr lang="en-US" sz="2000" dirty="0">
                <a:latin typeface="Times New Roman" panose="02020603050405020304" pitchFamily="18" charset="0"/>
                <a:cs typeface="Times New Roman" panose="02020603050405020304" pitchFamily="18" charset="0"/>
              </a:rPr>
              <a:t>Computer Science</a:t>
            </a:r>
            <a:r>
              <a:rPr lang="en-US" sz="2000" dirty="0">
                <a:solidFill>
                  <a:schemeClr val="tx1"/>
                </a:solidFill>
                <a:latin typeface="Times New Roman" panose="02020603050405020304" pitchFamily="18" charset="0"/>
                <a:cs typeface="Times New Roman" panose="02020603050405020304" pitchFamily="18" charset="0"/>
              </a:rPr>
              <a:t> </a:t>
            </a:r>
          </a:p>
          <a:p>
            <a:pPr algn="ctr"/>
            <a:r>
              <a:rPr lang="en-US" sz="2000" b="1" dirty="0">
                <a:solidFill>
                  <a:schemeClr val="tx1"/>
                </a:solidFill>
                <a:latin typeface="Times New Roman" panose="02020603050405020304" pitchFamily="18" charset="0"/>
                <a:cs typeface="Times New Roman" panose="02020603050405020304" pitchFamily="18" charset="0"/>
              </a:rPr>
              <a:t>COMSATS </a:t>
            </a:r>
            <a:r>
              <a:rPr lang="en-US" sz="2000" dirty="0">
                <a:solidFill>
                  <a:schemeClr val="tx1"/>
                </a:solidFill>
                <a:latin typeface="Times New Roman" panose="02020603050405020304" pitchFamily="18" charset="0"/>
                <a:cs typeface="Times New Roman" panose="02020603050405020304" pitchFamily="18" charset="0"/>
              </a:rPr>
              <a:t>University Islamabad, Attock Campus</a:t>
            </a:r>
          </a:p>
        </p:txBody>
      </p:sp>
      <p:sp>
        <p:nvSpPr>
          <p:cNvPr id="9" name="Rectangle 8"/>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228600"/>
            <a:ext cx="8229600" cy="1096962"/>
          </a:xfrm>
        </p:spPr>
        <p:txBody>
          <a:bodyPr>
            <a:normAutofit fontScale="90000"/>
          </a:bodyPr>
          <a:lstStyle/>
          <a:p>
            <a:r>
              <a:rPr lang="en-US" u="sng" dirty="0" smtClean="0">
                <a:latin typeface="Times New Roman" pitchFamily="18" charset="0"/>
                <a:cs typeface="Times New Roman" pitchFamily="18" charset="0"/>
                <a:sym typeface="+mn-ea"/>
              </a:rPr>
              <a:t/>
            </a:r>
            <a:br>
              <a:rPr lang="en-US" u="sng" dirty="0" smtClean="0">
                <a:latin typeface="Times New Roman" pitchFamily="18" charset="0"/>
                <a:cs typeface="Times New Roman" pitchFamily="18" charset="0"/>
                <a:sym typeface="+mn-ea"/>
              </a:rPr>
            </a:br>
            <a:r>
              <a:rPr lang="en-US" u="sng" dirty="0" smtClean="0">
                <a:latin typeface="Times New Roman" pitchFamily="18" charset="0"/>
                <a:cs typeface="Times New Roman" pitchFamily="18" charset="0"/>
                <a:sym typeface="+mn-ea"/>
              </a:rPr>
              <a:t>References</a:t>
            </a:r>
            <a:r>
              <a:rPr lang="en-US" dirty="0"/>
              <a:t/>
            </a:r>
            <a:br>
              <a:rPr lang="en-US" dirty="0"/>
            </a:br>
            <a:endParaRPr lang="en-US" dirty="0"/>
          </a:p>
        </p:txBody>
      </p:sp>
      <p:sp>
        <p:nvSpPr>
          <p:cNvPr id="12" name="Content Placeholder 2"/>
          <p:cNvSpPr>
            <a:spLocks noGrp="1"/>
          </p:cNvSpPr>
          <p:nvPr>
            <p:ph idx="1"/>
          </p:nvPr>
        </p:nvSpPr>
        <p:spPr/>
        <p:txBody>
          <a:bodyPr>
            <a:normAutofit/>
          </a:bodyPr>
          <a:lstStyle/>
          <a:p>
            <a:pPr>
              <a:buFont typeface="Arial" panose="020B0604020202020204" pitchFamily="34" charset="0"/>
              <a:buChar char="•"/>
            </a:pPr>
            <a:r>
              <a:rPr lang="en-US" u="sng" dirty="0" smtClean="0">
                <a:hlinkClick r:id="rId3"/>
              </a:rPr>
              <a:t>https</a:t>
            </a:r>
            <a:r>
              <a:rPr lang="en-US" u="sng" dirty="0">
                <a:hlinkClick r:id="rId3"/>
              </a:rPr>
              <a:t>://</a:t>
            </a:r>
            <a:r>
              <a:rPr lang="en-US" u="sng" dirty="0" smtClean="0">
                <a:hlinkClick r:id="rId3"/>
              </a:rPr>
              <a:t>play.google.com/store/apps/details?id=com.mafcarrefour.pakistan</a:t>
            </a:r>
            <a:endParaRPr lang="en-US" u="sng" dirty="0" smtClean="0"/>
          </a:p>
          <a:p>
            <a:pPr>
              <a:buFont typeface="Arial" panose="020B0604020202020204" pitchFamily="34" charset="0"/>
              <a:buChar char="•"/>
            </a:pPr>
            <a:r>
              <a:rPr lang="en-US" u="sng" dirty="0">
                <a:hlinkClick r:id="rId4"/>
              </a:rPr>
              <a:t>https://</a:t>
            </a:r>
            <a:r>
              <a:rPr lang="en-US" u="sng" dirty="0" smtClean="0">
                <a:hlinkClick r:id="rId4"/>
              </a:rPr>
              <a:t>play.google.com/store/apps/details?id=com.matechco.hummart</a:t>
            </a:r>
            <a:endParaRPr lang="en-US" u="sng" dirty="0" smtClean="0"/>
          </a:p>
          <a:p>
            <a:pPr>
              <a:buFont typeface="Arial" panose="020B0604020202020204" pitchFamily="34" charset="0"/>
              <a:buChar char="•"/>
            </a:pPr>
            <a:r>
              <a:rPr lang="en-US" u="sng" dirty="0" smtClean="0">
                <a:hlinkClick r:id="rId5"/>
              </a:rPr>
              <a:t>https</a:t>
            </a:r>
            <a:r>
              <a:rPr lang="en-US" u="sng" dirty="0">
                <a:hlinkClick r:id="rId5"/>
              </a:rPr>
              <a:t>://play.google.com/store/apps/details?id=com.global.foodpanda.android</a:t>
            </a:r>
            <a:endParaRPr lang="en-US" dirty="0"/>
          </a:p>
          <a:p>
            <a:pPr marL="0" indent="0">
              <a:buNone/>
            </a:pPr>
            <a:endParaRPr lang="en-US" dirty="0"/>
          </a:p>
          <a:p>
            <a:pPr>
              <a:buFont typeface="Arial" panose="020B0604020202020204" pitchFamily="34" charset="0"/>
              <a:buChar char="•"/>
            </a:pPr>
            <a:endParaRPr lang="en-US" dirty="0"/>
          </a:p>
          <a:p>
            <a:endParaRPr lang="en-US" dirty="0"/>
          </a:p>
        </p:txBody>
      </p:sp>
      <p:sp>
        <p:nvSpPr>
          <p:cNvPr id="16" name="Slide Number Placeholder 15"/>
          <p:cNvSpPr>
            <a:spLocks noGrp="1"/>
          </p:cNvSpPr>
          <p:nvPr>
            <p:ph type="sldNum" sz="quarter" idx="12"/>
          </p:nvPr>
        </p:nvSpPr>
        <p:spPr/>
        <p:txBody>
          <a:bodyPr/>
          <a:lstStyle/>
          <a:p>
            <a:fld id="{21BAB6EE-EAEA-4561-8880-8DF9D3AB286A}" type="slidenum">
              <a:rPr lang="en-US" smtClean="0"/>
              <a:pPr/>
              <a:t>20</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p:cNvPicPr/>
          <p:nvPr/>
        </p:nvPicPr>
        <p:blipFill>
          <a:blip r:embed="rId3" cstate="print">
            <a:extLst>
              <a:ext uri="{28A0092B-C50C-407E-A947-70E740481C1C}">
                <a14:useLocalDpi xmlns:a14="http://schemas.microsoft.com/office/drawing/2010/main" val="0"/>
              </a:ext>
            </a:extLst>
          </a:blip>
          <a:stretch>
            <a:fillRect/>
          </a:stretch>
        </p:blipFill>
        <p:spPr>
          <a:xfrm>
            <a:off x="7699248" y="301752"/>
            <a:ext cx="841248" cy="841248"/>
          </a:xfrm>
          <a:prstGeom prst="rect">
            <a:avLst/>
          </a:prstGeom>
        </p:spPr>
      </p:pic>
      <p:sp>
        <p:nvSpPr>
          <p:cNvPr id="2" name="Title 1"/>
          <p:cNvSpPr>
            <a:spLocks noGrp="1"/>
          </p:cNvSpPr>
          <p:nvPr>
            <p:ph type="title"/>
          </p:nvPr>
        </p:nvSpPr>
        <p:spPr>
          <a:xfrm>
            <a:off x="569637" y="276352"/>
            <a:ext cx="8079581" cy="1395731"/>
          </a:xfrm>
        </p:spPr>
        <p:txBody>
          <a:bodyPr>
            <a:normAutofit/>
          </a:bodyPr>
          <a:lstStyle/>
          <a:p>
            <a:r>
              <a:rPr lang="en-US" u="sng" dirty="0" smtClean="0">
                <a:latin typeface="Times New Roman" pitchFamily="18" charset="0"/>
                <a:cs typeface="Times New Roman" pitchFamily="18" charset="0"/>
              </a:rPr>
              <a:t>Outline</a:t>
            </a:r>
            <a:endParaRPr lang="en-US" u="sng"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7848600" cy="4525963"/>
          </a:xfrm>
        </p:spPr>
        <p:txBody>
          <a:bodyPr>
            <a:normAutofit/>
          </a:bodyPr>
          <a:lstStyle/>
          <a:p>
            <a:r>
              <a:rPr lang="en-US" sz="2400" dirty="0">
                <a:latin typeface="Times New Roman" pitchFamily="18" charset="0"/>
                <a:cs typeface="Times New Roman" pitchFamily="18" charset="0"/>
              </a:rPr>
              <a:t>Introduction</a:t>
            </a:r>
          </a:p>
          <a:p>
            <a:r>
              <a:rPr lang="en-US" sz="2400" dirty="0" smtClean="0">
                <a:latin typeface="Times New Roman" pitchFamily="18" charset="0"/>
                <a:cs typeface="Times New Roman" pitchFamily="18" charset="0"/>
              </a:rPr>
              <a:t>Working flow</a:t>
            </a:r>
          </a:p>
          <a:p>
            <a:r>
              <a:rPr lang="en-US" sz="2400" dirty="0" smtClean="0">
                <a:latin typeface="Times New Roman" pitchFamily="18" charset="0"/>
                <a:cs typeface="Times New Roman" pitchFamily="18" charset="0"/>
              </a:rPr>
              <a:t>Problem </a:t>
            </a:r>
            <a:r>
              <a:rPr lang="en-US" sz="2400" dirty="0">
                <a:latin typeface="Times New Roman" pitchFamily="18" charset="0"/>
                <a:cs typeface="Times New Roman" pitchFamily="18" charset="0"/>
              </a:rPr>
              <a:t>statement</a:t>
            </a:r>
          </a:p>
          <a:p>
            <a:r>
              <a:rPr lang="en-US" sz="2400" dirty="0">
                <a:latin typeface="Times New Roman" pitchFamily="18" charset="0"/>
                <a:cs typeface="Times New Roman" pitchFamily="18" charset="0"/>
              </a:rPr>
              <a:t>Objectives </a:t>
            </a:r>
          </a:p>
          <a:p>
            <a:r>
              <a:rPr lang="en-US" sz="2400" dirty="0" smtClean="0">
                <a:latin typeface="Times New Roman" pitchFamily="18" charset="0"/>
                <a:cs typeface="Times New Roman" pitchFamily="18" charset="0"/>
              </a:rPr>
              <a:t>Methodology </a:t>
            </a: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Modern tools </a:t>
            </a:r>
          </a:p>
          <a:p>
            <a:r>
              <a:rPr lang="en-US" sz="2400" dirty="0">
                <a:latin typeface="Times New Roman" pitchFamily="18" charset="0"/>
                <a:cs typeface="Times New Roman" pitchFamily="18" charset="0"/>
              </a:rPr>
              <a:t>Benefits </a:t>
            </a:r>
          </a:p>
          <a:p>
            <a:r>
              <a:rPr lang="en-US" sz="2400" dirty="0" smtClean="0">
                <a:latin typeface="Times New Roman" pitchFamily="18" charset="0"/>
                <a:cs typeface="Times New Roman" pitchFamily="18" charset="0"/>
              </a:rPr>
              <a:t>References</a:t>
            </a:r>
            <a:endParaRPr lang="en-US" sz="2400" dirty="0">
              <a:latin typeface="Times New Roman" pitchFamily="18" charset="0"/>
              <a:cs typeface="Times New Roman"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3</a:t>
            </a:fld>
            <a:endParaRPr lang="en-US"/>
          </a:p>
        </p:txBody>
      </p:sp>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smtClean="0">
                <a:solidFill>
                  <a:schemeClr val="tx2">
                    <a:lumMod val="75000"/>
                  </a:schemeClr>
                </a:solidFill>
              </a:rPr>
              <a:t>_______________________________</a:t>
            </a:r>
            <a:endParaRPr lang="en-US" sz="4400" u="sng" dirty="0">
              <a:solidFill>
                <a:schemeClr val="tx2">
                  <a:lumMod val="75000"/>
                </a:schemeClr>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63135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17" name="Title 1"/>
          <p:cNvSpPr>
            <a:spLocks noGrp="1"/>
          </p:cNvSpPr>
          <p:nvPr>
            <p:ph type="title"/>
          </p:nvPr>
        </p:nvSpPr>
        <p:spPr>
          <a:xfrm>
            <a:off x="457200" y="228600"/>
            <a:ext cx="8229600" cy="851535"/>
          </a:xfrm>
        </p:spPr>
        <p:txBody>
          <a:bodyPr/>
          <a:lstStyle/>
          <a:p>
            <a:r>
              <a:rPr lang="en-US" sz="3200" u="sng" dirty="0">
                <a:latin typeface="Times New Roman" pitchFamily="18" charset="0"/>
                <a:cs typeface="Times New Roman" pitchFamily="18" charset="0"/>
              </a:rPr>
              <a:t>Introduction</a:t>
            </a:r>
            <a:r>
              <a:rPr lang="en-US" dirty="0"/>
              <a:t>   </a:t>
            </a:r>
          </a:p>
        </p:txBody>
      </p:sp>
      <p:sp>
        <p:nvSpPr>
          <p:cNvPr id="18" name="Content Placeholder 2"/>
          <p:cNvSpPr>
            <a:spLocks noGrp="1"/>
          </p:cNvSpPr>
          <p:nvPr>
            <p:ph idx="1"/>
          </p:nvPr>
        </p:nvSpPr>
        <p:spPr>
          <a:xfrm>
            <a:off x="381000" y="1049020"/>
            <a:ext cx="8305800" cy="5181600"/>
          </a:xfrm>
        </p:spPr>
        <p:txBody>
          <a:bodyPr>
            <a:normAutofit fontScale="97500"/>
          </a:bodyPr>
          <a:lstStyle/>
          <a:p>
            <a:pPr marL="0" indent="0">
              <a:buNone/>
            </a:pPr>
            <a:r>
              <a:rPr lang="en-US" sz="2300" dirty="0" smtClean="0">
                <a:latin typeface="Times New Roman" pitchFamily="18" charset="0"/>
                <a:cs typeface="Times New Roman" pitchFamily="18" charset="0"/>
              </a:rPr>
              <a:t>One-clicks picks shopping platform is an android and web based project which show nearest mall based on  </a:t>
            </a:r>
            <a:r>
              <a:rPr lang="en-US" sz="2300" dirty="0">
                <a:latin typeface="Times New Roman" pitchFamily="18" charset="0"/>
                <a:cs typeface="Times New Roman" pitchFamily="18" charset="0"/>
              </a:rPr>
              <a:t>your location by turning on your device location </a:t>
            </a:r>
            <a:r>
              <a:rPr lang="en-US" sz="2300" dirty="0" smtClean="0">
                <a:latin typeface="Times New Roman" pitchFamily="18" charset="0"/>
                <a:cs typeface="Times New Roman" pitchFamily="18" charset="0"/>
              </a:rPr>
              <a:t>or user can search shop of their own interest from the menu The system mainly consists of 2 modules : </a:t>
            </a:r>
          </a:p>
          <a:p>
            <a:pPr marL="0" indent="0">
              <a:buNone/>
            </a:pPr>
            <a:r>
              <a:rPr lang="en-US" sz="2300" dirty="0" smtClean="0">
                <a:latin typeface="Times New Roman" pitchFamily="18" charset="0"/>
                <a:cs typeface="Times New Roman" pitchFamily="18" charset="0"/>
              </a:rPr>
              <a:t>1)User                              </a:t>
            </a:r>
          </a:p>
          <a:p>
            <a:pPr marL="0" indent="0">
              <a:buNone/>
            </a:pPr>
            <a:r>
              <a:rPr lang="en-US" sz="2300" dirty="0" smtClean="0">
                <a:latin typeface="Times New Roman" pitchFamily="18" charset="0"/>
                <a:cs typeface="Times New Roman" pitchFamily="18" charset="0"/>
              </a:rPr>
              <a:t>2)Admin                             </a:t>
            </a:r>
          </a:p>
          <a:p>
            <a:pPr marL="0" indent="0">
              <a:buNone/>
            </a:pPr>
            <a:r>
              <a:rPr lang="en-US" sz="2300" dirty="0" smtClean="0">
                <a:latin typeface="Times New Roman" pitchFamily="18" charset="0"/>
                <a:cs typeface="Times New Roman" pitchFamily="18" charset="0"/>
              </a:rPr>
              <a:t>User modules is android based while admin and manager is on website.</a:t>
            </a:r>
          </a:p>
          <a:p>
            <a:pPr marL="0" indent="0">
              <a:buNone/>
            </a:pPr>
            <a:r>
              <a:rPr lang="en-US" sz="2300" dirty="0" smtClean="0">
                <a:latin typeface="Times New Roman" pitchFamily="18" charset="0"/>
                <a:cs typeface="Times New Roman" pitchFamily="18" charset="0"/>
              </a:rPr>
              <a:t>User can avail two services by using this application i.e., to shop groceries online and to put complaints if </a:t>
            </a:r>
            <a:r>
              <a:rPr lang="en-US" sz="2300" dirty="0">
                <a:latin typeface="Times New Roman" pitchFamily="18" charset="0"/>
                <a:cs typeface="Times New Roman" pitchFamily="18" charset="0"/>
              </a:rPr>
              <a:t> </a:t>
            </a:r>
            <a:r>
              <a:rPr lang="en-US" sz="2300" dirty="0" smtClean="0">
                <a:latin typeface="Times New Roman" pitchFamily="18" charset="0"/>
                <a:cs typeface="Times New Roman" pitchFamily="18" charset="0"/>
              </a:rPr>
              <a:t>face any issue regarding services.</a:t>
            </a:r>
          </a:p>
          <a:p>
            <a:pPr marL="0" indent="0">
              <a:buNone/>
            </a:pPr>
            <a:r>
              <a:rPr lang="en-US" sz="2300" dirty="0" smtClean="0">
                <a:latin typeface="Times New Roman" pitchFamily="18" charset="0"/>
                <a:cs typeface="Times New Roman" pitchFamily="18" charset="0"/>
              </a:rPr>
              <a:t>Admin can handle upcoming request on Panel/mall and clear bills of customers. Perform crud operations on items and keep record of sales persons and generate sales reports.</a:t>
            </a:r>
          </a:p>
        </p:txBody>
      </p:sp>
      <p:sp>
        <p:nvSpPr>
          <p:cNvPr id="16" name="Slide Number Placeholder 15"/>
          <p:cNvSpPr>
            <a:spLocks noGrp="1"/>
          </p:cNvSpPr>
          <p:nvPr>
            <p:ph type="sldNum" sz="quarter" idx="12"/>
          </p:nvPr>
        </p:nvSpPr>
        <p:spPr/>
        <p:txBody>
          <a:bodyPr/>
          <a:lstStyle/>
          <a:p>
            <a:fld id="{21BAB6EE-EAEA-4561-8880-8DF9D3AB286A}" type="slidenum">
              <a:rPr lang="en-US" smtClean="0"/>
              <a:pPr/>
              <a:t>4</a:t>
            </a:fld>
            <a:endParaRPr lang="en-US"/>
          </a:p>
        </p:txBody>
      </p:sp>
      <p:pic>
        <p:nvPicPr>
          <p:cNvPr id="19" name="Picture 18"/>
          <p:cNvPicPr/>
          <p:nvPr/>
        </p:nvPicPr>
        <p:blipFill>
          <a:blip r:embed="rId3" cstate="print">
            <a:extLst>
              <a:ext uri="{28A0092B-C50C-407E-A947-70E740481C1C}">
                <a14:useLocalDpi xmlns:a14="http://schemas.microsoft.com/office/drawing/2010/main" val="0"/>
              </a:ext>
            </a:extLst>
          </a:blip>
          <a:stretch>
            <a:fillRect/>
          </a:stretch>
        </p:blipFill>
        <p:spPr>
          <a:xfrm>
            <a:off x="7663815" y="197485"/>
            <a:ext cx="922655" cy="85153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801" y="533401"/>
            <a:ext cx="8079581" cy="838200"/>
          </a:xfrm>
        </p:spPr>
        <p:txBody>
          <a:bodyPr>
            <a:normAutofit/>
          </a:bodyPr>
          <a:lstStyle/>
          <a:p>
            <a:r>
              <a:rPr lang="en-US" sz="2800" dirty="0" smtClean="0"/>
              <a:t>Use case Sign Up:  </a:t>
            </a:r>
            <a:endParaRPr lang="en-US" sz="2800" dirty="0"/>
          </a:p>
        </p:txBody>
      </p:sp>
      <p:sp>
        <p:nvSpPr>
          <p:cNvPr id="3" name="Content Placeholder 2"/>
          <p:cNvSpPr>
            <a:spLocks noGrp="1"/>
          </p:cNvSpPr>
          <p:nvPr>
            <p:ph idx="1"/>
          </p:nvPr>
        </p:nvSpPr>
        <p:spPr>
          <a:xfrm>
            <a:off x="507206" y="1371601"/>
            <a:ext cx="8065294" cy="4387977"/>
          </a:xfrm>
        </p:spPr>
        <p:txBody>
          <a:bodyPr/>
          <a:lstStyle/>
          <a:p>
            <a:endParaRPr lang="en-US" dirty="0"/>
          </a:p>
        </p:txBody>
      </p:sp>
      <p:sp>
        <p:nvSpPr>
          <p:cNvPr id="4" name="Slide Number Placeholder 3"/>
          <p:cNvSpPr>
            <a:spLocks noGrp="1"/>
          </p:cNvSpPr>
          <p:nvPr>
            <p:ph type="sldNum" sz="quarter" idx="12"/>
          </p:nvPr>
        </p:nvSpPr>
        <p:spPr/>
        <p:txBody>
          <a:bodyPr/>
          <a:lstStyle/>
          <a:p>
            <a:fld id="{21BAB6EE-EAEA-4561-8880-8DF9D3AB286A}" type="slidenum">
              <a:rPr lang="en-US" smtClean="0"/>
              <a:pPr/>
              <a:t>5</a:t>
            </a:fld>
            <a:endParaRPr lang="en-US"/>
          </a:p>
        </p:txBody>
      </p:sp>
    </p:spTree>
    <p:extLst>
      <p:ext uri="{BB962C8B-B14F-4D97-AF65-F5344CB8AC3E}">
        <p14:creationId xmlns:p14="http://schemas.microsoft.com/office/powerpoint/2010/main" val="4027474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795867"/>
          </a:xfrm>
        </p:spPr>
        <p:txBody>
          <a:bodyPr>
            <a:normAutofit/>
          </a:bodyPr>
          <a:lstStyle/>
          <a:p>
            <a:r>
              <a:rPr lang="en-US" sz="2800" dirty="0" smtClean="0"/>
              <a:t>USE CASE Put Complaints</a:t>
            </a:r>
            <a:endParaRPr lang="en-US" sz="2800" dirty="0"/>
          </a:p>
        </p:txBody>
      </p:sp>
      <p:sp>
        <p:nvSpPr>
          <p:cNvPr id="4" name="Slide Number Placeholder 3"/>
          <p:cNvSpPr>
            <a:spLocks noGrp="1"/>
          </p:cNvSpPr>
          <p:nvPr>
            <p:ph type="sldNum" sz="quarter" idx="12"/>
          </p:nvPr>
        </p:nvSpPr>
        <p:spPr/>
        <p:txBody>
          <a:bodyPr/>
          <a:lstStyle/>
          <a:p>
            <a:fld id="{21BAB6EE-EAEA-4561-8880-8DF9D3AB286A}" type="slidenum">
              <a:rPr lang="en-US" smtClean="0"/>
              <a:pPr/>
              <a:t>6</a:t>
            </a:fld>
            <a:endParaRPr lang="en-US"/>
          </a:p>
        </p:txBody>
      </p:sp>
      <p:pic>
        <p:nvPicPr>
          <p:cNvPr id="5" name="Content Placeholder 4" descr="C:\Users\hp\Downloads\WhatsApp Image 2020-12-06 at 4.48.55 P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52600" y="1752600"/>
            <a:ext cx="4997730" cy="4775667"/>
          </a:xfrm>
          <a:prstGeom prst="rect">
            <a:avLst/>
          </a:prstGeom>
          <a:noFill/>
          <a:ln>
            <a:noFill/>
          </a:ln>
        </p:spPr>
      </p:pic>
    </p:spTree>
    <p:extLst>
      <p:ext uri="{BB962C8B-B14F-4D97-AF65-F5344CB8AC3E}">
        <p14:creationId xmlns:p14="http://schemas.microsoft.com/office/powerpoint/2010/main" val="2136172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919" y="499533"/>
            <a:ext cx="8079581" cy="795867"/>
          </a:xfrm>
        </p:spPr>
        <p:txBody>
          <a:bodyPr>
            <a:normAutofit/>
          </a:bodyPr>
          <a:lstStyle/>
          <a:p>
            <a:r>
              <a:rPr lang="en-US" sz="2800" dirty="0" smtClean="0"/>
              <a:t>Shop Groceries online</a:t>
            </a:r>
            <a:endParaRPr lang="en-US" sz="2800" dirty="0"/>
          </a:p>
        </p:txBody>
      </p:sp>
      <p:sp>
        <p:nvSpPr>
          <p:cNvPr id="4" name="Slide Number Placeholder 3"/>
          <p:cNvSpPr>
            <a:spLocks noGrp="1"/>
          </p:cNvSpPr>
          <p:nvPr>
            <p:ph type="sldNum" sz="quarter" idx="12"/>
          </p:nvPr>
        </p:nvSpPr>
        <p:spPr/>
        <p:txBody>
          <a:bodyPr/>
          <a:lstStyle/>
          <a:p>
            <a:fld id="{21BAB6EE-EAEA-4561-8880-8DF9D3AB286A}" type="slidenum">
              <a:rPr lang="en-US" smtClean="0"/>
              <a:pPr/>
              <a:t>7</a:t>
            </a:fld>
            <a:endParaRPr lang="en-US"/>
          </a:p>
        </p:txBody>
      </p:sp>
      <p:pic>
        <p:nvPicPr>
          <p:cNvPr id="5" name="Content Placeholder 4" descr="C:\Users\hp\Downloads\WhatsApp Image 2020-12-06 at 4.51.09 PM.jpe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199" y="1676400"/>
            <a:ext cx="5321993" cy="4851867"/>
          </a:xfrm>
          <a:prstGeom prst="rect">
            <a:avLst/>
          </a:prstGeom>
          <a:noFill/>
          <a:ln>
            <a:noFill/>
          </a:ln>
        </p:spPr>
      </p:pic>
    </p:spTree>
    <p:extLst>
      <p:ext uri="{BB962C8B-B14F-4D97-AF65-F5344CB8AC3E}">
        <p14:creationId xmlns:p14="http://schemas.microsoft.com/office/powerpoint/2010/main" val="2061239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97162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0"/>
            <a:ext cx="8229600" cy="960438"/>
          </a:xfrm>
        </p:spPr>
        <p:txBody>
          <a:bodyPr>
            <a:normAutofit/>
          </a:bodyPr>
          <a:lstStyle/>
          <a:p>
            <a:r>
              <a:rPr lang="en-US" sz="3200" dirty="0" smtClean="0">
                <a:latin typeface="Times New Roman" panose="02020603050405020304" pitchFamily="18" charset="0"/>
                <a:cs typeface="Times New Roman" panose="02020603050405020304" pitchFamily="18" charset="0"/>
              </a:rPr>
              <a:t>Working </a:t>
            </a:r>
            <a:r>
              <a:rPr lang="en-US" sz="3200" dirty="0" smtClean="0">
                <a:latin typeface="Times New Roman" panose="02020603050405020304" pitchFamily="18" charset="0"/>
                <a:cs typeface="Times New Roman" panose="02020603050405020304" pitchFamily="18" charset="0"/>
              </a:rPr>
              <a:t>flow(Flow Chart)</a:t>
            </a:r>
            <a:endParaRPr lang="en-US" sz="3200" dirty="0">
              <a:latin typeface="Times New Roman" panose="02020603050405020304" pitchFamily="18" charset="0"/>
              <a:cs typeface="Times New Roman" panose="02020603050405020304"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8</a:t>
            </a:fld>
            <a:endParaRPr lang="en-US"/>
          </a:p>
        </p:txBody>
      </p:sp>
      <p:pic>
        <p:nvPicPr>
          <p:cNvPr id="11" name="Content Placeholder 10" descr="C:\Users\hp\Downloads\WhatsApp Image 2020-12-06 at 4.52.26 PM.jpe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19200" y="1371600"/>
            <a:ext cx="5943599" cy="4800600"/>
          </a:xfrm>
          <a:prstGeom prst="rect">
            <a:avLst/>
          </a:prstGeom>
          <a:noFill/>
          <a:ln>
            <a:noFill/>
          </a:ln>
        </p:spPr>
      </p:pic>
    </p:spTree>
    <p:extLst>
      <p:ext uri="{BB962C8B-B14F-4D97-AF65-F5344CB8AC3E}">
        <p14:creationId xmlns:p14="http://schemas.microsoft.com/office/powerpoint/2010/main" val="257868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83920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304800" cy="6858000"/>
          </a:xfrm>
          <a:prstGeom prst="rect">
            <a:avLst/>
          </a:prstGeom>
          <a:solidFill>
            <a:schemeClr val="tx2">
              <a:lumMod val="75000"/>
            </a:schemeClr>
          </a:solid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p:nvSpPr>
        <p:spPr>
          <a:xfrm>
            <a:off x="228600" y="5971629"/>
            <a:ext cx="8915400" cy="769441"/>
          </a:xfrm>
          <a:prstGeom prst="rect">
            <a:avLst/>
          </a:prstGeom>
          <a:noFill/>
        </p:spPr>
        <p:txBody>
          <a:bodyPr wrap="square" rtlCol="0">
            <a:spAutoFit/>
          </a:bodyPr>
          <a:lstStyle/>
          <a:p>
            <a:r>
              <a:rPr lang="en-US" sz="4400" u="sng" dirty="0">
                <a:solidFill>
                  <a:schemeClr val="tx2">
                    <a:lumMod val="75000"/>
                  </a:schemeClr>
                </a:solidFill>
              </a:rPr>
              <a:t>_______________________________</a:t>
            </a:r>
          </a:p>
        </p:txBody>
      </p:sp>
      <p:sp>
        <p:nvSpPr>
          <p:cNvPr id="8" name="Title 1"/>
          <p:cNvSpPr>
            <a:spLocks noGrp="1"/>
          </p:cNvSpPr>
          <p:nvPr>
            <p:ph type="title"/>
          </p:nvPr>
        </p:nvSpPr>
        <p:spPr>
          <a:xfrm>
            <a:off x="457200" y="0"/>
            <a:ext cx="8229600" cy="960438"/>
          </a:xfrm>
        </p:spPr>
        <p:txBody>
          <a:bodyPr>
            <a:normAutofit/>
          </a:bodyPr>
          <a:lstStyle/>
          <a:p>
            <a:r>
              <a:rPr lang="en-US" sz="3200" dirty="0" smtClean="0">
                <a:latin typeface="Times New Roman" panose="02020603050405020304" pitchFamily="18" charset="0"/>
                <a:cs typeface="Times New Roman" panose="02020603050405020304" pitchFamily="18" charset="0"/>
              </a:rPr>
              <a:t>Working flow(Admin)</a:t>
            </a:r>
            <a:endParaRPr lang="en-US" sz="3200" dirty="0">
              <a:latin typeface="Times New Roman" panose="02020603050405020304" pitchFamily="18" charset="0"/>
              <a:cs typeface="Times New Roman" panose="02020603050405020304" pitchFamily="18" charset="0"/>
            </a:endParaRPr>
          </a:p>
        </p:txBody>
      </p:sp>
      <p:sp>
        <p:nvSpPr>
          <p:cNvPr id="16" name="Slide Number Placeholder 15"/>
          <p:cNvSpPr>
            <a:spLocks noGrp="1"/>
          </p:cNvSpPr>
          <p:nvPr>
            <p:ph type="sldNum" sz="quarter" idx="12"/>
          </p:nvPr>
        </p:nvSpPr>
        <p:spPr/>
        <p:txBody>
          <a:bodyPr/>
          <a:lstStyle/>
          <a:p>
            <a:fld id="{21BAB6EE-EAEA-4561-8880-8DF9D3AB286A}" type="slidenum">
              <a:rPr lang="en-US" smtClean="0"/>
              <a:pPr/>
              <a:t>9</a:t>
            </a:fld>
            <a:endParaRPr lang="en-US"/>
          </a:p>
        </p:txBody>
      </p:sp>
      <p:pic>
        <p:nvPicPr>
          <p:cNvPr id="12" name="Content Placeholder 11" descr="C:\Users\hp\Downloads\WhatsApp Image 2020-12-06 at 8.27.01 PM.jpeg"/>
          <p:cNvPicPr>
            <a:picLocks noGrp="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3000" y="1102319"/>
            <a:ext cx="6085749" cy="4993681"/>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TM03457491[[fn=Metropolitan]]</Template>
  <TotalTime>1845</TotalTime>
  <Words>683</Words>
  <Application>Microsoft Office PowerPoint</Application>
  <PresentationFormat>On-screen Show (4:3)</PresentationFormat>
  <Paragraphs>171</Paragraphs>
  <Slides>20</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Metropolitan</vt:lpstr>
      <vt:lpstr>PowerPoint Presentation</vt:lpstr>
      <vt:lpstr>                                                  One-Clicks Picks </vt:lpstr>
      <vt:lpstr>Outline</vt:lpstr>
      <vt:lpstr>Introduction   </vt:lpstr>
      <vt:lpstr>Use case Sign Up:  </vt:lpstr>
      <vt:lpstr>USE CASE Put Complaints</vt:lpstr>
      <vt:lpstr>Shop Groceries online</vt:lpstr>
      <vt:lpstr>Working flow(Flow Chart)</vt:lpstr>
      <vt:lpstr>Working flow(Admin)</vt:lpstr>
      <vt:lpstr>Working flow</vt:lpstr>
      <vt:lpstr>Problem statement</vt:lpstr>
      <vt:lpstr>Objectives </vt:lpstr>
      <vt:lpstr>Development Requirements</vt:lpstr>
      <vt:lpstr>Rationale behind Selected Methodology </vt:lpstr>
      <vt:lpstr>Rationale behind Selected Methodology</vt:lpstr>
      <vt:lpstr>Modern tools  </vt:lpstr>
      <vt:lpstr>Benefits </vt:lpstr>
      <vt:lpstr>Benefits </vt:lpstr>
      <vt:lpstr>Benefits </vt:lpstr>
      <vt:lpstr>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Prince</dc:creator>
  <cp:lastModifiedBy>hp</cp:lastModifiedBy>
  <cp:revision>329</cp:revision>
  <dcterms:created xsi:type="dcterms:W3CDTF">2014-09-12T06:08:00Z</dcterms:created>
  <dcterms:modified xsi:type="dcterms:W3CDTF">2020-12-14T16:45:42Z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1033-10.2.0.7635</vt:lpwstr>
  </property>
</Properties>
</file>