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7"/>
  </p:notesMasterIdLst>
  <p:handoutMasterIdLst>
    <p:handoutMasterId r:id="rId8"/>
  </p:handoutMasterIdLst>
  <p:sldIdLst>
    <p:sldId id="576" r:id="rId2"/>
    <p:sldId id="727" r:id="rId3"/>
    <p:sldId id="728" r:id="rId4"/>
    <p:sldId id="729" r:id="rId5"/>
    <p:sldId id="720" r:id="rId6"/>
  </p:sldIdLst>
  <p:sldSz cx="9144000" cy="5143500" type="screen16x9"/>
  <p:notesSz cx="9144000" cy="6858000"/>
  <p:defaultTextStyle>
    <a:defPPr>
      <a:defRPr lang="en-US"/>
    </a:defPPr>
    <a:lvl1pPr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1pPr>
    <a:lvl2pPr marL="169863" indent="1143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2pPr>
    <a:lvl3pPr marL="341313" indent="2286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3pPr>
    <a:lvl4pPr marL="512763" indent="3429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4pPr>
    <a:lvl5pPr marL="684213" indent="455613"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B9BE78"/>
    <a:srgbClr val="0070C0"/>
    <a:srgbClr val="B8B8B8"/>
    <a:srgbClr val="4D4D4D"/>
    <a:srgbClr val="5E4847"/>
    <a:srgbClr val="604847"/>
    <a:srgbClr val="AB9E4B"/>
    <a:srgbClr val="9FB3A9"/>
    <a:srgbClr val="707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1" autoAdjust="0"/>
    <p:restoredTop sz="88789" autoAdjust="0"/>
  </p:normalViewPr>
  <p:slideViewPr>
    <p:cSldViewPr snapToGrid="0" showGuides="1">
      <p:cViewPr>
        <p:scale>
          <a:sx n="100" d="100"/>
          <a:sy n="100" d="100"/>
        </p:scale>
        <p:origin x="-2376" y="-896"/>
      </p:cViewPr>
      <p:guideLst>
        <p:guide orient="horz" pos="347"/>
        <p:guide orient="horz" pos="700"/>
        <p:guide pos="509"/>
        <p:guide pos="5759"/>
        <p:guide pos="2886"/>
      </p:guideLst>
    </p:cSldViewPr>
  </p:slideViewPr>
  <p:outlineViewPr>
    <p:cViewPr>
      <p:scale>
        <a:sx n="33" d="100"/>
        <a:sy n="33" d="100"/>
      </p:scale>
      <p:origin x="0" y="0"/>
    </p:cViewPr>
  </p:outlineViewPr>
  <p:notesTextViewPr>
    <p:cViewPr>
      <p:scale>
        <a:sx n="1" d="1"/>
        <a:sy n="1" d="1"/>
      </p:scale>
      <p:origin x="0" y="0"/>
    </p:cViewPr>
  </p:notesTextViewPr>
  <p:sorterViewPr>
    <p:cViewPr>
      <p:scale>
        <a:sx n="89" d="100"/>
        <a:sy n="89" d="100"/>
      </p:scale>
      <p:origin x="0" y="0"/>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l">
              <a:lnSpc>
                <a:spcPct val="90000"/>
              </a:lnSpc>
              <a:spcBef>
                <a:spcPct val="50000"/>
              </a:spcBef>
              <a:buClr>
                <a:schemeClr val="accent1"/>
              </a:buClr>
              <a:defRPr sz="1200">
                <a:latin typeface="Arial" charset="0"/>
                <a:ea typeface="+mn-ea"/>
                <a:cs typeface="+mn-cs"/>
              </a:defRPr>
            </a:lvl1pPr>
          </a:lstStyle>
          <a:p>
            <a:pPr>
              <a:defRPr/>
            </a:pPr>
            <a:endParaRPr lang="en-US" dirty="0"/>
          </a:p>
        </p:txBody>
      </p:sp>
      <p:sp>
        <p:nvSpPr>
          <p:cNvPr id="152579" name="Rectangle 3"/>
          <p:cNvSpPr>
            <a:spLocks noGrp="1" noChangeArrowheads="1"/>
          </p:cNvSpPr>
          <p:nvPr>
            <p:ph type="dt" sz="quarter" idx="1"/>
          </p:nvPr>
        </p:nvSpPr>
        <p:spPr bwMode="auto">
          <a:xfrm>
            <a:off x="5181600" y="0"/>
            <a:ext cx="3962400" cy="381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r">
              <a:lnSpc>
                <a:spcPct val="90000"/>
              </a:lnSpc>
              <a:spcBef>
                <a:spcPct val="50000"/>
              </a:spcBef>
              <a:buClr>
                <a:schemeClr val="accent1"/>
              </a:buClr>
              <a:defRPr sz="1200">
                <a:cs typeface="+mn-cs"/>
              </a:defRPr>
            </a:lvl1pPr>
          </a:lstStyle>
          <a:p>
            <a:pPr>
              <a:defRPr/>
            </a:pPr>
            <a:fld id="{20081F73-A3D6-48AF-B321-CCF67B639CA5}" type="datetime1">
              <a:rPr lang="en-US"/>
              <a:pPr>
                <a:defRPr/>
              </a:pPr>
              <a:t>8/28/13</a:t>
            </a:fld>
            <a:endParaRPr lang="en-US" dirty="0"/>
          </a:p>
        </p:txBody>
      </p:sp>
      <p:sp>
        <p:nvSpPr>
          <p:cNvPr id="152580" name="Rectangle 4"/>
          <p:cNvSpPr>
            <a:spLocks noGrp="1" noChangeArrowheads="1"/>
          </p:cNvSpPr>
          <p:nvPr>
            <p:ph type="ftr" sz="quarter" idx="2"/>
          </p:nvPr>
        </p:nvSpPr>
        <p:spPr bwMode="auto">
          <a:xfrm>
            <a:off x="0" y="6477000"/>
            <a:ext cx="3962400" cy="381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l">
              <a:lnSpc>
                <a:spcPct val="90000"/>
              </a:lnSpc>
              <a:spcBef>
                <a:spcPct val="50000"/>
              </a:spcBef>
              <a:buClr>
                <a:schemeClr val="accent1"/>
              </a:buClr>
              <a:defRPr sz="1200">
                <a:latin typeface="Arial" charset="0"/>
                <a:ea typeface="+mn-ea"/>
                <a:cs typeface="+mn-cs"/>
              </a:defRPr>
            </a:lvl1pPr>
          </a:lstStyle>
          <a:p>
            <a:pPr>
              <a:defRPr/>
            </a:pPr>
            <a:endParaRPr lang="en-US" dirty="0"/>
          </a:p>
        </p:txBody>
      </p:sp>
      <p:sp>
        <p:nvSpPr>
          <p:cNvPr id="152581" name="Rectangle 5"/>
          <p:cNvSpPr>
            <a:spLocks noGrp="1" noChangeArrowheads="1"/>
          </p:cNvSpPr>
          <p:nvPr>
            <p:ph type="sldNum" sz="quarter" idx="3"/>
          </p:nvPr>
        </p:nvSpPr>
        <p:spPr bwMode="auto">
          <a:xfrm>
            <a:off x="5181600" y="6600825"/>
            <a:ext cx="3962400" cy="25717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r">
              <a:lnSpc>
                <a:spcPct val="90000"/>
              </a:lnSpc>
              <a:spcBef>
                <a:spcPct val="50000"/>
              </a:spcBef>
              <a:buClr>
                <a:schemeClr val="accent1"/>
              </a:buClr>
              <a:defRPr sz="1200">
                <a:cs typeface="+mn-cs"/>
              </a:defRPr>
            </a:lvl1pPr>
          </a:lstStyle>
          <a:p>
            <a:pPr>
              <a:defRPr/>
            </a:pPr>
            <a:fld id="{BC2084C9-A309-4861-9B00-572BD194BB28}" type="slidenum">
              <a:rPr lang="en-US"/>
              <a:pPr>
                <a:defRPr/>
              </a:pPr>
              <a:t>‹#›</a:t>
            </a:fld>
            <a:endParaRPr lang="en-US" dirty="0"/>
          </a:p>
        </p:txBody>
      </p:sp>
    </p:spTree>
    <p:extLst>
      <p:ext uri="{BB962C8B-B14F-4D97-AF65-F5344CB8AC3E}">
        <p14:creationId xmlns:p14="http://schemas.microsoft.com/office/powerpoint/2010/main" val="2604692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69636"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cs typeface="+mn-cs"/>
              </a:defRPr>
            </a:lvl1pPr>
          </a:lstStyle>
          <a:p>
            <a:pPr>
              <a:defRPr/>
            </a:pPr>
            <a:fld id="{C87FD523-6A9D-431F-9006-8F984D4E0CCC}" type="slidenum">
              <a:rPr lang="en-US"/>
              <a:pPr>
                <a:defRPr/>
              </a:pPr>
              <a:t>‹#›</a:t>
            </a:fld>
            <a:endParaRPr lang="en-US" dirty="0"/>
          </a:p>
        </p:txBody>
      </p:sp>
    </p:spTree>
    <p:extLst>
      <p:ext uri="{BB962C8B-B14F-4D97-AF65-F5344CB8AC3E}">
        <p14:creationId xmlns:p14="http://schemas.microsoft.com/office/powerpoint/2010/main" val="30042293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b="1" kern="1200">
        <a:solidFill>
          <a:schemeClr val="tx1"/>
        </a:solidFill>
        <a:latin typeface="Arial" pitchFamily="-106" charset="0"/>
        <a:ea typeface="ＭＳ Ｐゴシック" charset="-128"/>
        <a:cs typeface="ＭＳ Ｐゴシック" charset="-128"/>
      </a:defRPr>
    </a:lvl1pPr>
    <a:lvl2pPr marL="41275" algn="l" rtl="0" eaLnBrk="0" fontAlgn="base" hangingPunct="0">
      <a:spcBef>
        <a:spcPct val="30000"/>
      </a:spcBef>
      <a:spcAft>
        <a:spcPct val="0"/>
      </a:spcAft>
      <a:defRPr sz="400" kern="1200">
        <a:solidFill>
          <a:schemeClr val="tx1"/>
        </a:solidFill>
        <a:latin typeface="Arial" pitchFamily="-106" charset="0"/>
        <a:ea typeface="ＭＳ Ｐゴシック" pitchFamily="-106" charset="-128"/>
        <a:cs typeface="+mn-cs"/>
      </a:defRPr>
    </a:lvl2pPr>
    <a:lvl3pPr marL="125413" indent="-39688" algn="l" rtl="0" eaLnBrk="0" fontAlgn="base" hangingPunct="0">
      <a:spcBef>
        <a:spcPct val="30000"/>
      </a:spcBef>
      <a:spcAft>
        <a:spcPct val="0"/>
      </a:spcAft>
      <a:buSzPct val="100000"/>
      <a:buFont typeface="Times" pitchFamily="18" charset="0"/>
      <a:buChar char="•"/>
      <a:defRPr sz="400" kern="1200">
        <a:solidFill>
          <a:schemeClr val="tx1"/>
        </a:solidFill>
        <a:latin typeface="Arial" pitchFamily="-106" charset="0"/>
        <a:ea typeface="ＭＳ Ｐゴシック" pitchFamily="-106" charset="-128"/>
        <a:cs typeface="+mn-cs"/>
      </a:defRPr>
    </a:lvl3pPr>
    <a:lvl4pPr marL="215900" indent="-44450" algn="l" rtl="0" eaLnBrk="0" fontAlgn="base" hangingPunct="0">
      <a:spcBef>
        <a:spcPct val="30000"/>
      </a:spcBef>
      <a:spcAft>
        <a:spcPct val="0"/>
      </a:spcAft>
      <a:buChar char="–"/>
      <a:defRPr sz="400" kern="1200">
        <a:solidFill>
          <a:schemeClr val="tx1"/>
        </a:solidFill>
        <a:latin typeface="Arial" pitchFamily="-106" charset="0"/>
        <a:ea typeface="ＭＳ Ｐゴシック" pitchFamily="-106" charset="-128"/>
        <a:cs typeface="+mn-cs"/>
      </a:defRPr>
    </a:lvl4pPr>
    <a:lvl5pPr marL="258763" algn="l" rtl="0" eaLnBrk="0" fontAlgn="base" hangingPunct="0">
      <a:spcBef>
        <a:spcPct val="30000"/>
      </a:spcBef>
      <a:spcAft>
        <a:spcPct val="0"/>
      </a:spcAft>
      <a:defRPr sz="300" kern="1200">
        <a:solidFill>
          <a:schemeClr val="tx1"/>
        </a:solidFill>
        <a:latin typeface="Arial" pitchFamily="-106" charset="0"/>
        <a:ea typeface="ＭＳ Ｐゴシック" pitchFamily="-106" charset="-128"/>
        <a:cs typeface="+mn-cs"/>
      </a:defRPr>
    </a:lvl5pPr>
    <a:lvl6pPr marL="856575" algn="l" defTabSz="171315" rtl="0" eaLnBrk="1" latinLnBrk="0" hangingPunct="1">
      <a:defRPr sz="400" kern="1200">
        <a:solidFill>
          <a:schemeClr val="tx1"/>
        </a:solidFill>
        <a:latin typeface="+mn-lt"/>
        <a:ea typeface="+mn-ea"/>
        <a:cs typeface="+mn-cs"/>
      </a:defRPr>
    </a:lvl6pPr>
    <a:lvl7pPr marL="1027891" algn="l" defTabSz="171315" rtl="0" eaLnBrk="1" latinLnBrk="0" hangingPunct="1">
      <a:defRPr sz="400" kern="1200">
        <a:solidFill>
          <a:schemeClr val="tx1"/>
        </a:solidFill>
        <a:latin typeface="+mn-lt"/>
        <a:ea typeface="+mn-ea"/>
        <a:cs typeface="+mn-cs"/>
      </a:defRPr>
    </a:lvl7pPr>
    <a:lvl8pPr marL="1199206" algn="l" defTabSz="171315" rtl="0" eaLnBrk="1" latinLnBrk="0" hangingPunct="1">
      <a:defRPr sz="400" kern="1200">
        <a:solidFill>
          <a:schemeClr val="tx1"/>
        </a:solidFill>
        <a:latin typeface="+mn-lt"/>
        <a:ea typeface="+mn-ea"/>
        <a:cs typeface="+mn-cs"/>
      </a:defRPr>
    </a:lvl8pPr>
    <a:lvl9pPr marL="1370521" algn="l" defTabSz="171315"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00">
                <a:solidFill>
                  <a:schemeClr val="tx1"/>
                </a:solidFill>
                <a:latin typeface="Arial" pitchFamily="34" charset="0"/>
                <a:ea typeface="ＭＳ Ｐゴシック" pitchFamily="34" charset="-128"/>
              </a:defRPr>
            </a:lvl1pPr>
            <a:lvl2pPr marL="742950" indent="-285750" eaLnBrk="0" hangingPunct="0">
              <a:defRPr sz="700">
                <a:solidFill>
                  <a:schemeClr val="tx1"/>
                </a:solidFill>
                <a:latin typeface="Arial" pitchFamily="34" charset="0"/>
                <a:ea typeface="ＭＳ Ｐゴシック" pitchFamily="34" charset="-128"/>
              </a:defRPr>
            </a:lvl2pPr>
            <a:lvl3pPr marL="1143000" indent="-228600" eaLnBrk="0" hangingPunct="0">
              <a:defRPr sz="700">
                <a:solidFill>
                  <a:schemeClr val="tx1"/>
                </a:solidFill>
                <a:latin typeface="Arial" pitchFamily="34" charset="0"/>
                <a:ea typeface="ＭＳ Ｐゴシック" pitchFamily="34" charset="-128"/>
              </a:defRPr>
            </a:lvl3pPr>
            <a:lvl4pPr marL="1600200" indent="-228600" eaLnBrk="0" hangingPunct="0">
              <a:defRPr sz="700">
                <a:solidFill>
                  <a:schemeClr val="tx1"/>
                </a:solidFill>
                <a:latin typeface="Arial" pitchFamily="34" charset="0"/>
                <a:ea typeface="ＭＳ Ｐゴシック" pitchFamily="34" charset="-128"/>
              </a:defRPr>
            </a:lvl4pPr>
            <a:lvl5pPr marL="2057400" indent="-228600" eaLnBrk="0" hangingPunct="0">
              <a:defRPr sz="7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9pPr>
          </a:lstStyle>
          <a:p>
            <a:fld id="{51745EE9-7AA7-4964-BA6B-F02EC2E239CC}" type="slidenum">
              <a:rPr lang="en-US" sz="1200" smtClean="0">
                <a:latin typeface="Times" pitchFamily="18" charset="0"/>
              </a:rPr>
              <a:pPr/>
              <a:t>1</a:t>
            </a:fld>
            <a:endParaRPr lang="en-US" sz="1200" dirty="0" smtClean="0">
              <a:latin typeface="Times" pitchFamily="18" charset="0"/>
            </a:endParaRPr>
          </a:p>
        </p:txBody>
      </p:sp>
      <p:sp>
        <p:nvSpPr>
          <p:cNvPr id="109571" name="Rectangle 2"/>
          <p:cNvSpPr>
            <a:spLocks noGrp="1" noRot="1" noChangeAspect="1" noChangeArrowheads="1" noTextEdit="1"/>
          </p:cNvSpPr>
          <p:nvPr>
            <p:ph type="sldImg"/>
          </p:nvPr>
        </p:nvSpPr>
        <p:spPr>
          <a:xfrm>
            <a:off x="2287588" y="514350"/>
            <a:ext cx="4567237" cy="2570163"/>
          </a:xfrm>
          <a:ln w="12700" cap="flat">
            <a:solidFill>
              <a:schemeClr val="tx1"/>
            </a:solidFill>
          </a:ln>
        </p:spPr>
      </p:sp>
      <p:sp>
        <p:nvSpPr>
          <p:cNvPr id="109572" name="Rectangle 3"/>
          <p:cNvSpPr>
            <a:spLocks noGrp="1" noChangeArrowheads="1"/>
          </p:cNvSpPr>
          <p:nvPr>
            <p:ph type="body" idx="1"/>
          </p:nvPr>
        </p:nvSpPr>
        <p:spPr>
          <a:xfrm>
            <a:off x="1219200" y="3257550"/>
            <a:ext cx="6705600" cy="3087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4" tIns="46023" rIns="92044" bIns="46023"/>
          <a:lstStyle/>
          <a:p>
            <a:pPr eaLnBrk="1" hangingPunct="1"/>
            <a:endParaRPr lang="nl-NL"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1" charset="-128"/>
                <a:cs typeface="ＭＳ Ｐゴシック" pitchFamily="-1" charset="-128"/>
              </a:rPr>
              <a:t>Device Native Container: An application container or template compiled as device native application binary.  This provides the runtime environment for an ADF Mobile application to run as an on-device, native application in the mobile device’s operation system (for example Apple </a:t>
            </a:r>
            <a:r>
              <a:rPr lang="en-US" dirty="0" err="1" smtClean="0">
                <a:ea typeface="ＭＳ Ｐゴシック" pitchFamily="-1" charset="-128"/>
                <a:cs typeface="ＭＳ Ｐゴシック" pitchFamily="-1" charset="-128"/>
              </a:rPr>
              <a:t>iOS</a:t>
            </a:r>
            <a:r>
              <a:rPr lang="en-US" dirty="0" smtClean="0">
                <a:ea typeface="ＭＳ Ｐゴシック" pitchFamily="-1" charset="-128"/>
                <a:cs typeface="ＭＳ Ｐゴシック" pitchFamily="-1" charset="-128"/>
              </a:rPr>
              <a:t>).  Beyond hosting all of the client-side components for an ADF Mobile application, it also provides a couple of user interface navigation features: the Spring Board and the Tab Bar that allows user to navigate to a particular feature.</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Web View: Web View is a part of the Device Native container that leverages device’s web engine to display and process web-based content.  In an ADF Mobile application, Web View is the primary mechanism to render and deliver the application user interface.  </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Server HTML: Server HTML represents web-based user interface that are generated on the server and delivered as a web page to the ADF Mobile application.  Generation of the HTML code occurs entirely on a remote server, as well as business and page flow logic.  Server HTML can access device native services such as camera through the JavaScript API supported by Phone Gap, as long as it is running inside an ADF Mobile application.  Common options for server HTML-based pages are ADF Mobile browser and ADF Faces Rich Client-based pages.  </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Local HTML: Local HTML are web pages developed using </a:t>
            </a:r>
            <a:r>
              <a:rPr lang="en-US" dirty="0" err="1" smtClean="0">
                <a:ea typeface="ＭＳ Ｐゴシック" pitchFamily="-1" charset="-128"/>
                <a:cs typeface="ＭＳ Ｐゴシック" pitchFamily="-1" charset="-128"/>
              </a:rPr>
              <a:t>JDeveloper</a:t>
            </a:r>
            <a:r>
              <a:rPr lang="en-US" dirty="0" smtClean="0">
                <a:ea typeface="ＭＳ Ｐゴシック" pitchFamily="-1" charset="-128"/>
                <a:cs typeface="ＭＳ Ｐゴシック" pitchFamily="-1" charset="-128"/>
              </a:rPr>
              <a:t> or third-party tools/frameworks that are directly embedded within an ADF Mobile application.  These pages are delivered as a part of the ADF Mobile application.  Local HTML files can access device native features through the JavaScript APIs supported by the Phone Gap.</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ADF Mobile AMX Views: AMX views are based on the new AMX component that delivers </a:t>
            </a:r>
            <a:r>
              <a:rPr lang="en-US" dirty="0" err="1" smtClean="0">
                <a:ea typeface="ＭＳ Ｐゴシック" pitchFamily="-1" charset="-128"/>
                <a:cs typeface="ＭＳ Ｐゴシック" pitchFamily="-1" charset="-128"/>
              </a:rPr>
              <a:t>JavaServer</a:t>
            </a:r>
            <a:r>
              <a:rPr lang="en-US" dirty="0" smtClean="0">
                <a:ea typeface="ＭＳ Ｐゴシック" pitchFamily="-1" charset="-128"/>
                <a:cs typeface="ＭＳ Ｐゴシック" pitchFamily="-1" charset="-128"/>
              </a:rPr>
              <a:t> Faces-like development experience to developing HTML5-based user interface.   Developers define AMX views using UI and code editors in the </a:t>
            </a:r>
            <a:r>
              <a:rPr lang="en-US" dirty="0" err="1" smtClean="0">
                <a:ea typeface="ＭＳ Ｐゴシック" pitchFamily="-1" charset="-128"/>
                <a:cs typeface="ＭＳ Ｐゴシック" pitchFamily="-1" charset="-128"/>
              </a:rPr>
              <a:t>JDeveloper</a:t>
            </a:r>
            <a:r>
              <a:rPr lang="en-US" dirty="0" smtClean="0">
                <a:ea typeface="ＭＳ Ｐゴシック" pitchFamily="-1" charset="-128"/>
                <a:cs typeface="ＭＳ Ｐゴシック" pitchFamily="-1" charset="-128"/>
              </a:rPr>
              <a:t>, and these views are embedded into the ADF Mobile applications and deployed to the device.  During runtime, JavaScript Engine in the Web View renders AMX view definitions into HTML5 controls.  AMX components are built to deliver mobile optimized user experiences out of box, and supports device native user experience through extensive animation and touch gesture support.  </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ADF Controller: A mobile version of the ADF Controller that supports a subset of ADF Task Flow components available to a server-based ADF application.  It supports both bounded and unbounded ADF Task Flows, and a subset of events/scopes that are supported by the server-based ADF.  </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Java: Provides a Java Runtime environment for the ADF Mobile application.  This Java Virtual Machine is implemented in device-native code, and is embedded/compiled into each instance of the ADF Mobile application as part of the native application binary.  This JVM is based on the </a:t>
            </a:r>
            <a:r>
              <a:rPr lang="en-US" dirty="0" err="1" smtClean="0">
                <a:ea typeface="ＭＳ Ｐゴシック" pitchFamily="-1" charset="-128"/>
                <a:cs typeface="ＭＳ Ｐゴシック" pitchFamily="-1" charset="-128"/>
              </a:rPr>
              <a:t>JavaME</a:t>
            </a:r>
            <a:r>
              <a:rPr lang="en-US" dirty="0" smtClean="0">
                <a:ea typeface="ＭＳ Ｐゴシック" pitchFamily="-1" charset="-128"/>
                <a:cs typeface="ＭＳ Ｐゴシック" pitchFamily="-1" charset="-128"/>
              </a:rPr>
              <a:t> Connected Device Configuration (CDC) specification.</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Managed Beans: Managed Beans are Java classes that an ADF Mobile developer can write to extend the capabilities of the framework.  This allows any ADF/Java developers to leverage existing development skills to program, for example, additional business logic necessary to process data returned from the server.  Managed Beans are executed by the embedded Java support, and therefore must conform to the </a:t>
            </a:r>
            <a:r>
              <a:rPr lang="en-US" dirty="0" err="1" smtClean="0">
                <a:ea typeface="ＭＳ Ｐゴシック" pitchFamily="-1" charset="-128"/>
                <a:cs typeface="ＭＳ Ｐゴシック" pitchFamily="-1" charset="-128"/>
              </a:rPr>
              <a:t>JavaME</a:t>
            </a:r>
            <a:r>
              <a:rPr lang="en-US" dirty="0" smtClean="0">
                <a:ea typeface="ＭＳ Ｐゴシック" pitchFamily="-1" charset="-128"/>
                <a:cs typeface="ＭＳ Ｐゴシック" pitchFamily="-1" charset="-128"/>
              </a:rPr>
              <a:t> CDC specifications.</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ADF Model: ADF Model in an ADF Mobile application supports a subset of Business Logic components available to server-based ADF application.  It contains the binding layer that provides an interface between the business logic components and user interface, as well as the execution logic to invoke REST or SOAP-based web services.</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Application Configuration: Refers to services that allows key application configurations to be downloaded and refreshed.  For example, URL end points for a Web Services or Remote URL connection.  Application configuration services downloads configuration information from </a:t>
            </a:r>
            <a:r>
              <a:rPr lang="en-US" dirty="0" err="1" smtClean="0">
                <a:ea typeface="ＭＳ Ｐゴシック" pitchFamily="-1" charset="-128"/>
                <a:cs typeface="ＭＳ Ｐゴシック" pitchFamily="-1" charset="-128"/>
              </a:rPr>
              <a:t>WebDav</a:t>
            </a:r>
            <a:r>
              <a:rPr lang="en-US" dirty="0" smtClean="0">
                <a:ea typeface="ＭＳ Ｐゴシック" pitchFamily="-1" charset="-128"/>
                <a:cs typeface="ＭＳ Ｐゴシック" pitchFamily="-1" charset="-128"/>
              </a:rPr>
              <a:t>-based server-side service.  </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Credential Management, SSO, and Access Control: Refers to client-side services that provides security-related services for an ADF Mobile application.  For example, a local credential store that securely caches user credentials to support offline authentication.  Another example would be access control services that would show/hide application features based on user access.</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Phone Gap: Phone Gap is an open-sourced code library that provides a common JavaScript API/interface to access different device services such as the camera.  Phone Gap provides majority of the device-services integration for an ADF Mobile application.  Phone Gap JavaScript APIs are further abstracted as Device Data Controls in the </a:t>
            </a:r>
            <a:r>
              <a:rPr lang="en-US" dirty="0" err="1" smtClean="0">
                <a:ea typeface="ＭＳ Ｐゴシック" pitchFamily="-1" charset="-128"/>
                <a:cs typeface="ＭＳ Ｐゴシック" pitchFamily="-1" charset="-128"/>
              </a:rPr>
              <a:t>JDeveloper</a:t>
            </a:r>
            <a:r>
              <a:rPr lang="en-US" dirty="0" smtClean="0">
                <a:ea typeface="ＭＳ Ｐゴシック" pitchFamily="-1" charset="-128"/>
                <a:cs typeface="ＭＳ Ｐゴシック" pitchFamily="-1" charset="-128"/>
              </a:rPr>
              <a:t> Design Time for AMX-based views, allowing developers to integrate device services by simply dragging and dropping Data Controls to their AMX Views.</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Device Native Views: These are views written in device native language (for example Objective C for </a:t>
            </a:r>
            <a:r>
              <a:rPr lang="en-US" dirty="0" err="1" smtClean="0">
                <a:ea typeface="ＭＳ Ｐゴシック" pitchFamily="-1" charset="-128"/>
                <a:cs typeface="ＭＳ Ｐゴシック" pitchFamily="-1" charset="-128"/>
              </a:rPr>
              <a:t>iOS</a:t>
            </a:r>
            <a:r>
              <a:rPr lang="en-US" dirty="0" smtClean="0">
                <a:ea typeface="ＭＳ Ｐゴシック" pitchFamily="-1" charset="-128"/>
                <a:cs typeface="ＭＳ Ｐゴシック" pitchFamily="-1" charset="-128"/>
              </a:rPr>
              <a:t>), compiled as native libraries, and then incorporated into an ADF Mobile application.  Device native views are to be used as rare exceptions when AMX or other web-based UI are not sufficient to fully support certain application functionality that only native code can deliver.  For example, a view that requires intensive graphical processing support.  </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Local Data: Refers to data stores that reside on the device – in ADF Mobile, these are implemented as encrypted SQLite databases.  Full CRUD operations are supported to this local data store through the Java layer, using JDBC-based APIs.</a:t>
            </a: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On the server side, the Configuration Server refers to a </a:t>
            </a:r>
            <a:r>
              <a:rPr lang="en-US" dirty="0" err="1" smtClean="0">
                <a:ea typeface="ＭＳ Ｐゴシック" pitchFamily="-1" charset="-128"/>
                <a:cs typeface="ＭＳ Ｐゴシック" pitchFamily="-1" charset="-128"/>
              </a:rPr>
              <a:t>WebDav</a:t>
            </a:r>
            <a:r>
              <a:rPr lang="en-US" dirty="0" smtClean="0">
                <a:ea typeface="ＭＳ Ｐゴシック" pitchFamily="-1" charset="-128"/>
                <a:cs typeface="ＭＳ Ｐゴシック" pitchFamily="-1" charset="-128"/>
              </a:rPr>
              <a:t>-based server that hosts configuration files used by the </a:t>
            </a:r>
            <a:r>
              <a:rPr lang="en-US" dirty="0" err="1" smtClean="0">
                <a:ea typeface="ＭＳ Ｐゴシック" pitchFamily="-1" charset="-128"/>
                <a:cs typeface="ＭＳ Ｐゴシック" pitchFamily="-1" charset="-128"/>
              </a:rPr>
              <a:t>Applicaction</a:t>
            </a:r>
            <a:r>
              <a:rPr lang="en-US" dirty="0" smtClean="0">
                <a:ea typeface="ＭＳ Ｐゴシック" pitchFamily="-1" charset="-128"/>
                <a:cs typeface="ＭＳ Ｐゴシック" pitchFamily="-1" charset="-128"/>
              </a:rPr>
              <a:t> Configuration services.   The Configuration Server is delivered as a reference implementation/sample – developers and IT administrators can leverage any common </a:t>
            </a:r>
            <a:r>
              <a:rPr lang="en-US" dirty="0" err="1" smtClean="0">
                <a:ea typeface="ＭＳ Ｐゴシック" pitchFamily="-1" charset="-128"/>
                <a:cs typeface="ＭＳ Ｐゴシック" pitchFamily="-1" charset="-128"/>
              </a:rPr>
              <a:t>WebDav</a:t>
            </a:r>
            <a:r>
              <a:rPr lang="en-US" dirty="0" smtClean="0">
                <a:ea typeface="ＭＳ Ｐゴシック" pitchFamily="-1" charset="-128"/>
                <a:cs typeface="ＭＳ Ｐゴシック" pitchFamily="-1" charset="-128"/>
              </a:rPr>
              <a:t> services hosted on common J2EE server for this purpose.</a:t>
            </a:r>
          </a:p>
          <a:p>
            <a:endParaRPr lang="en-US" dirty="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solidFill>
                  <a:prstClr val="black"/>
                </a:solidFill>
                <a:latin typeface="Calibri"/>
              </a:rPr>
              <a:pPr>
                <a:defRPr/>
              </a:pPr>
              <a:t>3</a:t>
            </a:fld>
            <a:endParaRPr lang="en-US" dirty="0">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00">
                <a:solidFill>
                  <a:schemeClr val="tx1"/>
                </a:solidFill>
                <a:latin typeface="Arial" pitchFamily="34" charset="0"/>
                <a:ea typeface="ＭＳ Ｐゴシック" pitchFamily="34" charset="-128"/>
              </a:defRPr>
            </a:lvl1pPr>
            <a:lvl2pPr marL="742950" indent="-285750" eaLnBrk="0" hangingPunct="0">
              <a:defRPr sz="700">
                <a:solidFill>
                  <a:schemeClr val="tx1"/>
                </a:solidFill>
                <a:latin typeface="Arial" pitchFamily="34" charset="0"/>
                <a:ea typeface="ＭＳ Ｐゴシック" pitchFamily="34" charset="-128"/>
              </a:defRPr>
            </a:lvl2pPr>
            <a:lvl3pPr marL="1143000" indent="-228600" eaLnBrk="0" hangingPunct="0">
              <a:defRPr sz="700">
                <a:solidFill>
                  <a:schemeClr val="tx1"/>
                </a:solidFill>
                <a:latin typeface="Arial" pitchFamily="34" charset="0"/>
                <a:ea typeface="ＭＳ Ｐゴシック" pitchFamily="34" charset="-128"/>
              </a:defRPr>
            </a:lvl3pPr>
            <a:lvl4pPr marL="1600200" indent="-228600" eaLnBrk="0" hangingPunct="0">
              <a:defRPr sz="700">
                <a:solidFill>
                  <a:schemeClr val="tx1"/>
                </a:solidFill>
                <a:latin typeface="Arial" pitchFamily="34" charset="0"/>
                <a:ea typeface="ＭＳ Ｐゴシック" pitchFamily="34" charset="-128"/>
              </a:defRPr>
            </a:lvl4pPr>
            <a:lvl5pPr marL="2057400" indent="-228600" eaLnBrk="0" hangingPunct="0">
              <a:defRPr sz="7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9pPr>
          </a:lstStyle>
          <a:p>
            <a:fld id="{8CE8D6D8-639C-4A67-B737-B60FC8334AA4}" type="slidenum">
              <a:rPr lang="en-US" sz="1200" smtClean="0">
                <a:latin typeface="Times" pitchFamily="18" charset="0"/>
              </a:rPr>
              <a:pPr/>
              <a:t>5</a:t>
            </a:fld>
            <a:endParaRPr lang="en-US" sz="1200" dirty="0" smtClean="0">
              <a:latin typeface="Times" pitchFamily="18" charset="0"/>
            </a:endParaRPr>
          </a:p>
        </p:txBody>
      </p:sp>
      <p:sp>
        <p:nvSpPr>
          <p:cNvPr id="113667" name="Rectangle 2"/>
          <p:cNvSpPr>
            <a:spLocks noGrp="1" noRot="1" noChangeAspect="1" noChangeArrowheads="1" noTextEdit="1"/>
          </p:cNvSpPr>
          <p:nvPr>
            <p:ph type="sldImg"/>
          </p:nvPr>
        </p:nvSpPr>
        <p:spPr>
          <a:xfrm>
            <a:off x="2287588" y="514350"/>
            <a:ext cx="4567237" cy="2570163"/>
          </a:xfrm>
          <a:ln w="12700" cap="flat">
            <a:solidFill>
              <a:schemeClr val="tx1"/>
            </a:solidFill>
          </a:ln>
        </p:spPr>
      </p:sp>
      <p:sp>
        <p:nvSpPr>
          <p:cNvPr id="113668" name="Rectangle 3"/>
          <p:cNvSpPr>
            <a:spLocks noGrp="1" noChangeArrowheads="1"/>
          </p:cNvSpPr>
          <p:nvPr>
            <p:ph type="body" idx="1"/>
          </p:nvPr>
        </p:nvSpPr>
        <p:spPr>
          <a:xfrm>
            <a:off x="1219200" y="3257550"/>
            <a:ext cx="6705600" cy="3087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4" tIns="46023" rIns="92044" bIns="46023"/>
          <a:lstStyle/>
          <a:p>
            <a:pPr eaLnBrk="1" hangingPunct="1"/>
            <a:endParaRPr lang="nl-NL" smtClean="0">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52922" y="3596148"/>
            <a:ext cx="7772797" cy="670855"/>
          </a:xfrm>
        </p:spPr>
        <p:txBody>
          <a:bodyPr anchor="b" anchorCtr="0"/>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1152922" y="4410273"/>
            <a:ext cx="7075289" cy="532642"/>
          </a:xfrm>
        </p:spPr>
        <p:txBody>
          <a:bodyPr/>
          <a:lstStyle>
            <a:lvl1pPr marL="0" marR="0" indent="0" algn="l" defTabSz="914400"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5573" indent="0" algn="ctr">
              <a:buNone/>
              <a:defRPr>
                <a:solidFill>
                  <a:schemeClr val="tx1">
                    <a:tint val="75000"/>
                  </a:schemeClr>
                </a:solidFill>
              </a:defRPr>
            </a:lvl2pPr>
            <a:lvl3pPr marL="571145" indent="0" algn="ctr">
              <a:buNone/>
              <a:defRPr>
                <a:solidFill>
                  <a:schemeClr val="tx1">
                    <a:tint val="75000"/>
                  </a:schemeClr>
                </a:solidFill>
              </a:defRPr>
            </a:lvl3pPr>
            <a:lvl4pPr marL="856718" indent="0" algn="ctr">
              <a:buNone/>
              <a:defRPr>
                <a:solidFill>
                  <a:schemeClr val="tx1">
                    <a:tint val="75000"/>
                  </a:schemeClr>
                </a:solidFill>
              </a:defRPr>
            </a:lvl4pPr>
            <a:lvl5pPr marL="1142291" indent="0" algn="ctr">
              <a:buNone/>
              <a:defRPr>
                <a:solidFill>
                  <a:schemeClr val="tx1">
                    <a:tint val="75000"/>
                  </a:schemeClr>
                </a:solidFill>
              </a:defRPr>
            </a:lvl5pPr>
            <a:lvl6pPr marL="1427864" indent="0" algn="ctr">
              <a:buNone/>
              <a:defRPr>
                <a:solidFill>
                  <a:schemeClr val="tx1">
                    <a:tint val="75000"/>
                  </a:schemeClr>
                </a:solidFill>
              </a:defRPr>
            </a:lvl6pPr>
            <a:lvl7pPr marL="1713437" indent="0" algn="ctr">
              <a:buNone/>
              <a:defRPr>
                <a:solidFill>
                  <a:schemeClr val="tx1">
                    <a:tint val="75000"/>
                  </a:schemeClr>
                </a:solidFill>
              </a:defRPr>
            </a:lvl7pPr>
            <a:lvl8pPr marL="1999011" indent="0" algn="ctr">
              <a:buNone/>
              <a:defRPr>
                <a:solidFill>
                  <a:schemeClr val="tx1">
                    <a:tint val="75000"/>
                  </a:schemeClr>
                </a:solidFill>
              </a:defRPr>
            </a:lvl8pPr>
            <a:lvl9pPr marL="2284583" indent="0" algn="ctr">
              <a:buNone/>
              <a:defRPr>
                <a:solidFill>
                  <a:schemeClr val="tx1">
                    <a:tint val="75000"/>
                  </a:schemeClr>
                </a:solidFill>
              </a:defRPr>
            </a:lvl9pPr>
          </a:lstStyle>
          <a:p>
            <a:r>
              <a:rPr lang="en-US" dirty="0" smtClean="0"/>
              <a:t>Click to edit Master subtitle style</a:t>
            </a:r>
          </a:p>
        </p:txBody>
      </p:sp>
      <p:sp>
        <p:nvSpPr>
          <p:cNvPr id="8" name="Footer Placeholder 4"/>
          <p:cNvSpPr>
            <a:spLocks noGrp="1"/>
          </p:cNvSpPr>
          <p:nvPr>
            <p:ph type="ftr" sz="quarter" idx="10"/>
          </p:nvPr>
        </p:nvSpPr>
        <p:spPr>
          <a:xfrm>
            <a:off x="6105525" y="4868863"/>
            <a:ext cx="2895600" cy="274637"/>
          </a:xfrm>
        </p:spPr>
        <p:txBody>
          <a:bodyPr/>
          <a:lstStyle>
            <a:lvl1pPr>
              <a:defRPr/>
            </a:lvl1pPr>
          </a:lstStyle>
          <a:p>
            <a:pPr>
              <a:defRPr/>
            </a:pPr>
            <a:endParaRPr lang="en-US" dirty="0"/>
          </a:p>
        </p:txBody>
      </p:sp>
      <p:pic>
        <p:nvPicPr>
          <p:cNvPr id="9"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4588" y="3101679"/>
            <a:ext cx="22272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4" descr="Tall Red"/>
          <p:cNvPicPr>
            <a:picLocks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0" y="685800"/>
            <a:ext cx="1144588" cy="2117725"/>
          </a:xfrm>
          <a:prstGeom prst="rect">
            <a:avLst/>
          </a:prstGeom>
          <a:solidFill>
            <a:schemeClr val="tx2"/>
          </a:solidFill>
          <a:ln>
            <a:noFill/>
          </a:ln>
          <a:extLst/>
        </p:spPr>
      </p:pic>
      <p:pic>
        <p:nvPicPr>
          <p:cNvPr id="11" name="Picture 75" descr="Wide Red"/>
          <p:cNvPicPr>
            <a:picLocks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3262313" y="685800"/>
            <a:ext cx="5881687" cy="2117725"/>
          </a:xfrm>
          <a:prstGeom prst="rect">
            <a:avLst/>
          </a:prstGeom>
          <a:solidFill>
            <a:schemeClr val="tx2"/>
          </a:solidFill>
          <a:ln>
            <a:noFill/>
          </a:ln>
          <a:extLst/>
        </p:spPr>
      </p:pic>
    </p:spTree>
    <p:extLst>
      <p:ext uri="{BB962C8B-B14F-4D97-AF65-F5344CB8AC3E}">
        <p14:creationId xmlns:p14="http://schemas.microsoft.com/office/powerpoint/2010/main" val="335530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5573" indent="0">
              <a:buNone/>
              <a:defRPr sz="1100">
                <a:solidFill>
                  <a:schemeClr val="tx1">
                    <a:tint val="75000"/>
                  </a:schemeClr>
                </a:solidFill>
              </a:defRPr>
            </a:lvl2pPr>
            <a:lvl3pPr marL="571145" indent="0">
              <a:buNone/>
              <a:defRPr sz="1000">
                <a:solidFill>
                  <a:schemeClr val="tx1">
                    <a:tint val="75000"/>
                  </a:schemeClr>
                </a:solidFill>
              </a:defRPr>
            </a:lvl3pPr>
            <a:lvl4pPr marL="856718" indent="0">
              <a:buNone/>
              <a:defRPr sz="900">
                <a:solidFill>
                  <a:schemeClr val="tx1">
                    <a:tint val="75000"/>
                  </a:schemeClr>
                </a:solidFill>
              </a:defRPr>
            </a:lvl4pPr>
            <a:lvl5pPr marL="1142291" indent="0">
              <a:buNone/>
              <a:defRPr sz="900">
                <a:solidFill>
                  <a:schemeClr val="tx1">
                    <a:tint val="75000"/>
                  </a:schemeClr>
                </a:solidFill>
              </a:defRPr>
            </a:lvl5pPr>
            <a:lvl6pPr marL="1427864" indent="0">
              <a:buNone/>
              <a:defRPr sz="900">
                <a:solidFill>
                  <a:schemeClr val="tx1">
                    <a:tint val="75000"/>
                  </a:schemeClr>
                </a:solidFill>
              </a:defRPr>
            </a:lvl6pPr>
            <a:lvl7pPr marL="1713437" indent="0">
              <a:buNone/>
              <a:defRPr sz="900">
                <a:solidFill>
                  <a:schemeClr val="tx1">
                    <a:tint val="75000"/>
                  </a:schemeClr>
                </a:solidFill>
              </a:defRPr>
            </a:lvl7pPr>
            <a:lvl8pPr marL="1999011" indent="0">
              <a:buNone/>
              <a:defRPr sz="900">
                <a:solidFill>
                  <a:schemeClr val="tx1">
                    <a:tint val="75000"/>
                  </a:schemeClr>
                </a:solidFill>
              </a:defRPr>
            </a:lvl8pPr>
            <a:lvl9pPr marL="2284583"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0094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907787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01" y="1150938"/>
            <a:ext cx="4040187"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01"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115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26"/>
            <a:ext cx="3008312" cy="3518297"/>
          </a:xfrm>
        </p:spPr>
        <p:txBody>
          <a:bodyPr/>
          <a:lstStyle>
            <a:lvl1pPr marL="0" indent="0">
              <a:buNone/>
              <a:defRPr sz="900"/>
            </a:lvl1pPr>
            <a:lvl2pPr marL="285573" indent="0">
              <a:buNone/>
              <a:defRPr sz="700"/>
            </a:lvl2pPr>
            <a:lvl3pPr marL="571145" indent="0">
              <a:buNone/>
              <a:defRPr sz="600"/>
            </a:lvl3pPr>
            <a:lvl4pPr marL="856718" indent="0">
              <a:buNone/>
              <a:defRPr sz="600"/>
            </a:lvl4pPr>
            <a:lvl5pPr marL="1142291" indent="0">
              <a:buNone/>
              <a:defRPr sz="600"/>
            </a:lvl5pPr>
            <a:lvl6pPr marL="1427864" indent="0">
              <a:buNone/>
              <a:defRPr sz="600"/>
            </a:lvl6pPr>
            <a:lvl7pPr marL="1713437" indent="0">
              <a:buNone/>
              <a:defRPr sz="600"/>
            </a:lvl7pPr>
            <a:lvl8pPr marL="1999011" indent="0">
              <a:buNone/>
              <a:defRPr sz="600"/>
            </a:lvl8pPr>
            <a:lvl9pPr marL="2284583"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19337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90528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6763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9"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5"/>
            <a:ext cx="7950200" cy="473075"/>
          </a:xfrm>
        </p:spPr>
        <p:txBody>
          <a:bodyPr wrap="square"/>
          <a:lstStyle/>
          <a:p>
            <a:r>
              <a:rPr lang="en-US" dirty="0" smtClean="0"/>
              <a:t>Click to edit Master title style</a:t>
            </a:r>
            <a:endParaRPr lang="en-US" dirty="0"/>
          </a:p>
        </p:txBody>
      </p:sp>
      <p:sp>
        <p:nvSpPr>
          <p:cNvPr id="3" name="Content Placeholder 2"/>
          <p:cNvSpPr>
            <a:spLocks noGrp="1"/>
          </p:cNvSpPr>
          <p:nvPr>
            <p:ph idx="1"/>
          </p:nvPr>
        </p:nvSpPr>
        <p:spPr>
          <a:xfrm>
            <a:off x="806451" y="1111250"/>
            <a:ext cx="7900974" cy="3648075"/>
          </a:xfrm>
        </p:spPr>
        <p:txBody>
          <a:bodyPr wrap="square"/>
          <a:lstStyle>
            <a:lvl1pPr marL="117475" indent="-117475">
              <a:spcBef>
                <a:spcPts val="400"/>
              </a:spcBef>
              <a:spcAft>
                <a:spcPts val="200"/>
              </a:spcAft>
              <a:buFont typeface="Arial" pitchFamily="34" charset="0"/>
              <a:buChar char="•"/>
              <a:defRPr sz="1200" b="0"/>
            </a:lvl1pPr>
            <a:lvl2pPr marL="344488" indent="-177800">
              <a:spcAft>
                <a:spcPts val="0"/>
              </a:spcAft>
              <a:buClr>
                <a:schemeClr val="tx1"/>
              </a:buClr>
              <a:buFont typeface="Arial" pitchFamily="34" charset="0"/>
              <a:buChar char="–"/>
              <a:defRPr sz="1100"/>
            </a:lvl2pPr>
            <a:lvl3pPr marL="574675" indent="-171450">
              <a:buClr>
                <a:schemeClr val="tx2"/>
              </a:buClr>
              <a:buFont typeface="Arial" pitchFamily="34" charset="0"/>
              <a:buChar char="•"/>
              <a:defRPr sz="1100">
                <a:solidFill>
                  <a:schemeClr val="tx1"/>
                </a:solidFill>
              </a:defRPr>
            </a:lvl3pPr>
            <a:lvl4pPr marL="855663" indent="-107950">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200150" indent="-166688">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824267" y="4758191"/>
            <a:ext cx="2895600" cy="274637"/>
          </a:xfrm>
        </p:spPr>
        <p:txBody>
          <a:bodyPr wrap="square"/>
          <a:lstStyle>
            <a:lvl1pPr>
              <a:defRPr/>
            </a:lvl1pPr>
          </a:lstStyle>
          <a:p>
            <a:pPr>
              <a:defRPr/>
            </a:pPr>
            <a:endParaRPr lang="en-US" dirty="0"/>
          </a:p>
        </p:txBody>
      </p:sp>
      <p:sp>
        <p:nvSpPr>
          <p:cNvPr id="8"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sp>
        <p:nvSpPr>
          <p:cNvPr id="13"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Insert Information Protection Policy Classification from Slide 8</a:t>
            </a:r>
            <a:endParaRPr lang="en-US" sz="800" dirty="0" smtClean="0">
              <a:solidFill>
                <a:srgbClr val="292929"/>
              </a:solidFill>
            </a:endParaRPr>
          </a:p>
        </p:txBody>
      </p:sp>
      <p:cxnSp>
        <p:nvCxnSpPr>
          <p:cNvPr id="14" name="Straight Connector 13"/>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7361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8"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6"/>
            <a:ext cx="7950200" cy="530224"/>
          </a:xfrm>
        </p:spPr>
        <p:txBody>
          <a:bodyPr wrap="square"/>
          <a:lstStyle/>
          <a:p>
            <a:r>
              <a:rPr lang="en-US" dirty="0" smtClean="0"/>
              <a:t>Click to edit Master title style</a:t>
            </a:r>
            <a:endParaRPr lang="en-US" dirty="0"/>
          </a:p>
        </p:txBody>
      </p:sp>
      <p:sp>
        <p:nvSpPr>
          <p:cNvPr id="6" name="Footer Placeholder 4"/>
          <p:cNvSpPr>
            <a:spLocks noGrp="1"/>
          </p:cNvSpPr>
          <p:nvPr>
            <p:ph type="ftr" sz="quarter" idx="10"/>
          </p:nvPr>
        </p:nvSpPr>
        <p:spPr>
          <a:xfrm>
            <a:off x="5858211" y="4800037"/>
            <a:ext cx="2895600" cy="274637"/>
          </a:xfrm>
        </p:spPr>
        <p:txBody>
          <a:bodyPr wrap="square"/>
          <a:lstStyle>
            <a:lvl1pPr>
              <a:defRPr/>
            </a:lvl1pPr>
          </a:lstStyle>
          <a:p>
            <a:pPr>
              <a:defRPr/>
            </a:pPr>
            <a:endParaRPr lang="en-US" dirty="0"/>
          </a:p>
        </p:txBody>
      </p:sp>
      <p:sp>
        <p:nvSpPr>
          <p:cNvPr id="7"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1"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sp>
        <p:nvSpPr>
          <p:cNvPr id="12" name="Text Box 14"/>
          <p:cNvSpPr txBox="1">
            <a:spLocks noChangeArrowheads="1"/>
          </p:cNvSpPr>
          <p:nvPr userDrawn="1"/>
        </p:nvSpPr>
        <p:spPr bwMode="auto">
          <a:xfrm>
            <a:off x="3124525" y="4875691"/>
            <a:ext cx="2259357" cy="21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Insert Information Protection Policy Classification from Slide 8</a:t>
            </a:r>
            <a:endParaRPr lang="en-US" sz="800" dirty="0" smtClean="0">
              <a:solidFill>
                <a:srgbClr val="292929"/>
              </a:solidFill>
            </a:endParaRPr>
          </a:p>
        </p:txBody>
      </p:sp>
      <p:cxnSp>
        <p:nvCxnSpPr>
          <p:cNvPr id="13" name="Straight Connector 12"/>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1929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5" name="Rectangle 4"/>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804347" y="245538"/>
            <a:ext cx="8229586" cy="406395"/>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40696340"/>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572"/>
            <a:ext cx="8139112" cy="318691"/>
          </a:xfrm>
        </p:spPr>
        <p:txBody>
          <a:bodyPr/>
          <a:lstStyle>
            <a:lvl1pPr marL="0" indent="0">
              <a:buNone/>
              <a:defRPr sz="2400">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4226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dirty="0"/>
          </a:p>
        </p:txBody>
      </p:sp>
      <p:pic>
        <p:nvPicPr>
          <p:cNvPr id="6"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7535206" y="0"/>
            <a:ext cx="1608794"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5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7088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52697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6"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808038" y="318055"/>
            <a:ext cx="7779072" cy="504419"/>
          </a:xfrm>
        </p:spPr>
        <p:txBody>
          <a:bodyPr/>
          <a:lstStyle>
            <a:lvl1pPr>
              <a:defRPr>
                <a:solidFill>
                  <a:schemeClr val="bg1"/>
                </a:solidFill>
              </a:defRPr>
            </a:lvl1pPr>
          </a:lstStyle>
          <a:p>
            <a:r>
              <a:rPr lang="en-US" dirty="0" smtClean="0"/>
              <a:t>Click to edit Announcement </a:t>
            </a:r>
            <a:endParaRPr lang="en-US" dirty="0"/>
          </a:p>
        </p:txBody>
      </p:sp>
      <p:sp>
        <p:nvSpPr>
          <p:cNvPr id="3" name="Content Placeholder 2"/>
          <p:cNvSpPr>
            <a:spLocks noGrp="1"/>
          </p:cNvSpPr>
          <p:nvPr>
            <p:ph idx="1" hasCustomPrompt="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dirty="0" smtClean="0"/>
              <a:t>Click to edit Product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66160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8"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735468" y="357650"/>
            <a:ext cx="7779072" cy="1244269"/>
          </a:xfrm>
        </p:spPr>
        <p:txBody>
          <a:bodyPr/>
          <a:lstStyle>
            <a:lvl1pPr marL="91440" indent="-91440">
              <a:defRPr sz="2400" b="0">
                <a:solidFill>
                  <a:schemeClr val="bg1"/>
                </a:solidFill>
              </a:defRPr>
            </a:lvl1pPr>
          </a:lstStyle>
          <a:p>
            <a:r>
              <a:rPr lang="en-US" dirty="0" smtClean="0"/>
              <a:t>Click to edit Quote</a:t>
            </a:r>
            <a:endParaRPr lang="en-US" dirty="0"/>
          </a:p>
        </p:txBody>
      </p:sp>
      <p:sp>
        <p:nvSpPr>
          <p:cNvPr id="3" name="Content Placeholder 2"/>
          <p:cNvSpPr>
            <a:spLocks noGrp="1"/>
          </p:cNvSpPr>
          <p:nvPr>
            <p:ph idx="1" hasCustomPrompt="1"/>
          </p:nvPr>
        </p:nvSpPr>
        <p:spPr>
          <a:xfrm>
            <a:off x="808038" y="1817688"/>
            <a:ext cx="7792822" cy="854637"/>
          </a:xfrm>
        </p:spPr>
        <p:txBody>
          <a:bodyPr/>
          <a:lstStyle>
            <a:lvl1pPr marL="0" indent="0">
              <a:buNone/>
              <a:defRPr sz="2000" b="1">
                <a:solidFill>
                  <a:schemeClr val="bg1"/>
                </a:solidFill>
              </a:defRPr>
            </a:lvl1pPr>
            <a:lvl2pPr marL="285750"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Click to edit name</a:t>
            </a:r>
          </a:p>
          <a:p>
            <a:pPr lvl="1"/>
            <a:r>
              <a:rPr lang="en-US" dirty="0" smtClean="0"/>
              <a:t>Second level</a:t>
            </a:r>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72854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2"/>
          <p:cNvGrpSpPr/>
          <p:nvPr userDrawn="1"/>
        </p:nvGrpSpPr>
        <p:grpSpPr>
          <a:xfrm>
            <a:off x="-1587" y="0"/>
            <a:ext cx="9145587" cy="3625850"/>
            <a:chOff x="-1587" y="0"/>
            <a:chExt cx="9145587" cy="3625850"/>
          </a:xfrm>
        </p:grpSpPr>
        <p:pic>
          <p:nvPicPr>
            <p:cNvPr id="7"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4" descr="Small Red Square"/>
            <p:cNvPicPr>
              <a:picLocks noChangeAspect="1" noChangeArrowheads="1"/>
            </p:cNvPicPr>
            <p:nvPr userDrawn="1"/>
          </p:nvPicPr>
          <p:blipFill>
            <a:blip r:embed="rId3">
              <a:alphaModFix amt="0"/>
              <a:extLst>
                <a:ext uri="{28A0092B-C50C-407E-A947-70E740481C1C}">
                  <a14:useLocalDpi xmlns:a14="http://schemas.microsoft.com/office/drawing/2010/main" val="0"/>
                </a:ext>
              </a:extLst>
            </a:blip>
            <a:srcRect/>
            <a:stretch>
              <a:fillRect/>
            </a:stretch>
          </p:blipFill>
          <p:spPr bwMode="auto">
            <a:xfrm>
              <a:off x="-1587" y="1041400"/>
              <a:ext cx="9144000" cy="25844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userDrawn="1">
            <p:ph type="title" hasCustomPrompt="1"/>
          </p:nvPr>
        </p:nvSpPr>
        <p:spPr>
          <a:xfrm>
            <a:off x="0" y="1821925"/>
            <a:ext cx="9142413" cy="900649"/>
          </a:xfrm>
          <a:noFill/>
          <a:ln>
            <a:noFill/>
          </a:ln>
        </p:spPr>
        <p:txBody>
          <a:bodyPr/>
          <a:lstStyle>
            <a:lvl1pPr algn="ctr">
              <a:defRPr sz="6000" b="0">
                <a:solidFill>
                  <a:schemeClr val="bg1"/>
                </a:solidFill>
              </a:defRPr>
            </a:lvl1pPr>
          </a:lstStyle>
          <a:p>
            <a:r>
              <a:rPr lang="en-US" dirty="0" smtClean="0"/>
              <a:t>Q&amp;A</a:t>
            </a:r>
            <a:endParaRPr lang="en-US" dirty="0"/>
          </a:p>
        </p:txBody>
      </p:sp>
      <p:sp>
        <p:nvSpPr>
          <p:cNvPr id="4" name="Footer Placeholder 4"/>
          <p:cNvSpPr>
            <a:spLocks noGrp="1"/>
          </p:cNvSpPr>
          <p:nvPr userDrawn="1">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2911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180" y="2094112"/>
              <a:ext cx="5998766"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820804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jpeg"/><Relationship Id="rId22" Type="http://schemas.openxmlformats.org/officeDocument/2006/relationships/image" Target="../media/image3.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075"/>
            <a:ext cx="8132762" cy="43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808038" y="1164165"/>
            <a:ext cx="812641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6037593" y="4791845"/>
            <a:ext cx="2895600" cy="274637"/>
          </a:xfrm>
          <a:prstGeom prst="rect">
            <a:avLst/>
          </a:prstGeom>
        </p:spPr>
        <p:txBody>
          <a:bodyPr vert="horz" wrap="square" lIns="57115" tIns="28558" rIns="57115" bIns="28558" rtlCol="0" anchor="ctr"/>
          <a:lstStyle>
            <a:lvl1pPr algn="ctr">
              <a:lnSpc>
                <a:spcPct val="90000"/>
              </a:lnSpc>
              <a:spcBef>
                <a:spcPct val="50000"/>
              </a:spcBef>
              <a:buClr>
                <a:schemeClr val="accent1"/>
              </a:buClr>
              <a:defRPr sz="700">
                <a:solidFill>
                  <a:schemeClr val="tx1">
                    <a:tint val="75000"/>
                  </a:schemeClr>
                </a:solidFill>
                <a:latin typeface="Arial" charset="0"/>
                <a:ea typeface="ＭＳ Ｐゴシック" charset="-128"/>
                <a:cs typeface="+mn-cs"/>
              </a:defRPr>
            </a:lvl1pPr>
          </a:lstStyle>
          <a:p>
            <a:pPr>
              <a:defRPr/>
            </a:pPr>
            <a:endParaRPr lang="en-US" dirty="0"/>
          </a:p>
        </p:txBody>
      </p:sp>
      <p:pic>
        <p:nvPicPr>
          <p:cNvPr id="1029" name="Picture 24" descr="Small Red Square"/>
          <p:cNvPicPr>
            <a:picLocks noChangeAspect="1" noChangeArrowheads="1"/>
          </p:cNvPicPr>
          <p:nvPr/>
        </p:nvPicPr>
        <p:blipFill>
          <a:blip r:embed="rId20">
            <a:alphaModFix amt="0"/>
            <a:extLst>
              <a:ext uri="{28A0092B-C50C-407E-A947-70E740481C1C}">
                <a14:useLocalDpi xmlns:a14="http://schemas.microsoft.com/office/drawing/2010/main" val="0"/>
              </a:ext>
            </a:extLst>
          </a:blip>
          <a:srcRect/>
          <a:stretch>
            <a:fillRect/>
          </a:stretch>
        </p:blipFill>
        <p:spPr bwMode="auto">
          <a:xfrm>
            <a:off x="0" y="0"/>
            <a:ext cx="573088"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031" name="Group 5"/>
          <p:cNvGrpSpPr>
            <a:grpSpLocks/>
          </p:cNvGrpSpPr>
          <p:nvPr/>
        </p:nvGrpSpPr>
        <p:grpSpPr bwMode="auto">
          <a:xfrm>
            <a:off x="0" y="4629150"/>
            <a:ext cx="9144000" cy="168275"/>
            <a:chOff x="0" y="4629150"/>
            <a:chExt cx="9144000" cy="168275"/>
          </a:xfrm>
        </p:grpSpPr>
        <p:pic>
          <p:nvPicPr>
            <p:cNvPr id="1033" name="Picture 25" descr="Red Ba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4629150"/>
              <a:ext cx="9144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3" descr="O_redbox_clr_rgb.jpg"/>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989654" y="4651456"/>
              <a:ext cx="755707" cy="11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2"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cxnSp>
        <p:nvCxnSpPr>
          <p:cNvPr id="16" name="Straight Connector 15"/>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userDrawn="1"/>
        </p:nvCxnSpPr>
        <p:spPr>
          <a:xfrm flipH="1">
            <a:off x="3094495"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1" r:id="rId1"/>
    <p:sldLayoutId id="2147483826" r:id="rId2"/>
    <p:sldLayoutId id="2147483812" r:id="rId3"/>
    <p:sldLayoutId id="2147483816" r:id="rId4"/>
    <p:sldLayoutId id="2147483817" r:id="rId5"/>
    <p:sldLayoutId id="2147483827" r:id="rId6"/>
    <p:sldLayoutId id="2147483828" r:id="rId7"/>
    <p:sldLayoutId id="2147483829" r:id="rId8"/>
    <p:sldLayoutId id="2147483822" r:id="rId9"/>
    <p:sldLayoutId id="2147483813" r:id="rId10"/>
    <p:sldLayoutId id="2147483814" r:id="rId11"/>
    <p:sldLayoutId id="2147483815" r:id="rId12"/>
    <p:sldLayoutId id="2147483818" r:id="rId13"/>
    <p:sldLayoutId id="2147483819" r:id="rId14"/>
    <p:sldLayoutId id="2147483820" r:id="rId15"/>
    <p:sldLayoutId id="2147483824" r:id="rId16"/>
    <p:sldLayoutId id="2147483825" r:id="rId17"/>
    <p:sldLayoutId id="2147483830" r:id="rId18"/>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5pPr>
      <a:lvl6pPr marL="285573" algn="l" rtl="0" eaLnBrk="1" fontAlgn="base" hangingPunct="1">
        <a:spcBef>
          <a:spcPct val="0"/>
        </a:spcBef>
        <a:spcAft>
          <a:spcPct val="0"/>
        </a:spcAft>
        <a:defRPr sz="2200" b="1">
          <a:solidFill>
            <a:schemeClr val="tx1"/>
          </a:solidFill>
          <a:latin typeface="Arial" charset="0"/>
          <a:cs typeface="Arial" charset="0"/>
        </a:defRPr>
      </a:lvl6pPr>
      <a:lvl7pPr marL="571145" algn="l" rtl="0" eaLnBrk="1" fontAlgn="base" hangingPunct="1">
        <a:spcBef>
          <a:spcPct val="0"/>
        </a:spcBef>
        <a:spcAft>
          <a:spcPct val="0"/>
        </a:spcAft>
        <a:defRPr sz="2200" b="1">
          <a:solidFill>
            <a:schemeClr val="tx1"/>
          </a:solidFill>
          <a:latin typeface="Arial" charset="0"/>
          <a:cs typeface="Arial" charset="0"/>
        </a:defRPr>
      </a:lvl7pPr>
      <a:lvl8pPr marL="856718" algn="l" rtl="0" eaLnBrk="1" fontAlgn="base" hangingPunct="1">
        <a:spcBef>
          <a:spcPct val="0"/>
        </a:spcBef>
        <a:spcAft>
          <a:spcPct val="0"/>
        </a:spcAft>
        <a:defRPr sz="2200" b="1">
          <a:solidFill>
            <a:schemeClr val="tx1"/>
          </a:solidFill>
          <a:latin typeface="Arial" charset="0"/>
          <a:cs typeface="Arial" charset="0"/>
        </a:defRPr>
      </a:lvl8pPr>
      <a:lvl9pPr marL="1142291" algn="l" rtl="0" eaLnBrk="1" fontAlgn="base" hangingPunct="1">
        <a:spcBef>
          <a:spcPct val="0"/>
        </a:spcBef>
        <a:spcAft>
          <a:spcPct val="0"/>
        </a:spcAft>
        <a:defRPr sz="2200" b="1">
          <a:solidFill>
            <a:schemeClr val="tx1"/>
          </a:solidFill>
          <a:latin typeface="Arial" charset="0"/>
          <a:cs typeface="Arial" charset="0"/>
        </a:defRPr>
      </a:lvl9pPr>
    </p:titleStyle>
    <p:bodyStyle>
      <a:lvl1pPr marL="212725" indent="-212725"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12763" indent="-227013"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12788" indent="-141288"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3pPr>
      <a:lvl4pPr marL="1085850" indent="-228600" algn="l" rtl="0" eaLnBrk="0" fontAlgn="base" hangingPunct="0">
        <a:spcBef>
          <a:spcPts val="200"/>
        </a:spcBef>
        <a:spcAft>
          <a:spcPts val="200"/>
        </a:spcAft>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4pPr>
      <a:lvl5pPr marL="1374775" indent="-231775"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5pPr>
      <a:lvl6pPr marL="1570651"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56224"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41797"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27369"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71145" rtl="0" eaLnBrk="1" latinLnBrk="0" hangingPunct="1">
        <a:defRPr sz="1100" kern="1200">
          <a:solidFill>
            <a:schemeClr val="tx1"/>
          </a:solidFill>
          <a:latin typeface="+mn-lt"/>
          <a:ea typeface="+mn-ea"/>
          <a:cs typeface="+mn-cs"/>
        </a:defRPr>
      </a:lvl1pPr>
      <a:lvl2pPr marL="285573" algn="l" defTabSz="571145" rtl="0" eaLnBrk="1" latinLnBrk="0" hangingPunct="1">
        <a:defRPr sz="1100" kern="1200">
          <a:solidFill>
            <a:schemeClr val="tx1"/>
          </a:solidFill>
          <a:latin typeface="+mn-lt"/>
          <a:ea typeface="+mn-ea"/>
          <a:cs typeface="+mn-cs"/>
        </a:defRPr>
      </a:lvl2pPr>
      <a:lvl3pPr marL="571145" algn="l" defTabSz="571145" rtl="0" eaLnBrk="1" latinLnBrk="0" hangingPunct="1">
        <a:defRPr sz="1100" kern="1200">
          <a:solidFill>
            <a:schemeClr val="tx1"/>
          </a:solidFill>
          <a:latin typeface="+mn-lt"/>
          <a:ea typeface="+mn-ea"/>
          <a:cs typeface="+mn-cs"/>
        </a:defRPr>
      </a:lvl3pPr>
      <a:lvl4pPr marL="856718" algn="l" defTabSz="571145" rtl="0" eaLnBrk="1" latinLnBrk="0" hangingPunct="1">
        <a:defRPr sz="1100" kern="1200">
          <a:solidFill>
            <a:schemeClr val="tx1"/>
          </a:solidFill>
          <a:latin typeface="+mn-lt"/>
          <a:ea typeface="+mn-ea"/>
          <a:cs typeface="+mn-cs"/>
        </a:defRPr>
      </a:lvl4pPr>
      <a:lvl5pPr marL="1142291" algn="l" defTabSz="571145" rtl="0" eaLnBrk="1" latinLnBrk="0" hangingPunct="1">
        <a:defRPr sz="1100" kern="1200">
          <a:solidFill>
            <a:schemeClr val="tx1"/>
          </a:solidFill>
          <a:latin typeface="+mn-lt"/>
          <a:ea typeface="+mn-ea"/>
          <a:cs typeface="+mn-cs"/>
        </a:defRPr>
      </a:lvl5pPr>
      <a:lvl6pPr marL="1427864" algn="l" defTabSz="571145" rtl="0" eaLnBrk="1" latinLnBrk="0" hangingPunct="1">
        <a:defRPr sz="1100" kern="1200">
          <a:solidFill>
            <a:schemeClr val="tx1"/>
          </a:solidFill>
          <a:latin typeface="+mn-lt"/>
          <a:ea typeface="+mn-ea"/>
          <a:cs typeface="+mn-cs"/>
        </a:defRPr>
      </a:lvl6pPr>
      <a:lvl7pPr marL="1713437" algn="l" defTabSz="571145" rtl="0" eaLnBrk="1" latinLnBrk="0" hangingPunct="1">
        <a:defRPr sz="1100" kern="1200">
          <a:solidFill>
            <a:schemeClr val="tx1"/>
          </a:solidFill>
          <a:latin typeface="+mn-lt"/>
          <a:ea typeface="+mn-ea"/>
          <a:cs typeface="+mn-cs"/>
        </a:defRPr>
      </a:lvl7pPr>
      <a:lvl8pPr marL="1999011" algn="l" defTabSz="571145" rtl="0" eaLnBrk="1" latinLnBrk="0" hangingPunct="1">
        <a:defRPr sz="1100" kern="1200">
          <a:solidFill>
            <a:schemeClr val="tx1"/>
          </a:solidFill>
          <a:latin typeface="+mn-lt"/>
          <a:ea typeface="+mn-ea"/>
          <a:cs typeface="+mn-cs"/>
        </a:defRPr>
      </a:lvl8pPr>
      <a:lvl9pPr marL="2284583" algn="l" defTabSz="571145"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www.oracle.com/technetwork/developer-tools/adf/overview/adf-mobile-096323.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08038" y="201076"/>
            <a:ext cx="6569039" cy="446088"/>
          </a:xfrm>
        </p:spPr>
        <p:txBody>
          <a:bodyPr/>
          <a:lstStyle/>
          <a:p>
            <a:r>
              <a:rPr lang="en-US" dirty="0" smtClean="0"/>
              <a:t>Oracle Mobile Strategy</a:t>
            </a:r>
            <a:endParaRPr lang="en-US" dirty="0"/>
          </a:p>
        </p:txBody>
      </p:sp>
      <p:sp>
        <p:nvSpPr>
          <p:cNvPr id="7" name="Content Placeholder 2"/>
          <p:cNvSpPr txBox="1">
            <a:spLocks/>
          </p:cNvSpPr>
          <p:nvPr/>
        </p:nvSpPr>
        <p:spPr>
          <a:xfrm>
            <a:off x="800100" y="1126065"/>
            <a:ext cx="5119688" cy="3325358"/>
          </a:xfrm>
          <a:prstGeom prst="rect">
            <a:avLst/>
          </a:prstGeom>
        </p:spPr>
        <p:txBody>
          <a:bodyPr/>
          <a:lstStyle/>
          <a:p>
            <a:pPr marL="212725" marR="0" lvl="0" indent="-212725" algn="l" defTabSz="914400" rtl="0" eaLnBrk="0" fontAlgn="base" latinLnBrk="0" hangingPunct="0">
              <a:lnSpc>
                <a:spcPct val="100000"/>
              </a:lnSpc>
              <a:spcBef>
                <a:spcPts val="500"/>
              </a:spcBef>
              <a:spcAft>
                <a:spcPts val="200"/>
              </a:spcAft>
              <a:buClr>
                <a:schemeClr val="tx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One common platform for both desktop-based and mobile enterprise applications</a:t>
            </a:r>
          </a:p>
          <a:p>
            <a:pPr marL="212725" marR="0" lvl="0" indent="-212725" algn="l" defTabSz="914400" rtl="0" eaLnBrk="0" fontAlgn="base" latinLnBrk="0" hangingPunct="0">
              <a:lnSpc>
                <a:spcPct val="100000"/>
              </a:lnSpc>
              <a:spcBef>
                <a:spcPts val="500"/>
              </a:spcBef>
              <a:spcAft>
                <a:spcPts val="200"/>
              </a:spcAft>
              <a:buClr>
                <a:schemeClr val="tx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Extend enterprise applications </a:t>
            </a:r>
            <a:br>
              <a:rPr kumimoji="0" lang="en-US" sz="24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r>
              <a:rPr kumimoji="0" lang="en-US" sz="24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and data to mobile clients</a:t>
            </a:r>
          </a:p>
          <a:p>
            <a:pPr marL="212725" marR="0" lvl="0" indent="-212725" algn="l" defTabSz="914400" rtl="0" eaLnBrk="0" fontAlgn="base" latinLnBrk="0" hangingPunct="0">
              <a:lnSpc>
                <a:spcPct val="100000"/>
              </a:lnSpc>
              <a:spcBef>
                <a:spcPts val="500"/>
              </a:spcBef>
              <a:spcAft>
                <a:spcPts val="200"/>
              </a:spcAft>
              <a:buClr>
                <a:schemeClr val="tx2"/>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Support multiple platforms using</a:t>
            </a:r>
            <a:r>
              <a:rPr kumimoji="0" lang="en-US" sz="2400" b="0" i="0" u="none" strike="noStrike" kern="1200" cap="none" spc="0" normalizeH="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standards based technologies.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a:p>
            <a:pPr marL="212725" marR="0" lvl="0" indent="-212725" algn="l" defTabSz="914400" rtl="0" eaLnBrk="0" fontAlgn="base" latinLnBrk="0" hangingPunct="0">
              <a:lnSpc>
                <a:spcPct val="100000"/>
              </a:lnSpc>
              <a:spcBef>
                <a:spcPts val="500"/>
              </a:spcBef>
              <a:spcAft>
                <a:spcPts val="200"/>
              </a:spcAft>
              <a:buClr>
                <a:schemeClr val="tx2"/>
              </a:buClr>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8" name="Picture 2"/>
          <p:cNvPicPr>
            <a:picLocks noChangeAspect="1" noChangeArrowheads="1"/>
          </p:cNvPicPr>
          <p:nvPr/>
        </p:nvPicPr>
        <p:blipFill>
          <a:blip r:embed="rId3" cstate="print"/>
          <a:srcRect/>
          <a:stretch>
            <a:fillRect/>
          </a:stretch>
        </p:blipFill>
        <p:spPr bwMode="auto">
          <a:xfrm>
            <a:off x="5515776" y="1143434"/>
            <a:ext cx="3485349" cy="29539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pitchFamily="-1" charset="0"/>
                <a:ea typeface="ＭＳ Ｐゴシック" pitchFamily="-1" charset="-128"/>
              </a:rPr>
              <a:t>ADF Mobile Components</a:t>
            </a:r>
            <a:endParaRPr lang="en-US" dirty="0" smtClean="0"/>
          </a:p>
        </p:txBody>
      </p:sp>
      <p:sp>
        <p:nvSpPr>
          <p:cNvPr id="74" name="Footer Placeholder 4"/>
          <p:cNvSpPr txBox="1">
            <a:spLocks/>
          </p:cNvSpPr>
          <p:nvPr/>
        </p:nvSpPr>
        <p:spPr>
          <a:xfrm>
            <a:off x="152400" y="4914900"/>
            <a:ext cx="8839200" cy="114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2400" b="1" kern="1200">
                <a:solidFill>
                  <a:schemeClr val="tx1"/>
                </a:solidFill>
                <a:latin typeface="Arial" charset="0"/>
                <a:ea typeface="ＭＳ Ｐゴシック" charset="0"/>
                <a:cs typeface="ＭＳ Ｐゴシック" charset="0"/>
              </a:defRPr>
            </a:lvl1pPr>
            <a:lvl2pPr marL="742950" indent="-285750" algn="l" defTabSz="914400" rtl="0" eaLnBrk="0" latinLnBrk="0" hangingPunct="0">
              <a:defRPr sz="2400" b="1" kern="1200">
                <a:solidFill>
                  <a:schemeClr val="tx1"/>
                </a:solidFill>
                <a:latin typeface="Arial" charset="0"/>
                <a:ea typeface="ＭＳ Ｐゴシック" charset="0"/>
                <a:cs typeface="+mn-cs"/>
              </a:defRPr>
            </a:lvl2pPr>
            <a:lvl3pPr marL="1143000" indent="-228600" algn="l" defTabSz="914400" rtl="0" eaLnBrk="0" latinLnBrk="0" hangingPunct="0">
              <a:defRPr sz="2400" b="1" kern="1200">
                <a:solidFill>
                  <a:schemeClr val="tx1"/>
                </a:solidFill>
                <a:latin typeface="Arial" charset="0"/>
                <a:ea typeface="ＭＳ Ｐゴシック" charset="0"/>
                <a:cs typeface="+mn-cs"/>
              </a:defRPr>
            </a:lvl3pPr>
            <a:lvl4pPr marL="1600200" indent="-228600" algn="l" defTabSz="914400" rtl="0" eaLnBrk="0" latinLnBrk="0" hangingPunct="0">
              <a:defRPr sz="2400" b="1" kern="1200">
                <a:solidFill>
                  <a:schemeClr val="tx1"/>
                </a:solidFill>
                <a:latin typeface="Arial" charset="0"/>
                <a:ea typeface="ＭＳ Ｐゴシック" charset="0"/>
                <a:cs typeface="+mn-cs"/>
              </a:defRPr>
            </a:lvl4pPr>
            <a:lvl5pPr marL="2057400" indent="-228600" algn="l" defTabSz="914400" rtl="0" eaLnBrk="0" latinLnBrk="0" hangingPunct="0">
              <a:defRPr sz="2400" b="1" kern="1200">
                <a:solidFill>
                  <a:schemeClr val="tx1"/>
                </a:solidFill>
                <a:latin typeface="Arial" charset="0"/>
                <a:ea typeface="ＭＳ Ｐゴシック" charset="0"/>
                <a:cs typeface="+mn-cs"/>
              </a:defRPr>
            </a:lvl5pPr>
            <a:lvl6pPr marL="2514600" indent="-228600" algn="ctr" defTabSz="914400" rtl="0" eaLnBrk="0" fontAlgn="base" latinLnBrk="0" hangingPunct="0">
              <a:lnSpc>
                <a:spcPct val="90000"/>
              </a:lnSpc>
              <a:spcBef>
                <a:spcPct val="50000"/>
              </a:spcBef>
              <a:spcAft>
                <a:spcPct val="0"/>
              </a:spcAft>
              <a:buClr>
                <a:schemeClr val="accent1"/>
              </a:buClr>
              <a:defRPr sz="2400" b="1" kern="1200">
                <a:solidFill>
                  <a:schemeClr val="tx1"/>
                </a:solidFill>
                <a:latin typeface="Arial" charset="0"/>
                <a:ea typeface="ＭＳ Ｐゴシック" charset="0"/>
                <a:cs typeface="+mn-cs"/>
              </a:defRPr>
            </a:lvl6pPr>
            <a:lvl7pPr marL="2971800" indent="-228600" algn="ctr" defTabSz="914400" rtl="0" eaLnBrk="0" fontAlgn="base" latinLnBrk="0" hangingPunct="0">
              <a:lnSpc>
                <a:spcPct val="90000"/>
              </a:lnSpc>
              <a:spcBef>
                <a:spcPct val="50000"/>
              </a:spcBef>
              <a:spcAft>
                <a:spcPct val="0"/>
              </a:spcAft>
              <a:buClr>
                <a:schemeClr val="accent1"/>
              </a:buClr>
              <a:defRPr sz="2400" b="1" kern="1200">
                <a:solidFill>
                  <a:schemeClr val="tx1"/>
                </a:solidFill>
                <a:latin typeface="Arial" charset="0"/>
                <a:ea typeface="ＭＳ Ｐゴシック" charset="0"/>
                <a:cs typeface="+mn-cs"/>
              </a:defRPr>
            </a:lvl7pPr>
            <a:lvl8pPr marL="3429000" indent="-228600" algn="ctr" defTabSz="914400" rtl="0" eaLnBrk="0" fontAlgn="base" latinLnBrk="0" hangingPunct="0">
              <a:lnSpc>
                <a:spcPct val="90000"/>
              </a:lnSpc>
              <a:spcBef>
                <a:spcPct val="50000"/>
              </a:spcBef>
              <a:spcAft>
                <a:spcPct val="0"/>
              </a:spcAft>
              <a:buClr>
                <a:schemeClr val="accent1"/>
              </a:buClr>
              <a:defRPr sz="2400" b="1" kern="1200">
                <a:solidFill>
                  <a:schemeClr val="tx1"/>
                </a:solidFill>
                <a:latin typeface="Arial" charset="0"/>
                <a:ea typeface="ＭＳ Ｐゴシック" charset="0"/>
                <a:cs typeface="+mn-cs"/>
              </a:defRPr>
            </a:lvl8pPr>
            <a:lvl9pPr marL="3886200" indent="-228600" algn="ctr" defTabSz="914400" rtl="0" eaLnBrk="0" fontAlgn="base" latinLnBrk="0" hangingPunct="0">
              <a:lnSpc>
                <a:spcPct val="90000"/>
              </a:lnSpc>
              <a:spcBef>
                <a:spcPct val="50000"/>
              </a:spcBef>
              <a:spcAft>
                <a:spcPct val="0"/>
              </a:spcAft>
              <a:buClr>
                <a:schemeClr val="accent1"/>
              </a:buClr>
              <a:defRPr sz="2400" b="1" kern="1200">
                <a:solidFill>
                  <a:schemeClr val="tx1"/>
                </a:solidFill>
                <a:latin typeface="Arial" charset="0"/>
                <a:ea typeface="ＭＳ Ｐゴシック" charset="0"/>
                <a:cs typeface="+mn-cs"/>
              </a:defRPr>
            </a:lvl9pPr>
          </a:lstStyle>
          <a:p>
            <a:r>
              <a:rPr lang="en-US" sz="900" b="0" smtClean="0"/>
              <a:t>Oracle proprietary and confidential</a:t>
            </a:r>
            <a:endParaRPr lang="en-US" sz="900" b="0"/>
          </a:p>
        </p:txBody>
      </p:sp>
      <p:grpSp>
        <p:nvGrpSpPr>
          <p:cNvPr id="84" name="Group 17"/>
          <p:cNvGrpSpPr>
            <a:grpSpLocks/>
          </p:cNvGrpSpPr>
          <p:nvPr/>
        </p:nvGrpSpPr>
        <p:grpSpPr bwMode="auto">
          <a:xfrm>
            <a:off x="3692983" y="3494567"/>
            <a:ext cx="2016125" cy="984647"/>
            <a:chOff x="5791199" y="4165600"/>
            <a:chExt cx="2016125" cy="1312863"/>
          </a:xfrm>
        </p:grpSpPr>
        <p:pic>
          <p:nvPicPr>
            <p:cNvPr id="8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199" y="4724400"/>
              <a:ext cx="20161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TextBox 16"/>
            <p:cNvSpPr txBox="1">
              <a:spLocks noChangeArrowheads="1"/>
            </p:cNvSpPr>
            <p:nvPr/>
          </p:nvSpPr>
          <p:spPr bwMode="auto">
            <a:xfrm>
              <a:off x="6095999" y="4165600"/>
              <a:ext cx="1261884"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9pPr>
            </a:lstStyle>
            <a:p>
              <a:pPr eaLnBrk="1" hangingPunct="1">
                <a:buClr>
                  <a:schemeClr val="tx2"/>
                </a:buClr>
                <a:buFont typeface="Arial" charset="0"/>
                <a:buChar char="•"/>
              </a:pPr>
              <a:r>
                <a:rPr lang="en-US" sz="2000" b="0" dirty="0"/>
                <a:t> </a:t>
              </a:r>
              <a:r>
                <a:rPr lang="en-US" sz="1800" b="0" dirty="0"/>
                <a:t>Carousel</a:t>
              </a:r>
              <a:endParaRPr lang="en-US" sz="2000" b="0" dirty="0"/>
            </a:p>
          </p:txBody>
        </p:sp>
      </p:grpSp>
      <p:grpSp>
        <p:nvGrpSpPr>
          <p:cNvPr id="108" name="Group 18"/>
          <p:cNvGrpSpPr>
            <a:grpSpLocks/>
          </p:cNvGrpSpPr>
          <p:nvPr/>
        </p:nvGrpSpPr>
        <p:grpSpPr bwMode="auto">
          <a:xfrm>
            <a:off x="2514600" y="3486150"/>
            <a:ext cx="1198562" cy="876300"/>
            <a:chOff x="4648200" y="4165600"/>
            <a:chExt cx="1198563" cy="1168400"/>
          </a:xfrm>
        </p:grpSpPr>
        <p:sp>
          <p:nvSpPr>
            <p:cNvPr id="113" name="TextBox 13"/>
            <p:cNvSpPr txBox="1">
              <a:spLocks noChangeArrowheads="1"/>
            </p:cNvSpPr>
            <p:nvPr/>
          </p:nvSpPr>
          <p:spPr bwMode="auto">
            <a:xfrm>
              <a:off x="4724400" y="4165600"/>
              <a:ext cx="1120821"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9pPr>
            </a:lstStyle>
            <a:p>
              <a:pPr eaLnBrk="1" hangingPunct="1">
                <a:buClr>
                  <a:schemeClr val="tx2"/>
                </a:buClr>
                <a:buFont typeface="Arial" charset="0"/>
                <a:buChar char="•"/>
              </a:pPr>
              <a:r>
                <a:rPr lang="en-US" sz="2000" b="0" dirty="0"/>
                <a:t> </a:t>
              </a:r>
              <a:r>
                <a:rPr lang="en-US" sz="2000" b="0" dirty="0" smtClean="0"/>
                <a:t>T-</a:t>
              </a:r>
              <a:r>
                <a:rPr lang="en-US" sz="1800" b="0" dirty="0" smtClean="0"/>
                <a:t>Maps</a:t>
              </a:r>
              <a:endParaRPr lang="en-US" sz="1800" b="0" dirty="0"/>
            </a:p>
          </p:txBody>
        </p:sp>
        <p:pic>
          <p:nvPicPr>
            <p:cNvPr id="1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8768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6" name="TextBox 19"/>
          <p:cNvSpPr txBox="1">
            <a:spLocks noChangeArrowheads="1"/>
          </p:cNvSpPr>
          <p:nvPr/>
        </p:nvSpPr>
        <p:spPr bwMode="auto">
          <a:xfrm>
            <a:off x="5257800" y="51435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9pPr>
          </a:lstStyle>
          <a:p>
            <a:pPr eaLnBrk="1" hangingPunct="1">
              <a:buClr>
                <a:schemeClr val="tx2"/>
              </a:buClr>
              <a:buFont typeface="Arial" charset="0"/>
              <a:buChar char="•"/>
            </a:pPr>
            <a:r>
              <a:rPr lang="en-US" sz="2000" b="0" dirty="0"/>
              <a:t> </a:t>
            </a:r>
            <a:r>
              <a:rPr lang="en-US" sz="1800" b="0" dirty="0" err="1"/>
              <a:t>ListView</a:t>
            </a:r>
            <a:endParaRPr lang="en-US" sz="1800" b="0" dirty="0"/>
          </a:p>
        </p:txBody>
      </p:sp>
      <p:grpSp>
        <p:nvGrpSpPr>
          <p:cNvPr id="118" name="Group 26"/>
          <p:cNvGrpSpPr>
            <a:grpSpLocks/>
          </p:cNvGrpSpPr>
          <p:nvPr/>
        </p:nvGrpSpPr>
        <p:grpSpPr bwMode="auto">
          <a:xfrm>
            <a:off x="1225551" y="3467041"/>
            <a:ext cx="1173163" cy="1145444"/>
            <a:chOff x="654854" y="4521117"/>
            <a:chExt cx="1173946" cy="1527258"/>
          </a:xfrm>
        </p:grpSpPr>
        <p:pic>
          <p:nvPicPr>
            <p:cNvPr id="1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953000"/>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TextBox 9"/>
            <p:cNvSpPr txBox="1">
              <a:spLocks noChangeArrowheads="1"/>
            </p:cNvSpPr>
            <p:nvPr/>
          </p:nvSpPr>
          <p:spPr bwMode="auto">
            <a:xfrm>
              <a:off x="654854" y="4521117"/>
              <a:ext cx="1031739"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9pPr>
            </a:lstStyle>
            <a:p>
              <a:pPr eaLnBrk="1" hangingPunct="1">
                <a:buClr>
                  <a:schemeClr val="tx2"/>
                </a:buClr>
                <a:buFont typeface="Arial" charset="0"/>
                <a:buChar char="•"/>
              </a:pPr>
              <a:r>
                <a:rPr lang="en-US" sz="2000" b="0" dirty="0"/>
                <a:t> </a:t>
              </a:r>
              <a:r>
                <a:rPr lang="en-US" sz="1800" b="0" dirty="0"/>
                <a:t>Gauge</a:t>
              </a:r>
            </a:p>
          </p:txBody>
        </p:sp>
      </p:grpSp>
      <p:grpSp>
        <p:nvGrpSpPr>
          <p:cNvPr id="121" name="Group 25"/>
          <p:cNvGrpSpPr>
            <a:grpSpLocks/>
          </p:cNvGrpSpPr>
          <p:nvPr/>
        </p:nvGrpSpPr>
        <p:grpSpPr bwMode="auto">
          <a:xfrm>
            <a:off x="1179514" y="1657350"/>
            <a:ext cx="6359525" cy="1803856"/>
            <a:chOff x="726734" y="2243058"/>
            <a:chExt cx="6359866" cy="2405142"/>
          </a:xfrm>
        </p:grpSpPr>
        <p:pic>
          <p:nvPicPr>
            <p:cNvPr id="12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743200"/>
              <a:ext cx="6324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9"/>
            <p:cNvSpPr txBox="1">
              <a:spLocks noChangeArrowheads="1"/>
            </p:cNvSpPr>
            <p:nvPr/>
          </p:nvSpPr>
          <p:spPr bwMode="auto">
            <a:xfrm>
              <a:off x="726734" y="2243058"/>
              <a:ext cx="1018282"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9pPr>
            </a:lstStyle>
            <a:p>
              <a:pPr eaLnBrk="1" hangingPunct="1">
                <a:buClr>
                  <a:schemeClr val="tx2"/>
                </a:buClr>
                <a:buFont typeface="Arial" charset="0"/>
                <a:buChar char="•"/>
              </a:pPr>
              <a:r>
                <a:rPr lang="en-US" sz="2000" b="0" dirty="0"/>
                <a:t> </a:t>
              </a:r>
              <a:r>
                <a:rPr lang="en-US" sz="1800" b="0" dirty="0" smtClean="0"/>
                <a:t>Charts</a:t>
              </a:r>
              <a:endParaRPr lang="en-US" sz="1800" b="0" dirty="0"/>
            </a:p>
          </p:txBody>
        </p:sp>
      </p:grpSp>
      <p:sp>
        <p:nvSpPr>
          <p:cNvPr id="127" name="TextBox 13"/>
          <p:cNvSpPr txBox="1">
            <a:spLocks noChangeArrowheads="1"/>
          </p:cNvSpPr>
          <p:nvPr/>
        </p:nvSpPr>
        <p:spPr bwMode="auto">
          <a:xfrm>
            <a:off x="5735638" y="3486150"/>
            <a:ext cx="11721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9pPr>
          </a:lstStyle>
          <a:p>
            <a:pPr eaLnBrk="1" hangingPunct="1">
              <a:buClr>
                <a:schemeClr val="tx2"/>
              </a:buClr>
              <a:buFont typeface="Arial" charset="0"/>
              <a:buChar char="•"/>
            </a:pPr>
            <a:r>
              <a:rPr lang="en-US" sz="2000" b="0" dirty="0"/>
              <a:t> </a:t>
            </a:r>
            <a:r>
              <a:rPr lang="en-US" sz="1800" b="0" dirty="0" err="1" smtClean="0"/>
              <a:t>Geo</a:t>
            </a:r>
            <a:r>
              <a:rPr lang="en-US" sz="1600" b="0" dirty="0" err="1" smtClean="0"/>
              <a:t>Map</a:t>
            </a:r>
            <a:endParaRPr lang="en-US" sz="1600" b="0" dirty="0"/>
          </a:p>
        </p:txBody>
      </p:sp>
      <p:pic>
        <p:nvPicPr>
          <p:cNvPr id="10" name="Picture 9" descr="ma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1350" y="3867151"/>
            <a:ext cx="655050" cy="612063"/>
          </a:xfrm>
          <a:prstGeom prst="rect">
            <a:avLst/>
          </a:prstGeom>
        </p:spPr>
      </p:pic>
      <p:sp>
        <p:nvSpPr>
          <p:cNvPr id="129" name="TextBox 19"/>
          <p:cNvSpPr txBox="1">
            <a:spLocks noChangeArrowheads="1"/>
          </p:cNvSpPr>
          <p:nvPr/>
        </p:nvSpPr>
        <p:spPr bwMode="auto">
          <a:xfrm>
            <a:off x="1151612" y="514350"/>
            <a:ext cx="2274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9pPr>
          </a:lstStyle>
          <a:p>
            <a:pPr eaLnBrk="1" hangingPunct="1">
              <a:buClr>
                <a:schemeClr val="tx2"/>
              </a:buClr>
              <a:buFont typeface="Arial" charset="0"/>
              <a:buChar char="•"/>
            </a:pPr>
            <a:r>
              <a:rPr lang="en-US" sz="2000" b="0" dirty="0"/>
              <a:t> </a:t>
            </a:r>
            <a:r>
              <a:rPr lang="en-US" sz="1800" b="0" dirty="0" smtClean="0"/>
              <a:t>Basic Components</a:t>
            </a:r>
            <a:endParaRPr lang="en-US" sz="1800" b="0" dirty="0"/>
          </a:p>
        </p:txBody>
      </p:sp>
      <p:pic>
        <p:nvPicPr>
          <p:cNvPr id="11" name="Picture 10" descr="Button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5400" y="895350"/>
            <a:ext cx="763693" cy="781050"/>
          </a:xfrm>
          <a:prstGeom prst="rect">
            <a:avLst/>
          </a:prstGeom>
        </p:spPr>
      </p:pic>
      <p:pic>
        <p:nvPicPr>
          <p:cNvPr id="12" name="Picture 11" descr="Buttons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1426" y="902541"/>
            <a:ext cx="1612900" cy="246679"/>
          </a:xfrm>
          <a:prstGeom prst="rect">
            <a:avLst/>
          </a:prstGeom>
        </p:spPr>
      </p:pic>
      <p:pic>
        <p:nvPicPr>
          <p:cNvPr id="13" name="Picture 12" descr="Checkbox.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31426" y="1169451"/>
            <a:ext cx="1187450" cy="234950"/>
          </a:xfrm>
          <a:prstGeom prst="rect">
            <a:avLst/>
          </a:prstGeom>
        </p:spPr>
      </p:pic>
      <p:pic>
        <p:nvPicPr>
          <p:cNvPr id="14" name="Picture 13" descr="Switch.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31426" y="1428750"/>
            <a:ext cx="1213485" cy="311150"/>
          </a:xfrm>
          <a:prstGeom prst="rect">
            <a:avLst/>
          </a:prstGeom>
        </p:spPr>
      </p:pic>
      <p:pic>
        <p:nvPicPr>
          <p:cNvPr id="15" name="Picture 14" descr="Dat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10000" y="861476"/>
            <a:ext cx="914400" cy="914400"/>
          </a:xfrm>
          <a:prstGeom prst="rect">
            <a:avLst/>
          </a:prstGeom>
        </p:spPr>
      </p:pic>
      <p:pic>
        <p:nvPicPr>
          <p:cNvPr id="16" name="Picture 15" descr="lis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86400" y="895351"/>
            <a:ext cx="860484" cy="960786"/>
          </a:xfrm>
          <a:prstGeom prst="rect">
            <a:avLst/>
          </a:prstGeom>
        </p:spPr>
      </p:pic>
      <p:sp>
        <p:nvSpPr>
          <p:cNvPr id="130" name="TextBox 19"/>
          <p:cNvSpPr txBox="1">
            <a:spLocks noChangeArrowheads="1"/>
          </p:cNvSpPr>
          <p:nvPr/>
        </p:nvSpPr>
        <p:spPr bwMode="auto">
          <a:xfrm>
            <a:off x="6602146" y="495240"/>
            <a:ext cx="9925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6pPr>
            <a:lvl7pPr marL="29718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7pPr>
            <a:lvl8pPr marL="34290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8pPr>
            <a:lvl9pPr marL="3886200" indent="-228600" algn="ctr" eaLnBrk="0" fontAlgn="base" hangingPunct="0">
              <a:lnSpc>
                <a:spcPct val="90000"/>
              </a:lnSpc>
              <a:spcBef>
                <a:spcPct val="50000"/>
              </a:spcBef>
              <a:spcAft>
                <a:spcPct val="0"/>
              </a:spcAft>
              <a:buClr>
                <a:schemeClr val="accent1"/>
              </a:buClr>
              <a:defRPr sz="2400" b="1">
                <a:solidFill>
                  <a:schemeClr val="tx1"/>
                </a:solidFill>
                <a:latin typeface="Arial" charset="0"/>
                <a:ea typeface="ＭＳ Ｐゴシック" charset="0"/>
              </a:defRPr>
            </a:lvl9pPr>
          </a:lstStyle>
          <a:p>
            <a:pPr eaLnBrk="1" hangingPunct="1">
              <a:buClr>
                <a:schemeClr val="tx2"/>
              </a:buClr>
              <a:buFont typeface="Arial" charset="0"/>
              <a:buChar char="•"/>
            </a:pPr>
            <a:r>
              <a:rPr lang="en-US" sz="2000" b="0" dirty="0"/>
              <a:t> </a:t>
            </a:r>
            <a:r>
              <a:rPr lang="en-US" sz="1800" b="0" dirty="0" smtClean="0"/>
              <a:t>Forms</a:t>
            </a:r>
            <a:endParaRPr lang="en-US" sz="1600" b="0" dirty="0"/>
          </a:p>
        </p:txBody>
      </p:sp>
      <p:pic>
        <p:nvPicPr>
          <p:cNvPr id="17" name="Picture 16" descr="for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602146" y="875650"/>
            <a:ext cx="1046804" cy="946150"/>
          </a:xfrm>
          <a:prstGeom prst="rect">
            <a:avLst/>
          </a:prstGeom>
        </p:spPr>
      </p:pic>
    </p:spTree>
    <p:extLst>
      <p:ext uri="{BB962C8B-B14F-4D97-AF65-F5344CB8AC3E}">
        <p14:creationId xmlns:p14="http://schemas.microsoft.com/office/powerpoint/2010/main" val="42934877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Resources</a:t>
            </a:r>
            <a:endParaRPr lang="en-US" dirty="0"/>
          </a:p>
        </p:txBody>
      </p:sp>
      <p:sp>
        <p:nvSpPr>
          <p:cNvPr id="3" name="Content Placeholder 2"/>
          <p:cNvSpPr>
            <a:spLocks noGrp="1"/>
          </p:cNvSpPr>
          <p:nvPr>
            <p:ph sz="quarter" idx="12"/>
          </p:nvPr>
        </p:nvSpPr>
        <p:spPr/>
        <p:txBody>
          <a:bodyPr/>
          <a:lstStyle/>
          <a:p>
            <a:r>
              <a:rPr lang="en-US" dirty="0" smtClean="0">
                <a:hlinkClick r:id="rId2"/>
              </a:rPr>
              <a:t>ADF Mobile on OTN</a:t>
            </a:r>
            <a:endParaRPr lang="en-US" dirty="0" smtClean="0"/>
          </a:p>
          <a:p>
            <a:pPr lvl="1"/>
            <a:r>
              <a:rPr lang="en-US" dirty="0" smtClean="0"/>
              <a:t>Datasheet</a:t>
            </a:r>
          </a:p>
          <a:p>
            <a:pPr lvl="1"/>
            <a:r>
              <a:rPr lang="en-US" dirty="0" smtClean="0"/>
              <a:t>Tutorial</a:t>
            </a:r>
          </a:p>
          <a:p>
            <a:pPr lvl="1"/>
            <a:r>
              <a:rPr lang="en-US" dirty="0" smtClean="0"/>
              <a:t>Demos</a:t>
            </a:r>
          </a:p>
          <a:p>
            <a:pPr lvl="1"/>
            <a:r>
              <a:rPr lang="en-US" dirty="0" smtClean="0"/>
              <a:t>Discussion</a:t>
            </a:r>
          </a:p>
          <a:p>
            <a:r>
              <a:rPr lang="en-US" dirty="0" smtClean="0"/>
              <a:t>ADF Mobile Blog – http://blogs.oracle.com/mobile/</a:t>
            </a:r>
          </a:p>
          <a:p>
            <a:r>
              <a:rPr lang="en-US" dirty="0" smtClean="0"/>
              <a:t>Twitter.com/JDeveloper</a:t>
            </a:r>
          </a:p>
          <a:p>
            <a:r>
              <a:rPr lang="en-US" dirty="0" smtClean="0"/>
              <a:t>Facebook.com/JDeveloper </a:t>
            </a:r>
            <a:endParaRPr lang="en-US"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979197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Corporate_PPT_Template_10x5.6_v2.potx</Template>
  <TotalTime>19836</TotalTime>
  <Words>1108</Words>
  <Application>Microsoft Macintosh PowerPoint</Application>
  <PresentationFormat>On-screen Show (16:9)</PresentationFormat>
  <Paragraphs>55</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Corporate_PPT_Template_10x5.6_v2</vt:lpstr>
      <vt:lpstr>PowerPoint Presentation</vt:lpstr>
      <vt:lpstr>Oracle Mobile Strategy</vt:lpstr>
      <vt:lpstr>ADF Mobile Components</vt:lpstr>
      <vt:lpstr>More 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Maricel Lennon</dc:creator>
  <dc:description>This presentation contains information proprietary to Oracle Corporation</dc:description>
  <cp:lastModifiedBy>Denis Tyrell</cp:lastModifiedBy>
  <cp:revision>396</cp:revision>
  <cp:lastPrinted>2011-07-26T01:11:56Z</cp:lastPrinted>
  <dcterms:created xsi:type="dcterms:W3CDTF">2011-03-30T19:10:18Z</dcterms:created>
  <dcterms:modified xsi:type="dcterms:W3CDTF">2013-08-29T01:02:36Z</dcterms:modified>
</cp:coreProperties>
</file>