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9" r:id="rId4"/>
    <p:sldId id="260" r:id="rId5"/>
    <p:sldId id="297" r:id="rId6"/>
    <p:sldId id="299" r:id="rId7"/>
    <p:sldId id="279" r:id="rId8"/>
    <p:sldId id="261" r:id="rId9"/>
    <p:sldId id="280" r:id="rId10"/>
    <p:sldId id="263" r:id="rId11"/>
    <p:sldId id="281" r:id="rId12"/>
    <p:sldId id="282" r:id="rId13"/>
    <p:sldId id="283" r:id="rId14"/>
    <p:sldId id="284" r:id="rId15"/>
    <p:sldId id="264" r:id="rId16"/>
    <p:sldId id="265" r:id="rId17"/>
    <p:sldId id="266" r:id="rId18"/>
    <p:sldId id="267" r:id="rId19"/>
    <p:sldId id="271" r:id="rId20"/>
    <p:sldId id="285" r:id="rId21"/>
    <p:sldId id="286" r:id="rId22"/>
    <p:sldId id="287" r:id="rId23"/>
    <p:sldId id="296" r:id="rId24"/>
    <p:sldId id="288" r:id="rId25"/>
    <p:sldId id="289" r:id="rId26"/>
    <p:sldId id="290" r:id="rId27"/>
    <p:sldId id="291" r:id="rId28"/>
    <p:sldId id="292" r:id="rId29"/>
    <p:sldId id="293" r:id="rId30"/>
    <p:sldId id="294" r:id="rId31"/>
    <p:sldId id="273" r:id="rId32"/>
    <p:sldId id="295" r:id="rId33"/>
    <p:sldId id="274" r:id="rId34"/>
    <p:sldId id="275" r:id="rId35"/>
    <p:sldId id="298" r:id="rId36"/>
    <p:sldId id="268" r:id="rId37"/>
    <p:sldId id="270" r:id="rId38"/>
    <p:sldId id="278"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p:cViewPr varScale="1">
        <p:scale>
          <a:sx n="72" d="100"/>
          <a:sy n="72" d="100"/>
        </p:scale>
        <p:origin x="1344"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B86B37-9E7C-4699-A89E-72EE4B291650}" type="datetimeFigureOut">
              <a:rPr lang="en-US" smtClean="0"/>
              <a:pPr/>
              <a:t>12/19/2023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EFE787-E5F2-40C5-9D43-E7EAF8E51FDF}" type="slidenum">
              <a:rPr lang="en-US" smtClean="0"/>
              <a:pPr/>
              <a:t>‹#›</a:t>
            </a:fld>
            <a:endParaRPr lang="en-US"/>
          </a:p>
        </p:txBody>
      </p:sp>
    </p:spTree>
    <p:extLst>
      <p:ext uri="{BB962C8B-B14F-4D97-AF65-F5344CB8AC3E}">
        <p14:creationId xmlns:p14="http://schemas.microsoft.com/office/powerpoint/2010/main" val="1227485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BE7D89F-69BA-45D8-85C1-789124DFB921}" type="datetime1">
              <a:rPr lang="en-US" smtClean="0"/>
              <a:pPr/>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641830-9FBF-4C58-837A-230882702FD4}" type="datetime1">
              <a:rPr lang="en-US" smtClean="0"/>
              <a:pPr/>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1B8442-52C5-4632-BA82-04F7AD4C9B34}" type="datetime1">
              <a:rPr lang="en-US" smtClean="0"/>
              <a:pPr/>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F83749-7540-4838-B5FB-EDC40CB84DB0}" type="datetime1">
              <a:rPr lang="en-US" smtClean="0"/>
              <a:pPr/>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A8085-18D1-4091-8AD3-81F140965EFC}" type="datetime1">
              <a:rPr lang="en-US" smtClean="0"/>
              <a:pPr/>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ACD35F7-97F8-4D2E-B83D-158766068E0A}" type="datetime1">
              <a:rPr lang="en-US" smtClean="0"/>
              <a:pPr/>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03EFADE-B1F7-484F-89D9-3E148D53B52B}" type="datetime1">
              <a:rPr lang="en-US" smtClean="0"/>
              <a:pPr/>
              <a:t>12/19/2023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09F378E-9541-4F7D-BD6F-302448FBBB81}" type="datetime1">
              <a:rPr lang="en-US" smtClean="0"/>
              <a:pPr/>
              <a:t>12/19/2023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26370F-658E-452B-A4D5-DB4240E0AF51}" type="datetime1">
              <a:rPr lang="en-US" smtClean="0"/>
              <a:pPr/>
              <a:t>12/19/2023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18E6F0-0C4F-4052-A284-495110A822E2}" type="datetime1">
              <a:rPr lang="en-US" smtClean="0"/>
              <a:pPr/>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4C22A7-5E39-4CEE-A6B3-52DA5303DD53}" type="datetime1">
              <a:rPr lang="en-US" smtClean="0"/>
              <a:pPr/>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188C4-8F03-4988-A683-AFCBDCFC6ED7}" type="datetime1">
              <a:rPr lang="en-US" smtClean="0"/>
              <a:pPr/>
              <a:t>12/19/2023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2A8C5E-5ACC-4DAB-B41C-5718F8C58B6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60098"/>
            <a:ext cx="7772400" cy="1470025"/>
          </a:xfrm>
        </p:spPr>
        <p:txBody>
          <a:bodyPr/>
          <a:lstStyle/>
          <a:p>
            <a:r>
              <a:rPr lang="en-US" dirty="0">
                <a:latin typeface="Times New Roman" panose="02020603050405020304" pitchFamily="18" charset="0"/>
                <a:cs typeface="Times New Roman" panose="02020603050405020304" pitchFamily="18" charset="0"/>
              </a:rPr>
              <a:t>Video Surveillance System</a:t>
            </a:r>
          </a:p>
        </p:txBody>
      </p:sp>
      <p:sp>
        <p:nvSpPr>
          <p:cNvPr id="3" name="Subtitle 2"/>
          <p:cNvSpPr>
            <a:spLocks noGrp="1"/>
          </p:cNvSpPr>
          <p:nvPr>
            <p:ph type="subTitle" idx="1"/>
          </p:nvPr>
        </p:nvSpPr>
        <p:spPr>
          <a:xfrm>
            <a:off x="1371600" y="2330123"/>
            <a:ext cx="6858000" cy="3400752"/>
          </a:xfrm>
        </p:spPr>
        <p:txBody>
          <a:bodyPr>
            <a:normAutofit fontScale="85000" lnSpcReduction="10000"/>
          </a:bodyPr>
          <a:lstStyle/>
          <a:p>
            <a:r>
              <a:rPr lang="en-US" b="1" dirty="0">
                <a:solidFill>
                  <a:schemeClr val="tx1"/>
                </a:solidFill>
              </a:rPr>
              <a:t>Nabeel Saleem             CIIT/FA20-BSE-122/ATD</a:t>
            </a:r>
          </a:p>
          <a:p>
            <a:r>
              <a:rPr lang="en-US" b="1" dirty="0">
                <a:solidFill>
                  <a:schemeClr val="tx1"/>
                </a:solidFill>
              </a:rPr>
              <a:t>Hammad Ur Rehman  CIIT/FA20-BSE-126/ATD</a:t>
            </a:r>
          </a:p>
          <a:p>
            <a:r>
              <a:rPr lang="en-US" b="1" dirty="0">
                <a:solidFill>
                  <a:schemeClr val="tx1"/>
                </a:solidFill>
              </a:rPr>
              <a:t>Zain Asif                        CIIT/FA20-BSE-136/ATD</a:t>
            </a:r>
            <a:endParaRPr lang="en-US" dirty="0">
              <a:solidFill>
                <a:schemeClr val="tx1"/>
              </a:solidFill>
              <a:cs typeface="Times New Roman" panose="02020603050405020304" pitchFamily="18" charset="0"/>
            </a:endParaRPr>
          </a:p>
          <a:p>
            <a:endParaRPr lang="en-US" dirty="0">
              <a:solidFill>
                <a:schemeClr val="tx1"/>
              </a:solidFill>
              <a:cs typeface="Times New Roman" panose="02020603050405020304" pitchFamily="18" charset="0"/>
            </a:endParaRPr>
          </a:p>
          <a:p>
            <a:r>
              <a:rPr lang="en-US" b="1" dirty="0">
                <a:solidFill>
                  <a:schemeClr val="tx1"/>
                </a:solidFill>
                <a:cs typeface="Times New Roman" panose="02020603050405020304" pitchFamily="18" charset="0"/>
              </a:rPr>
              <a:t>Supervisor-name:</a:t>
            </a:r>
          </a:p>
          <a:p>
            <a:r>
              <a:rPr lang="en-US" b="1" dirty="0">
                <a:solidFill>
                  <a:schemeClr val="tx1"/>
                </a:solidFill>
              </a:rPr>
              <a:t>Dr. Saad Mustafa</a:t>
            </a:r>
            <a:endParaRPr lang="en-US" dirty="0">
              <a:solidFill>
                <a:schemeClr val="tx1"/>
              </a:solidFill>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a:t>
            </a:fld>
            <a:endParaRPr lang="en-US" dirty="0">
              <a:latin typeface="Times New Roman" panose="02020603050405020304" pitchFamily="18" charset="0"/>
              <a:cs typeface="Times New Roman" panose="02020603050405020304" pitchFamily="18" charset="0"/>
            </a:endParaRPr>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93773" y="5791200"/>
            <a:ext cx="996315" cy="996315"/>
          </a:xfrm>
          <a:prstGeom prst="rect">
            <a:avLst/>
          </a:prstGeom>
          <a:noFill/>
        </p:spPr>
      </p:pic>
      <p:sp>
        <p:nvSpPr>
          <p:cNvPr id="6" name="Subtitle 2"/>
          <p:cNvSpPr txBox="1">
            <a:spLocks/>
          </p:cNvSpPr>
          <p:nvPr/>
        </p:nvSpPr>
        <p:spPr>
          <a:xfrm>
            <a:off x="1371600" y="5791200"/>
            <a:ext cx="6400800" cy="990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cs typeface="Times New Roman" panose="02020603050405020304" pitchFamily="18" charset="0"/>
              </a:rPr>
              <a:t>Department of Computer</a:t>
            </a:r>
            <a:r>
              <a:rPr kumimoji="0" lang="en-US" sz="2800" b="0" i="0" u="none" strike="noStrike" kern="1200" cap="none" spc="0" normalizeH="0" noProof="0" dirty="0">
                <a:ln>
                  <a:noFill/>
                </a:ln>
                <a:solidFill>
                  <a:schemeClr val="tx1">
                    <a:lumMod val="95000"/>
                    <a:lumOff val="5000"/>
                  </a:schemeClr>
                </a:solidFill>
                <a:effectLst/>
                <a:uLnTx/>
                <a:uFillTx/>
                <a:latin typeface="Times New Roman" panose="02020603050405020304" pitchFamily="18" charset="0"/>
                <a:cs typeface="Times New Roman" panose="02020603050405020304" pitchFamily="18" charset="0"/>
              </a:rPr>
              <a:t> Science</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200" baseline="0" dirty="0">
                <a:solidFill>
                  <a:schemeClr val="tx1">
                    <a:lumMod val="95000"/>
                    <a:lumOff val="5000"/>
                  </a:schemeClr>
                </a:solidFill>
                <a:latin typeface="Times New Roman" panose="02020603050405020304" pitchFamily="18" charset="0"/>
                <a:cs typeface="Times New Roman" panose="02020603050405020304" pitchFamily="18" charset="0"/>
              </a:rPr>
              <a:t>COMSATS</a:t>
            </a: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 University Islamabad, Abbottabad Campus</a:t>
            </a:r>
            <a:endParaRPr kumimoji="0" lang="en-US" sz="2200" b="0"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cs typeface="Times New Roman" panose="02020603050405020304" pitchFamily="18" charset="0"/>
            </a:endParaRPr>
          </a:p>
        </p:txBody>
      </p:sp>
      <p:sp>
        <p:nvSpPr>
          <p:cNvPr id="7" name="TextBox 1"/>
          <p:cNvSpPr txBox="1">
            <a:spLocks noChangeArrowheads="1"/>
          </p:cNvSpPr>
          <p:nvPr/>
        </p:nvSpPr>
        <p:spPr bwMode="auto">
          <a:xfrm>
            <a:off x="1066800" y="381000"/>
            <a:ext cx="6858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GB" sz="2800" dirty="0" smtClean="0">
                <a:latin typeface="Times New Roman" panose="02020603050405020304" pitchFamily="18" charset="0"/>
                <a:cs typeface="Times New Roman" panose="02020603050405020304" pitchFamily="18" charset="0"/>
              </a:rPr>
              <a:t>30</a:t>
            </a:r>
            <a:r>
              <a:rPr lang="en-GB" sz="2800" dirty="0">
                <a:latin typeface="Times New Roman" panose="02020603050405020304" pitchFamily="18" charset="0"/>
                <a:cs typeface="Times New Roman" panose="02020603050405020304" pitchFamily="18" charset="0"/>
              </a:rPr>
              <a:t>% Presentation Template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Non-Functional Requirements</a:t>
            </a:r>
          </a:p>
        </p:txBody>
      </p:sp>
      <p:sp>
        <p:nvSpPr>
          <p:cNvPr id="3" name="Content Placeholder 2"/>
          <p:cNvSpPr>
            <a:spLocks noGrp="1"/>
          </p:cNvSpPr>
          <p:nvPr>
            <p:ph idx="1"/>
          </p:nvPr>
        </p:nvSpPr>
        <p:spPr/>
        <p:txBody>
          <a:bodyPr>
            <a:normAutofit/>
          </a:bodyPr>
          <a:lstStyle/>
          <a:p>
            <a:r>
              <a:rPr lang="en-US" b="1" dirty="0"/>
              <a:t>NFR 1 : Usability</a:t>
            </a:r>
            <a:endParaRPr lang="en-US" dirty="0"/>
          </a:p>
          <a:p>
            <a:r>
              <a:rPr lang="en-US" b="1" dirty="0"/>
              <a:t>User Interface (UI):</a:t>
            </a:r>
            <a:r>
              <a:rPr lang="en-US" dirty="0"/>
              <a:t> </a:t>
            </a:r>
            <a:r>
              <a:rPr lang="en-US" sz="2800" dirty="0"/>
              <a:t>The application should have an intuitive and user-friendly interface, allowing easy navigation for both administrators and registered users.</a:t>
            </a:r>
          </a:p>
          <a:p>
            <a:r>
              <a:rPr lang="en-US" b="1" dirty="0"/>
              <a:t>Accessibility:</a:t>
            </a:r>
            <a:r>
              <a:rPr lang="en-US" dirty="0"/>
              <a:t> </a:t>
            </a:r>
            <a:r>
              <a:rPr lang="en-US" sz="2800" dirty="0"/>
              <a:t>The system should be accessible to all users ensuring that the registration process and violence detection results are easily understandable</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10</a:t>
            </a:fld>
            <a:endParaRPr 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Non-Functional Requirements</a:t>
            </a:r>
            <a:endParaRPr lang="en-US" dirty="0"/>
          </a:p>
        </p:txBody>
      </p:sp>
      <p:sp>
        <p:nvSpPr>
          <p:cNvPr id="3" name="Content Placeholder 2"/>
          <p:cNvSpPr>
            <a:spLocks noGrp="1"/>
          </p:cNvSpPr>
          <p:nvPr>
            <p:ph idx="1"/>
          </p:nvPr>
        </p:nvSpPr>
        <p:spPr>
          <a:xfrm>
            <a:off x="533400" y="1600200"/>
            <a:ext cx="8229600" cy="4525963"/>
          </a:xfrm>
        </p:spPr>
        <p:txBody>
          <a:bodyPr>
            <a:normAutofit fontScale="40000" lnSpcReduction="20000"/>
          </a:bodyPr>
          <a:lstStyle/>
          <a:p>
            <a:r>
              <a:rPr lang="en-US" sz="6700" b="1" dirty="0"/>
              <a:t>NFR 2 : </a:t>
            </a:r>
            <a:r>
              <a:rPr lang="en-US" sz="6700" b="1" dirty="0" smtClean="0"/>
              <a:t>Performance</a:t>
            </a:r>
            <a:endParaRPr lang="en-US" sz="6700" dirty="0"/>
          </a:p>
          <a:p>
            <a:r>
              <a:rPr lang="en-US" sz="6700" b="1" dirty="0"/>
              <a:t>Response Time: </a:t>
            </a:r>
            <a:r>
              <a:rPr lang="en-US" sz="5900" dirty="0" smtClean="0"/>
              <a:t>The </a:t>
            </a:r>
            <a:r>
              <a:rPr lang="en-US" sz="5900" dirty="0"/>
              <a:t>system should provide real-time notifications, ensuring that authorized users receive alerts upon the detection of violent incidents</a:t>
            </a:r>
            <a:r>
              <a:rPr lang="en-US" sz="5900" dirty="0" smtClean="0"/>
              <a:t>.</a:t>
            </a:r>
            <a:endParaRPr lang="en-US" sz="5900" dirty="0"/>
          </a:p>
          <a:p>
            <a:r>
              <a:rPr lang="en-US" sz="6700" b="1" dirty="0" smtClean="0"/>
              <a:t>Throughput: </a:t>
            </a:r>
            <a:r>
              <a:rPr lang="en-US" sz="6700" dirty="0" smtClean="0"/>
              <a:t>The</a:t>
            </a:r>
            <a:r>
              <a:rPr lang="en-US" sz="7000" dirty="0" smtClean="0"/>
              <a:t> </a:t>
            </a:r>
            <a:r>
              <a:rPr lang="en-US" sz="7000" dirty="0"/>
              <a:t>application should handle a reasonable </a:t>
            </a:r>
            <a:r>
              <a:rPr lang="en-US" sz="7000" dirty="0" smtClean="0"/>
              <a:t>(i.e. </a:t>
            </a:r>
            <a:r>
              <a:rPr lang="en-US" sz="7000" dirty="0"/>
              <a:t>5 video at a time) of video uploads and processing simultaneously without significant degradation in performance.</a:t>
            </a:r>
          </a:p>
          <a:p>
            <a:r>
              <a:rPr lang="en-US" sz="8000" b="1" dirty="0" smtClean="0"/>
              <a:t>Scalability: </a:t>
            </a:r>
            <a:r>
              <a:rPr lang="en-US" sz="8000" dirty="0" smtClean="0"/>
              <a:t>The</a:t>
            </a:r>
            <a:r>
              <a:rPr lang="en-US" sz="7000" dirty="0" smtClean="0"/>
              <a:t> </a:t>
            </a:r>
            <a:r>
              <a:rPr lang="en-US" sz="7000" dirty="0"/>
              <a:t>system should be scalable to accommodate an increasing number of registered users and      uploaded videos without compromising performance.</a:t>
            </a:r>
          </a:p>
          <a:p>
            <a:endParaRPr lang="en-US" dirty="0"/>
          </a:p>
        </p:txBody>
      </p:sp>
      <p:sp>
        <p:nvSpPr>
          <p:cNvPr id="4" name="Slide Number Placeholder 3"/>
          <p:cNvSpPr>
            <a:spLocks noGrp="1"/>
          </p:cNvSpPr>
          <p:nvPr>
            <p:ph type="sldNum" sz="quarter" idx="12"/>
          </p:nvPr>
        </p:nvSpPr>
        <p:spPr/>
        <p:txBody>
          <a:bodyPr/>
          <a:lstStyle/>
          <a:p>
            <a:fld id="{DC2A8C5E-5ACC-4DAB-B41C-5718F8C58B6D}" type="slidenum">
              <a:rPr lang="en-US" smtClean="0"/>
              <a:pPr/>
              <a:t>11</a:t>
            </a:fld>
            <a:endParaRPr lang="en-US"/>
          </a:p>
        </p:txBody>
      </p:sp>
    </p:spTree>
    <p:extLst>
      <p:ext uri="{BB962C8B-B14F-4D97-AF65-F5344CB8AC3E}">
        <p14:creationId xmlns:p14="http://schemas.microsoft.com/office/powerpoint/2010/main" val="3352268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Non-Functional Requirements</a:t>
            </a:r>
            <a:endParaRPr lang="en-US" dirty="0"/>
          </a:p>
        </p:txBody>
      </p:sp>
      <p:sp>
        <p:nvSpPr>
          <p:cNvPr id="3" name="Content Placeholder 2"/>
          <p:cNvSpPr>
            <a:spLocks noGrp="1"/>
          </p:cNvSpPr>
          <p:nvPr>
            <p:ph idx="1"/>
          </p:nvPr>
        </p:nvSpPr>
        <p:spPr/>
        <p:txBody>
          <a:bodyPr/>
          <a:lstStyle/>
          <a:p>
            <a:r>
              <a:rPr lang="en-US" b="1" dirty="0"/>
              <a:t>NFR 3: </a:t>
            </a:r>
            <a:r>
              <a:rPr lang="en-US" b="1" dirty="0" smtClean="0"/>
              <a:t>Security</a:t>
            </a:r>
            <a:endParaRPr lang="en-US" dirty="0"/>
          </a:p>
          <a:p>
            <a:r>
              <a:rPr lang="en-US" b="1" dirty="0"/>
              <a:t>Authentication and Authorization: </a:t>
            </a:r>
            <a:r>
              <a:rPr lang="en-US" sz="2800" dirty="0" smtClean="0"/>
              <a:t>User </a:t>
            </a:r>
            <a:r>
              <a:rPr lang="en-US" sz="2800" dirty="0"/>
              <a:t>authentication and authorization mechanisms should be robust to ensure that only authorized personnel can access the system and receive notifications.</a:t>
            </a:r>
          </a:p>
          <a:p>
            <a:endParaRPr lang="en-US" dirty="0"/>
          </a:p>
        </p:txBody>
      </p:sp>
      <p:sp>
        <p:nvSpPr>
          <p:cNvPr id="4" name="Slide Number Placeholder 3"/>
          <p:cNvSpPr>
            <a:spLocks noGrp="1"/>
          </p:cNvSpPr>
          <p:nvPr>
            <p:ph type="sldNum" sz="quarter" idx="12"/>
          </p:nvPr>
        </p:nvSpPr>
        <p:spPr/>
        <p:txBody>
          <a:bodyPr/>
          <a:lstStyle/>
          <a:p>
            <a:fld id="{DC2A8C5E-5ACC-4DAB-B41C-5718F8C58B6D}" type="slidenum">
              <a:rPr lang="en-US" smtClean="0"/>
              <a:pPr/>
              <a:t>12</a:t>
            </a:fld>
            <a:endParaRPr lang="en-US"/>
          </a:p>
        </p:txBody>
      </p:sp>
    </p:spTree>
    <p:extLst>
      <p:ext uri="{BB962C8B-B14F-4D97-AF65-F5344CB8AC3E}">
        <p14:creationId xmlns:p14="http://schemas.microsoft.com/office/powerpoint/2010/main" val="3510720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Non-Functional Requirements</a:t>
            </a:r>
            <a:endParaRPr lang="en-US" dirty="0"/>
          </a:p>
        </p:txBody>
      </p:sp>
      <p:sp>
        <p:nvSpPr>
          <p:cNvPr id="3" name="Content Placeholder 2"/>
          <p:cNvSpPr>
            <a:spLocks noGrp="1"/>
          </p:cNvSpPr>
          <p:nvPr>
            <p:ph idx="1"/>
          </p:nvPr>
        </p:nvSpPr>
        <p:spPr/>
        <p:txBody>
          <a:bodyPr/>
          <a:lstStyle/>
          <a:p>
            <a:r>
              <a:rPr lang="en-US" b="1" dirty="0"/>
              <a:t>NFR 4 : </a:t>
            </a:r>
            <a:r>
              <a:rPr lang="en-US" b="1" dirty="0" smtClean="0"/>
              <a:t>Maintainability</a:t>
            </a:r>
            <a:endParaRPr lang="en-US" dirty="0"/>
          </a:p>
          <a:p>
            <a:r>
              <a:rPr lang="en-US" b="1" dirty="0"/>
              <a:t>Modularity:</a:t>
            </a:r>
            <a:r>
              <a:rPr lang="en-US" dirty="0"/>
              <a:t> </a:t>
            </a:r>
            <a:r>
              <a:rPr lang="en-US" sz="2800" dirty="0" smtClean="0"/>
              <a:t>The </a:t>
            </a:r>
            <a:r>
              <a:rPr lang="en-US" sz="2800" dirty="0"/>
              <a:t>system should be modular, allowing for easier updates and maintenance of individual components without affecting the entire application.</a:t>
            </a:r>
          </a:p>
          <a:p>
            <a:endParaRPr lang="en-US" dirty="0"/>
          </a:p>
        </p:txBody>
      </p:sp>
      <p:sp>
        <p:nvSpPr>
          <p:cNvPr id="4" name="Slide Number Placeholder 3"/>
          <p:cNvSpPr>
            <a:spLocks noGrp="1"/>
          </p:cNvSpPr>
          <p:nvPr>
            <p:ph type="sldNum" sz="quarter" idx="12"/>
          </p:nvPr>
        </p:nvSpPr>
        <p:spPr/>
        <p:txBody>
          <a:bodyPr/>
          <a:lstStyle/>
          <a:p>
            <a:fld id="{DC2A8C5E-5ACC-4DAB-B41C-5718F8C58B6D}" type="slidenum">
              <a:rPr lang="en-US" smtClean="0"/>
              <a:pPr/>
              <a:t>13</a:t>
            </a:fld>
            <a:endParaRPr lang="en-US"/>
          </a:p>
        </p:txBody>
      </p:sp>
    </p:spTree>
    <p:extLst>
      <p:ext uri="{BB962C8B-B14F-4D97-AF65-F5344CB8AC3E}">
        <p14:creationId xmlns:p14="http://schemas.microsoft.com/office/powerpoint/2010/main" val="21419580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Non-Functional Requirements</a:t>
            </a:r>
            <a:endParaRPr lang="en-US" dirty="0"/>
          </a:p>
        </p:txBody>
      </p:sp>
      <p:sp>
        <p:nvSpPr>
          <p:cNvPr id="3" name="Content Placeholder 2"/>
          <p:cNvSpPr>
            <a:spLocks noGrp="1"/>
          </p:cNvSpPr>
          <p:nvPr>
            <p:ph idx="1"/>
          </p:nvPr>
        </p:nvSpPr>
        <p:spPr/>
        <p:txBody>
          <a:bodyPr>
            <a:normAutofit/>
          </a:bodyPr>
          <a:lstStyle/>
          <a:p>
            <a:r>
              <a:rPr lang="en-US" sz="3500" b="1" dirty="0"/>
              <a:t>NFR 5 : </a:t>
            </a:r>
            <a:r>
              <a:rPr lang="en-US" sz="3500" b="1" dirty="0" smtClean="0"/>
              <a:t>Interoperability</a:t>
            </a:r>
            <a:r>
              <a:rPr lang="en-US" sz="3500" dirty="0"/>
              <a:t> </a:t>
            </a:r>
          </a:p>
          <a:p>
            <a:r>
              <a:rPr lang="en-US" sz="3500" b="1" dirty="0"/>
              <a:t>API Compatibility:</a:t>
            </a:r>
            <a:r>
              <a:rPr lang="en-US" sz="3500" dirty="0"/>
              <a:t> </a:t>
            </a:r>
            <a:r>
              <a:rPr lang="en-US" sz="3000" dirty="0" smtClean="0"/>
              <a:t>The </a:t>
            </a:r>
            <a:r>
              <a:rPr lang="en-US" sz="3000" dirty="0"/>
              <a:t>system should support integration with external APIs for future enhancements or collaboration with other security systems</a:t>
            </a:r>
            <a:r>
              <a:rPr lang="en-US" sz="3000" dirty="0" smtClean="0"/>
              <a:t>.</a:t>
            </a:r>
            <a:endParaRPr lang="en-US" dirty="0"/>
          </a:p>
          <a:p>
            <a:r>
              <a:rPr lang="en-US" b="1" dirty="0"/>
              <a:t>Data Exchange:</a:t>
            </a:r>
            <a:r>
              <a:rPr lang="en-US" dirty="0"/>
              <a:t> </a:t>
            </a:r>
            <a:r>
              <a:rPr lang="en-US" sz="2800" dirty="0" smtClean="0"/>
              <a:t>The </a:t>
            </a:r>
            <a:r>
              <a:rPr lang="en-US" sz="2800" dirty="0"/>
              <a:t>application should facilitate data exchange with other authorized security systems if necessary.</a:t>
            </a:r>
          </a:p>
          <a:p>
            <a:endParaRPr lang="en-US" dirty="0"/>
          </a:p>
        </p:txBody>
      </p:sp>
      <p:sp>
        <p:nvSpPr>
          <p:cNvPr id="4" name="Slide Number Placeholder 3"/>
          <p:cNvSpPr>
            <a:spLocks noGrp="1"/>
          </p:cNvSpPr>
          <p:nvPr>
            <p:ph type="sldNum" sz="quarter" idx="12"/>
          </p:nvPr>
        </p:nvSpPr>
        <p:spPr/>
        <p:txBody>
          <a:bodyPr/>
          <a:lstStyle/>
          <a:p>
            <a:fld id="{DC2A8C5E-5ACC-4DAB-B41C-5718F8C58B6D}" type="slidenum">
              <a:rPr lang="en-US" smtClean="0"/>
              <a:pPr/>
              <a:t>14</a:t>
            </a:fld>
            <a:endParaRPr lang="en-US"/>
          </a:p>
        </p:txBody>
      </p:sp>
    </p:spTree>
    <p:extLst>
      <p:ext uri="{BB962C8B-B14F-4D97-AF65-F5344CB8AC3E}">
        <p14:creationId xmlns:p14="http://schemas.microsoft.com/office/powerpoint/2010/main" val="5537956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User Goals </a:t>
            </a:r>
          </a:p>
        </p:txBody>
      </p:sp>
      <p:sp>
        <p:nvSpPr>
          <p:cNvPr id="3" name="Content Placeholder 2"/>
          <p:cNvSpPr>
            <a:spLocks noGrp="1"/>
          </p:cNvSpPr>
          <p:nvPr>
            <p:ph idx="1"/>
          </p:nvPr>
        </p:nvSpPr>
        <p:spPr/>
        <p:txBody>
          <a:bodyPr/>
          <a:lstStyle/>
          <a:p>
            <a:pPr marL="0" indent="0">
              <a:buNone/>
            </a:pPr>
            <a:r>
              <a:rPr lang="en-GB" dirty="0" smtClean="0"/>
              <a:t>The Goal of the user is to  know any violence activities in the provided footage. That will save user time and money. User can get real time notification of any violence activities and also view the history of violence activities. </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15</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Use Cases </a:t>
            </a:r>
          </a:p>
        </p:txBody>
      </p:sp>
      <p:sp>
        <p:nvSpPr>
          <p:cNvPr id="3" name="Content Placeholder 2"/>
          <p:cNvSpPr>
            <a:spLocks noGrp="1"/>
          </p:cNvSpPr>
          <p:nvPr>
            <p:ph idx="1"/>
          </p:nvPr>
        </p:nvSpPr>
        <p:spPr/>
        <p:txBody>
          <a:bodyPr>
            <a:normAutofit fontScale="92500" lnSpcReduction="20000"/>
          </a:bodyPr>
          <a:lstStyle/>
          <a:p>
            <a:r>
              <a:rPr lang="en-GB" dirty="0" smtClean="0"/>
              <a:t>Add User </a:t>
            </a:r>
          </a:p>
          <a:p>
            <a:r>
              <a:rPr lang="en-GB" dirty="0" smtClean="0"/>
              <a:t>Remove User</a:t>
            </a:r>
          </a:p>
          <a:p>
            <a:r>
              <a:rPr lang="en-GB" dirty="0" smtClean="0"/>
              <a:t>Login </a:t>
            </a:r>
          </a:p>
          <a:p>
            <a:r>
              <a:rPr lang="en-GB" dirty="0" smtClean="0"/>
              <a:t>Upload video</a:t>
            </a:r>
          </a:p>
          <a:p>
            <a:r>
              <a:rPr lang="en-GB" dirty="0" smtClean="0"/>
              <a:t>Receive Notification</a:t>
            </a:r>
          </a:p>
          <a:p>
            <a:r>
              <a:rPr lang="en-GB" dirty="0" smtClean="0"/>
              <a:t>Detect Violence </a:t>
            </a:r>
          </a:p>
          <a:p>
            <a:r>
              <a:rPr lang="en-GB" dirty="0" smtClean="0"/>
              <a:t>Live Detection </a:t>
            </a:r>
          </a:p>
          <a:p>
            <a:r>
              <a:rPr lang="en-GB" dirty="0" smtClean="0"/>
              <a:t>View History</a:t>
            </a:r>
          </a:p>
          <a:p>
            <a:r>
              <a:rPr lang="en-GB" dirty="0" smtClean="0"/>
              <a:t>Logout </a:t>
            </a:r>
          </a:p>
          <a:p>
            <a:pPr marL="0" indent="0">
              <a:buNone/>
            </a:pPr>
            <a:endParaRPr lang="en-GB" dirty="0"/>
          </a:p>
          <a:p>
            <a:pPr marL="0" indent="0">
              <a:buNone/>
            </a:pPr>
            <a:endParaRPr lang="en-US" i="1"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16</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Use Case Diagram </a:t>
            </a:r>
          </a:p>
        </p:txBody>
      </p:sp>
      <p:pic>
        <p:nvPicPr>
          <p:cNvPr id="5" name="Content Placeholder 4"/>
          <p:cNvPicPr>
            <a:picLocks noGrp="1" noChangeAspect="1"/>
          </p:cNvPicPr>
          <p:nvPr>
            <p:ph idx="1"/>
          </p:nvPr>
        </p:nvPicPr>
        <p:blipFill>
          <a:blip r:embed="rId2"/>
          <a:stretch>
            <a:fillRect/>
          </a:stretch>
        </p:blipFill>
        <p:spPr>
          <a:xfrm>
            <a:off x="1295400" y="1387475"/>
            <a:ext cx="4536112" cy="5334000"/>
          </a:xfrm>
          <a:prstGeom prst="rect">
            <a:avLst/>
          </a:prstGeom>
        </p:spPr>
      </p:pic>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17</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Class Diagram </a:t>
            </a:r>
          </a:p>
        </p:txBody>
      </p:sp>
      <p:pic>
        <p:nvPicPr>
          <p:cNvPr id="5" name="Content Placeholder 4"/>
          <p:cNvPicPr>
            <a:picLocks noGrp="1" noChangeAspect="1"/>
          </p:cNvPicPr>
          <p:nvPr>
            <p:ph idx="1"/>
          </p:nvPr>
        </p:nvPicPr>
        <p:blipFill>
          <a:blip r:embed="rId2"/>
          <a:stretch>
            <a:fillRect/>
          </a:stretch>
        </p:blipFill>
        <p:spPr>
          <a:xfrm>
            <a:off x="990600" y="1624012"/>
            <a:ext cx="5943600" cy="4525963"/>
          </a:xfrm>
          <a:prstGeom prst="rect">
            <a:avLst/>
          </a:prstGeom>
        </p:spPr>
      </p:pic>
      <p:sp>
        <p:nvSpPr>
          <p:cNvPr id="4" name="Slide Number Placeholder 3"/>
          <p:cNvSpPr>
            <a:spLocks noGrp="1"/>
          </p:cNvSpPr>
          <p:nvPr>
            <p:ph type="sldNum" sz="quarter" idx="12"/>
          </p:nvPr>
        </p:nvSpPr>
        <p:spPr/>
        <p:txBody>
          <a:bodyPr/>
          <a:lstStyle/>
          <a:p>
            <a:fld id="{DC2A8C5E-5ACC-4DAB-B41C-5718F8C58B6D}"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Sequence Diagram </a:t>
            </a:r>
          </a:p>
        </p:txBody>
      </p:sp>
      <p:sp>
        <p:nvSpPr>
          <p:cNvPr id="3" name="Content Placeholder 2"/>
          <p:cNvSpPr>
            <a:spLocks noGrp="1"/>
          </p:cNvSpPr>
          <p:nvPr>
            <p:ph idx="1"/>
          </p:nvPr>
        </p:nvSpPr>
        <p:spPr/>
        <p:txBody>
          <a:bodyPr/>
          <a:lstStyle/>
          <a:p>
            <a:pPr>
              <a:buNone/>
            </a:pPr>
            <a:r>
              <a:rPr lang="en-US" b="1" dirty="0"/>
              <a:t>Upload Video </a:t>
            </a:r>
            <a:endParaRPr lang="en-US" b="1" dirty="0" smtClean="0"/>
          </a:p>
          <a:p>
            <a:pPr>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19</a:t>
            </a:fld>
            <a:endParaRPr lang="en-US">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219200" y="2209800"/>
            <a:ext cx="5791702" cy="504182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Agenda of the Presentation</a:t>
            </a:r>
          </a:p>
        </p:txBody>
      </p:sp>
      <p:sp>
        <p:nvSpPr>
          <p:cNvPr id="3" name="Content Placeholder 2"/>
          <p:cNvSpPr>
            <a:spLocks noGrp="1"/>
          </p:cNvSpPr>
          <p:nvPr>
            <p:ph idx="1"/>
          </p:nvPr>
        </p:nvSpPr>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Brief Introduction</a:t>
            </a:r>
          </a:p>
          <a:p>
            <a:r>
              <a:rPr lang="en-US" dirty="0">
                <a:latin typeface="Times New Roman" panose="02020603050405020304" pitchFamily="18" charset="0"/>
                <a:cs typeface="Times New Roman" panose="02020603050405020304" pitchFamily="18" charset="0"/>
              </a:rPr>
              <a:t>Scope</a:t>
            </a:r>
          </a:p>
          <a:p>
            <a:r>
              <a:rPr lang="en-US" dirty="0">
                <a:latin typeface="Times New Roman" panose="02020603050405020304" pitchFamily="18" charset="0"/>
                <a:cs typeface="Times New Roman" panose="02020603050405020304" pitchFamily="18" charset="0"/>
              </a:rPr>
              <a:t>Functional Requirements </a:t>
            </a:r>
          </a:p>
          <a:p>
            <a:r>
              <a:rPr lang="en-US" dirty="0">
                <a:latin typeface="Times New Roman" panose="02020603050405020304" pitchFamily="18" charset="0"/>
                <a:cs typeface="Times New Roman" panose="02020603050405020304" pitchFamily="18" charset="0"/>
              </a:rPr>
              <a:t>Non-Functional Requirements </a:t>
            </a:r>
          </a:p>
          <a:p>
            <a:r>
              <a:rPr lang="en-US" dirty="0">
                <a:latin typeface="Times New Roman" panose="02020603050405020304" pitchFamily="18" charset="0"/>
                <a:cs typeface="Times New Roman" panose="02020603050405020304" pitchFamily="18" charset="0"/>
              </a:rPr>
              <a:t>User Goals </a:t>
            </a:r>
          </a:p>
          <a:p>
            <a:r>
              <a:rPr lang="en-US" dirty="0" smtClean="0">
                <a:latin typeface="Times New Roman" panose="02020603050405020304" pitchFamily="18" charset="0"/>
                <a:cs typeface="Times New Roman" panose="02020603050405020304" pitchFamily="18" charset="0"/>
              </a:rPr>
              <a:t>Use </a:t>
            </a:r>
            <a:r>
              <a:rPr lang="en-US" dirty="0">
                <a:latin typeface="Times New Roman" panose="02020603050405020304" pitchFamily="18" charset="0"/>
                <a:cs typeface="Times New Roman" panose="02020603050405020304" pitchFamily="18" charset="0"/>
              </a:rPr>
              <a:t>Case Diagram</a:t>
            </a:r>
          </a:p>
          <a:p>
            <a:r>
              <a:rPr lang="en-US" dirty="0">
                <a:latin typeface="Times New Roman" panose="02020603050405020304" pitchFamily="18" charset="0"/>
                <a:cs typeface="Times New Roman" panose="02020603050405020304" pitchFamily="18" charset="0"/>
              </a:rPr>
              <a:t>Class Diagram</a:t>
            </a:r>
          </a:p>
          <a:p>
            <a:r>
              <a:rPr lang="en-US" dirty="0">
                <a:latin typeface="Times New Roman" panose="02020603050405020304" pitchFamily="18" charset="0"/>
                <a:cs typeface="Times New Roman" panose="02020603050405020304" pitchFamily="18" charset="0"/>
              </a:rPr>
              <a:t>Sequence Diagram </a:t>
            </a:r>
          </a:p>
          <a:p>
            <a:r>
              <a:rPr lang="en-US" dirty="0">
                <a:latin typeface="Times New Roman" panose="02020603050405020304" pitchFamily="18" charset="0"/>
                <a:cs typeface="Times New Roman" panose="02020603050405020304" pitchFamily="18" charset="0"/>
              </a:rPr>
              <a:t>System Sequence Diagram</a:t>
            </a:r>
          </a:p>
          <a:p>
            <a:r>
              <a:rPr lang="en-US" dirty="0">
                <a:latin typeface="Times New Roman" panose="02020603050405020304" pitchFamily="18" charset="0"/>
                <a:cs typeface="Times New Roman" panose="02020603050405020304" pitchFamily="18" charset="0"/>
              </a:rPr>
              <a:t>Activity Diagram</a:t>
            </a:r>
          </a:p>
          <a:p>
            <a:r>
              <a:rPr lang="en-US" dirty="0">
                <a:latin typeface="Times New Roman" panose="02020603050405020304" pitchFamily="18" charset="0"/>
                <a:cs typeface="Times New Roman" panose="02020603050405020304" pitchFamily="18" charset="0"/>
              </a:rPr>
              <a:t>JSON Tree</a:t>
            </a:r>
          </a:p>
          <a:p>
            <a:r>
              <a:rPr lang="en-US" dirty="0">
                <a:latin typeface="Times New Roman" panose="02020603050405020304" pitchFamily="18" charset="0"/>
                <a:cs typeface="Times New Roman" panose="02020603050405020304" pitchFamily="18" charset="0"/>
              </a:rPr>
              <a:t>Package Diagram </a:t>
            </a:r>
            <a:endParaRPr lang="en-US" dirty="0" smtClean="0">
              <a:latin typeface="Times New Roman" panose="02020603050405020304" pitchFamily="18" charset="0"/>
              <a:cs typeface="Times New Roman" panose="02020603050405020304" pitchFamily="18" charset="0"/>
            </a:endParaRPr>
          </a:p>
          <a:p>
            <a:r>
              <a:rPr lang="en-US" dirty="0" err="1" smtClean="0"/>
              <a:t>DeploymentDiagram</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2</a:t>
            </a:fld>
            <a:endParaRPr 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b="1" dirty="0"/>
              <a:t>Add User Sequence Diagram:</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DC2A8C5E-5ACC-4DAB-B41C-5718F8C58B6D}" type="slidenum">
              <a:rPr lang="en-US" smtClean="0"/>
              <a:pPr/>
              <a:t>20</a:t>
            </a:fld>
            <a:endParaRPr 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600200" y="1400466"/>
            <a:ext cx="5943600" cy="6017895"/>
          </a:xfrm>
          <a:prstGeom prst="rect">
            <a:avLst/>
          </a:prstGeom>
        </p:spPr>
      </p:pic>
    </p:spTree>
    <p:extLst>
      <p:ext uri="{BB962C8B-B14F-4D97-AF65-F5344CB8AC3E}">
        <p14:creationId xmlns:p14="http://schemas.microsoft.com/office/powerpoint/2010/main" val="3909207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Remove User Sequence Diagram:</a:t>
            </a:r>
            <a:r>
              <a:rPr lang="en-US" dirty="0"/>
              <a:t/>
            </a:r>
            <a:br>
              <a:rPr lang="en-US" dirty="0"/>
            </a:br>
            <a:endParaRPr lang="en-US" dirty="0"/>
          </a:p>
        </p:txBody>
      </p:sp>
      <p:sp>
        <p:nvSpPr>
          <p:cNvPr id="3" name="Slide Number Placeholder 2"/>
          <p:cNvSpPr>
            <a:spLocks noGrp="1"/>
          </p:cNvSpPr>
          <p:nvPr>
            <p:ph type="sldNum" sz="quarter" idx="12"/>
          </p:nvPr>
        </p:nvSpPr>
        <p:spPr/>
        <p:txBody>
          <a:bodyPr/>
          <a:lstStyle/>
          <a:p>
            <a:fld id="{DC2A8C5E-5ACC-4DAB-B41C-5718F8C58B6D}" type="slidenum">
              <a:rPr lang="en-US" smtClean="0"/>
              <a:pPr/>
              <a:t>21</a:t>
            </a:fld>
            <a:endParaRPr lang="en-US"/>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614487" y="909637"/>
            <a:ext cx="5915025" cy="5038725"/>
          </a:xfrm>
          <a:prstGeom prst="rect">
            <a:avLst/>
          </a:prstGeom>
        </p:spPr>
      </p:pic>
    </p:spTree>
    <p:extLst>
      <p:ext uri="{BB962C8B-B14F-4D97-AF65-F5344CB8AC3E}">
        <p14:creationId xmlns:p14="http://schemas.microsoft.com/office/powerpoint/2010/main" val="1589409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Live Detection Sequence Diagram:</a:t>
            </a:r>
            <a:endParaRPr lang="en-US" dirty="0"/>
          </a:p>
        </p:txBody>
      </p:sp>
      <p:sp>
        <p:nvSpPr>
          <p:cNvPr id="3" name="Slide Number Placeholder 2"/>
          <p:cNvSpPr>
            <a:spLocks noGrp="1"/>
          </p:cNvSpPr>
          <p:nvPr>
            <p:ph type="sldNum" sz="quarter" idx="12"/>
          </p:nvPr>
        </p:nvSpPr>
        <p:spPr/>
        <p:txBody>
          <a:bodyPr/>
          <a:lstStyle/>
          <a:p>
            <a:fld id="{DC2A8C5E-5ACC-4DAB-B41C-5718F8C58B6D}" type="slidenum">
              <a:rPr lang="en-US" smtClean="0"/>
              <a:pPr/>
              <a:t>22</a:t>
            </a:fld>
            <a:endParaRPr lang="en-US"/>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600200" y="1361440"/>
            <a:ext cx="5943600" cy="4135120"/>
          </a:xfrm>
          <a:prstGeom prst="rect">
            <a:avLst/>
          </a:prstGeom>
        </p:spPr>
      </p:pic>
    </p:spTree>
    <p:extLst>
      <p:ext uri="{BB962C8B-B14F-4D97-AF65-F5344CB8AC3E}">
        <p14:creationId xmlns:p14="http://schemas.microsoft.com/office/powerpoint/2010/main" val="709695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Violence  </a:t>
            </a:r>
            <a:r>
              <a:rPr lang="en-US" b="1" dirty="0"/>
              <a:t>Detection Sequence Diagram</a:t>
            </a:r>
            <a:endParaRPr lang="en-US" dirty="0"/>
          </a:p>
        </p:txBody>
      </p:sp>
      <p:sp>
        <p:nvSpPr>
          <p:cNvPr id="3" name="Slide Number Placeholder 2"/>
          <p:cNvSpPr>
            <a:spLocks noGrp="1"/>
          </p:cNvSpPr>
          <p:nvPr>
            <p:ph type="sldNum" sz="quarter" idx="12"/>
          </p:nvPr>
        </p:nvSpPr>
        <p:spPr/>
        <p:txBody>
          <a:bodyPr/>
          <a:lstStyle/>
          <a:p>
            <a:fld id="{DC2A8C5E-5ACC-4DAB-B41C-5718F8C58B6D}" type="slidenum">
              <a:rPr lang="en-US" smtClean="0"/>
              <a:pPr/>
              <a:t>23</a:t>
            </a:fld>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447800" y="2057400"/>
            <a:ext cx="5943600" cy="4035425"/>
          </a:xfrm>
          <a:prstGeom prst="rect">
            <a:avLst/>
          </a:prstGeom>
        </p:spPr>
      </p:pic>
    </p:spTree>
    <p:extLst>
      <p:ext uri="{BB962C8B-B14F-4D97-AF65-F5344CB8AC3E}">
        <p14:creationId xmlns:p14="http://schemas.microsoft.com/office/powerpoint/2010/main" val="2134166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Notification Sequence Diagram:</a:t>
            </a:r>
            <a:endParaRPr lang="en-US" dirty="0"/>
          </a:p>
        </p:txBody>
      </p:sp>
      <p:sp>
        <p:nvSpPr>
          <p:cNvPr id="3" name="Slide Number Placeholder 2"/>
          <p:cNvSpPr>
            <a:spLocks noGrp="1"/>
          </p:cNvSpPr>
          <p:nvPr>
            <p:ph type="sldNum" sz="quarter" idx="12"/>
          </p:nvPr>
        </p:nvSpPr>
        <p:spPr/>
        <p:txBody>
          <a:bodyPr/>
          <a:lstStyle/>
          <a:p>
            <a:fld id="{DC2A8C5E-5ACC-4DAB-B41C-5718F8C58B6D}" type="slidenum">
              <a:rPr lang="en-US" smtClean="0"/>
              <a:pPr/>
              <a:t>24</a:t>
            </a:fld>
            <a:endParaRPr lang="en-US"/>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600200" y="1402397"/>
            <a:ext cx="5943600" cy="4053205"/>
          </a:xfrm>
          <a:prstGeom prst="rect">
            <a:avLst/>
          </a:prstGeom>
        </p:spPr>
      </p:pic>
    </p:spTree>
    <p:extLst>
      <p:ext uri="{BB962C8B-B14F-4D97-AF65-F5344CB8AC3E}">
        <p14:creationId xmlns:p14="http://schemas.microsoft.com/office/powerpoint/2010/main" val="3899188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t>System Sequence Diagram</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DC2A8C5E-5ACC-4DAB-B41C-5718F8C58B6D}" type="slidenum">
              <a:rPr lang="en-US" smtClean="0"/>
              <a:pPr/>
              <a:t>25</a:t>
            </a:fld>
            <a:endParaRPr lang="en-US"/>
          </a:p>
        </p:txBody>
      </p:sp>
      <p:sp>
        <p:nvSpPr>
          <p:cNvPr id="5" name="Rectangle 4"/>
          <p:cNvSpPr/>
          <p:nvPr/>
        </p:nvSpPr>
        <p:spPr>
          <a:xfrm>
            <a:off x="0" y="1230599"/>
            <a:ext cx="3681457" cy="374077"/>
          </a:xfrm>
          <a:prstGeom prst="rect">
            <a:avLst/>
          </a:prstGeom>
        </p:spPr>
        <p:txBody>
          <a:bodyPr wrap="none">
            <a:spAutoFit/>
          </a:bodyPr>
          <a:lstStyle/>
          <a:p>
            <a:pPr marL="285750" indent="-285750">
              <a:lnSpc>
                <a:spcPct val="107000"/>
              </a:lnSpc>
              <a:spcAft>
                <a:spcPts val="800"/>
              </a:spcAft>
              <a:buFont typeface="Arial" panose="020B0604020202020204" pitchFamily="34" charset="0"/>
              <a:buChar char="•"/>
            </a:pPr>
            <a:r>
              <a:rPr lang="en-US" b="1" dirty="0" smtClean="0">
                <a:latin typeface="Times New Roman" panose="02020603050405020304" pitchFamily="18" charset="0"/>
                <a:ea typeface="Times New Roman" panose="02020603050405020304" pitchFamily="18" charset="0"/>
                <a:cs typeface="Arial" panose="020B0604020202020204" pitchFamily="34" charset="0"/>
              </a:rPr>
              <a:t>User </a:t>
            </a:r>
            <a:r>
              <a:rPr lang="en-US" b="1" dirty="0">
                <a:latin typeface="Times New Roman" panose="02020603050405020304" pitchFamily="18" charset="0"/>
                <a:ea typeface="Times New Roman" panose="02020603050405020304" pitchFamily="18" charset="0"/>
                <a:cs typeface="Arial" panose="020B0604020202020204" pitchFamily="34" charset="0"/>
              </a:rPr>
              <a:t>System Sequence Diagram:</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133475" y="1905000"/>
            <a:ext cx="5419725" cy="5229225"/>
          </a:xfrm>
          <a:prstGeom prst="rect">
            <a:avLst/>
          </a:prstGeom>
        </p:spPr>
      </p:pic>
    </p:spTree>
    <p:extLst>
      <p:ext uri="{BB962C8B-B14F-4D97-AF65-F5344CB8AC3E}">
        <p14:creationId xmlns:p14="http://schemas.microsoft.com/office/powerpoint/2010/main" val="3591176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Remove User </a:t>
            </a:r>
            <a:r>
              <a:rPr lang="en-US" b="1" dirty="0" smtClean="0"/>
              <a:t>:</a:t>
            </a:r>
            <a:r>
              <a:rPr lang="en-US" dirty="0"/>
              <a:t/>
            </a:r>
            <a:br>
              <a:rPr lang="en-US" dirty="0"/>
            </a:br>
            <a:endParaRPr lang="en-US" dirty="0"/>
          </a:p>
        </p:txBody>
      </p:sp>
      <p:sp>
        <p:nvSpPr>
          <p:cNvPr id="3" name="Slide Number Placeholder 2"/>
          <p:cNvSpPr>
            <a:spLocks noGrp="1"/>
          </p:cNvSpPr>
          <p:nvPr>
            <p:ph type="sldNum" sz="quarter" idx="12"/>
          </p:nvPr>
        </p:nvSpPr>
        <p:spPr/>
        <p:txBody>
          <a:bodyPr/>
          <a:lstStyle/>
          <a:p>
            <a:fld id="{DC2A8C5E-5ACC-4DAB-B41C-5718F8C58B6D}" type="slidenum">
              <a:rPr lang="en-US" smtClean="0"/>
              <a:pPr/>
              <a:t>26</a:t>
            </a:fld>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862137" y="1981200"/>
            <a:ext cx="5419725" cy="5210175"/>
          </a:xfrm>
          <a:prstGeom prst="rect">
            <a:avLst/>
          </a:prstGeom>
        </p:spPr>
      </p:pic>
    </p:spTree>
    <p:extLst>
      <p:ext uri="{BB962C8B-B14F-4D97-AF65-F5344CB8AC3E}">
        <p14:creationId xmlns:p14="http://schemas.microsoft.com/office/powerpoint/2010/main" val="474213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Live Detection </a:t>
            </a:r>
            <a:endParaRPr lang="en-US" dirty="0"/>
          </a:p>
        </p:txBody>
      </p:sp>
      <p:sp>
        <p:nvSpPr>
          <p:cNvPr id="3" name="Slide Number Placeholder 2"/>
          <p:cNvSpPr>
            <a:spLocks noGrp="1"/>
          </p:cNvSpPr>
          <p:nvPr>
            <p:ph type="sldNum" sz="quarter" idx="12"/>
          </p:nvPr>
        </p:nvSpPr>
        <p:spPr/>
        <p:txBody>
          <a:bodyPr/>
          <a:lstStyle/>
          <a:p>
            <a:fld id="{DC2A8C5E-5ACC-4DAB-B41C-5718F8C58B6D}" type="slidenum">
              <a:rPr lang="en-US" smtClean="0"/>
              <a:pPr/>
              <a:t>27</a:t>
            </a:fld>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981200" y="1819275"/>
            <a:ext cx="5514975" cy="5038725"/>
          </a:xfrm>
          <a:prstGeom prst="rect">
            <a:avLst/>
          </a:prstGeom>
        </p:spPr>
      </p:pic>
    </p:spTree>
    <p:extLst>
      <p:ext uri="{BB962C8B-B14F-4D97-AF65-F5344CB8AC3E}">
        <p14:creationId xmlns:p14="http://schemas.microsoft.com/office/powerpoint/2010/main" val="16668129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Upload Video </a:t>
            </a:r>
            <a:endParaRPr lang="en-US" dirty="0"/>
          </a:p>
        </p:txBody>
      </p:sp>
      <p:sp>
        <p:nvSpPr>
          <p:cNvPr id="3" name="Slide Number Placeholder 2"/>
          <p:cNvSpPr>
            <a:spLocks noGrp="1"/>
          </p:cNvSpPr>
          <p:nvPr>
            <p:ph type="sldNum" sz="quarter" idx="12"/>
          </p:nvPr>
        </p:nvSpPr>
        <p:spPr/>
        <p:txBody>
          <a:bodyPr/>
          <a:lstStyle/>
          <a:p>
            <a:fld id="{DC2A8C5E-5ACC-4DAB-B41C-5718F8C58B6D}" type="slidenum">
              <a:rPr lang="en-US" smtClean="0"/>
              <a:pPr/>
              <a:t>28</a:t>
            </a:fld>
            <a:endParaRPr lang="en-US"/>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709862" y="1905000"/>
            <a:ext cx="3724275" cy="4229100"/>
          </a:xfrm>
          <a:prstGeom prst="rect">
            <a:avLst/>
          </a:prstGeom>
        </p:spPr>
      </p:pic>
    </p:spTree>
    <p:extLst>
      <p:ext uri="{BB962C8B-B14F-4D97-AF65-F5344CB8AC3E}">
        <p14:creationId xmlns:p14="http://schemas.microsoft.com/office/powerpoint/2010/main" val="1677821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Notification</a:t>
            </a:r>
            <a:endParaRPr lang="en-US" dirty="0"/>
          </a:p>
        </p:txBody>
      </p:sp>
      <p:sp>
        <p:nvSpPr>
          <p:cNvPr id="3" name="Slide Number Placeholder 2"/>
          <p:cNvSpPr>
            <a:spLocks noGrp="1"/>
          </p:cNvSpPr>
          <p:nvPr>
            <p:ph type="sldNum" sz="quarter" idx="12"/>
          </p:nvPr>
        </p:nvSpPr>
        <p:spPr/>
        <p:txBody>
          <a:bodyPr/>
          <a:lstStyle/>
          <a:p>
            <a:fld id="{DC2A8C5E-5ACC-4DAB-B41C-5718F8C58B6D}" type="slidenum">
              <a:rPr lang="en-US" smtClean="0"/>
              <a:pPr/>
              <a:t>29</a:t>
            </a:fld>
            <a:endParaRPr lang="en-US"/>
          </a:p>
        </p:txBody>
      </p:sp>
      <p:pic>
        <p:nvPicPr>
          <p:cNvPr id="4" name="Picture 3"/>
          <p:cNvPicPr>
            <a:picLocks noChangeAspect="1"/>
          </p:cNvPicPr>
          <p:nvPr/>
        </p:nvPicPr>
        <p:blipFill>
          <a:blip r:embed="rId2"/>
          <a:stretch>
            <a:fillRect/>
          </a:stretch>
        </p:blipFill>
        <p:spPr>
          <a:xfrm>
            <a:off x="1599942" y="1094029"/>
            <a:ext cx="5944115" cy="4669941"/>
          </a:xfrm>
          <a:prstGeom prst="rect">
            <a:avLst/>
          </a:prstGeom>
        </p:spPr>
      </p:pic>
    </p:spTree>
    <p:extLst>
      <p:ext uri="{BB962C8B-B14F-4D97-AF65-F5344CB8AC3E}">
        <p14:creationId xmlns:p14="http://schemas.microsoft.com/office/powerpoint/2010/main" val="6096372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Brief Introduction</a:t>
            </a:r>
          </a:p>
        </p:txBody>
      </p:sp>
      <p:sp>
        <p:nvSpPr>
          <p:cNvPr id="3" name="Content Placeholder 2"/>
          <p:cNvSpPr>
            <a:spLocks noGrp="1"/>
          </p:cNvSpPr>
          <p:nvPr>
            <p:ph idx="1"/>
          </p:nvPr>
        </p:nvSpPr>
        <p:spPr/>
        <p:txBody>
          <a:bodyPr>
            <a:normAutofit fontScale="92500"/>
          </a:bodyPr>
          <a:lstStyle/>
          <a:p>
            <a:r>
              <a:rPr lang="en-US" dirty="0"/>
              <a:t>We are developing a AI system  which ensures the safety of people  by detecting the </a:t>
            </a:r>
            <a:r>
              <a:rPr lang="en-US" dirty="0" smtClean="0"/>
              <a:t>violence </a:t>
            </a:r>
            <a:r>
              <a:rPr lang="en-US" dirty="0"/>
              <a:t>or suspicious activity. It divides the video in chunks and the feed them into </a:t>
            </a:r>
            <a:r>
              <a:rPr lang="en-US" dirty="0" smtClean="0"/>
              <a:t>Deep Learning model </a:t>
            </a:r>
            <a:r>
              <a:rPr lang="en-US" dirty="0"/>
              <a:t>which is trained  on our dataset . Then our model  process the video and provide results of video </a:t>
            </a:r>
            <a:r>
              <a:rPr lang="en-US" dirty="0" smtClean="0"/>
              <a:t>and  </a:t>
            </a:r>
            <a:r>
              <a:rPr lang="en-US" dirty="0"/>
              <a:t>notify to authorized users.</a:t>
            </a:r>
          </a:p>
          <a:p>
            <a:pPr marL="0" indent="0">
              <a:buNone/>
            </a:pPr>
            <a:r>
              <a:rPr lang="en-US" dirty="0"/>
              <a:t/>
            </a:r>
            <a:br>
              <a:rPr lang="en-US" dirty="0"/>
            </a:b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3</a:t>
            </a:fld>
            <a:endParaRPr 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View History </a:t>
            </a:r>
            <a:endParaRPr lang="en-US" dirty="0"/>
          </a:p>
        </p:txBody>
      </p:sp>
      <p:sp>
        <p:nvSpPr>
          <p:cNvPr id="3" name="Slide Number Placeholder 2"/>
          <p:cNvSpPr>
            <a:spLocks noGrp="1"/>
          </p:cNvSpPr>
          <p:nvPr>
            <p:ph type="sldNum" sz="quarter" idx="12"/>
          </p:nvPr>
        </p:nvSpPr>
        <p:spPr/>
        <p:txBody>
          <a:bodyPr/>
          <a:lstStyle/>
          <a:p>
            <a:fld id="{DC2A8C5E-5ACC-4DAB-B41C-5718F8C58B6D}" type="slidenum">
              <a:rPr lang="en-US" smtClean="0"/>
              <a:pPr/>
              <a:t>30</a:t>
            </a:fld>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676400" y="1905224"/>
            <a:ext cx="5095875" cy="4467225"/>
          </a:xfrm>
          <a:prstGeom prst="rect">
            <a:avLst/>
          </a:prstGeom>
        </p:spPr>
      </p:pic>
    </p:spTree>
    <p:extLst>
      <p:ext uri="{BB962C8B-B14F-4D97-AF65-F5344CB8AC3E}">
        <p14:creationId xmlns:p14="http://schemas.microsoft.com/office/powerpoint/2010/main" val="36409031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anose="02020603050405020304" pitchFamily="18" charset="0"/>
                <a:cs typeface="Times New Roman" panose="02020603050405020304" pitchFamily="18" charset="0"/>
              </a:rPr>
              <a:t>Activity </a:t>
            </a:r>
            <a:r>
              <a:rPr lang="en-US" dirty="0">
                <a:latin typeface="Times New Roman" panose="02020603050405020304" pitchFamily="18" charset="0"/>
                <a:cs typeface="Times New Roman" panose="02020603050405020304" pitchFamily="18" charset="0"/>
              </a:rPr>
              <a:t>Diagram </a:t>
            </a:r>
          </a:p>
        </p:txBody>
      </p:sp>
      <p:sp>
        <p:nvSpPr>
          <p:cNvPr id="3" name="Content Placeholder 2"/>
          <p:cNvSpPr>
            <a:spLocks noGrp="1"/>
          </p:cNvSpPr>
          <p:nvPr>
            <p:ph idx="1"/>
          </p:nvPr>
        </p:nvSpPr>
        <p:spPr/>
        <p:txBody>
          <a:bodyPr/>
          <a:lstStyle/>
          <a:p>
            <a:pPr>
              <a:buNone/>
            </a:pPr>
            <a:r>
              <a:rPr lang="en-GB" dirty="0" smtClean="0">
                <a:latin typeface="Times New Roman" panose="02020603050405020304" pitchFamily="18" charset="0"/>
                <a:cs typeface="Times New Roman" panose="02020603050405020304" pitchFamily="18" charset="0"/>
              </a:rPr>
              <a:t>By Admin Perspective:</a:t>
            </a:r>
          </a:p>
          <a:p>
            <a:pPr>
              <a:buNone/>
            </a:pPr>
            <a:r>
              <a:rPr lang="en-GB"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31</a:t>
            </a:fld>
            <a:endParaRPr lang="en-US">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3665" y="1706563"/>
            <a:ext cx="4439069" cy="44196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Activity Diagram </a:t>
            </a:r>
            <a:endParaRPr lang="en-US" dirty="0"/>
          </a:p>
        </p:txBody>
      </p:sp>
      <p:sp>
        <p:nvSpPr>
          <p:cNvPr id="3" name="Content Placeholder 2"/>
          <p:cNvSpPr>
            <a:spLocks noGrp="1"/>
          </p:cNvSpPr>
          <p:nvPr>
            <p:ph idx="1"/>
          </p:nvPr>
        </p:nvSpPr>
        <p:spPr/>
        <p:txBody>
          <a:bodyPr/>
          <a:lstStyle/>
          <a:p>
            <a:pPr>
              <a:buNone/>
            </a:pPr>
            <a:r>
              <a:rPr lang="en-GB" dirty="0">
                <a:latin typeface="Times New Roman" panose="02020603050405020304" pitchFamily="18" charset="0"/>
                <a:cs typeface="Times New Roman" panose="02020603050405020304" pitchFamily="18" charset="0"/>
              </a:rPr>
              <a:t>By </a:t>
            </a:r>
            <a:r>
              <a:rPr lang="en-GB" dirty="0" smtClean="0">
                <a:latin typeface="Times New Roman" panose="02020603050405020304" pitchFamily="18" charset="0"/>
                <a:cs typeface="Times New Roman" panose="02020603050405020304" pitchFamily="18" charset="0"/>
              </a:rPr>
              <a:t>User </a:t>
            </a:r>
            <a:r>
              <a:rPr lang="en-GB" dirty="0">
                <a:latin typeface="Times New Roman" panose="02020603050405020304" pitchFamily="18" charset="0"/>
                <a:cs typeface="Times New Roman" panose="02020603050405020304" pitchFamily="18" charset="0"/>
              </a:rPr>
              <a:t>Perspective:</a:t>
            </a:r>
          </a:p>
          <a:p>
            <a:pPr>
              <a:buNone/>
            </a:pPr>
            <a:r>
              <a:rPr lang="en-GB"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C2A8C5E-5ACC-4DAB-B41C-5718F8C58B6D}" type="slidenum">
              <a:rPr lang="en-US" smtClean="0"/>
              <a:pPr/>
              <a:t>32</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5300" y="1590261"/>
            <a:ext cx="4495800" cy="5029200"/>
          </a:xfrm>
          <a:prstGeom prst="rect">
            <a:avLst/>
          </a:prstGeom>
        </p:spPr>
      </p:pic>
    </p:spTree>
    <p:extLst>
      <p:ext uri="{BB962C8B-B14F-4D97-AF65-F5344CB8AC3E}">
        <p14:creationId xmlns:p14="http://schemas.microsoft.com/office/powerpoint/2010/main" val="36771693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JSON Tree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51681"/>
            <a:ext cx="8229600" cy="3823000"/>
          </a:xfrm>
        </p:spPr>
      </p:pic>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33</a:t>
            </a:fld>
            <a:endParaRPr 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Package Diagram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9400" y="1600200"/>
            <a:ext cx="3886200" cy="4756150"/>
          </a:xfrm>
        </p:spPr>
      </p:pic>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34</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Deployment Architecture</a:t>
            </a:r>
            <a:endParaRPr lang="en-US" dirty="0"/>
          </a:p>
        </p:txBody>
      </p:sp>
      <p:sp>
        <p:nvSpPr>
          <p:cNvPr id="4" name="Slide Number Placeholder 3"/>
          <p:cNvSpPr>
            <a:spLocks noGrp="1"/>
          </p:cNvSpPr>
          <p:nvPr>
            <p:ph type="sldNum" sz="quarter" idx="12"/>
          </p:nvPr>
        </p:nvSpPr>
        <p:spPr/>
        <p:txBody>
          <a:bodyPr/>
          <a:lstStyle/>
          <a:p>
            <a:fld id="{DC2A8C5E-5ACC-4DAB-B41C-5718F8C58B6D}" type="slidenum">
              <a:rPr lang="en-US" smtClean="0"/>
              <a:pPr/>
              <a:t>35</a:t>
            </a:fld>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788" y="2310606"/>
            <a:ext cx="6867525" cy="3152775"/>
          </a:xfrm>
          <a:prstGeom prst="rect">
            <a:avLst/>
          </a:prstGeom>
        </p:spPr>
      </p:pic>
    </p:spTree>
    <p:extLst>
      <p:ext uri="{BB962C8B-B14F-4D97-AF65-F5344CB8AC3E}">
        <p14:creationId xmlns:p14="http://schemas.microsoft.com/office/powerpoint/2010/main" val="28688163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Schedule </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Gantt Chart (using any project management tool)</a:t>
            </a: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36</a:t>
            </a:fld>
            <a:endParaRPr lang="en-US">
              <a:latin typeface="Times New Roman" panose="02020603050405020304" pitchFamily="18" charset="0"/>
              <a:cs typeface="Times New Roman" panose="02020603050405020304" pitchFamily="18" charset="0"/>
            </a:endParaRPr>
          </a:p>
        </p:txBody>
      </p:sp>
      <p:pic>
        <p:nvPicPr>
          <p:cNvPr id="5" name="Content Placeholder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1483" y="1600200"/>
            <a:ext cx="7981034" cy="4525963"/>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Details of 1</a:t>
            </a:r>
            <a:r>
              <a:rPr lang="en-US" baseline="30000" dirty="0">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Iteration (30%)</a:t>
            </a:r>
          </a:p>
        </p:txBody>
      </p:sp>
      <p:sp>
        <p:nvSpPr>
          <p:cNvPr id="3" name="Content Placeholder 2"/>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As per Gantt chart we  have completed the following tasks:</a:t>
            </a:r>
          </a:p>
          <a:p>
            <a:r>
              <a:rPr lang="en-GB" dirty="0" smtClean="0">
                <a:latin typeface="Times New Roman" panose="02020603050405020304" pitchFamily="18" charset="0"/>
                <a:cs typeface="Times New Roman" panose="02020603050405020304" pitchFamily="18" charset="0"/>
              </a:rPr>
              <a:t>Identify Model </a:t>
            </a:r>
          </a:p>
          <a:p>
            <a:r>
              <a:rPr lang="en-GB" dirty="0" smtClean="0">
                <a:latin typeface="Times New Roman" panose="02020603050405020304" pitchFamily="18" charset="0"/>
                <a:cs typeface="Times New Roman" panose="02020603050405020304" pitchFamily="18" charset="0"/>
              </a:rPr>
              <a:t>Train Model</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SRS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SDD</a:t>
            </a: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37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25257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Details of 2</a:t>
            </a:r>
            <a:r>
              <a:rPr lang="en-US" baseline="30000" dirty="0">
                <a:latin typeface="Times New Roman" panose="02020603050405020304" pitchFamily="18" charset="0"/>
                <a:cs typeface="Times New Roman" panose="02020603050405020304" pitchFamily="18" charset="0"/>
              </a:rPr>
              <a:t>nd</a:t>
            </a:r>
            <a:r>
              <a:rPr lang="en-US" dirty="0">
                <a:latin typeface="Times New Roman" panose="02020603050405020304" pitchFamily="18" charset="0"/>
                <a:cs typeface="Times New Roman" panose="02020603050405020304" pitchFamily="18" charset="0"/>
              </a:rPr>
              <a:t> Iteration </a:t>
            </a:r>
            <a:r>
              <a:rPr lang="en-US" dirty="0" smtClean="0">
                <a:latin typeface="Times New Roman" panose="02020603050405020304" pitchFamily="18" charset="0"/>
                <a:cs typeface="Times New Roman" panose="02020603050405020304" pitchFamily="18" charset="0"/>
              </a:rPr>
              <a:t>(60</a:t>
            </a:r>
            <a:r>
              <a:rPr lang="en-US"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latin typeface="Times New Roman" panose="02020603050405020304" pitchFamily="18" charset="0"/>
                <a:cs typeface="Times New Roman" panose="02020603050405020304" pitchFamily="18" charset="0"/>
              </a:rPr>
              <a:t>As per Gantt chart we </a:t>
            </a:r>
            <a:r>
              <a:rPr lang="en-US" dirty="0" smtClean="0">
                <a:latin typeface="Times New Roman" panose="02020603050405020304" pitchFamily="18" charset="0"/>
                <a:cs typeface="Times New Roman" panose="02020603050405020304" pitchFamily="18" charset="0"/>
              </a:rPr>
              <a:t>will complete </a:t>
            </a:r>
            <a:r>
              <a:rPr lang="en-US" dirty="0">
                <a:latin typeface="Times New Roman" panose="02020603050405020304" pitchFamily="18" charset="0"/>
                <a:cs typeface="Times New Roman" panose="02020603050405020304" pitchFamily="18" charset="0"/>
              </a:rPr>
              <a:t>the following tasks:</a:t>
            </a:r>
          </a:p>
          <a:p>
            <a:r>
              <a:rPr lang="en-US" dirty="0">
                <a:latin typeface="Times New Roman" panose="02020603050405020304" pitchFamily="18" charset="0"/>
                <a:cs typeface="Times New Roman" panose="02020603050405020304" pitchFamily="18" charset="0"/>
              </a:rPr>
              <a:t>Login/Sign-up </a:t>
            </a:r>
            <a:r>
              <a:rPr lang="en-US" dirty="0" smtClean="0">
                <a:latin typeface="Times New Roman" panose="02020603050405020304" pitchFamily="18" charset="0"/>
                <a:cs typeface="Times New Roman" panose="02020603050405020304" pitchFamily="18" charset="0"/>
              </a:rPr>
              <a:t>Authentication</a:t>
            </a:r>
          </a:p>
          <a:p>
            <a:r>
              <a:rPr lang="en-GB" dirty="0" smtClean="0">
                <a:latin typeface="Times New Roman" panose="02020603050405020304" pitchFamily="18" charset="0"/>
                <a:cs typeface="Times New Roman" panose="02020603050405020304" pitchFamily="18" charset="0"/>
              </a:rPr>
              <a:t>Add User Module</a:t>
            </a:r>
          </a:p>
          <a:p>
            <a:r>
              <a:rPr lang="en-GB" dirty="0" smtClean="0">
                <a:latin typeface="Times New Roman" panose="02020603050405020304" pitchFamily="18" charset="0"/>
                <a:cs typeface="Times New Roman" panose="02020603050405020304" pitchFamily="18" charset="0"/>
              </a:rPr>
              <a:t>Remove User Module </a:t>
            </a:r>
          </a:p>
          <a:p>
            <a:r>
              <a:rPr lang="en-GB" dirty="0" smtClean="0">
                <a:latin typeface="Times New Roman" panose="02020603050405020304" pitchFamily="18" charset="0"/>
                <a:cs typeface="Times New Roman" panose="02020603050405020304" pitchFamily="18" charset="0"/>
              </a:rPr>
              <a:t>Notification Module</a:t>
            </a:r>
          </a:p>
          <a:p>
            <a:r>
              <a:rPr lang="en-GB" dirty="0" smtClean="0">
                <a:latin typeface="Times New Roman" panose="02020603050405020304" pitchFamily="18" charset="0"/>
                <a:cs typeface="Times New Roman" panose="02020603050405020304" pitchFamily="18" charset="0"/>
              </a:rPr>
              <a:t>View History Module</a:t>
            </a:r>
          </a:p>
          <a:p>
            <a:r>
              <a:rPr lang="en-GB" dirty="0" smtClean="0">
                <a:latin typeface="Times New Roman" panose="02020603050405020304" pitchFamily="18" charset="0"/>
                <a:cs typeface="Times New Roman" panose="02020603050405020304" pitchFamily="18" charset="0"/>
              </a:rPr>
              <a:t>Upload Video from </a:t>
            </a:r>
            <a:r>
              <a:rPr lang="en-GB" smtClean="0">
                <a:latin typeface="Times New Roman" panose="02020603050405020304" pitchFamily="18" charset="0"/>
                <a:cs typeface="Times New Roman" panose="02020603050405020304" pitchFamily="18" charset="0"/>
              </a:rPr>
              <a:t>Gallery Module </a:t>
            </a:r>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Improve model</a:t>
            </a:r>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38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2525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Scope</a:t>
            </a:r>
          </a:p>
        </p:txBody>
      </p:sp>
      <p:sp>
        <p:nvSpPr>
          <p:cNvPr id="3" name="Content Placeholder 2"/>
          <p:cNvSpPr>
            <a:spLocks noGrp="1"/>
          </p:cNvSpPr>
          <p:nvPr>
            <p:ph idx="1"/>
          </p:nvPr>
        </p:nvSpPr>
        <p:spPr>
          <a:xfrm>
            <a:off x="457200" y="1143000"/>
            <a:ext cx="8229600" cy="4983163"/>
          </a:xfrm>
        </p:spPr>
        <p:txBody>
          <a:bodyPr>
            <a:noAutofit/>
          </a:bodyPr>
          <a:lstStyle/>
          <a:p>
            <a:pPr algn="just"/>
            <a:r>
              <a:rPr lang="en-US" sz="2400" dirty="0"/>
              <a:t>The proposed project Video Surveillance System will be an android based application.</a:t>
            </a:r>
          </a:p>
          <a:p>
            <a:pPr algn="just"/>
            <a:r>
              <a:rPr lang="en-US" sz="2400" dirty="0" smtClean="0"/>
              <a:t>The </a:t>
            </a:r>
            <a:r>
              <a:rPr lang="en-US" sz="2400" dirty="0"/>
              <a:t>admin will create </a:t>
            </a:r>
            <a:r>
              <a:rPr lang="en-US" sz="2400" dirty="0" smtClean="0"/>
              <a:t>users , Remove user upload video, get notification , view history. </a:t>
            </a:r>
            <a:endParaRPr lang="en-US" sz="2400" dirty="0"/>
          </a:p>
          <a:p>
            <a:pPr lvl="0" algn="just"/>
            <a:r>
              <a:rPr lang="en-US" sz="2400" dirty="0"/>
              <a:t>Only registered users will see the abnormal activities in application. </a:t>
            </a:r>
          </a:p>
          <a:p>
            <a:pPr lvl="0"/>
            <a:r>
              <a:rPr lang="en-US" sz="2400" dirty="0"/>
              <a:t>System provides </a:t>
            </a:r>
            <a:r>
              <a:rPr lang="en-US" sz="2400" dirty="0" smtClean="0"/>
              <a:t>violence results to </a:t>
            </a:r>
            <a:r>
              <a:rPr lang="en-US" sz="2400" dirty="0"/>
              <a:t>register users.</a:t>
            </a:r>
          </a:p>
          <a:p>
            <a:pPr lvl="0"/>
            <a:r>
              <a:rPr lang="en-US" sz="2400" dirty="0"/>
              <a:t>The system will allow  upload video for violence detection</a:t>
            </a:r>
            <a:r>
              <a:rPr lang="en-US" sz="2400" dirty="0" smtClean="0"/>
              <a:t>.</a:t>
            </a:r>
          </a:p>
          <a:p>
            <a:pPr lvl="0"/>
            <a:r>
              <a:rPr lang="en-US" sz="2400" smtClean="0"/>
              <a:t>Detection </a:t>
            </a:r>
            <a:endParaRPr lang="en-US" sz="2400" dirty="0"/>
          </a:p>
          <a:p>
            <a:pPr lvl="0"/>
            <a:r>
              <a:rPr lang="en-US" sz="2400" dirty="0"/>
              <a:t>System should only detect violent </a:t>
            </a:r>
            <a:r>
              <a:rPr lang="en-US" sz="2400" dirty="0" smtClean="0"/>
              <a:t>activities related to define classes that are Shooting and Explosion.</a:t>
            </a:r>
            <a:endParaRPr lang="en-US" sz="2400" dirty="0"/>
          </a:p>
          <a:p>
            <a:pPr lvl="0"/>
            <a:r>
              <a:rPr lang="en-US" sz="2400" dirty="0"/>
              <a:t>System will  only detect violence activities when camera </a:t>
            </a:r>
            <a:r>
              <a:rPr lang="en-US" sz="2400" dirty="0" smtClean="0"/>
              <a:t>work properly</a:t>
            </a: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4</a:t>
            </a:fld>
            <a:endParaRPr 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Server Related Activities</a:t>
            </a:r>
            <a:endParaRPr lang="en-US" dirty="0"/>
          </a:p>
        </p:txBody>
      </p:sp>
      <p:sp>
        <p:nvSpPr>
          <p:cNvPr id="3" name="Content Placeholder 2"/>
          <p:cNvSpPr>
            <a:spLocks noGrp="1"/>
          </p:cNvSpPr>
          <p:nvPr>
            <p:ph idx="1"/>
          </p:nvPr>
        </p:nvSpPr>
        <p:spPr/>
        <p:txBody>
          <a:bodyPr/>
          <a:lstStyle/>
          <a:p>
            <a:pPr lvl="0"/>
            <a:r>
              <a:rPr lang="en-GB" dirty="0"/>
              <a:t>We will use Django framework for interaction </a:t>
            </a:r>
            <a:r>
              <a:rPr lang="en-GB" dirty="0" smtClean="0"/>
              <a:t>between </a:t>
            </a:r>
            <a:r>
              <a:rPr lang="en-GB" dirty="0"/>
              <a:t>Application and model</a:t>
            </a:r>
            <a:r>
              <a:rPr lang="en-GB" dirty="0" smtClean="0"/>
              <a:t>.</a:t>
            </a:r>
          </a:p>
          <a:p>
            <a:pPr lvl="0"/>
            <a:r>
              <a:rPr lang="en-US" dirty="0"/>
              <a:t>API : </a:t>
            </a:r>
            <a:r>
              <a:rPr lang="en-US" sz="2400" dirty="0" smtClean="0"/>
              <a:t>Django </a:t>
            </a:r>
            <a:r>
              <a:rPr lang="en-US" sz="2400" dirty="0"/>
              <a:t>REST Framework </a:t>
            </a:r>
            <a:r>
              <a:rPr lang="en-US" sz="2400" dirty="0" smtClean="0"/>
              <a:t> </a:t>
            </a:r>
            <a:r>
              <a:rPr lang="en-US" sz="2400" dirty="0"/>
              <a:t>to handle video uploads, user registration, and AI model </a:t>
            </a:r>
            <a:r>
              <a:rPr lang="en-US" sz="2400" dirty="0" smtClean="0"/>
              <a:t>integration.</a:t>
            </a:r>
          </a:p>
          <a:p>
            <a:pPr lvl="0"/>
            <a:r>
              <a:rPr lang="en-US" sz="2400" b="1" dirty="0"/>
              <a:t>Notification </a:t>
            </a:r>
            <a:r>
              <a:rPr lang="en-US" sz="2400" b="1" dirty="0" smtClean="0"/>
              <a:t>System : </a:t>
            </a:r>
            <a:r>
              <a:rPr lang="en-US" sz="2400" dirty="0" smtClean="0"/>
              <a:t>Use </a:t>
            </a:r>
            <a:r>
              <a:rPr lang="en-US" sz="2400" dirty="0"/>
              <a:t>Django signals or third-party packages like Django Channels to trigger notifications on violent activity </a:t>
            </a:r>
            <a:r>
              <a:rPr lang="en-US" sz="2400" dirty="0" smtClean="0"/>
              <a:t>detection.</a:t>
            </a:r>
          </a:p>
          <a:p>
            <a:pPr lvl="0"/>
            <a:r>
              <a:rPr lang="en-US" sz="2400" b="1" dirty="0" smtClean="0"/>
              <a:t>Violence </a:t>
            </a:r>
            <a:r>
              <a:rPr lang="en-US" sz="2400" b="1" dirty="0"/>
              <a:t>Detection Integration</a:t>
            </a:r>
            <a:r>
              <a:rPr lang="en-US" sz="2400" b="1" dirty="0" smtClean="0"/>
              <a:t>: </a:t>
            </a:r>
            <a:r>
              <a:rPr lang="en-US" sz="2400" dirty="0"/>
              <a:t>Integrate </a:t>
            </a:r>
            <a:r>
              <a:rPr lang="en-US" sz="2400" dirty="0" smtClean="0"/>
              <a:t>our </a:t>
            </a:r>
            <a:r>
              <a:rPr lang="en-US" sz="2400" dirty="0"/>
              <a:t>AI model into Django views </a:t>
            </a:r>
            <a:r>
              <a:rPr lang="en-US" sz="2400" dirty="0" smtClean="0"/>
              <a:t>to </a:t>
            </a:r>
            <a:r>
              <a:rPr lang="en-US" sz="2400" dirty="0"/>
              <a:t>process video chunks and detect violence.</a:t>
            </a:r>
          </a:p>
        </p:txBody>
      </p:sp>
      <p:sp>
        <p:nvSpPr>
          <p:cNvPr id="4" name="Slide Number Placeholder 3"/>
          <p:cNvSpPr>
            <a:spLocks noGrp="1"/>
          </p:cNvSpPr>
          <p:nvPr>
            <p:ph type="sldNum" sz="quarter" idx="12"/>
          </p:nvPr>
        </p:nvSpPr>
        <p:spPr/>
        <p:txBody>
          <a:bodyPr/>
          <a:lstStyle/>
          <a:p>
            <a:fld id="{DC2A8C5E-5ACC-4DAB-B41C-5718F8C58B6D}" type="slidenum">
              <a:rPr lang="en-US" smtClean="0"/>
              <a:pPr/>
              <a:t>5</a:t>
            </a:fld>
            <a:endParaRPr lang="en-US"/>
          </a:p>
        </p:txBody>
      </p:sp>
    </p:spTree>
    <p:extLst>
      <p:ext uri="{BB962C8B-B14F-4D97-AF65-F5344CB8AC3E}">
        <p14:creationId xmlns:p14="http://schemas.microsoft.com/office/powerpoint/2010/main" val="3712888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a:t>Deployment Architecture</a:t>
            </a:r>
          </a:p>
        </p:txBody>
      </p:sp>
      <p:pic>
        <p:nvPicPr>
          <p:cNvPr id="5" name="Content Placeholder 4"/>
          <p:cNvPicPr>
            <a:picLocks noGrp="1" noChangeAspect="1"/>
          </p:cNvPicPr>
          <p:nvPr>
            <p:ph idx="1"/>
          </p:nvPr>
        </p:nvPicPr>
        <p:blipFill>
          <a:blip r:embed="rId2"/>
          <a:stretch>
            <a:fillRect/>
          </a:stretch>
        </p:blipFill>
        <p:spPr>
          <a:xfrm>
            <a:off x="1136606" y="2284180"/>
            <a:ext cx="6870787" cy="3158002"/>
          </a:xfrm>
          <a:prstGeom prst="rect">
            <a:avLst/>
          </a:prstGeom>
        </p:spPr>
      </p:pic>
      <p:sp>
        <p:nvSpPr>
          <p:cNvPr id="4" name="Slide Number Placeholder 3"/>
          <p:cNvSpPr>
            <a:spLocks noGrp="1"/>
          </p:cNvSpPr>
          <p:nvPr>
            <p:ph type="sldNum" sz="quarter" idx="12"/>
          </p:nvPr>
        </p:nvSpPr>
        <p:spPr/>
        <p:txBody>
          <a:bodyPr/>
          <a:lstStyle/>
          <a:p>
            <a:fld id="{DC2A8C5E-5ACC-4DAB-B41C-5718F8C58B6D}" type="slidenum">
              <a:rPr lang="en-US" smtClean="0"/>
              <a:pPr/>
              <a:t>6</a:t>
            </a:fld>
            <a:endParaRPr lang="en-US"/>
          </a:p>
        </p:txBody>
      </p:sp>
    </p:spTree>
    <p:extLst>
      <p:ext uri="{BB962C8B-B14F-4D97-AF65-F5344CB8AC3E}">
        <p14:creationId xmlns:p14="http://schemas.microsoft.com/office/powerpoint/2010/main" val="2708607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pPr algn="l"/>
            <a:r>
              <a:rPr lang="en-US" sz="4900" dirty="0"/>
              <a:t>Our Scope will not include:</a:t>
            </a:r>
            <a:r>
              <a:rPr lang="en-US" b="1" dirty="0"/>
              <a:t/>
            </a:r>
            <a:br>
              <a:rPr lang="en-US" b="1" dirty="0"/>
            </a:br>
            <a:endParaRPr lang="en-US" dirty="0"/>
          </a:p>
        </p:txBody>
      </p:sp>
      <p:sp>
        <p:nvSpPr>
          <p:cNvPr id="7" name="Content Placeholder 6"/>
          <p:cNvSpPr>
            <a:spLocks noGrp="1"/>
          </p:cNvSpPr>
          <p:nvPr>
            <p:ph idx="1"/>
          </p:nvPr>
        </p:nvSpPr>
        <p:spPr/>
        <p:txBody>
          <a:bodyPr>
            <a:normAutofit/>
          </a:bodyPr>
          <a:lstStyle/>
          <a:p>
            <a:pPr lvl="0" algn="just"/>
            <a:r>
              <a:rPr lang="en-US" sz="2800" dirty="0" smtClean="0"/>
              <a:t>System </a:t>
            </a:r>
            <a:r>
              <a:rPr lang="en-US" sz="2800" dirty="0"/>
              <a:t>will not detect violence in dark.</a:t>
            </a:r>
          </a:p>
          <a:p>
            <a:pPr lvl="0" algn="just"/>
            <a:r>
              <a:rPr lang="en-US" sz="2800" dirty="0"/>
              <a:t>System will not detect every abnormal activities in the environment.</a:t>
            </a:r>
          </a:p>
          <a:p>
            <a:pPr lvl="0" algn="just"/>
            <a:r>
              <a:rPr lang="en-US" sz="2800" dirty="0"/>
              <a:t>Delay can occur due to high throughput.</a:t>
            </a:r>
          </a:p>
          <a:p>
            <a:pPr algn="just"/>
            <a:r>
              <a:rPr lang="en-US" sz="2800" dirty="0"/>
              <a:t>Our System could not deal with Audio Violence.</a:t>
            </a:r>
          </a:p>
          <a:p>
            <a:pPr algn="just"/>
            <a:r>
              <a:rPr lang="en-US" sz="2800" dirty="0"/>
              <a:t>Performance may vary based on the quality and positioning of camera.</a:t>
            </a:r>
          </a:p>
          <a:p>
            <a:pPr algn="just"/>
            <a:r>
              <a:rPr lang="en-US" sz="2800" dirty="0"/>
              <a:t>Changes in weather conditions or cluttered backgrounds may affect the accuracy of system.</a:t>
            </a:r>
          </a:p>
          <a:p>
            <a:endParaRPr lang="en-US" sz="2800" dirty="0"/>
          </a:p>
        </p:txBody>
      </p:sp>
      <p:sp>
        <p:nvSpPr>
          <p:cNvPr id="4" name="Slide Number Placeholder 3"/>
          <p:cNvSpPr>
            <a:spLocks noGrp="1"/>
          </p:cNvSpPr>
          <p:nvPr>
            <p:ph type="sldNum" sz="quarter" idx="12"/>
          </p:nvPr>
        </p:nvSpPr>
        <p:spPr/>
        <p:txBody>
          <a:bodyPr/>
          <a:lstStyle/>
          <a:p>
            <a:fld id="{DC2A8C5E-5ACC-4DAB-B41C-5718F8C58B6D}" type="slidenum">
              <a:rPr lang="en-US" smtClean="0"/>
              <a:pPr/>
              <a:t>7</a:t>
            </a:fld>
            <a:endParaRPr lang="en-US"/>
          </a:p>
        </p:txBody>
      </p:sp>
    </p:spTree>
    <p:extLst>
      <p:ext uri="{BB962C8B-B14F-4D97-AF65-F5344CB8AC3E}">
        <p14:creationId xmlns:p14="http://schemas.microsoft.com/office/powerpoint/2010/main" val="759762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Functional Requirements</a:t>
            </a:r>
          </a:p>
        </p:txBody>
      </p:sp>
      <p:sp>
        <p:nvSpPr>
          <p:cNvPr id="3" name="Content Placeholder 2"/>
          <p:cNvSpPr>
            <a:spLocks noGrp="1"/>
          </p:cNvSpPr>
          <p:nvPr>
            <p:ph idx="1"/>
          </p:nvPr>
        </p:nvSpPr>
        <p:spPr/>
        <p:txBody>
          <a:bodyPr>
            <a:normAutofit/>
          </a:bodyPr>
          <a:lstStyle/>
          <a:p>
            <a:pPr algn="just"/>
            <a:r>
              <a:rPr lang="en-GB" sz="2800" b="1" dirty="0"/>
              <a:t>FR01-</a:t>
            </a:r>
            <a:r>
              <a:rPr lang="en-US" sz="2800" dirty="0"/>
              <a:t>Admin will be able to sign up and login using their credentials.  </a:t>
            </a:r>
          </a:p>
          <a:p>
            <a:pPr algn="just"/>
            <a:r>
              <a:rPr lang="en-GB" sz="2800" b="1" dirty="0"/>
              <a:t>FR02-</a:t>
            </a:r>
            <a:r>
              <a:rPr lang="en-GB" sz="2800" dirty="0"/>
              <a:t>Admin will create users accounts.</a:t>
            </a:r>
            <a:endParaRPr lang="en-US" sz="2800" dirty="0"/>
          </a:p>
          <a:p>
            <a:pPr algn="just"/>
            <a:r>
              <a:rPr lang="en-GB" sz="2800" b="1" dirty="0"/>
              <a:t>FR03-</a:t>
            </a:r>
            <a:r>
              <a:rPr lang="en-GB" sz="2800" dirty="0"/>
              <a:t>Admin will remove users accounts.</a:t>
            </a:r>
          </a:p>
          <a:p>
            <a:pPr algn="just"/>
            <a:r>
              <a:rPr lang="en-GB" sz="2800" b="1" dirty="0" smtClean="0"/>
              <a:t>FR04-</a:t>
            </a:r>
            <a:r>
              <a:rPr lang="en-GB" sz="2800" dirty="0" smtClean="0"/>
              <a:t>System </a:t>
            </a:r>
            <a:r>
              <a:rPr lang="en-GB" sz="2800" dirty="0"/>
              <a:t>will be allow the user to login to system using username and password provided by admin.</a:t>
            </a:r>
          </a:p>
          <a:p>
            <a:pPr marL="0" indent="0">
              <a:buNone/>
            </a:pP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8</a:t>
            </a:fld>
            <a:endParaRPr 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Functional Requirements</a:t>
            </a:r>
            <a:endParaRPr lang="en-US" dirty="0"/>
          </a:p>
        </p:txBody>
      </p:sp>
      <p:sp>
        <p:nvSpPr>
          <p:cNvPr id="3" name="Content Placeholder 2"/>
          <p:cNvSpPr>
            <a:spLocks noGrp="1"/>
          </p:cNvSpPr>
          <p:nvPr>
            <p:ph idx="1"/>
          </p:nvPr>
        </p:nvSpPr>
        <p:spPr/>
        <p:txBody>
          <a:bodyPr>
            <a:normAutofit/>
          </a:bodyPr>
          <a:lstStyle/>
          <a:p>
            <a:pPr algn="just"/>
            <a:r>
              <a:rPr lang="en-GB" sz="2800" b="1" dirty="0" smtClean="0"/>
              <a:t>FR05-</a:t>
            </a:r>
            <a:r>
              <a:rPr lang="en-GB" sz="2800" dirty="0" smtClean="0"/>
              <a:t>User </a:t>
            </a:r>
            <a:r>
              <a:rPr lang="en-GB" sz="2800" dirty="0"/>
              <a:t>will upload video from gallery </a:t>
            </a:r>
          </a:p>
          <a:p>
            <a:pPr algn="just"/>
            <a:r>
              <a:rPr lang="en-GB" sz="2800" b="1" dirty="0" smtClean="0"/>
              <a:t>FR06-</a:t>
            </a:r>
            <a:r>
              <a:rPr lang="en-GB" sz="2800" dirty="0" smtClean="0"/>
              <a:t>System </a:t>
            </a:r>
            <a:r>
              <a:rPr lang="en-GB" sz="2800" dirty="0"/>
              <a:t>will detect violence activity.</a:t>
            </a:r>
            <a:endParaRPr lang="en-US" sz="2800" dirty="0"/>
          </a:p>
          <a:p>
            <a:pPr algn="just"/>
            <a:r>
              <a:rPr lang="en-GB" sz="2800" b="1" dirty="0" smtClean="0"/>
              <a:t>FR07-</a:t>
            </a:r>
            <a:r>
              <a:rPr lang="en-GB" sz="2800" dirty="0" smtClean="0"/>
              <a:t>User </a:t>
            </a:r>
            <a:r>
              <a:rPr lang="en-GB" sz="2800" dirty="0"/>
              <a:t>will see the violence clip from uploaded video.</a:t>
            </a:r>
          </a:p>
          <a:p>
            <a:pPr algn="just"/>
            <a:r>
              <a:rPr lang="en-GB" sz="2800" b="1" dirty="0" smtClean="0"/>
              <a:t>FR08-</a:t>
            </a:r>
            <a:r>
              <a:rPr lang="en-GB" sz="2800" dirty="0" smtClean="0"/>
              <a:t>System </a:t>
            </a:r>
            <a:r>
              <a:rPr lang="en-GB" sz="2800" dirty="0"/>
              <a:t>will provide violence notification.</a:t>
            </a:r>
          </a:p>
          <a:p>
            <a:pPr algn="just"/>
            <a:r>
              <a:rPr lang="en-GB" sz="2800" b="1" dirty="0" smtClean="0"/>
              <a:t>FR9-</a:t>
            </a:r>
            <a:r>
              <a:rPr lang="en-GB" sz="2800" dirty="0" smtClean="0"/>
              <a:t>User </a:t>
            </a:r>
            <a:r>
              <a:rPr lang="en-GB" sz="2800" dirty="0"/>
              <a:t>will see violence activity notification.</a:t>
            </a:r>
          </a:p>
          <a:p>
            <a:endParaRPr lang="en-US" sz="2800" dirty="0"/>
          </a:p>
        </p:txBody>
      </p:sp>
      <p:sp>
        <p:nvSpPr>
          <p:cNvPr id="4" name="Slide Number Placeholder 3"/>
          <p:cNvSpPr>
            <a:spLocks noGrp="1"/>
          </p:cNvSpPr>
          <p:nvPr>
            <p:ph type="sldNum" sz="quarter" idx="12"/>
          </p:nvPr>
        </p:nvSpPr>
        <p:spPr/>
        <p:txBody>
          <a:bodyPr/>
          <a:lstStyle/>
          <a:p>
            <a:fld id="{DC2A8C5E-5ACC-4DAB-B41C-5718F8C58B6D}" type="slidenum">
              <a:rPr lang="en-US" smtClean="0"/>
              <a:pPr/>
              <a:t>9</a:t>
            </a:fld>
            <a:endParaRPr lang="en-US"/>
          </a:p>
        </p:txBody>
      </p:sp>
    </p:spTree>
    <p:extLst>
      <p:ext uri="{BB962C8B-B14F-4D97-AF65-F5344CB8AC3E}">
        <p14:creationId xmlns:p14="http://schemas.microsoft.com/office/powerpoint/2010/main" val="596926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TotalTime>
  <Words>923</Words>
  <Application>Microsoft Office PowerPoint</Application>
  <PresentationFormat>On-screen Show (4:3)</PresentationFormat>
  <Paragraphs>171</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Times New Roman</vt:lpstr>
      <vt:lpstr>Office Theme</vt:lpstr>
      <vt:lpstr>Video Surveillance System</vt:lpstr>
      <vt:lpstr>Agenda of the Presentation</vt:lpstr>
      <vt:lpstr>Brief Introduction</vt:lpstr>
      <vt:lpstr>Scope</vt:lpstr>
      <vt:lpstr>Server Related Activities</vt:lpstr>
      <vt:lpstr>Deployment Architecture</vt:lpstr>
      <vt:lpstr>Our Scope will not include: </vt:lpstr>
      <vt:lpstr>Functional Requirements</vt:lpstr>
      <vt:lpstr>Functional Requirements</vt:lpstr>
      <vt:lpstr>Non-Functional Requirements</vt:lpstr>
      <vt:lpstr>Non-Functional Requirements</vt:lpstr>
      <vt:lpstr>Non-Functional Requirements</vt:lpstr>
      <vt:lpstr>Non-Functional Requirements</vt:lpstr>
      <vt:lpstr>Non-Functional Requirements</vt:lpstr>
      <vt:lpstr>User Goals </vt:lpstr>
      <vt:lpstr>Use Cases </vt:lpstr>
      <vt:lpstr>Use Case Diagram </vt:lpstr>
      <vt:lpstr>Class Diagram </vt:lpstr>
      <vt:lpstr>Sequence Diagram </vt:lpstr>
      <vt:lpstr>Add User Sequence Diagram: </vt:lpstr>
      <vt:lpstr>Remove User Sequence Diagram: </vt:lpstr>
      <vt:lpstr>Live Detection Sequence Diagram:</vt:lpstr>
      <vt:lpstr>Violence  Detection Sequence Diagram</vt:lpstr>
      <vt:lpstr>Notification Sequence Diagram:</vt:lpstr>
      <vt:lpstr>System Sequence Diagram </vt:lpstr>
      <vt:lpstr>Remove User : </vt:lpstr>
      <vt:lpstr>Live Detection </vt:lpstr>
      <vt:lpstr>Upload Video </vt:lpstr>
      <vt:lpstr>Notification</vt:lpstr>
      <vt:lpstr>View History </vt:lpstr>
      <vt:lpstr>Activity Diagram </vt:lpstr>
      <vt:lpstr>Activity Diagram </vt:lpstr>
      <vt:lpstr>JSON Tree</vt:lpstr>
      <vt:lpstr>Package Diagram </vt:lpstr>
      <vt:lpstr>Deployment Architecture</vt:lpstr>
      <vt:lpstr>Schedule </vt:lpstr>
      <vt:lpstr>Details of 1st Iteration (30%)</vt:lpstr>
      <vt:lpstr>Details of 2nd Iteration (60%)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USER</dc:creator>
  <cp:lastModifiedBy>Zain Asif</cp:lastModifiedBy>
  <cp:revision>53</cp:revision>
  <dcterms:created xsi:type="dcterms:W3CDTF">2013-09-23T09:08:15Z</dcterms:created>
  <dcterms:modified xsi:type="dcterms:W3CDTF">2023-12-19T13:06:22Z</dcterms:modified>
</cp:coreProperties>
</file>