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d4fcd3be81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d4fcd3be81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d4fcd3be8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d4fcd3be8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d4fcd3be81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d4fcd3be8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d4fcd3be81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d4fcd3be81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d4fcd3be81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d4fcd3be81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d4fcd3be81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d4fcd3be81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d4fcd3be81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d4fcd3be81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786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Future Of The Web</a:t>
            </a:r>
            <a:endParaRPr/>
          </a:p>
        </p:txBody>
      </p:sp>
      <p:sp>
        <p:nvSpPr>
          <p:cNvPr id="135" name="Google Shape;135;p13"/>
          <p:cNvSpPr txBox="1"/>
          <p:nvPr>
            <p:ph idx="1" type="subTitle"/>
          </p:nvPr>
        </p:nvSpPr>
        <p:spPr>
          <a:xfrm>
            <a:off x="3649600" y="2364400"/>
            <a:ext cx="4373700" cy="84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From Cloud to Edge Using Server Side Components. </a:t>
            </a:r>
            <a:endParaRPr sz="1400"/>
          </a:p>
          <a:p>
            <a:pPr indent="0" lvl="0" marL="0" rtl="0" algn="l">
              <a:spcBef>
                <a:spcPts val="0"/>
              </a:spcBef>
              <a:spcAft>
                <a:spcPts val="0"/>
              </a:spcAft>
              <a:buNone/>
            </a:pPr>
            <a:r>
              <a:rPr lang="en-GB" sz="1400"/>
              <a:t>React 18 </a:t>
            </a:r>
            <a:br>
              <a:rPr lang="en-GB" sz="1400"/>
            </a:br>
            <a:r>
              <a:rPr lang="en-GB" sz="1400"/>
              <a:t>Next JS 13</a:t>
            </a:r>
            <a:endParaRPr sz="1400"/>
          </a:p>
        </p:txBody>
      </p:sp>
      <p:sp>
        <p:nvSpPr>
          <p:cNvPr id="136" name="Google Shape;136;p13"/>
          <p:cNvSpPr txBox="1"/>
          <p:nvPr>
            <p:ph idx="1" type="subTitle"/>
          </p:nvPr>
        </p:nvSpPr>
        <p:spPr>
          <a:xfrm>
            <a:off x="5588100" y="0"/>
            <a:ext cx="3555900" cy="848700"/>
          </a:xfrm>
          <a:prstGeom prst="rect">
            <a:avLst/>
          </a:prstGeom>
        </p:spPr>
        <p:txBody>
          <a:bodyPr anchorCtr="0" anchor="t" bIns="91425" lIns="91425" spcFirstLastPara="1" rIns="91425" wrap="square" tIns="91425">
            <a:normAutofit/>
          </a:bodyPr>
          <a:lstStyle/>
          <a:p>
            <a:pPr indent="0" lvl="0" marL="914400" rtl="0" algn="l">
              <a:spcBef>
                <a:spcPts val="0"/>
              </a:spcBef>
              <a:spcAft>
                <a:spcPts val="0"/>
              </a:spcAft>
              <a:buNone/>
            </a:pPr>
            <a:r>
              <a:rPr lang="en-GB" sz="1400"/>
              <a:t>By, Zain Ul Abideen Baloch</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is Cloud Computing?</a:t>
            </a:r>
            <a:endParaRPr/>
          </a:p>
        </p:txBody>
      </p:sp>
      <p:sp>
        <p:nvSpPr>
          <p:cNvPr id="142" name="Google Shape;142;p14"/>
          <p:cNvSpPr txBox="1"/>
          <p:nvPr>
            <p:ph idx="1" type="body"/>
          </p:nvPr>
        </p:nvSpPr>
        <p:spPr>
          <a:xfrm>
            <a:off x="1297500" y="1567550"/>
            <a:ext cx="4569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Cloud computing was a revolutionary change. It helped the user store unlimited data and </a:t>
            </a:r>
            <a:r>
              <a:rPr lang="en-GB"/>
              <a:t>that too not in their devices but the servers provided.</a:t>
            </a:r>
            <a:endParaRPr/>
          </a:p>
          <a:p>
            <a:pPr indent="0" lvl="0" marL="0" rtl="0" algn="l">
              <a:spcBef>
                <a:spcPts val="1200"/>
              </a:spcBef>
              <a:spcAft>
                <a:spcPts val="0"/>
              </a:spcAft>
              <a:buNone/>
            </a:pPr>
            <a:r>
              <a:rPr lang="en-GB"/>
              <a:t>Now you do not need external hard disk or put money on expensive hardwares, including regular maintenance cost that you will be bearing. </a:t>
            </a:r>
            <a:br>
              <a:rPr lang="en-GB"/>
            </a:br>
            <a:r>
              <a:rPr lang="en-GB"/>
              <a:t>Including the fact that you do not know if you will be using the whole thing or part of it.</a:t>
            </a:r>
            <a:endParaRPr/>
          </a:p>
          <a:p>
            <a:pPr indent="0" lvl="0" marL="0" rtl="0" algn="l">
              <a:spcBef>
                <a:spcPts val="1200"/>
              </a:spcBef>
              <a:spcAft>
                <a:spcPts val="1200"/>
              </a:spcAft>
              <a:buNone/>
            </a:pPr>
            <a:r>
              <a:rPr lang="en-GB"/>
              <a:t>What if it you do not have to do any of this, not buy expensive hardware or concerned about its maintenance, and pay for only used proportion?  That too at real minimal cost.</a:t>
            </a:r>
            <a:endParaRPr/>
          </a:p>
        </p:txBody>
      </p:sp>
      <p:pic>
        <p:nvPicPr>
          <p:cNvPr id="143" name="Google Shape;143;p14"/>
          <p:cNvPicPr preferRelativeResize="0"/>
          <p:nvPr/>
        </p:nvPicPr>
        <p:blipFill>
          <a:blip r:embed="rId3">
            <a:alphaModFix/>
          </a:blip>
          <a:stretch>
            <a:fillRect/>
          </a:stretch>
        </p:blipFill>
        <p:spPr>
          <a:xfrm>
            <a:off x="6019800" y="1460250"/>
            <a:ext cx="2971800" cy="2971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Examples of Cloud Computing!</a:t>
            </a:r>
            <a:endParaRPr/>
          </a:p>
        </p:txBody>
      </p:sp>
      <p:sp>
        <p:nvSpPr>
          <p:cNvPr id="149" name="Google Shape;149;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o</a:t>
            </a:r>
            <a:r>
              <a:rPr b="1" lang="en-GB"/>
              <a:t> </a:t>
            </a:r>
            <a:r>
              <a:rPr b="1" lang="en-GB"/>
              <a:t>Microsoft Azure</a:t>
            </a:r>
            <a:endParaRPr b="1"/>
          </a:p>
          <a:p>
            <a:pPr indent="0" lvl="0" marL="0" rtl="0" algn="l">
              <a:spcBef>
                <a:spcPts val="1200"/>
              </a:spcBef>
              <a:spcAft>
                <a:spcPts val="0"/>
              </a:spcAft>
              <a:buNone/>
            </a:pPr>
            <a:r>
              <a:rPr b="1" lang="en-GB"/>
              <a:t>o</a:t>
            </a:r>
            <a:r>
              <a:rPr b="1" lang="en-GB"/>
              <a:t> AWS</a:t>
            </a:r>
            <a:endParaRPr b="1"/>
          </a:p>
          <a:p>
            <a:pPr indent="0" lvl="0" marL="0" rtl="0" algn="l">
              <a:spcBef>
                <a:spcPts val="1200"/>
              </a:spcBef>
              <a:spcAft>
                <a:spcPts val="0"/>
              </a:spcAft>
              <a:buNone/>
            </a:pPr>
            <a:r>
              <a:rPr b="1" lang="en-GB"/>
              <a:t>o</a:t>
            </a:r>
            <a:r>
              <a:rPr b="1" lang="en-GB"/>
              <a:t> Google Cloud</a:t>
            </a:r>
            <a:endParaRPr b="1"/>
          </a:p>
          <a:p>
            <a:pPr indent="0" lvl="0" marL="0" rtl="0" algn="l">
              <a:spcBef>
                <a:spcPts val="1200"/>
              </a:spcBef>
              <a:spcAft>
                <a:spcPts val="0"/>
              </a:spcAft>
              <a:buNone/>
            </a:pPr>
            <a:r>
              <a:rPr b="1" lang="en-GB"/>
              <a:t>o</a:t>
            </a:r>
            <a:r>
              <a:rPr b="1" lang="en-GB"/>
              <a:t> IBM Cloud</a:t>
            </a:r>
            <a:endParaRPr b="1"/>
          </a:p>
          <a:p>
            <a:pPr indent="0" lvl="0" marL="0" rtl="0" algn="l">
              <a:spcBef>
                <a:spcPts val="1200"/>
              </a:spcBef>
              <a:spcAft>
                <a:spcPts val="1200"/>
              </a:spcAft>
              <a:buNone/>
            </a:pPr>
            <a:r>
              <a:rPr b="1" lang="en-GB"/>
              <a:t>o</a:t>
            </a:r>
            <a:r>
              <a:rPr b="1" lang="en-GB"/>
              <a:t> </a:t>
            </a:r>
            <a:r>
              <a:rPr b="1" lang="en-GB"/>
              <a:t>i Cloud etc</a:t>
            </a:r>
            <a:endParaRPr b="1"/>
          </a:p>
        </p:txBody>
      </p:sp>
      <p:pic>
        <p:nvPicPr>
          <p:cNvPr id="150" name="Google Shape;150;p15"/>
          <p:cNvPicPr preferRelativeResize="0"/>
          <p:nvPr/>
        </p:nvPicPr>
        <p:blipFill>
          <a:blip r:embed="rId3">
            <a:alphaModFix/>
          </a:blip>
          <a:stretch>
            <a:fillRect/>
          </a:stretch>
        </p:blipFill>
        <p:spPr>
          <a:xfrm>
            <a:off x="4773613" y="1392650"/>
            <a:ext cx="4067175" cy="304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is Edge Computing?</a:t>
            </a:r>
            <a:endParaRPr/>
          </a:p>
        </p:txBody>
      </p:sp>
      <p:sp>
        <p:nvSpPr>
          <p:cNvPr id="156" name="Google Shape;156;p16"/>
          <p:cNvSpPr txBox="1"/>
          <p:nvPr>
            <p:ph idx="1" type="body"/>
          </p:nvPr>
        </p:nvSpPr>
        <p:spPr>
          <a:xfrm>
            <a:off x="1297500" y="1567550"/>
            <a:ext cx="44556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Edge Computing is the extension of Cloud Computing.</a:t>
            </a:r>
            <a:endParaRPr/>
          </a:p>
          <a:p>
            <a:pPr indent="0" lvl="0" marL="0" rtl="0" algn="l">
              <a:spcBef>
                <a:spcPts val="1200"/>
              </a:spcBef>
              <a:spcAft>
                <a:spcPts val="0"/>
              </a:spcAft>
              <a:buNone/>
            </a:pPr>
            <a:r>
              <a:rPr lang="en-GB"/>
              <a:t>It solves a major issue of delay and covers the communication gap between server and the client.</a:t>
            </a:r>
            <a:endParaRPr/>
          </a:p>
          <a:p>
            <a:pPr indent="0" lvl="0" marL="0" rtl="0" algn="l">
              <a:spcBef>
                <a:spcPts val="1200"/>
              </a:spcBef>
              <a:spcAft>
                <a:spcPts val="0"/>
              </a:spcAft>
              <a:buNone/>
            </a:pPr>
            <a:r>
              <a:rPr lang="en-GB"/>
              <a:t>Edge computing is fixed with the local device rather than the server &amp; gives Real Time response.</a:t>
            </a:r>
            <a:endParaRPr/>
          </a:p>
          <a:p>
            <a:pPr indent="0" lvl="0" marL="0" rtl="0" algn="l">
              <a:spcBef>
                <a:spcPts val="1200"/>
              </a:spcBef>
              <a:spcAft>
                <a:spcPts val="1200"/>
              </a:spcAft>
              <a:buNone/>
            </a:pPr>
            <a:r>
              <a:t/>
            </a:r>
            <a:endParaRPr/>
          </a:p>
        </p:txBody>
      </p:sp>
      <p:sp>
        <p:nvSpPr>
          <p:cNvPr id="157" name="Google Shape;157;p16"/>
          <p:cNvSpPr/>
          <p:nvPr/>
        </p:nvSpPr>
        <p:spPr>
          <a:xfrm>
            <a:off x="5943700" y="1403400"/>
            <a:ext cx="2908200" cy="233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8" name="Google Shape;158;p16"/>
          <p:cNvPicPr preferRelativeResize="0"/>
          <p:nvPr/>
        </p:nvPicPr>
        <p:blipFill>
          <a:blip r:embed="rId3">
            <a:alphaModFix/>
          </a:blip>
          <a:stretch>
            <a:fillRect/>
          </a:stretch>
        </p:blipFill>
        <p:spPr>
          <a:xfrm>
            <a:off x="5969050" y="1428750"/>
            <a:ext cx="2857500" cy="2286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Examples of Edge Computing!</a:t>
            </a:r>
            <a:endParaRPr/>
          </a:p>
        </p:txBody>
      </p:sp>
      <p:sp>
        <p:nvSpPr>
          <p:cNvPr id="164" name="Google Shape;164;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o</a:t>
            </a:r>
            <a:r>
              <a:rPr b="1" lang="en-GB"/>
              <a:t> </a:t>
            </a:r>
            <a:r>
              <a:rPr b="1" lang="en-GB"/>
              <a:t>Microsoft</a:t>
            </a:r>
            <a:endParaRPr b="1"/>
          </a:p>
          <a:p>
            <a:pPr indent="0" lvl="0" marL="0" rtl="0" algn="l">
              <a:spcBef>
                <a:spcPts val="1200"/>
              </a:spcBef>
              <a:spcAft>
                <a:spcPts val="0"/>
              </a:spcAft>
              <a:buNone/>
            </a:pPr>
            <a:r>
              <a:rPr b="1" lang="en-GB"/>
              <a:t>o</a:t>
            </a:r>
            <a:r>
              <a:rPr b="1" lang="en-GB"/>
              <a:t> Google</a:t>
            </a:r>
            <a:endParaRPr b="1"/>
          </a:p>
          <a:p>
            <a:pPr indent="0" lvl="0" marL="0" rtl="0" algn="l">
              <a:spcBef>
                <a:spcPts val="1200"/>
              </a:spcBef>
              <a:spcAft>
                <a:spcPts val="0"/>
              </a:spcAft>
              <a:buNone/>
            </a:pPr>
            <a:r>
              <a:rPr b="1" lang="en-GB"/>
              <a:t>o</a:t>
            </a:r>
            <a:r>
              <a:rPr b="1" lang="en-GB"/>
              <a:t> Netflix</a:t>
            </a:r>
            <a:endParaRPr b="1"/>
          </a:p>
          <a:p>
            <a:pPr indent="0" lvl="0" marL="0" rtl="0" algn="l">
              <a:spcBef>
                <a:spcPts val="1200"/>
              </a:spcBef>
              <a:spcAft>
                <a:spcPts val="0"/>
              </a:spcAft>
              <a:buNone/>
            </a:pPr>
            <a:r>
              <a:rPr b="1" lang="en-GB"/>
              <a:t>o</a:t>
            </a:r>
            <a:r>
              <a:rPr b="1" lang="en-GB"/>
              <a:t> Smart Watches</a:t>
            </a:r>
            <a:endParaRPr b="1"/>
          </a:p>
          <a:p>
            <a:pPr indent="0" lvl="0" marL="0" rtl="0" algn="l">
              <a:spcBef>
                <a:spcPts val="1200"/>
              </a:spcBef>
              <a:spcAft>
                <a:spcPts val="0"/>
              </a:spcAft>
              <a:buNone/>
            </a:pPr>
            <a:r>
              <a:rPr b="1" lang="en-GB"/>
              <a:t>o</a:t>
            </a:r>
            <a:r>
              <a:rPr b="1" lang="en-GB"/>
              <a:t> Alexa</a:t>
            </a:r>
            <a:endParaRPr b="1"/>
          </a:p>
          <a:p>
            <a:pPr indent="0" lvl="0" marL="0" rtl="0" algn="l">
              <a:spcBef>
                <a:spcPts val="1200"/>
              </a:spcBef>
              <a:spcAft>
                <a:spcPts val="0"/>
              </a:spcAft>
              <a:buNone/>
            </a:pPr>
            <a:r>
              <a:rPr b="1" lang="en-GB"/>
              <a:t>o</a:t>
            </a:r>
            <a:r>
              <a:rPr b="1" lang="en-GB"/>
              <a:t> ATM Security</a:t>
            </a:r>
            <a:endParaRPr b="1"/>
          </a:p>
          <a:p>
            <a:pPr indent="0" lvl="0" marL="0" rtl="0" algn="l">
              <a:spcBef>
                <a:spcPts val="1200"/>
              </a:spcBef>
              <a:spcAft>
                <a:spcPts val="1200"/>
              </a:spcAft>
              <a:buNone/>
            </a:pPr>
            <a:r>
              <a:rPr b="1" lang="en-GB"/>
              <a:t>o</a:t>
            </a:r>
            <a:r>
              <a:rPr b="1" lang="en-GB"/>
              <a:t> Smart/ Automatic Cars</a:t>
            </a:r>
            <a:endParaRPr b="1"/>
          </a:p>
        </p:txBody>
      </p:sp>
      <p:pic>
        <p:nvPicPr>
          <p:cNvPr id="165" name="Google Shape;165;p17"/>
          <p:cNvPicPr preferRelativeResize="0"/>
          <p:nvPr/>
        </p:nvPicPr>
        <p:blipFill>
          <a:blip r:embed="rId3">
            <a:alphaModFix/>
          </a:blip>
          <a:stretch>
            <a:fillRect/>
          </a:stretch>
        </p:blipFill>
        <p:spPr>
          <a:xfrm>
            <a:off x="4572000" y="1656450"/>
            <a:ext cx="4244625" cy="23875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Why Edge Computing?</a:t>
            </a:r>
            <a:endParaRPr/>
          </a:p>
        </p:txBody>
      </p:sp>
      <p:sp>
        <p:nvSpPr>
          <p:cNvPr id="171" name="Google Shape;171;p18"/>
          <p:cNvSpPr txBox="1"/>
          <p:nvPr>
            <p:ph idx="1" type="body"/>
          </p:nvPr>
        </p:nvSpPr>
        <p:spPr>
          <a:xfrm>
            <a:off x="1297500" y="1567550"/>
            <a:ext cx="38586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Edge computing is now used by big Tech Giants and IOT products due to their fast real time processing &amp; less </a:t>
            </a:r>
            <a:r>
              <a:rPr lang="en-GB"/>
              <a:t>dependency</a:t>
            </a:r>
            <a:r>
              <a:rPr lang="en-GB"/>
              <a:t> on Cloud/ Server..</a:t>
            </a:r>
            <a:endParaRPr/>
          </a:p>
          <a:p>
            <a:pPr indent="0" lvl="0" marL="0" rtl="0" algn="l">
              <a:spcBef>
                <a:spcPts val="1200"/>
              </a:spcBef>
              <a:spcAft>
                <a:spcPts val="0"/>
              </a:spcAft>
              <a:buNone/>
            </a:pPr>
            <a:r>
              <a:rPr lang="en-GB"/>
              <a:t>Even if there is poor internet connectivity, Edge computing provides assured quality.</a:t>
            </a:r>
            <a:endParaRPr/>
          </a:p>
          <a:p>
            <a:pPr indent="0" lvl="0" marL="0" rtl="0" algn="l">
              <a:spcBef>
                <a:spcPts val="1200"/>
              </a:spcBef>
              <a:spcAft>
                <a:spcPts val="1200"/>
              </a:spcAft>
              <a:buNone/>
            </a:pPr>
            <a:r>
              <a:rPr lang="en-GB"/>
              <a:t>In IOT devices, it helps in taking fast </a:t>
            </a:r>
            <a:r>
              <a:rPr lang="en-GB"/>
              <a:t>decisions</a:t>
            </a:r>
            <a:r>
              <a:rPr lang="en-GB"/>
              <a:t> without relying on server &amp; fills the communication Gap like this.</a:t>
            </a:r>
            <a:endParaRPr/>
          </a:p>
        </p:txBody>
      </p:sp>
      <p:pic>
        <p:nvPicPr>
          <p:cNvPr id="172" name="Google Shape;172;p18"/>
          <p:cNvPicPr preferRelativeResize="0"/>
          <p:nvPr/>
        </p:nvPicPr>
        <p:blipFill>
          <a:blip r:embed="rId3">
            <a:alphaModFix/>
          </a:blip>
          <a:stretch>
            <a:fillRect/>
          </a:stretch>
        </p:blipFill>
        <p:spPr>
          <a:xfrm>
            <a:off x="5702300" y="1656450"/>
            <a:ext cx="3190874" cy="2127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How can use React JS or Next JS for it?</a:t>
            </a:r>
            <a:endParaRPr/>
          </a:p>
        </p:txBody>
      </p:sp>
      <p:sp>
        <p:nvSpPr>
          <p:cNvPr id="178" name="Google Shape;178;p19"/>
          <p:cNvSpPr txBox="1"/>
          <p:nvPr>
            <p:ph idx="1" type="body"/>
          </p:nvPr>
        </p:nvSpPr>
        <p:spPr>
          <a:xfrm>
            <a:off x="1297500" y="1567550"/>
            <a:ext cx="35547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Now we can use React JS 18 or Next JS 13 for the </a:t>
            </a:r>
            <a:r>
              <a:rPr lang="en-GB"/>
              <a:t>purpose</a:t>
            </a:r>
            <a:r>
              <a:rPr lang="en-GB"/>
              <a:t> as they offer Server Side Components.</a:t>
            </a:r>
            <a:br>
              <a:rPr lang="en-GB"/>
            </a:br>
            <a:br>
              <a:rPr lang="en-GB"/>
            </a:br>
            <a:r>
              <a:rPr lang="en-GB"/>
              <a:t>They allow the developer to build </a:t>
            </a:r>
            <a:r>
              <a:rPr lang="en-GB"/>
              <a:t>applications that span server and the client, along with providing rich interactivity of client side applications with improved performance of traditional server rendering.</a:t>
            </a:r>
            <a:endParaRPr/>
          </a:p>
        </p:txBody>
      </p:sp>
      <p:pic>
        <p:nvPicPr>
          <p:cNvPr id="179" name="Google Shape;179;p19"/>
          <p:cNvPicPr preferRelativeResize="0"/>
          <p:nvPr/>
        </p:nvPicPr>
        <p:blipFill>
          <a:blip r:embed="rId3">
            <a:alphaModFix/>
          </a:blip>
          <a:stretch>
            <a:fillRect/>
          </a:stretch>
        </p:blipFill>
        <p:spPr>
          <a:xfrm>
            <a:off x="5004600" y="1460250"/>
            <a:ext cx="3987000" cy="265633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ctrTitle"/>
          </p:nvPr>
        </p:nvSpPr>
        <p:spPr>
          <a:xfrm>
            <a:off x="3817300" y="1892175"/>
            <a:ext cx="5017500" cy="786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Verdana"/>
                <a:ea typeface="Verdana"/>
                <a:cs typeface="Verdana"/>
                <a:sym typeface="Verdana"/>
              </a:rPr>
              <a:t>Thank You!</a:t>
            </a:r>
            <a:endParaRPr b="1">
              <a:latin typeface="Verdana"/>
              <a:ea typeface="Verdana"/>
              <a:cs typeface="Verdana"/>
              <a:sym typeface="Verdana"/>
            </a:endParaRPr>
          </a:p>
        </p:txBody>
      </p:sp>
      <p:sp>
        <p:nvSpPr>
          <p:cNvPr id="185" name="Google Shape;185;p20"/>
          <p:cNvSpPr txBox="1"/>
          <p:nvPr>
            <p:ph idx="1" type="subTitle"/>
          </p:nvPr>
        </p:nvSpPr>
        <p:spPr>
          <a:xfrm>
            <a:off x="6854375" y="4642200"/>
            <a:ext cx="3555900" cy="84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By, Zain Ul Abideen Baloch</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