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 id="2147483690" r:id="rId2"/>
    <p:sldMasterId id="2147483691" r:id="rId3"/>
    <p:sldMasterId id="2147483692" r:id="rId4"/>
    <p:sldMasterId id="2147483694" r:id="rId5"/>
    <p:sldMasterId id="2147483695" r:id="rId6"/>
  </p:sldMasterIdLst>
  <p:notesMasterIdLst>
    <p:notesMasterId r:id="rId49"/>
  </p:notesMasterIdLst>
  <p:sldIdLst>
    <p:sldId id="300" r:id="rId7"/>
    <p:sldId id="320" r:id="rId8"/>
    <p:sldId id="322" r:id="rId9"/>
    <p:sldId id="301" r:id="rId10"/>
    <p:sldId id="302" r:id="rId11"/>
    <p:sldId id="303" r:id="rId12"/>
    <p:sldId id="304" r:id="rId13"/>
    <p:sldId id="305" r:id="rId14"/>
    <p:sldId id="323" r:id="rId15"/>
    <p:sldId id="279" r:id="rId16"/>
    <p:sldId id="306" r:id="rId17"/>
    <p:sldId id="260" r:id="rId18"/>
    <p:sldId id="259" r:id="rId19"/>
    <p:sldId id="324" r:id="rId20"/>
    <p:sldId id="307" r:id="rId21"/>
    <p:sldId id="308" r:id="rId22"/>
    <p:sldId id="309" r:id="rId23"/>
    <p:sldId id="310" r:id="rId24"/>
    <p:sldId id="311" r:id="rId25"/>
    <p:sldId id="325" r:id="rId26"/>
    <p:sldId id="267" r:id="rId27"/>
    <p:sldId id="269" r:id="rId28"/>
    <p:sldId id="270" r:id="rId29"/>
    <p:sldId id="272" r:id="rId30"/>
    <p:sldId id="273" r:id="rId31"/>
    <p:sldId id="321" r:id="rId32"/>
    <p:sldId id="326" r:id="rId33"/>
    <p:sldId id="314" r:id="rId34"/>
    <p:sldId id="313" r:id="rId35"/>
    <p:sldId id="315" r:id="rId36"/>
    <p:sldId id="312" r:id="rId37"/>
    <p:sldId id="327" r:id="rId38"/>
    <p:sldId id="316" r:id="rId39"/>
    <p:sldId id="319" r:id="rId40"/>
    <p:sldId id="317" r:id="rId41"/>
    <p:sldId id="318" r:id="rId42"/>
    <p:sldId id="280" r:id="rId43"/>
    <p:sldId id="281" r:id="rId44"/>
    <p:sldId id="328" r:id="rId45"/>
    <p:sldId id="285" r:id="rId46"/>
    <p:sldId id="286" r:id="rId47"/>
    <p:sldId id="287" r:id="rId4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Thomas" initials="RT"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E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84444" autoAdjust="0"/>
  </p:normalViewPr>
  <p:slideViewPr>
    <p:cSldViewPr>
      <p:cViewPr varScale="1">
        <p:scale>
          <a:sx n="65" d="100"/>
          <a:sy n="65" d="100"/>
        </p:scale>
        <p:origin x="17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41877303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636127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218472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2775101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203429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116891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90870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6" name="Shape 2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Clr>
                <a:srgbClr val="000000"/>
              </a:buClr>
              <a:buSzPct val="78571"/>
              <a:buFont typeface="Arial"/>
              <a:buNone/>
            </a:pPr>
            <a:endParaRPr lang="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194233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3037297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1777383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3408642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extLst>
      <p:ext uri="{BB962C8B-B14F-4D97-AF65-F5344CB8AC3E}">
        <p14:creationId xmlns:p14="http://schemas.microsoft.com/office/powerpoint/2010/main" val="1168121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2626298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1686917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767511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4070182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1767044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123166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3006762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3171458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666840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3891443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399504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endParaRPr lang="de" dirty="0"/>
          </a:p>
        </p:txBody>
      </p:sp>
    </p:spTree>
    <p:extLst>
      <p:ext uri="{BB962C8B-B14F-4D97-AF65-F5344CB8AC3E}">
        <p14:creationId xmlns:p14="http://schemas.microsoft.com/office/powerpoint/2010/main" val="254935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extLst>
      <p:ext uri="{BB962C8B-B14F-4D97-AF65-F5344CB8AC3E}">
        <p14:creationId xmlns:p14="http://schemas.microsoft.com/office/powerpoint/2010/main" val="26651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2" name="Shape 1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1pPr>
            <a:lvl2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2pPr>
            <a:lvl3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3pPr>
            <a:lvl4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4pPr>
            <a:lvl5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5pPr>
            <a:lvl6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6pPr>
            <a:lvl7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7pPr>
            <a:lvl8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8pPr>
            <a:lvl9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40" name="Shape 40"/>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1pPr>
            <a:lvl2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2pPr>
            <a:lvl3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3pPr>
            <a:lvl4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4pPr>
            <a:lvl5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5pPr>
            <a:lvl6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6pPr>
            <a:lvl7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7pPr>
            <a:lvl8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8pPr>
            <a:lvl9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47" name="Shape 47"/>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714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171450" algn="ctr" rtl="0">
              <a:lnSpc>
                <a:spcPct val="100000"/>
              </a:lnSpc>
              <a:spcBef>
                <a:spcPts val="360"/>
              </a:spcBef>
              <a:spcAft>
                <a:spcPts val="0"/>
              </a:spcAft>
              <a:buClr>
                <a:schemeClr val="dk1"/>
              </a:buClr>
              <a:buFont typeface="Wingdings"/>
              <a:buChar char="§"/>
              <a:defRPr sz="1800">
                <a:solidFill>
                  <a:schemeClr val="dk1"/>
                </a:solidFill>
              </a:defRPr>
            </a:lvl3pPr>
            <a:lvl4pPr marL="285750" indent="-1714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171450" algn="ctr" rtl="0">
              <a:lnSpc>
                <a:spcPct val="100000"/>
              </a:lnSpc>
              <a:spcBef>
                <a:spcPts val="360"/>
              </a:spcBef>
              <a:spcAft>
                <a:spcPts val="0"/>
              </a:spcAft>
              <a:buClr>
                <a:schemeClr val="dk1"/>
              </a:buClr>
              <a:buFont typeface="Wingdings"/>
              <a:buChar char="§"/>
              <a:defRPr sz="1800">
                <a:solidFill>
                  <a:schemeClr val="dk1"/>
                </a:solidFill>
              </a:defRPr>
            </a:lvl6pPr>
            <a:lvl7pPr marL="285750" indent="-1714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1714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152400" algn="l" rtl="0">
              <a:spcBef>
                <a:spcPts val="600"/>
              </a:spcBef>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indent="-133350" algn="l" rtl="0">
              <a:spcBef>
                <a:spcPts val="480"/>
              </a:spcBef>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indent="-76200" algn="l" rtl="0">
              <a:spcBef>
                <a:spcPts val="480"/>
              </a:spcBef>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64" name="Shape 64"/>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67" name="Shape 67"/>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68" name="Shape 68"/>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01600" algn="ctr" rtl="0">
              <a:lnSpc>
                <a:spcPct val="100000"/>
              </a:lnSpc>
              <a:spcBef>
                <a:spcPts val="360"/>
              </a:spcBef>
              <a:spcAft>
                <a:spcPts val="0"/>
              </a:spcAft>
              <a:buClr>
                <a:schemeClr val="dk1"/>
              </a:buClr>
              <a:buFont typeface="Arial"/>
              <a:buChar char="•"/>
              <a:defRPr sz="1800">
                <a:solidFill>
                  <a:schemeClr val="dk1"/>
                </a:solidFill>
              </a:defRPr>
            </a:lvl1pPr>
            <a:lvl2pPr marL="285750" indent="-571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57150" algn="ctr" rtl="0">
              <a:lnSpc>
                <a:spcPct val="100000"/>
              </a:lnSpc>
              <a:spcBef>
                <a:spcPts val="360"/>
              </a:spcBef>
              <a:spcAft>
                <a:spcPts val="0"/>
              </a:spcAft>
              <a:buClr>
                <a:schemeClr val="dk1"/>
              </a:buClr>
              <a:buFont typeface="Wingdings"/>
              <a:buChar char="§"/>
              <a:defRPr sz="1800">
                <a:solidFill>
                  <a:schemeClr val="dk1"/>
                </a:solidFill>
              </a:defRPr>
            </a:lvl3pPr>
            <a:lvl4pPr marL="285750" indent="-101600" algn="ctr" rtl="0">
              <a:lnSpc>
                <a:spcPct val="100000"/>
              </a:lnSpc>
              <a:spcBef>
                <a:spcPts val="360"/>
              </a:spcBef>
              <a:spcAft>
                <a:spcPts val="0"/>
              </a:spcAft>
              <a:buClr>
                <a:schemeClr val="dk1"/>
              </a:buClr>
              <a:buFont typeface="Arial"/>
              <a:buChar char="•"/>
              <a:defRPr sz="1800">
                <a:solidFill>
                  <a:schemeClr val="dk1"/>
                </a:solidFill>
              </a:defRPr>
            </a:lvl4pPr>
            <a:lvl5pPr marL="285750" indent="-571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57150" algn="ctr" rtl="0">
              <a:lnSpc>
                <a:spcPct val="100000"/>
              </a:lnSpc>
              <a:spcBef>
                <a:spcPts val="360"/>
              </a:spcBef>
              <a:spcAft>
                <a:spcPts val="0"/>
              </a:spcAft>
              <a:buClr>
                <a:schemeClr val="dk1"/>
              </a:buClr>
              <a:buFont typeface="Wingdings"/>
              <a:buChar char="§"/>
              <a:defRPr sz="1800">
                <a:solidFill>
                  <a:schemeClr val="dk1"/>
                </a:solidFill>
              </a:defRPr>
            </a:lvl6pPr>
            <a:lvl7pPr marL="285750" indent="-101600" algn="ctr" rtl="0">
              <a:lnSpc>
                <a:spcPct val="100000"/>
              </a:lnSpc>
              <a:spcBef>
                <a:spcPts val="360"/>
              </a:spcBef>
              <a:spcAft>
                <a:spcPts val="0"/>
              </a:spcAft>
              <a:buClr>
                <a:schemeClr val="dk1"/>
              </a:buClr>
              <a:buFont typeface="Arial"/>
              <a:buChar char="•"/>
              <a:defRPr sz="1800">
                <a:solidFill>
                  <a:schemeClr val="dk1"/>
                </a:solidFill>
              </a:defRPr>
            </a:lvl7pPr>
            <a:lvl8pPr marL="285750" indent="-571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571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99" name="Shape 99"/>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02" name="Shape 102"/>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03" name="Shape 103"/>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01600" algn="ctr" rtl="0">
              <a:lnSpc>
                <a:spcPct val="100000"/>
              </a:lnSpc>
              <a:spcBef>
                <a:spcPts val="360"/>
              </a:spcBef>
              <a:spcAft>
                <a:spcPts val="0"/>
              </a:spcAft>
              <a:buClr>
                <a:schemeClr val="dk1"/>
              </a:buClr>
              <a:buFont typeface="Arial"/>
              <a:buChar char="•"/>
              <a:defRPr sz="1800">
                <a:solidFill>
                  <a:schemeClr val="dk1"/>
                </a:solidFill>
              </a:defRPr>
            </a:lvl1pPr>
            <a:lvl2pPr marL="285750" indent="-571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57150" algn="ctr" rtl="0">
              <a:lnSpc>
                <a:spcPct val="100000"/>
              </a:lnSpc>
              <a:spcBef>
                <a:spcPts val="360"/>
              </a:spcBef>
              <a:spcAft>
                <a:spcPts val="0"/>
              </a:spcAft>
              <a:buClr>
                <a:schemeClr val="dk1"/>
              </a:buClr>
              <a:buFont typeface="Wingdings"/>
              <a:buChar char="§"/>
              <a:defRPr sz="1800">
                <a:solidFill>
                  <a:schemeClr val="dk1"/>
                </a:solidFill>
              </a:defRPr>
            </a:lvl3pPr>
            <a:lvl4pPr marL="285750" indent="-101600" algn="ctr" rtl="0">
              <a:lnSpc>
                <a:spcPct val="100000"/>
              </a:lnSpc>
              <a:spcBef>
                <a:spcPts val="360"/>
              </a:spcBef>
              <a:spcAft>
                <a:spcPts val="0"/>
              </a:spcAft>
              <a:buClr>
                <a:schemeClr val="dk1"/>
              </a:buClr>
              <a:buFont typeface="Arial"/>
              <a:buChar char="•"/>
              <a:defRPr sz="1800">
                <a:solidFill>
                  <a:schemeClr val="dk1"/>
                </a:solidFill>
              </a:defRPr>
            </a:lvl4pPr>
            <a:lvl5pPr marL="285750" indent="-571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57150" algn="ctr" rtl="0">
              <a:lnSpc>
                <a:spcPct val="100000"/>
              </a:lnSpc>
              <a:spcBef>
                <a:spcPts val="360"/>
              </a:spcBef>
              <a:spcAft>
                <a:spcPts val="0"/>
              </a:spcAft>
              <a:buClr>
                <a:schemeClr val="dk1"/>
              </a:buClr>
              <a:buFont typeface="Wingdings"/>
              <a:buChar char="§"/>
              <a:defRPr sz="1800">
                <a:solidFill>
                  <a:schemeClr val="dk1"/>
                </a:solidFill>
              </a:defRPr>
            </a:lvl6pPr>
            <a:lvl7pPr marL="285750" indent="-101600" algn="ctr" rtl="0">
              <a:lnSpc>
                <a:spcPct val="100000"/>
              </a:lnSpc>
              <a:spcBef>
                <a:spcPts val="360"/>
              </a:spcBef>
              <a:spcAft>
                <a:spcPts val="0"/>
              </a:spcAft>
              <a:buClr>
                <a:schemeClr val="dk1"/>
              </a:buClr>
              <a:buFont typeface="Arial"/>
              <a:buChar char="•"/>
              <a:defRPr sz="1800">
                <a:solidFill>
                  <a:schemeClr val="dk1"/>
                </a:solidFill>
              </a:defRPr>
            </a:lvl7pPr>
            <a:lvl8pPr marL="285750" indent="-571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571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1pPr>
            <a:lvl2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2pPr>
            <a:lvl3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3pPr>
            <a:lvl4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4pPr>
            <a:lvl5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5pPr>
            <a:lvl6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6pPr>
            <a:lvl7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7pPr>
            <a:lvl8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8pPr>
            <a:lvl9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112" name="Shape 112"/>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1pPr>
            <a:lvl2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2pPr>
            <a:lvl3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3pPr>
            <a:lvl4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4pPr>
            <a:lvl5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5pPr>
            <a:lvl6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6pPr>
            <a:lvl7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7pPr>
            <a:lvl8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8pPr>
            <a:lvl9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15" name="Shape 115"/>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18" name="Shape 118"/>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19" name="Shape 119"/>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714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171450" algn="ctr" rtl="0">
              <a:lnSpc>
                <a:spcPct val="100000"/>
              </a:lnSpc>
              <a:spcBef>
                <a:spcPts val="360"/>
              </a:spcBef>
              <a:spcAft>
                <a:spcPts val="0"/>
              </a:spcAft>
              <a:buClr>
                <a:schemeClr val="dk1"/>
              </a:buClr>
              <a:buFont typeface="Wingdings"/>
              <a:buChar char="§"/>
              <a:defRPr sz="1800">
                <a:solidFill>
                  <a:schemeClr val="dk1"/>
                </a:solidFill>
              </a:defRPr>
            </a:lvl3pPr>
            <a:lvl4pPr marL="285750" indent="-1714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171450" algn="ctr" rtl="0">
              <a:lnSpc>
                <a:spcPct val="100000"/>
              </a:lnSpc>
              <a:spcBef>
                <a:spcPts val="360"/>
              </a:spcBef>
              <a:spcAft>
                <a:spcPts val="0"/>
              </a:spcAft>
              <a:buClr>
                <a:schemeClr val="dk1"/>
              </a:buClr>
              <a:buFont typeface="Wingdings"/>
              <a:buChar char="§"/>
              <a:defRPr sz="1800">
                <a:solidFill>
                  <a:schemeClr val="dk1"/>
                </a:solidFill>
              </a:defRPr>
            </a:lvl6pPr>
            <a:lvl7pPr marL="285750" indent="-1714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1714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25" name="Shape 125"/>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152400" algn="l" rtl="0">
              <a:spcBef>
                <a:spcPts val="600"/>
              </a:spcBef>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indent="-133350" algn="l" rtl="0">
              <a:spcBef>
                <a:spcPts val="480"/>
              </a:spcBef>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indent="-76200" algn="l" rtl="0">
              <a:spcBef>
                <a:spcPts val="480"/>
              </a:spcBef>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
        <p:nvSpPr>
          <p:cNvPr id="126" name="Shape 126"/>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127" name="Shape 127"/>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128" name="Shape 128"/>
          <p:cNvSpPr txBox="1">
            <a:spLocks noGrp="1"/>
          </p:cNvSpPr>
          <p:nvPr>
            <p:ph type="sldNum" idx="12"/>
          </p:nvPr>
        </p:nvSpPr>
        <p:spPr>
          <a:xfrm>
            <a:off x="6553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27" name="Shape 2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31" name="Shape 31"/>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714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171450" algn="ctr" rtl="0">
              <a:lnSpc>
                <a:spcPct val="100000"/>
              </a:lnSpc>
              <a:spcBef>
                <a:spcPts val="360"/>
              </a:spcBef>
              <a:spcAft>
                <a:spcPts val="0"/>
              </a:spcAft>
              <a:buClr>
                <a:schemeClr val="dk1"/>
              </a:buClr>
              <a:buFont typeface="Wingdings"/>
              <a:buChar char="§"/>
              <a:defRPr sz="1800">
                <a:solidFill>
                  <a:schemeClr val="dk1"/>
                </a:solidFill>
              </a:defRPr>
            </a:lvl3pPr>
            <a:lvl4pPr marL="285750" indent="-1714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171450" algn="ctr" rtl="0">
              <a:lnSpc>
                <a:spcPct val="100000"/>
              </a:lnSpc>
              <a:spcBef>
                <a:spcPts val="360"/>
              </a:spcBef>
              <a:spcAft>
                <a:spcPts val="0"/>
              </a:spcAft>
              <a:buClr>
                <a:schemeClr val="dk1"/>
              </a:buClr>
              <a:buFont typeface="Wingdings"/>
              <a:buChar char="§"/>
              <a:defRPr sz="1800">
                <a:solidFill>
                  <a:schemeClr val="dk1"/>
                </a:solidFill>
              </a:defRPr>
            </a:lvl6pPr>
            <a:lvl7pPr marL="285750" indent="-1714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1714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4.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5.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6.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333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37" name="Shape 3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333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1" name="Shape 61"/>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381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90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96" name="Shape 9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381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90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09" name="Shape 109"/>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333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0473" y="1340768"/>
            <a:ext cx="8062664" cy="1978521"/>
          </a:xfrm>
        </p:spPr>
        <p:txBody>
          <a:bodyPr/>
          <a:lstStyle/>
          <a:p>
            <a:r>
              <a:rPr lang="en-AU" b="0" dirty="0"/>
              <a:t>User Stories - </a:t>
            </a:r>
            <a:br>
              <a:rPr lang="en-AU" b="0" dirty="0"/>
            </a:br>
            <a:r>
              <a:rPr lang="en-AU" b="0" dirty="0"/>
              <a:t>Smart City Project</a:t>
            </a:r>
            <a:br>
              <a:rPr lang="en-AU" b="0" dirty="0"/>
            </a:br>
            <a:r>
              <a:rPr lang="en-AU" sz="2400" b="0" dirty="0"/>
              <a:t>Ordered by release</a:t>
            </a:r>
            <a:endParaRPr lang="en-AU" b="0" dirty="0"/>
          </a:p>
        </p:txBody>
      </p:sp>
      <p:sp>
        <p:nvSpPr>
          <p:cNvPr id="3" name="Subtitle 2"/>
          <p:cNvSpPr>
            <a:spLocks noGrp="1"/>
          </p:cNvSpPr>
          <p:nvPr>
            <p:ph type="subTitle" idx="1"/>
          </p:nvPr>
        </p:nvSpPr>
        <p:spPr>
          <a:xfrm>
            <a:off x="695605" y="3319289"/>
            <a:ext cx="7772400" cy="3206055"/>
          </a:xfrm>
        </p:spPr>
        <p:txBody>
          <a:bodyPr/>
          <a:lstStyle/>
          <a:p>
            <a:r>
              <a:rPr lang="en-AU" dirty="0"/>
              <a:t>IFB299 – Project Design &amp; Development</a:t>
            </a:r>
          </a:p>
          <a:p>
            <a:endParaRPr lang="en-AU" sz="1600" dirty="0" smtClean="0"/>
          </a:p>
          <a:p>
            <a:r>
              <a:rPr lang="en-AU" sz="1600" dirty="0" smtClean="0"/>
              <a:t>Unit</a:t>
            </a:r>
            <a:r>
              <a:rPr lang="en-AU" sz="1600" dirty="0"/>
              <a:t>: IFB299 - Project Design and Development</a:t>
            </a:r>
          </a:p>
          <a:p>
            <a:r>
              <a:rPr lang="en-AU" sz="1600" dirty="0"/>
              <a:t>Group 114</a:t>
            </a:r>
          </a:p>
          <a:p>
            <a:r>
              <a:rPr lang="en-AU" sz="1600" dirty="0"/>
              <a:t>Tutor: Ahmed </a:t>
            </a:r>
            <a:r>
              <a:rPr lang="en-AU" sz="1600" dirty="0" err="1"/>
              <a:t>Shoeb</a:t>
            </a:r>
            <a:r>
              <a:rPr lang="en-AU" sz="1600" dirty="0"/>
              <a:t> </a:t>
            </a:r>
            <a:r>
              <a:rPr lang="en-AU" sz="1600" dirty="0" err="1"/>
              <a:t>Talukder</a:t>
            </a:r>
            <a:endParaRPr lang="en-AU" sz="1600" dirty="0"/>
          </a:p>
          <a:p>
            <a:r>
              <a:rPr lang="en-AU" sz="1600" dirty="0"/>
              <a:t>Tutorial: 6pm Thursday</a:t>
            </a:r>
          </a:p>
          <a:p>
            <a:r>
              <a:rPr lang="en-AU" sz="1600" dirty="0"/>
              <a:t>Version: 1.3</a:t>
            </a:r>
          </a:p>
          <a:p>
            <a:r>
              <a:rPr lang="en-AU" sz="1600" dirty="0"/>
              <a:t>Date </a:t>
            </a:r>
            <a:r>
              <a:rPr lang="en-AU" sz="1600" dirty="0" smtClean="0"/>
              <a:t>23/08/2017</a:t>
            </a:r>
          </a:p>
          <a:p>
            <a:endParaRPr lang="en-AU" sz="1400" dirty="0"/>
          </a:p>
          <a:p>
            <a:endParaRPr lang="en-AU" sz="1400" dirty="0"/>
          </a:p>
          <a:p>
            <a:endParaRPr lang="en-AU" sz="1400" dirty="0"/>
          </a:p>
          <a:p>
            <a:r>
              <a:rPr lang="en-AU" sz="1000" dirty="0"/>
              <a:t>n</a:t>
            </a:r>
            <a:r>
              <a:rPr lang="en-AU" sz="1000" dirty="0" smtClean="0"/>
              <a:t>9469010, n9592059, n9617019, n9677542, n9727655</a:t>
            </a:r>
            <a:endParaRPr lang="en-AU" sz="1000" dirty="0"/>
          </a:p>
          <a:p>
            <a:endParaRPr lang="en-AU" sz="2000" dirty="0"/>
          </a:p>
        </p:txBody>
      </p:sp>
    </p:spTree>
    <p:extLst>
      <p:ext uri="{BB962C8B-B14F-4D97-AF65-F5344CB8AC3E}">
        <p14:creationId xmlns:p14="http://schemas.microsoft.com/office/powerpoint/2010/main" val="1878373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76200" y="868949"/>
            <a:ext cx="8991600" cy="900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create a unique account so that I can log into the system.</a:t>
            </a:r>
          </a:p>
          <a:p>
            <a:pPr marL="228600" lvl="0">
              <a:lnSpc>
                <a:spcPct val="115000"/>
              </a:lnSpc>
              <a:spcBef>
                <a:spcPts val="0"/>
              </a:spcBef>
              <a:buSzPct val="45833"/>
              <a:buNone/>
            </a:pPr>
            <a:endParaRPr lang="en-AU" sz="2000" dirty="0"/>
          </a:p>
        </p:txBody>
      </p:sp>
      <p:sp>
        <p:nvSpPr>
          <p:cNvPr id="377" name="Shape 37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78" name="Shape 378"/>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b="1" i="0" u="none" strike="noStrike" cap="none" baseline="0" dirty="0">
                <a:solidFill>
                  <a:schemeClr val="bg1"/>
                </a:solidFill>
                <a:latin typeface="Arial"/>
                <a:ea typeface="Arial"/>
                <a:cs typeface="Arial"/>
                <a:sym typeface="Arial"/>
              </a:rPr>
              <a:t>Account setup</a:t>
            </a:r>
          </a:p>
        </p:txBody>
      </p:sp>
      <p:sp>
        <p:nvSpPr>
          <p:cNvPr id="379" name="Shape 379"/>
          <p:cNvSpPr txBox="1">
            <a:spLocks noGrp="1"/>
          </p:cNvSpPr>
          <p:nvPr>
            <p:ph type="body" idx="2"/>
          </p:nvPr>
        </p:nvSpPr>
        <p:spPr>
          <a:xfrm>
            <a:off x="76200" y="1856318"/>
            <a:ext cx="8991600" cy="2469877"/>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457200" marR="0" lvl="0" indent="-228600" algn="l" rtl="0">
              <a:lnSpc>
                <a:spcPct val="115000"/>
              </a:lnSpc>
              <a:spcBef>
                <a:spcPts val="0"/>
              </a:spcBef>
              <a:spcAft>
                <a:spcPts val="0"/>
              </a:spcAft>
              <a:buClr>
                <a:schemeClr val="dk1"/>
              </a:buClr>
              <a:buSzPct val="167000"/>
              <a:buFont typeface="Arial"/>
              <a:buChar char="•"/>
            </a:pPr>
            <a:r>
              <a:rPr lang="de" sz="1500" b="0" i="0" u="none" strike="noStrike" cap="none" dirty="0">
                <a:solidFill>
                  <a:schemeClr val="dk1"/>
                </a:solidFill>
                <a:sym typeface="Arial"/>
              </a:rPr>
              <a:t>A ‘Register‘ button </a:t>
            </a:r>
            <a:r>
              <a:rPr lang="de" sz="1500" dirty="0">
                <a:solidFill>
                  <a:schemeClr val="dk1"/>
                </a:solidFill>
              </a:rPr>
              <a:t>is</a:t>
            </a:r>
            <a:r>
              <a:rPr lang="de" sz="1500" b="0" i="0" u="none" strike="noStrike" cap="none" dirty="0">
                <a:solidFill>
                  <a:schemeClr val="dk1"/>
                </a:solidFill>
                <a:sym typeface="Arial"/>
              </a:rPr>
              <a:t> displayed.</a:t>
            </a:r>
          </a:p>
          <a:p>
            <a:pPr marL="457200" marR="0" lvl="0" indent="-228600" algn="l" rtl="0">
              <a:lnSpc>
                <a:spcPct val="115000"/>
              </a:lnSpc>
              <a:spcBef>
                <a:spcPts val="0"/>
              </a:spcBef>
              <a:spcAft>
                <a:spcPts val="0"/>
              </a:spcAft>
              <a:buClr>
                <a:schemeClr val="dk1"/>
              </a:buClr>
              <a:buSzPct val="167000"/>
              <a:buFont typeface="Arial"/>
              <a:buChar char="•"/>
            </a:pPr>
            <a:r>
              <a:rPr lang="de" sz="1500" b="0" i="0" u="none" strike="noStrike" cap="none" baseline="0" dirty="0">
                <a:solidFill>
                  <a:schemeClr val="dk1"/>
                </a:solidFill>
                <a:sym typeface="Arial"/>
              </a:rPr>
              <a:t>Clicking ‘Register‘ redirects the user to a page that contains </a:t>
            </a:r>
            <a:r>
              <a:rPr lang="de" sz="1500" b="0" i="0" u="none" strike="noStrike" cap="none" dirty="0">
                <a:solidFill>
                  <a:schemeClr val="dk1"/>
                </a:solidFill>
                <a:sym typeface="Arial"/>
              </a:rPr>
              <a:t>compulsory user input fields for the user‘s name, unique username, and password, as well as optional user input fields for the user‘s phone number, email address and residential address).</a:t>
            </a:r>
          </a:p>
          <a:p>
            <a:pPr marL="457200" marR="0" lvl="0" indent="-228600" algn="l" rtl="0">
              <a:lnSpc>
                <a:spcPct val="115000"/>
              </a:lnSpc>
              <a:spcBef>
                <a:spcPts val="0"/>
              </a:spcBef>
              <a:spcAft>
                <a:spcPts val="0"/>
              </a:spcAft>
              <a:buClr>
                <a:schemeClr val="dk1"/>
              </a:buClr>
              <a:buSzPct val="167000"/>
              <a:buFont typeface="Arial"/>
              <a:buChar char="•"/>
            </a:pPr>
            <a:r>
              <a:rPr lang="de" sz="1500" baseline="0" dirty="0">
                <a:solidFill>
                  <a:schemeClr val="dk1"/>
                </a:solidFill>
              </a:rPr>
              <a:t>The system </a:t>
            </a:r>
            <a:r>
              <a:rPr lang="de" sz="1500" dirty="0">
                <a:solidFill>
                  <a:schemeClr val="dk1"/>
                </a:solidFill>
              </a:rPr>
              <a:t>stores all the account information into a database.</a:t>
            </a:r>
          </a:p>
          <a:p>
            <a:endParaRPr lang="en-AU" sz="1500" dirty="0"/>
          </a:p>
          <a:p>
            <a:endParaRPr lang="en-AU" sz="1500" dirty="0"/>
          </a:p>
          <a:p>
            <a:endParaRPr sz="1500" dirty="0"/>
          </a:p>
        </p:txBody>
      </p:sp>
      <p:sp>
        <p:nvSpPr>
          <p:cNvPr id="380" name="Shape 380"/>
          <p:cNvSpPr txBox="1">
            <a:spLocks noGrp="1"/>
          </p:cNvSpPr>
          <p:nvPr>
            <p:ph type="body" idx="3"/>
          </p:nvPr>
        </p:nvSpPr>
        <p:spPr>
          <a:xfrm>
            <a:off x="76200" y="5209935"/>
            <a:ext cx="8991600" cy="427523"/>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lvl="1" indent="-342900">
              <a:lnSpc>
                <a:spcPct val="115000"/>
              </a:lnSpc>
              <a:buClr>
                <a:schemeClr val="dk1"/>
              </a:buClr>
              <a:buSzPct val="25000"/>
            </a:pPr>
            <a:r>
              <a:rPr lang="en-GB" sz="1500" dirty="0"/>
              <a:t>Notes:</a:t>
            </a:r>
            <a:endParaRPr sz="1500" dirty="0"/>
          </a:p>
        </p:txBody>
      </p:sp>
      <p:sp>
        <p:nvSpPr>
          <p:cNvPr id="381" name="Shape 381"/>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82" name="Shape 38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M</a:t>
            </a:r>
          </a:p>
        </p:txBody>
      </p:sp>
      <p:sp>
        <p:nvSpPr>
          <p:cNvPr id="383" name="Shape 38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a:t>
            </a:r>
            <a:r>
              <a:rPr lang="de" sz="2000" dirty="0"/>
              <a:t>3</a:t>
            </a:r>
            <a:endParaRPr lang="de" sz="20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76200" y="868949"/>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log in to my unique account so that I can access  the account-specific features of this service.</a:t>
            </a:r>
          </a:p>
          <a:p>
            <a:pPr marL="228600" lvl="0">
              <a:lnSpc>
                <a:spcPct val="115000"/>
              </a:lnSpc>
              <a:spcBef>
                <a:spcPts val="0"/>
              </a:spcBef>
              <a:buSzPct val="45833"/>
              <a:buNone/>
            </a:pPr>
            <a:endParaRPr lang="en-AU" sz="2000" dirty="0"/>
          </a:p>
        </p:txBody>
      </p:sp>
      <p:sp>
        <p:nvSpPr>
          <p:cNvPr id="377" name="Shape 37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78" name="Shape 378"/>
          <p:cNvSpPr txBox="1">
            <a:spLocks noGrp="1"/>
          </p:cNvSpPr>
          <p:nvPr>
            <p:ph type="title"/>
          </p:nvPr>
        </p:nvSpPr>
        <p:spPr>
          <a:xfrm>
            <a:off x="1092208" y="116858"/>
            <a:ext cx="5621700" cy="492412"/>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b="1" i="0" u="none" strike="noStrike" cap="none" baseline="0" dirty="0">
                <a:solidFill>
                  <a:schemeClr val="bg1"/>
                </a:solidFill>
                <a:latin typeface="Arial"/>
                <a:ea typeface="Arial"/>
                <a:cs typeface="Arial"/>
                <a:sym typeface="Arial"/>
              </a:rPr>
              <a:t>Account</a:t>
            </a:r>
            <a:r>
              <a:rPr lang="de" sz="2000" b="1" i="0" u="none" strike="noStrike" cap="none" dirty="0">
                <a:solidFill>
                  <a:schemeClr val="bg1"/>
                </a:solidFill>
                <a:latin typeface="Arial"/>
                <a:ea typeface="Arial"/>
                <a:cs typeface="Arial"/>
                <a:sym typeface="Arial"/>
              </a:rPr>
              <a:t> Login</a:t>
            </a:r>
            <a:endParaRPr lang="de" sz="2000" b="1" i="0" u="none" strike="noStrike" cap="none" baseline="0" dirty="0">
              <a:solidFill>
                <a:schemeClr val="bg1"/>
              </a:solidFill>
              <a:latin typeface="Arial"/>
              <a:ea typeface="Arial"/>
              <a:cs typeface="Arial"/>
              <a:sym typeface="Arial"/>
            </a:endParaRPr>
          </a:p>
        </p:txBody>
      </p:sp>
      <p:sp>
        <p:nvSpPr>
          <p:cNvPr id="379" name="Shape 379"/>
          <p:cNvSpPr txBox="1">
            <a:spLocks noGrp="1"/>
          </p:cNvSpPr>
          <p:nvPr>
            <p:ph type="body" idx="2"/>
          </p:nvPr>
        </p:nvSpPr>
        <p:spPr>
          <a:xfrm>
            <a:off x="76200" y="2204888"/>
            <a:ext cx="8991600" cy="2469877"/>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457200" marR="0" lvl="0" indent="-228600" algn="l" rtl="0">
              <a:lnSpc>
                <a:spcPct val="115000"/>
              </a:lnSpc>
              <a:spcBef>
                <a:spcPts val="0"/>
              </a:spcBef>
              <a:spcAft>
                <a:spcPts val="0"/>
              </a:spcAft>
              <a:buClr>
                <a:schemeClr val="dk1"/>
              </a:buClr>
              <a:buSzPct val="167000"/>
              <a:buFont typeface="Arial"/>
              <a:buChar char="•"/>
            </a:pPr>
            <a:r>
              <a:rPr lang="de" sz="1500" b="0" i="0" u="none" strike="noStrike" cap="none" dirty="0">
                <a:solidFill>
                  <a:schemeClr val="dk1"/>
                </a:solidFill>
                <a:sym typeface="Arial"/>
              </a:rPr>
              <a:t>A ‘Log in‘ button is displayed.</a:t>
            </a:r>
          </a:p>
          <a:p>
            <a:pPr marL="457200" marR="0" lvl="0" indent="-228600" algn="l" rtl="0">
              <a:lnSpc>
                <a:spcPct val="115000"/>
              </a:lnSpc>
              <a:spcBef>
                <a:spcPts val="0"/>
              </a:spcBef>
              <a:spcAft>
                <a:spcPts val="0"/>
              </a:spcAft>
              <a:buClr>
                <a:schemeClr val="dk1"/>
              </a:buClr>
              <a:buSzPct val="167000"/>
              <a:buFont typeface="Arial"/>
              <a:buChar char="•"/>
            </a:pPr>
            <a:r>
              <a:rPr lang="de" sz="1500" baseline="0" dirty="0">
                <a:solidFill>
                  <a:schemeClr val="dk1"/>
                </a:solidFill>
              </a:rPr>
              <a:t>Clicking ‘Log</a:t>
            </a:r>
            <a:r>
              <a:rPr lang="de" sz="1500" dirty="0">
                <a:solidFill>
                  <a:schemeClr val="dk1"/>
                </a:solidFill>
              </a:rPr>
              <a:t> </a:t>
            </a:r>
            <a:r>
              <a:rPr lang="de" sz="1500" baseline="0" dirty="0">
                <a:solidFill>
                  <a:schemeClr val="dk1"/>
                </a:solidFill>
              </a:rPr>
              <a:t>in‘ displays two user input fields for the user‘s username and password.</a:t>
            </a:r>
          </a:p>
          <a:p>
            <a:pPr marL="457200" marR="0" lvl="0" indent="-228600" algn="l" rtl="0">
              <a:lnSpc>
                <a:spcPct val="115000"/>
              </a:lnSpc>
              <a:spcBef>
                <a:spcPts val="0"/>
              </a:spcBef>
              <a:spcAft>
                <a:spcPts val="0"/>
              </a:spcAft>
              <a:buClr>
                <a:schemeClr val="dk1"/>
              </a:buClr>
              <a:buSzPct val="167000"/>
              <a:buFont typeface="Arial"/>
              <a:buChar char="•"/>
            </a:pPr>
            <a:r>
              <a:rPr lang="de" sz="1500" b="0" i="0" u="none" strike="noStrike" cap="none" dirty="0">
                <a:solidFill>
                  <a:schemeClr val="dk1"/>
                </a:solidFill>
                <a:sym typeface="Arial"/>
              </a:rPr>
              <a:t>The log-in display has another ‘Log in‘ button, which when clicked should permit the user to enter the system, as long as the username and password are valid.</a:t>
            </a:r>
            <a:endParaRPr lang="de" sz="1500" b="0" i="0" u="none" strike="noStrike" cap="none" baseline="0" dirty="0">
              <a:solidFill>
                <a:schemeClr val="dk1"/>
              </a:solidFill>
              <a:sym typeface="Arial"/>
            </a:endParaRPr>
          </a:p>
          <a:p>
            <a:pPr marL="457200" marR="0" lvl="0" indent="-228600" algn="l" rtl="0">
              <a:lnSpc>
                <a:spcPct val="115000"/>
              </a:lnSpc>
              <a:spcBef>
                <a:spcPts val="0"/>
              </a:spcBef>
              <a:spcAft>
                <a:spcPts val="0"/>
              </a:spcAft>
              <a:buClr>
                <a:schemeClr val="dk1"/>
              </a:buClr>
              <a:buSzPct val="167000"/>
              <a:buFont typeface="Arial"/>
              <a:buChar char="•"/>
            </a:pPr>
            <a:r>
              <a:rPr lang="de" sz="1500" baseline="0" dirty="0">
                <a:solidFill>
                  <a:schemeClr val="dk1"/>
                </a:solidFill>
              </a:rPr>
              <a:t>The system </a:t>
            </a:r>
            <a:r>
              <a:rPr lang="de" sz="1500" dirty="0">
                <a:solidFill>
                  <a:schemeClr val="dk1"/>
                </a:solidFill>
              </a:rPr>
              <a:t>stores all the account information into a database.</a:t>
            </a:r>
          </a:p>
          <a:p>
            <a:endParaRPr lang="en-AU" sz="1500" dirty="0"/>
          </a:p>
          <a:p>
            <a:endParaRPr lang="en-AU" sz="1500" dirty="0"/>
          </a:p>
          <a:p>
            <a:endParaRPr sz="1500" dirty="0"/>
          </a:p>
        </p:txBody>
      </p:sp>
      <p:sp>
        <p:nvSpPr>
          <p:cNvPr id="380" name="Shape 380"/>
          <p:cNvSpPr txBox="1">
            <a:spLocks noGrp="1"/>
          </p:cNvSpPr>
          <p:nvPr>
            <p:ph type="body" idx="3"/>
          </p:nvPr>
        </p:nvSpPr>
        <p:spPr>
          <a:xfrm>
            <a:off x="76200" y="5209935"/>
            <a:ext cx="8991600" cy="1211840"/>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lvl="1" indent="-342900">
              <a:lnSpc>
                <a:spcPct val="115000"/>
              </a:lnSpc>
              <a:buClr>
                <a:schemeClr val="dk1"/>
              </a:buClr>
              <a:buSzPct val="25000"/>
            </a:pPr>
            <a:r>
              <a:rPr lang="en-GB" sz="1500" dirty="0"/>
              <a:t>Notes: There may be an option for existing users to log-in automatically, by giving their permission for the website to remember their log-in details. In this case, the user can immediately proceed to viewing the city information.</a:t>
            </a:r>
            <a:endParaRPr sz="1500" dirty="0"/>
          </a:p>
          <a:p>
            <a:endParaRPr sz="1500" dirty="0"/>
          </a:p>
        </p:txBody>
      </p:sp>
      <p:sp>
        <p:nvSpPr>
          <p:cNvPr id="381" name="Shape 381"/>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82" name="Shape 38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M</a:t>
            </a:r>
          </a:p>
        </p:txBody>
      </p:sp>
      <p:sp>
        <p:nvSpPr>
          <p:cNvPr id="383" name="Shape 383"/>
          <p:cNvSpPr txBox="1"/>
          <p:nvPr/>
        </p:nvSpPr>
        <p:spPr>
          <a:xfrm>
            <a:off x="76200" y="84675"/>
            <a:ext cx="8975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a:t>
            </a:r>
            <a:r>
              <a:rPr lang="de" sz="2000" dirty="0"/>
              <a:t>31</a:t>
            </a:r>
            <a:endParaRPr lang="de" sz="20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2179468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 y="868940"/>
            <a:ext cx="8991600" cy="1260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be able to edit my account details so that I can ensure that my information is kept up-to-date.</a:t>
            </a:r>
          </a:p>
          <a:p>
            <a:pPr lvl="0" indent="-342900">
              <a:buSzPct val="25000"/>
              <a:buNone/>
            </a:pPr>
            <a:endParaRPr lang="de" sz="2000" b="0" i="0" u="none" strike="noStrike" cap="none" baseline="0" dirty="0">
              <a:solidFill>
                <a:schemeClr val="dk1"/>
              </a:solidFill>
              <a:sym typeface="Arial"/>
            </a:endParaRPr>
          </a:p>
        </p:txBody>
      </p:sp>
      <p:sp>
        <p:nvSpPr>
          <p:cNvPr id="173" name="Shape 173"/>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174" name="Shape 174"/>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Edit account details</a:t>
            </a:r>
            <a:endParaRPr lang="de" sz="2000" b="1" i="0" u="none" strike="noStrike" cap="none" baseline="0" dirty="0">
              <a:solidFill>
                <a:schemeClr val="bg1"/>
              </a:solidFill>
              <a:sym typeface="Arial"/>
            </a:endParaRPr>
          </a:p>
        </p:txBody>
      </p:sp>
      <p:sp>
        <p:nvSpPr>
          <p:cNvPr id="175" name="Shape 175"/>
          <p:cNvSpPr txBox="1">
            <a:spLocks noGrp="1"/>
          </p:cNvSpPr>
          <p:nvPr>
            <p:ph type="body" idx="2"/>
          </p:nvPr>
        </p:nvSpPr>
        <p:spPr>
          <a:xfrm>
            <a:off x="58308" y="2235646"/>
            <a:ext cx="8991600" cy="30060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342900" marR="0" lvl="0" indent="-342900" algn="l" rtl="0">
              <a:lnSpc>
                <a:spcPct val="100000"/>
              </a:lnSpc>
              <a:spcBef>
                <a:spcPts val="600"/>
              </a:spcBef>
              <a:spcAft>
                <a:spcPts val="0"/>
              </a:spcAft>
              <a:buClr>
                <a:schemeClr val="dk1"/>
              </a:buClr>
              <a:buSzPct val="166666"/>
              <a:buFont typeface="Arial"/>
              <a:buChar char="•"/>
            </a:pPr>
            <a:r>
              <a:rPr lang="de" sz="1500" dirty="0">
                <a:solidFill>
                  <a:schemeClr val="dk1"/>
                </a:solidFill>
              </a:rPr>
              <a:t>A link “Edit account“ is displayed when the user is logged in.</a:t>
            </a:r>
          </a:p>
          <a:p>
            <a:pPr marL="342900" marR="0" lvl="0" indent="-342900" algn="l" rtl="0">
              <a:lnSpc>
                <a:spcPct val="100000"/>
              </a:lnSpc>
              <a:spcBef>
                <a:spcPts val="600"/>
              </a:spcBef>
              <a:spcAft>
                <a:spcPts val="0"/>
              </a:spcAft>
              <a:buClr>
                <a:schemeClr val="dk1"/>
              </a:buClr>
              <a:buSzPct val="166666"/>
              <a:buFont typeface="Arial"/>
              <a:buChar char="•"/>
            </a:pPr>
            <a:r>
              <a:rPr lang="de" sz="1500" b="0" i="0" u="none" strike="noStrike" cap="none" dirty="0">
                <a:solidFill>
                  <a:schemeClr val="dk1"/>
                </a:solidFill>
                <a:sym typeface="Arial"/>
              </a:rPr>
              <a:t>Clicking on the “Edit account“ link redirects the user to a new page that displays the user‘s current email address, phone number, and residential address in separate user input fields.</a:t>
            </a:r>
          </a:p>
          <a:p>
            <a:pPr marL="342900" marR="0" lvl="0" indent="-342900" algn="l" rtl="0">
              <a:lnSpc>
                <a:spcPct val="100000"/>
              </a:lnSpc>
              <a:spcBef>
                <a:spcPts val="600"/>
              </a:spcBef>
              <a:spcAft>
                <a:spcPts val="0"/>
              </a:spcAft>
              <a:buClr>
                <a:schemeClr val="dk1"/>
              </a:buClr>
              <a:buSzPct val="166666"/>
              <a:buFont typeface="Arial"/>
              <a:buChar char="•"/>
            </a:pPr>
            <a:r>
              <a:rPr lang="de" sz="1500" b="0" i="0" u="none" strike="noStrike" cap="none" dirty="0">
                <a:solidFill>
                  <a:schemeClr val="dk1"/>
                </a:solidFill>
                <a:sym typeface="Arial"/>
              </a:rPr>
              <a:t>Clicking on a user input field deletes the user‘s previously entered information, and allow the user to input their new details.</a:t>
            </a:r>
          </a:p>
          <a:p>
            <a:pPr marL="342900" marR="0" lvl="0" indent="-342900" algn="l" rtl="0">
              <a:lnSpc>
                <a:spcPct val="100000"/>
              </a:lnSpc>
              <a:spcBef>
                <a:spcPts val="600"/>
              </a:spcBef>
              <a:spcAft>
                <a:spcPts val="0"/>
              </a:spcAft>
              <a:buClr>
                <a:schemeClr val="dk1"/>
              </a:buClr>
              <a:buSzPct val="166666"/>
              <a:buFont typeface="Arial"/>
              <a:buChar char="•"/>
            </a:pPr>
            <a:r>
              <a:rPr lang="de" sz="1500" dirty="0">
                <a:solidFill>
                  <a:schemeClr val="dk1"/>
                </a:solidFill>
              </a:rPr>
              <a:t>Clicking on the “Save changes“ link updates the user‘s account details.</a:t>
            </a:r>
          </a:p>
          <a:p>
            <a:pPr marL="342900" marR="0" lvl="0" indent="-342900" algn="l" rtl="0">
              <a:lnSpc>
                <a:spcPct val="100000"/>
              </a:lnSpc>
              <a:spcBef>
                <a:spcPts val="600"/>
              </a:spcBef>
              <a:spcAft>
                <a:spcPts val="0"/>
              </a:spcAft>
              <a:buClr>
                <a:schemeClr val="dk1"/>
              </a:buClr>
              <a:buSzPct val="166666"/>
              <a:buFont typeface="Arial"/>
              <a:buChar char="•"/>
            </a:pPr>
            <a:r>
              <a:rPr lang="de" sz="1500" b="0" i="0" u="none" strike="noStrike" cap="none" dirty="0">
                <a:solidFill>
                  <a:schemeClr val="dk1"/>
                </a:solidFill>
                <a:sym typeface="Arial"/>
              </a:rPr>
              <a:t>Clicking on the “Cancel“ link redirects the user to their previous page and revert any changes.</a:t>
            </a:r>
          </a:p>
          <a:p>
            <a:pPr marL="342900" marR="0" lvl="0" indent="-342900" algn="l" rtl="0">
              <a:lnSpc>
                <a:spcPct val="100000"/>
              </a:lnSpc>
              <a:spcBef>
                <a:spcPts val="600"/>
              </a:spcBef>
              <a:spcAft>
                <a:spcPts val="0"/>
              </a:spcAft>
              <a:buClr>
                <a:schemeClr val="dk1"/>
              </a:buClr>
              <a:buSzPct val="166666"/>
              <a:buFont typeface="Arial"/>
              <a:buChar char="•"/>
            </a:pPr>
            <a:r>
              <a:rPr lang="en-AU" sz="1500" dirty="0">
                <a:solidFill>
                  <a:schemeClr val="dk1"/>
                </a:solidFill>
              </a:rPr>
              <a:t>All account information is stored in a database, and is updated whenever the user edits their account.</a:t>
            </a:r>
            <a:endParaRPr sz="1500" dirty="0"/>
          </a:p>
        </p:txBody>
      </p:sp>
      <p:sp>
        <p:nvSpPr>
          <p:cNvPr id="176" name="Shape 176"/>
          <p:cNvSpPr txBox="1">
            <a:spLocks noGrp="1"/>
          </p:cNvSpPr>
          <p:nvPr>
            <p:ph type="body" idx="3"/>
          </p:nvPr>
        </p:nvSpPr>
        <p:spPr>
          <a:xfrm>
            <a:off x="76200" y="5371066"/>
            <a:ext cx="8991600" cy="1061799"/>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latin typeface="Arial"/>
                <a:ea typeface="Arial"/>
                <a:cs typeface="Aria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800" b="0" i="0" u="none" strike="noStrike" cap="none" baseline="0" dirty="0">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dk1"/>
              </a:buClr>
              <a:buSzPct val="25000"/>
              <a:buFont typeface="Arial"/>
              <a:buNone/>
            </a:pPr>
            <a:endParaRPr dirty="0"/>
          </a:p>
        </p:txBody>
      </p:sp>
      <p:sp>
        <p:nvSpPr>
          <p:cNvPr id="177" name="Shape 177"/>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178" name="Shape 178"/>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179" name="Shape 179"/>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76200" y="868939"/>
            <a:ext cx="8991600" cy="1692741"/>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indent="-342900">
              <a:buSzPct val="25000"/>
              <a:buNone/>
            </a:pPr>
            <a:r>
              <a:rPr lang="en-AU" sz="2000" dirty="0"/>
              <a:t>As a user, I want my password to be encrypted so that I can better protect my account information.</a:t>
            </a:r>
            <a:endParaRPr lang="en-AU" sz="2400" dirty="0"/>
          </a:p>
          <a:p>
            <a:pPr indent="-342900">
              <a:buSzPct val="25000"/>
              <a:buNone/>
            </a:pPr>
            <a:endParaRPr lang="en-AU" sz="2400" dirty="0"/>
          </a:p>
          <a:p>
            <a:pPr indent="-342900">
              <a:buSzPct val="25000"/>
              <a:buNone/>
            </a:pPr>
            <a:endParaRPr lang="en-AU" sz="2400" dirty="0"/>
          </a:p>
        </p:txBody>
      </p:sp>
      <p:sp>
        <p:nvSpPr>
          <p:cNvPr id="161" name="Shape 161"/>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162" name="Shape 162"/>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Points:1</a:t>
            </a:r>
          </a:p>
        </p:txBody>
      </p:sp>
      <p:sp>
        <p:nvSpPr>
          <p:cNvPr id="163" name="Shape 163"/>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164" name="Shape 164"/>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Password encryption</a:t>
            </a:r>
          </a:p>
        </p:txBody>
      </p:sp>
      <p:sp>
        <p:nvSpPr>
          <p:cNvPr id="165" name="Shape 16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a:t>
            </a:r>
          </a:p>
        </p:txBody>
      </p:sp>
      <p:sp>
        <p:nvSpPr>
          <p:cNvPr id="166" name="Shape 166"/>
          <p:cNvSpPr txBox="1">
            <a:spLocks noGrp="1"/>
          </p:cNvSpPr>
          <p:nvPr>
            <p:ph type="body" idx="2"/>
          </p:nvPr>
        </p:nvSpPr>
        <p:spPr>
          <a:xfrm>
            <a:off x="76200" y="2654698"/>
            <a:ext cx="8991600" cy="2569904"/>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dirty="0"/>
              <a:t>A u</a:t>
            </a:r>
            <a:r>
              <a:rPr lang="de" sz="1500" b="0" i="0" u="none" strike="noStrike" cap="none" baseline="0" dirty="0">
                <a:solidFill>
                  <a:srgbClr val="000000"/>
                </a:solidFill>
                <a:sym typeface="Arial"/>
              </a:rPr>
              <a:t>ser input field </a:t>
            </a:r>
            <a:r>
              <a:rPr lang="de" sz="1500" dirty="0"/>
              <a:t>is </a:t>
            </a:r>
            <a:r>
              <a:rPr lang="de" sz="1500" b="0" i="0" u="none" strike="noStrike" cap="none" dirty="0">
                <a:solidFill>
                  <a:srgbClr val="000000"/>
                </a:solidFill>
                <a:sym typeface="Arial"/>
              </a:rPr>
              <a:t>provided for the user‘s password.</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b="0" i="0" u="none" strike="noStrike" cap="none" dirty="0">
                <a:solidFill>
                  <a:srgbClr val="000000"/>
                </a:solidFill>
                <a:sym typeface="Arial"/>
              </a:rPr>
              <a:t>An asterisk is displayed instead of the user‘s actual input for every character that the user inputs</a:t>
            </a:r>
            <a:r>
              <a:rPr lang="de" sz="1500" dirty="0"/>
              <a:t>.</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dirty="0"/>
              <a:t>The password is be stored into a database.</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b="0" i="0" u="none" strike="noStrike" cap="none" dirty="0">
                <a:solidFill>
                  <a:srgbClr val="000000"/>
                </a:solidFill>
                <a:sym typeface="Arial"/>
              </a:rPr>
              <a:t>The password is at least 6 characters</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dirty="0"/>
              <a:t>Passwords contains </a:t>
            </a:r>
            <a:r>
              <a:rPr lang="de" sz="1500" b="0" i="0" u="none" strike="noStrike" cap="none" dirty="0">
                <a:solidFill>
                  <a:srgbClr val="000000"/>
                </a:solidFill>
                <a:sym typeface="Arial"/>
              </a:rPr>
              <a:t>uppercase and lowercase letters, numbers, and special characters.</a:t>
            </a:r>
            <a:endParaRPr lang="de" sz="1500" dirty="0"/>
          </a:p>
          <a:p>
            <a:pPr marL="457200" marR="0" lvl="0" indent="-228600" algn="l" rtl="0">
              <a:lnSpc>
                <a:spcPct val="100000"/>
              </a:lnSpc>
              <a:spcBef>
                <a:spcPts val="600"/>
              </a:spcBef>
              <a:spcAft>
                <a:spcPts val="0"/>
              </a:spcAft>
              <a:buClr>
                <a:schemeClr val="dk1"/>
              </a:buClr>
              <a:buSzPct val="26041"/>
              <a:buFont typeface="Arial"/>
              <a:buChar char="•"/>
            </a:pPr>
            <a:endParaRPr lang="de" sz="1500" dirty="0"/>
          </a:p>
          <a:p>
            <a:pPr marL="457200" marR="0" lvl="0" indent="-228600" algn="l" rtl="0">
              <a:lnSpc>
                <a:spcPct val="100000"/>
              </a:lnSpc>
              <a:spcBef>
                <a:spcPts val="600"/>
              </a:spcBef>
              <a:spcAft>
                <a:spcPts val="0"/>
              </a:spcAft>
              <a:buClr>
                <a:schemeClr val="dk1"/>
              </a:buClr>
              <a:buSzPct val="26041"/>
              <a:buFont typeface="Arial"/>
              <a:buChar char="•"/>
            </a:pPr>
            <a:endParaRPr lang="de" sz="1500" dirty="0"/>
          </a:p>
        </p:txBody>
      </p:sp>
      <p:sp>
        <p:nvSpPr>
          <p:cNvPr id="167" name="Shape 167"/>
          <p:cNvSpPr txBox="1">
            <a:spLocks noGrp="1"/>
          </p:cNvSpPr>
          <p:nvPr>
            <p:ph type="body" idx="3"/>
          </p:nvPr>
        </p:nvSpPr>
        <p:spPr>
          <a:xfrm>
            <a:off x="76200" y="5371066"/>
            <a:ext cx="8991600" cy="1184909"/>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b="0" i="0" u="none" strike="noStrike" cap="none" baseline="0" dirty="0">
              <a:solidFill>
                <a:schemeClr val="dk1"/>
              </a:solidFill>
              <a:sym typeface="Arial"/>
            </a:endParaRPr>
          </a:p>
          <a:p>
            <a:endParaRPr sz="1500" dirty="0"/>
          </a:p>
          <a:p>
            <a:endParaRPr sz="1500"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7448508" cy="876668"/>
          </a:xfrm>
        </p:spPr>
        <p:txBody>
          <a:bodyPr/>
          <a:lstStyle/>
          <a:p>
            <a:pPr algn="l"/>
            <a:r>
              <a:rPr lang="en-AU" b="0" dirty="0"/>
              <a:t>City-Based Information</a:t>
            </a:r>
          </a:p>
        </p:txBody>
      </p:sp>
      <p:sp>
        <p:nvSpPr>
          <p:cNvPr id="3" name="Rectangle 2"/>
          <p:cNvSpPr/>
          <p:nvPr/>
        </p:nvSpPr>
        <p:spPr>
          <a:xfrm>
            <a:off x="467544" y="1064079"/>
            <a:ext cx="4572000" cy="1203278"/>
          </a:xfrm>
          <a:prstGeom prst="rect">
            <a:avLst/>
          </a:prstGeom>
        </p:spPr>
        <p:txBody>
          <a:bodyPr>
            <a:spAutoFit/>
          </a:bodyPr>
          <a:lstStyle/>
          <a:p>
            <a:pPr>
              <a:lnSpc>
                <a:spcPct val="107000"/>
              </a:lnSpc>
            </a:pPr>
            <a:r>
              <a:rPr lang="en-AU" dirty="0"/>
              <a:t>Registered or otherwise, users can view city information using the website’s search bar functionality. Basic city information is not recommended to any specific user demographic, and is accessible by all types of users.</a:t>
            </a:r>
          </a:p>
          <a:p>
            <a:pPr>
              <a:lnSpc>
                <a:spcPct val="107000"/>
              </a:lnSpc>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7971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be able to view information about restaurants so that I can find the best places to eat in the city.</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Restaurant information</a:t>
            </a:r>
          </a:p>
        </p:txBody>
      </p:sp>
      <p:sp>
        <p:nvSpPr>
          <p:cNvPr id="321" name="Shape 321"/>
          <p:cNvSpPr txBox="1">
            <a:spLocks noGrp="1"/>
          </p:cNvSpPr>
          <p:nvPr>
            <p:ph type="body" idx="2"/>
          </p:nvPr>
        </p:nvSpPr>
        <p:spPr>
          <a:xfrm>
            <a:off x="76200" y="2204870"/>
            <a:ext cx="8991600" cy="249296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A ‘Restaurants’ link is provided for all users.</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on ‘Restaurants’ displays a list of names, addresses, phone numbers, and email addresses of the restaurants in the city.</a:t>
            </a:r>
          </a:p>
          <a:p>
            <a:pPr marL="514350" lvl="0" indent="-285750">
              <a:spcBef>
                <a:spcPts val="600"/>
              </a:spcBef>
              <a:buClr>
                <a:schemeClr val="dk1"/>
              </a:buClr>
              <a:buSzPct val="167000"/>
              <a:buFont typeface="Arial" panose="020B0604020202020204" pitchFamily="34" charset="0"/>
              <a:buChar char="•"/>
            </a:pPr>
            <a:r>
              <a:rPr lang="en-AU" sz="1500" dirty="0"/>
              <a:t>The restaurants are displayed on a city map.</a:t>
            </a:r>
          </a:p>
          <a:p>
            <a:pPr marL="228600" lvl="0">
              <a:spcBef>
                <a:spcPts val="600"/>
              </a:spcBef>
              <a:buClr>
                <a:schemeClr val="dk1"/>
              </a:buClr>
              <a:buSzPct val="167000"/>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4787295"/>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26</a:t>
            </a:r>
          </a:p>
        </p:txBody>
      </p:sp>
    </p:spTree>
    <p:extLst>
      <p:ext uri="{BB962C8B-B14F-4D97-AF65-F5344CB8AC3E}">
        <p14:creationId xmlns:p14="http://schemas.microsoft.com/office/powerpoint/2010/main" val="2422691708"/>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browse through information about parks so that I can find the best places for my recreational activities.</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Park information</a:t>
            </a:r>
          </a:p>
        </p:txBody>
      </p:sp>
      <p:sp>
        <p:nvSpPr>
          <p:cNvPr id="321" name="Shape 321"/>
          <p:cNvSpPr txBox="1">
            <a:spLocks noGrp="1"/>
          </p:cNvSpPr>
          <p:nvPr>
            <p:ph type="body" idx="2"/>
          </p:nvPr>
        </p:nvSpPr>
        <p:spPr>
          <a:xfrm>
            <a:off x="76200" y="2204870"/>
            <a:ext cx="8991600" cy="2569904"/>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A ‘Parks’ link is provided for all users, which directs the user to the ‘Parks’ page.</a:t>
            </a:r>
          </a:p>
          <a:p>
            <a:pPr marL="514350" indent="-285750">
              <a:spcBef>
                <a:spcPts val="600"/>
              </a:spcBef>
              <a:buClr>
                <a:schemeClr val="dk1"/>
              </a:buClr>
              <a:buSzPct val="167000"/>
              <a:buFont typeface="Arial" panose="020B0604020202020204" pitchFamily="34" charset="0"/>
              <a:buChar char="•"/>
            </a:pPr>
            <a:r>
              <a:rPr lang="en-AU" sz="1500" dirty="0">
                <a:solidFill>
                  <a:schemeClr val="dk1"/>
                </a:solidFill>
              </a:rPr>
              <a:t>Users can browse through photos of the parks in the city</a:t>
            </a:r>
          </a:p>
          <a:p>
            <a:pPr marL="514350" indent="-285750">
              <a:spcBef>
                <a:spcPts val="600"/>
              </a:spcBef>
              <a:buClr>
                <a:schemeClr val="dk1"/>
              </a:buClr>
              <a:buSzPct val="167000"/>
              <a:buFont typeface="Arial" panose="020B0604020202020204" pitchFamily="34" charset="0"/>
              <a:buChar char="•"/>
            </a:pPr>
            <a:r>
              <a:rPr lang="en-AU" sz="1500" dirty="0">
                <a:solidFill>
                  <a:schemeClr val="dk1"/>
                </a:solidFill>
              </a:rPr>
              <a:t>Clicking a photo displays the name, address, phone number, and email address of the park. </a:t>
            </a:r>
          </a:p>
          <a:p>
            <a:pPr marL="514350" lvl="0" indent="-285750">
              <a:spcBef>
                <a:spcPts val="600"/>
              </a:spcBef>
              <a:buClr>
                <a:schemeClr val="dk1"/>
              </a:buClr>
              <a:buSzPct val="167000"/>
              <a:buFont typeface="Arial" panose="020B0604020202020204" pitchFamily="34" charset="0"/>
              <a:buChar char="•"/>
            </a:pPr>
            <a:r>
              <a:rPr lang="en-AU" sz="1500" dirty="0"/>
              <a:t>A city map with the locations of the parks is provided.</a:t>
            </a:r>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4883118"/>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27</a:t>
            </a:r>
          </a:p>
        </p:txBody>
      </p:sp>
    </p:spTree>
    <p:extLst>
      <p:ext uri="{BB962C8B-B14F-4D97-AF65-F5344CB8AC3E}">
        <p14:creationId xmlns:p14="http://schemas.microsoft.com/office/powerpoint/2010/main" val="41480289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system to provide details about museums so that I can admire the exhibitions throughout the city.</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Museum information</a:t>
            </a:r>
          </a:p>
        </p:txBody>
      </p:sp>
      <p:sp>
        <p:nvSpPr>
          <p:cNvPr id="321" name="Shape 321"/>
          <p:cNvSpPr txBox="1">
            <a:spLocks noGrp="1"/>
          </p:cNvSpPr>
          <p:nvPr>
            <p:ph type="body" idx="2"/>
          </p:nvPr>
        </p:nvSpPr>
        <p:spPr>
          <a:xfrm>
            <a:off x="76200" y="2204870"/>
            <a:ext cx="8991600" cy="249296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click on a ‘Museums’ link, which directs the user to ‘Museums’ page.</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see the name, address, phone number, and email address for each of the museums in the city.</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A city map is provided to pinpoint the locations of each museum in the city.</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see a photo of the museum.</a:t>
            </a: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4787295"/>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28</a:t>
            </a:r>
          </a:p>
        </p:txBody>
      </p:sp>
    </p:spTree>
    <p:extLst>
      <p:ext uri="{BB962C8B-B14F-4D97-AF65-F5344CB8AC3E}">
        <p14:creationId xmlns:p14="http://schemas.microsoft.com/office/powerpoint/2010/main" val="3202643074"/>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view information about zoos so that I can find the best establishments for seeing wild animals.</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Zoo information</a:t>
            </a:r>
          </a:p>
        </p:txBody>
      </p:sp>
      <p:sp>
        <p:nvSpPr>
          <p:cNvPr id="321" name="Shape 321"/>
          <p:cNvSpPr txBox="1">
            <a:spLocks noGrp="1"/>
          </p:cNvSpPr>
          <p:nvPr>
            <p:ph type="body" idx="2"/>
          </p:nvPr>
        </p:nvSpPr>
        <p:spPr>
          <a:xfrm>
            <a:off x="76200" y="2204870"/>
            <a:ext cx="8991600" cy="2569904"/>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click on a ‘Zoos’ link, which directs the users to the ‘Zoos’ page.</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see the name, address, phone number, and email address of every zoo in the city.</a:t>
            </a:r>
            <a:endParaRPr lang="en-AU" sz="1500" dirty="0"/>
          </a:p>
          <a:p>
            <a:pPr marL="514350" lvl="0" indent="-285750">
              <a:spcBef>
                <a:spcPts val="600"/>
              </a:spcBef>
              <a:buClr>
                <a:schemeClr val="dk1"/>
              </a:buClr>
              <a:buSzPct val="167000"/>
              <a:buFont typeface="Arial" panose="020B0604020202020204" pitchFamily="34" charset="0"/>
              <a:buChar char="•"/>
            </a:pPr>
            <a:r>
              <a:rPr lang="en-AU" sz="1500" dirty="0"/>
              <a:t>The system displays a photo of each zoo.</a:t>
            </a:r>
          </a:p>
          <a:p>
            <a:pPr marL="514350" lvl="0" indent="-285750">
              <a:spcBef>
                <a:spcPts val="600"/>
              </a:spcBef>
              <a:buClr>
                <a:schemeClr val="dk1"/>
              </a:buClr>
              <a:buSzPct val="167000"/>
              <a:buFont typeface="Arial" panose="020B0604020202020204" pitchFamily="34" charset="0"/>
              <a:buChar char="•"/>
            </a:pPr>
            <a:r>
              <a:rPr lang="en-AU" sz="1500" dirty="0"/>
              <a:t>Clicking on ‘Animals’ shows a list of animals that the zoo has on display.</a:t>
            </a:r>
          </a:p>
          <a:p>
            <a:pPr marL="514350" lvl="0" indent="-285750">
              <a:spcBef>
                <a:spcPts val="600"/>
              </a:spcBef>
              <a:buClr>
                <a:schemeClr val="dk1"/>
              </a:buClr>
              <a:buSzPct val="167000"/>
              <a:buFont typeface="Arial" panose="020B0604020202020204" pitchFamily="34" charset="0"/>
              <a:buChar char="•"/>
            </a:pPr>
            <a:r>
              <a:rPr lang="en-AU" sz="1500" dirty="0"/>
              <a:t>The system provides a map that pinpoints the location of every zoo.</a:t>
            </a:r>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4864239"/>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29</a:t>
            </a:r>
          </a:p>
        </p:txBody>
      </p:sp>
    </p:spTree>
    <p:extLst>
      <p:ext uri="{BB962C8B-B14F-4D97-AF65-F5344CB8AC3E}">
        <p14:creationId xmlns:p14="http://schemas.microsoft.com/office/powerpoint/2010/main" val="146348579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browse information about malls so that I can find out which malls offer the most ideal shopping experience.</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Mall information</a:t>
            </a:r>
          </a:p>
        </p:txBody>
      </p:sp>
      <p:sp>
        <p:nvSpPr>
          <p:cNvPr id="321" name="Shape 321"/>
          <p:cNvSpPr txBox="1">
            <a:spLocks noGrp="1"/>
          </p:cNvSpPr>
          <p:nvPr>
            <p:ph type="body" idx="2"/>
          </p:nvPr>
        </p:nvSpPr>
        <p:spPr>
          <a:xfrm>
            <a:off x="76200" y="2204870"/>
            <a:ext cx="8991600" cy="2569904"/>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click on a ‘Malls’ link, which directs the users to the ‘Malls’ page.</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see the name, address, phone number, and email address of every mall in the city.</a:t>
            </a:r>
            <a:endParaRPr lang="en-AU" sz="1500" dirty="0"/>
          </a:p>
          <a:p>
            <a:pPr marL="514350" lvl="0" indent="-285750">
              <a:spcBef>
                <a:spcPts val="600"/>
              </a:spcBef>
              <a:buClr>
                <a:schemeClr val="dk1"/>
              </a:buClr>
              <a:buSzPct val="167000"/>
              <a:buFont typeface="Arial" panose="020B0604020202020204" pitchFamily="34" charset="0"/>
              <a:buChar char="•"/>
            </a:pPr>
            <a:r>
              <a:rPr lang="en-AU" sz="1500" dirty="0"/>
              <a:t>The system provides a map that pinpoints the location of every zoo.</a:t>
            </a:r>
          </a:p>
          <a:p>
            <a:pPr marL="514350" lvl="0" indent="-285750">
              <a:spcBef>
                <a:spcPts val="600"/>
              </a:spcBef>
              <a:buClr>
                <a:schemeClr val="dk1"/>
              </a:buClr>
              <a:buSzPct val="167000"/>
              <a:buFont typeface="Arial" panose="020B0604020202020204" pitchFamily="34" charset="0"/>
              <a:buChar char="•"/>
            </a:pPr>
            <a:r>
              <a:rPr lang="en-AU" sz="1500" dirty="0"/>
              <a:t>Clicking on ‘Brands’ displays a list of brands that the mall sells.</a:t>
            </a:r>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4864239"/>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30</a:t>
            </a:r>
          </a:p>
        </p:txBody>
      </p:sp>
    </p:spTree>
    <p:extLst>
      <p:ext uri="{BB962C8B-B14F-4D97-AF65-F5344CB8AC3E}">
        <p14:creationId xmlns:p14="http://schemas.microsoft.com/office/powerpoint/2010/main" val="3198899610"/>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3382144" cy="876668"/>
          </a:xfrm>
        </p:spPr>
        <p:txBody>
          <a:bodyPr/>
          <a:lstStyle/>
          <a:p>
            <a:r>
              <a:rPr lang="en-AU" dirty="0"/>
              <a:t>Release 1</a:t>
            </a:r>
          </a:p>
        </p:txBody>
      </p:sp>
      <p:sp>
        <p:nvSpPr>
          <p:cNvPr id="4" name="Rectangle 3"/>
          <p:cNvSpPr/>
          <p:nvPr/>
        </p:nvSpPr>
        <p:spPr>
          <a:xfrm>
            <a:off x="467544" y="1065308"/>
            <a:ext cx="4572000" cy="3056093"/>
          </a:xfrm>
          <a:prstGeom prst="rect">
            <a:avLst/>
          </a:prstGeom>
        </p:spPr>
        <p:txBody>
          <a:bodyPr>
            <a:spAutoFit/>
          </a:bodyPr>
          <a:lstStyle/>
          <a:p>
            <a:pPr>
              <a:lnSpc>
                <a:spcPct val="107000"/>
              </a:lnSpc>
            </a:pPr>
            <a:r>
              <a:rPr lang="en-AU" dirty="0"/>
              <a:t>Delivery date: 05 October 2017		</a:t>
            </a:r>
          </a:p>
          <a:p>
            <a:pPr>
              <a:lnSpc>
                <a:spcPct val="107000"/>
              </a:lnSpc>
            </a:pPr>
            <a:r>
              <a:rPr lang="en-AU" dirty="0"/>
              <a:t>Total Story Points: 57</a:t>
            </a:r>
          </a:p>
          <a:p>
            <a:pPr>
              <a:lnSpc>
                <a:spcPct val="107000"/>
              </a:lnSpc>
            </a:pPr>
            <a:endParaRPr lang="en-AU" dirty="0"/>
          </a:p>
          <a:p>
            <a:pPr>
              <a:lnSpc>
                <a:spcPct val="107000"/>
              </a:lnSpc>
            </a:pPr>
            <a:r>
              <a:rPr lang="en-AU" dirty="0"/>
              <a:t>This release will provide a simple web service which the end user can use to view city information. System admins will be able to insert and edit city-based information. Users will be able to search for specific entries. Users will be able to register accounts. Registered users will be given information tailored to their interests. When registering, users will need to provide their demographic from the following choices: Tourist, Student or Businessman.</a:t>
            </a:r>
          </a:p>
          <a:p>
            <a:pPr>
              <a:lnSpc>
                <a:spcPct val="107000"/>
              </a:lnSpc>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663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7448508" cy="876668"/>
          </a:xfrm>
        </p:spPr>
        <p:txBody>
          <a:bodyPr/>
          <a:lstStyle/>
          <a:p>
            <a:pPr algn="l"/>
            <a:r>
              <a:rPr lang="en-AU" b="0" dirty="0"/>
              <a:t>Specialised Information</a:t>
            </a:r>
          </a:p>
        </p:txBody>
      </p:sp>
      <p:sp>
        <p:nvSpPr>
          <p:cNvPr id="3" name="Rectangle 2"/>
          <p:cNvSpPr/>
          <p:nvPr/>
        </p:nvSpPr>
        <p:spPr>
          <a:xfrm>
            <a:off x="467544" y="1064079"/>
            <a:ext cx="4572000" cy="1433790"/>
          </a:xfrm>
          <a:prstGeom prst="rect">
            <a:avLst/>
          </a:prstGeom>
        </p:spPr>
        <p:txBody>
          <a:bodyPr>
            <a:spAutoFit/>
          </a:bodyPr>
          <a:lstStyle/>
          <a:p>
            <a:pPr>
              <a:lnSpc>
                <a:spcPct val="107000"/>
              </a:lnSpc>
            </a:pPr>
            <a:r>
              <a:rPr lang="en-AU" dirty="0"/>
              <a:t>Users can view information that is more specialised that City-based information. Registered users are given recommendations based on their demographic. However, access to specialised information isn’t limited to its intended account type.</a:t>
            </a:r>
          </a:p>
          <a:p>
            <a:pPr>
              <a:lnSpc>
                <a:spcPct val="107000"/>
              </a:lnSpc>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1286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76200" y="868941"/>
            <a:ext cx="8991600" cy="1600408"/>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tourist, I want to be able to view information about hotels so that I can find the most ideal accommodation while staying in Australia.</a:t>
            </a:r>
          </a:p>
          <a:p>
            <a:pPr marL="228600" lvl="0">
              <a:lnSpc>
                <a:spcPct val="115000"/>
              </a:lnSpc>
              <a:spcBef>
                <a:spcPts val="0"/>
              </a:spcBef>
              <a:buSzPct val="45833"/>
              <a:buNone/>
            </a:pPr>
            <a:endParaRPr lang="en-AU" sz="2000" dirty="0"/>
          </a:p>
          <a:p>
            <a:pPr marL="228600" lvl="0">
              <a:lnSpc>
                <a:spcPct val="115000"/>
              </a:lnSpc>
              <a:spcBef>
                <a:spcPts val="0"/>
              </a:spcBef>
              <a:buSzPct val="45833"/>
              <a:buNone/>
            </a:pPr>
            <a:endParaRPr lang="en-AU" sz="2000" dirty="0"/>
          </a:p>
        </p:txBody>
      </p:sp>
      <p:sp>
        <p:nvSpPr>
          <p:cNvPr id="247" name="Shape 24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48" name="Shape 248"/>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Hotel infomation for tourists</a:t>
            </a:r>
          </a:p>
        </p:txBody>
      </p:sp>
      <p:sp>
        <p:nvSpPr>
          <p:cNvPr id="249" name="Shape 249"/>
          <p:cNvSpPr txBox="1">
            <a:spLocks noGrp="1"/>
          </p:cNvSpPr>
          <p:nvPr>
            <p:ph type="body" idx="2"/>
          </p:nvPr>
        </p:nvSpPr>
        <p:spPr>
          <a:xfrm>
            <a:off x="76200" y="2585716"/>
            <a:ext cx="8991600" cy="2723792"/>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marR="0" lvl="0" indent="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b="0" i="0" u="none" strike="noStrike" cap="none" baseline="0" dirty="0">
                <a:solidFill>
                  <a:schemeClr val="dk1"/>
                </a:solidFill>
                <a:sym typeface="Arial"/>
              </a:rPr>
              <a:t>A link ‘Hotels‘ is</a:t>
            </a:r>
            <a:r>
              <a:rPr lang="de" sz="1500" b="0" i="0" u="none" strike="noStrike" cap="none" dirty="0">
                <a:solidFill>
                  <a:schemeClr val="dk1"/>
                </a:solidFill>
                <a:sym typeface="Arial"/>
              </a:rPr>
              <a:t> </a:t>
            </a:r>
            <a:r>
              <a:rPr lang="de" sz="1500" b="0" i="0" u="none" strike="noStrike" cap="none" baseline="0" dirty="0">
                <a:solidFill>
                  <a:schemeClr val="dk1"/>
                </a:solidFill>
                <a:sym typeface="Arial"/>
              </a:rPr>
              <a:t>displayed in the menu for user type</a:t>
            </a:r>
            <a:r>
              <a:rPr lang="de" sz="1500" b="0" i="0" u="none" strike="noStrike" cap="none" dirty="0">
                <a:solidFill>
                  <a:schemeClr val="dk1"/>
                </a:solidFill>
                <a:sym typeface="Arial"/>
              </a:rPr>
              <a:t> ‘Tourist‘.</a:t>
            </a:r>
            <a:endParaRPr lang="de" sz="1500" b="0" i="0" u="none" strike="noStrike" cap="none" baseline="0" dirty="0">
              <a:solidFill>
                <a:schemeClr val="dk1"/>
              </a:solidFill>
              <a:sym typeface="Arial"/>
            </a:endParaRP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b="0" i="0" u="none" strike="noStrike" cap="none" baseline="0" dirty="0">
                <a:solidFill>
                  <a:schemeClr val="dk1"/>
                </a:solidFill>
                <a:sym typeface="Arial"/>
              </a:rPr>
              <a:t>Clicking ‘Hotels‘ displays</a:t>
            </a:r>
            <a:r>
              <a:rPr lang="de" sz="1500" b="0" i="0" u="none" strike="noStrike" cap="none" dirty="0">
                <a:solidFill>
                  <a:schemeClr val="dk1"/>
                </a:solidFill>
                <a:sym typeface="Arial"/>
              </a:rPr>
              <a:t> </a:t>
            </a:r>
            <a:r>
              <a:rPr lang="de" sz="1500" b="0" i="0" u="none" strike="noStrike" cap="none" baseline="0" dirty="0">
                <a:solidFill>
                  <a:schemeClr val="dk1"/>
                </a:solidFill>
                <a:sym typeface="Arial"/>
              </a:rPr>
              <a:t>the </a:t>
            </a:r>
            <a:r>
              <a:rPr lang="de" sz="1500" b="0" i="0" u="none" strike="noStrike" cap="none" dirty="0">
                <a:solidFill>
                  <a:schemeClr val="dk1"/>
                </a:solidFill>
                <a:sym typeface="Arial"/>
              </a:rPr>
              <a:t>names, addresses, phone numbers and email addresses of all the hotels in the city.</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dirty="0">
                <a:solidFill>
                  <a:schemeClr val="dk1"/>
                </a:solidFill>
              </a:rPr>
              <a:t>A map of the city is displayed, pinpointing the locations of all the hotels.</a:t>
            </a:r>
          </a:p>
          <a:p>
            <a:pPr marL="514350" marR="0" lvl="0" indent="-285750" algn="l" rtl="0">
              <a:lnSpc>
                <a:spcPct val="100000"/>
              </a:lnSpc>
              <a:spcBef>
                <a:spcPts val="600"/>
              </a:spcBef>
              <a:spcAft>
                <a:spcPts val="0"/>
              </a:spcAft>
              <a:buClr>
                <a:schemeClr val="dk1"/>
              </a:buClr>
              <a:buSzPct val="167000"/>
              <a:buFont typeface="Arial" panose="020B0604020202020204" pitchFamily="34" charset="0"/>
              <a:buChar char="•"/>
            </a:pPr>
            <a:r>
              <a:rPr lang="de" sz="1500" dirty="0"/>
              <a:t>Clicking on ‘Back‘ redirects the user to the menu.</a:t>
            </a:r>
          </a:p>
          <a:p>
            <a:pPr marL="228600" marR="0" lvl="0" algn="l" rtl="0">
              <a:lnSpc>
                <a:spcPct val="100000"/>
              </a:lnSpc>
              <a:spcBef>
                <a:spcPts val="600"/>
              </a:spcBef>
              <a:spcAft>
                <a:spcPts val="0"/>
              </a:spcAft>
              <a:buClr>
                <a:schemeClr val="dk1"/>
              </a:buClr>
              <a:buSzPct val="25000"/>
            </a:pPr>
            <a:endParaRPr lang="de" sz="1500" dirty="0">
              <a:solidFill>
                <a:schemeClr val="dk1"/>
              </a:solidFill>
            </a:endParaRPr>
          </a:p>
          <a:p>
            <a:pPr marL="228600" marR="0" lvl="0" algn="l" rtl="0">
              <a:lnSpc>
                <a:spcPct val="100000"/>
              </a:lnSpc>
              <a:spcBef>
                <a:spcPts val="600"/>
              </a:spcBef>
              <a:spcAft>
                <a:spcPts val="0"/>
              </a:spcAft>
              <a:buClr>
                <a:schemeClr val="dk1"/>
              </a:buClr>
              <a:buSzPct val="25000"/>
            </a:pPr>
            <a:endParaRPr lang="de" sz="1500" b="0" i="0" u="none" strike="noStrike" cap="none" baseline="0" dirty="0">
              <a:solidFill>
                <a:schemeClr val="dk1"/>
              </a:solidFill>
              <a:sym typeface="Arial"/>
            </a:endParaRPr>
          </a:p>
          <a:p>
            <a:endParaRPr sz="1500" dirty="0"/>
          </a:p>
        </p:txBody>
      </p:sp>
      <p:sp>
        <p:nvSpPr>
          <p:cNvPr id="250" name="Shape 250"/>
          <p:cNvSpPr txBox="1">
            <a:spLocks noGrp="1"/>
          </p:cNvSpPr>
          <p:nvPr>
            <p:ph type="body" idx="3"/>
          </p:nvPr>
        </p:nvSpPr>
        <p:spPr>
          <a:xfrm>
            <a:off x="76200" y="5445224"/>
            <a:ext cx="8991600" cy="877133"/>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 </a:t>
            </a:r>
            <a:r>
              <a:rPr lang="en-AU" sz="1500" b="0" i="0" u="none" strike="noStrike" cap="none" baseline="0" dirty="0">
                <a:solidFill>
                  <a:srgbClr val="000000"/>
                </a:solidFill>
                <a:sym typeface="Arial"/>
              </a:rPr>
              <a:t>Ideally, the system should provide this information for several Australian cities, not just for Brisbane.</a:t>
            </a:r>
            <a:endParaRPr sz="1500" dirty="0"/>
          </a:p>
          <a:p>
            <a:endParaRPr sz="1500" dirty="0"/>
          </a:p>
        </p:txBody>
      </p:sp>
      <p:sp>
        <p:nvSpPr>
          <p:cNvPr id="251" name="Shape 25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252" name="Shape 25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53" name="Shape 25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8</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76200" y="868941"/>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latin typeface="Times New Roman"/>
                <a:ea typeface="Times New Roman"/>
                <a:cs typeface="Times New Roman"/>
                <a:sym typeface="Times New Roman"/>
              </a:rPr>
              <a:t> </a:t>
            </a:r>
            <a:r>
              <a:rPr lang="en-AU" sz="2000" dirty="0"/>
              <a:t>As a student, I want to be able to view information about colleges so that I can find the most ideal colleges in my city.</a:t>
            </a:r>
          </a:p>
          <a:p>
            <a:pPr marL="228600" lvl="0">
              <a:lnSpc>
                <a:spcPct val="115000"/>
              </a:lnSpc>
              <a:spcBef>
                <a:spcPts val="0"/>
              </a:spcBef>
              <a:buSzPct val="45833"/>
              <a:buNone/>
            </a:pPr>
            <a:endParaRPr lang="en-AU" sz="2000" dirty="0"/>
          </a:p>
        </p:txBody>
      </p:sp>
      <p:sp>
        <p:nvSpPr>
          <p:cNvPr id="271" name="Shape 271"/>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72" name="Shape 272"/>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College information for students</a:t>
            </a:r>
          </a:p>
        </p:txBody>
      </p:sp>
      <p:sp>
        <p:nvSpPr>
          <p:cNvPr id="273" name="Shape 273"/>
          <p:cNvSpPr txBox="1">
            <a:spLocks noGrp="1"/>
          </p:cNvSpPr>
          <p:nvPr>
            <p:ph type="body" idx="2"/>
          </p:nvPr>
        </p:nvSpPr>
        <p:spPr>
          <a:xfrm>
            <a:off x="76200" y="2234103"/>
            <a:ext cx="8991600" cy="2800736"/>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342900" marR="0" lvl="0" indent="-342900" algn="l" rtl="0">
              <a:lnSpc>
                <a:spcPct val="100000"/>
              </a:lnSpc>
              <a:spcBef>
                <a:spcPts val="600"/>
              </a:spcBef>
              <a:spcAft>
                <a:spcPts val="0"/>
              </a:spcAft>
              <a:buClr>
                <a:schemeClr val="dk1"/>
              </a:buClr>
              <a:buSzPct val="166666"/>
              <a:buFont typeface="Arial"/>
              <a:buChar char="•"/>
            </a:pPr>
            <a:r>
              <a:rPr lang="de" sz="1500" b="0" i="0" u="none" strike="noStrike" cap="none" baseline="0" dirty="0">
                <a:solidFill>
                  <a:schemeClr val="dk1"/>
                </a:solidFill>
                <a:sym typeface="Arial"/>
              </a:rPr>
              <a:t>A link</a:t>
            </a:r>
            <a:r>
              <a:rPr lang="de" sz="1500" b="0" i="0" u="none" strike="noStrike" cap="none" dirty="0">
                <a:solidFill>
                  <a:schemeClr val="dk1"/>
                </a:solidFill>
                <a:sym typeface="Arial"/>
              </a:rPr>
              <a:t> </a:t>
            </a:r>
            <a:r>
              <a:rPr lang="de" sz="1500" b="0" i="0" u="none" strike="noStrike" cap="none" baseline="0" dirty="0">
                <a:solidFill>
                  <a:schemeClr val="dk1"/>
                </a:solidFill>
                <a:sym typeface="Arial"/>
              </a:rPr>
              <a:t>‘Colleges‘ is</a:t>
            </a:r>
            <a:r>
              <a:rPr lang="de" sz="1500" b="0" i="0" u="none" strike="noStrike" cap="none" dirty="0">
                <a:solidFill>
                  <a:schemeClr val="dk1"/>
                </a:solidFill>
                <a:sym typeface="Arial"/>
              </a:rPr>
              <a:t> displayed for students.</a:t>
            </a:r>
          </a:p>
          <a:p>
            <a:pPr marL="342900" marR="0" lvl="0" indent="-342900" algn="l" rtl="0">
              <a:lnSpc>
                <a:spcPct val="100000"/>
              </a:lnSpc>
              <a:spcBef>
                <a:spcPts val="600"/>
              </a:spcBef>
              <a:spcAft>
                <a:spcPts val="0"/>
              </a:spcAft>
              <a:buClr>
                <a:schemeClr val="dk1"/>
              </a:buClr>
              <a:buSzPct val="166666"/>
              <a:buFont typeface="Arial"/>
              <a:buChar char="•"/>
            </a:pPr>
            <a:r>
              <a:rPr lang="de" sz="1500" dirty="0">
                <a:solidFill>
                  <a:schemeClr val="dk1"/>
                </a:solidFill>
              </a:rPr>
              <a:t>Clicking ‘Colleges‘ </a:t>
            </a:r>
            <a:r>
              <a:rPr lang="de" sz="1500" b="0" i="0" u="none" strike="noStrike" cap="none" dirty="0">
                <a:solidFill>
                  <a:schemeClr val="dk1"/>
                </a:solidFill>
                <a:sym typeface="Arial"/>
              </a:rPr>
              <a:t>redirects </a:t>
            </a:r>
            <a:r>
              <a:rPr lang="de" sz="1500" b="0" i="0" u="none" strike="noStrike" cap="none" baseline="0" dirty="0">
                <a:solidFill>
                  <a:schemeClr val="dk1"/>
                </a:solidFill>
                <a:sym typeface="Arial"/>
              </a:rPr>
              <a:t>the user to the list of names, addresses, departments and email addresses</a:t>
            </a:r>
            <a:r>
              <a:rPr lang="de" sz="1500" b="0" i="0" u="none" strike="noStrike" cap="none" dirty="0">
                <a:solidFill>
                  <a:schemeClr val="dk1"/>
                </a:solidFill>
                <a:sym typeface="Arial"/>
              </a:rPr>
              <a:t> of the colleges in the city.</a:t>
            </a:r>
          </a:p>
          <a:p>
            <a:pPr marL="342900" marR="0" lvl="0" indent="-342900" algn="l" rtl="0">
              <a:lnSpc>
                <a:spcPct val="100000"/>
              </a:lnSpc>
              <a:spcBef>
                <a:spcPts val="600"/>
              </a:spcBef>
              <a:spcAft>
                <a:spcPts val="0"/>
              </a:spcAft>
              <a:buClr>
                <a:schemeClr val="dk1"/>
              </a:buClr>
              <a:buSzPct val="166666"/>
              <a:buFont typeface="Arial"/>
              <a:buChar char="•"/>
            </a:pPr>
            <a:r>
              <a:rPr lang="de" sz="1500" dirty="0">
                <a:solidFill>
                  <a:schemeClr val="dk1"/>
                </a:solidFill>
              </a:rPr>
              <a:t>A city map is provided which contains marked locations for each of the colleges in the city.</a:t>
            </a:r>
          </a:p>
          <a:p>
            <a:pPr marL="342900" lvl="0" indent="-342900">
              <a:spcBef>
                <a:spcPts val="600"/>
              </a:spcBef>
              <a:buClr>
                <a:schemeClr val="dk1"/>
              </a:buClr>
              <a:buSzPct val="166666"/>
              <a:buFont typeface="Arial"/>
              <a:buChar char="•"/>
            </a:pPr>
            <a:r>
              <a:rPr lang="de" sz="1500" dirty="0"/>
              <a:t>Clicking on ‘Back‘ redirects the user to the main menu.</a:t>
            </a:r>
            <a:endParaRPr lang="de" sz="1500" b="0" i="0" u="none" strike="noStrike" cap="none" dirty="0">
              <a:solidFill>
                <a:schemeClr val="dk1"/>
              </a:solidFill>
              <a:sym typeface="Arial"/>
            </a:endParaRPr>
          </a:p>
          <a:p>
            <a:endParaRPr lang="en-AU" sz="1500" dirty="0"/>
          </a:p>
          <a:p>
            <a:endParaRPr lang="en-AU" sz="1500" dirty="0"/>
          </a:p>
          <a:p>
            <a:endParaRPr lang="en-AU" sz="1500" dirty="0"/>
          </a:p>
          <a:p>
            <a:endParaRPr sz="1500" dirty="0"/>
          </a:p>
        </p:txBody>
      </p:sp>
      <p:sp>
        <p:nvSpPr>
          <p:cNvPr id="274" name="Shape 274"/>
          <p:cNvSpPr txBox="1">
            <a:spLocks noGrp="1"/>
          </p:cNvSpPr>
          <p:nvPr>
            <p:ph type="body" idx="3"/>
          </p:nvPr>
        </p:nvSpPr>
        <p:spPr>
          <a:xfrm>
            <a:off x="76200" y="5142327"/>
            <a:ext cx="8991600" cy="95407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b="0" i="0" u="none" strike="noStrike" cap="none" baseline="0" dirty="0">
              <a:solidFill>
                <a:schemeClr val="dk1"/>
              </a:solidFill>
              <a:sym typeface="Arial"/>
            </a:endParaRPr>
          </a:p>
          <a:p>
            <a:endParaRPr sz="1500" dirty="0"/>
          </a:p>
        </p:txBody>
      </p:sp>
      <p:sp>
        <p:nvSpPr>
          <p:cNvPr id="275" name="Shape 275"/>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276" name="Shape 276"/>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77" name="Shape 277"/>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a:t>
            </a:r>
            <a:r>
              <a:rPr lang="de" sz="2000" dirty="0"/>
              <a:t>9</a:t>
            </a:r>
            <a:endParaRPr lang="de" sz="20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76200" y="868950"/>
            <a:ext cx="8991600" cy="1277242"/>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student, I want to be able to view information about libraries so that I can find the most ideal place to borrow books.</a:t>
            </a:r>
          </a:p>
          <a:p>
            <a:endParaRPr sz="2000" dirty="0"/>
          </a:p>
        </p:txBody>
      </p:sp>
      <p:sp>
        <p:nvSpPr>
          <p:cNvPr id="283" name="Shape 283"/>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84" name="Shape 284"/>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Library i</a:t>
            </a:r>
            <a:r>
              <a:rPr lang="de" sz="2000" b="1" i="0" u="none" strike="noStrike" cap="none" baseline="0" dirty="0">
                <a:solidFill>
                  <a:schemeClr val="bg1"/>
                </a:solidFill>
                <a:sym typeface="Arial"/>
              </a:rPr>
              <a:t>nformation for students</a:t>
            </a:r>
          </a:p>
        </p:txBody>
      </p:sp>
      <p:sp>
        <p:nvSpPr>
          <p:cNvPr id="285" name="Shape 285"/>
          <p:cNvSpPr txBox="1">
            <a:spLocks noGrp="1"/>
          </p:cNvSpPr>
          <p:nvPr>
            <p:ph type="body" idx="2"/>
          </p:nvPr>
        </p:nvSpPr>
        <p:spPr>
          <a:xfrm>
            <a:off x="76200" y="2235667"/>
            <a:ext cx="8991600" cy="2992327"/>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R="0" lvl="0" algn="l" rtl="0">
              <a:lnSpc>
                <a:spcPct val="115000"/>
              </a:lnSpc>
              <a:spcBef>
                <a:spcPts val="600"/>
              </a:spcBef>
              <a:spcAft>
                <a:spcPts val="0"/>
              </a:spcAft>
              <a:buClr>
                <a:schemeClr val="dk1"/>
              </a:buClr>
              <a:buSzPct val="25000"/>
            </a:pPr>
            <a:r>
              <a:rPr lang="de" sz="1500" b="1" i="0" u="none" strike="noStrike" cap="none" baseline="0" dirty="0">
                <a:solidFill>
                  <a:srgbClr val="000000"/>
                </a:solidFill>
                <a:sym typeface="Arial"/>
              </a:rPr>
              <a:t>Acceptance Criteria</a:t>
            </a:r>
            <a:r>
              <a:rPr lang="de" sz="1500" b="1" i="0" u="none" strike="noStrike" cap="none" baseline="0" dirty="0">
                <a:solidFill>
                  <a:schemeClr val="dk1"/>
                </a:solidFill>
                <a:sym typeface="Arial"/>
              </a:rPr>
              <a:t>: </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link ‘Libraries‘ is displayed in the menu for students.</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Clicking ‘Libraries‘ displays the names, addresses, phone numbers and email addresses of the libraries in the city.</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The system displays a map of the city that pinpoints the locations of all the libraries in the city.</a:t>
            </a:r>
          </a:p>
          <a:p>
            <a:pPr marL="514350" lvl="0" indent="-285750">
              <a:spcBef>
                <a:spcPts val="600"/>
              </a:spcBef>
              <a:buClr>
                <a:schemeClr val="dk1"/>
              </a:buClr>
              <a:buSzPct val="167000"/>
              <a:buFont typeface="Arial" panose="020B0604020202020204" pitchFamily="34" charset="0"/>
              <a:buChar char="•"/>
            </a:pPr>
            <a:r>
              <a:rPr lang="de" sz="1500" dirty="0"/>
              <a:t>The system provides a ‘Back‘ button that redirects the user to the menu.</a:t>
            </a:r>
          </a:p>
          <a:p>
            <a:pPr marL="342900" marR="0" lvl="0" indent="-342900" algn="l" rtl="0">
              <a:lnSpc>
                <a:spcPct val="115000"/>
              </a:lnSpc>
              <a:spcBef>
                <a:spcPts val="600"/>
              </a:spcBef>
              <a:spcAft>
                <a:spcPts val="0"/>
              </a:spcAft>
              <a:buClr>
                <a:schemeClr val="dk1"/>
              </a:buClr>
              <a:buSzPct val="25000"/>
              <a:buFont typeface="Arial"/>
              <a:buChar char="•"/>
            </a:pPr>
            <a:endParaRPr lang="de" sz="1600" b="0" i="0" u="none" strike="noStrike" cap="none" baseline="0" dirty="0">
              <a:solidFill>
                <a:schemeClr val="dk1"/>
              </a:solidFill>
              <a:sym typeface="Arial"/>
            </a:endParaRPr>
          </a:p>
          <a:p>
            <a:pPr marL="342900" marR="0" lvl="0" indent="-342900" algn="l" rtl="0">
              <a:lnSpc>
                <a:spcPct val="115000"/>
              </a:lnSpc>
              <a:spcBef>
                <a:spcPts val="600"/>
              </a:spcBef>
              <a:spcAft>
                <a:spcPts val="0"/>
              </a:spcAft>
              <a:buClr>
                <a:schemeClr val="dk1"/>
              </a:buClr>
              <a:buSzPct val="25000"/>
              <a:buFont typeface="Arial"/>
              <a:buChar char="•"/>
            </a:pPr>
            <a:endParaRPr lang="de" sz="1600" b="0" i="0" u="none" strike="noStrike" cap="none" baseline="0" dirty="0">
              <a:solidFill>
                <a:schemeClr val="dk1"/>
              </a:solidFill>
              <a:sym typeface="Arial"/>
            </a:endParaRPr>
          </a:p>
          <a:p>
            <a:pPr marL="342900" marR="0" lvl="0" indent="-342900" algn="l" rtl="0">
              <a:lnSpc>
                <a:spcPct val="115000"/>
              </a:lnSpc>
              <a:spcBef>
                <a:spcPts val="600"/>
              </a:spcBef>
              <a:spcAft>
                <a:spcPts val="0"/>
              </a:spcAft>
              <a:buClr>
                <a:schemeClr val="dk1"/>
              </a:buClr>
              <a:buSzPct val="25000"/>
              <a:buFont typeface="Arial"/>
              <a:buChar char="•"/>
            </a:pPr>
            <a:endParaRPr lang="de" sz="1600" b="0" i="0" u="none" strike="noStrike" cap="none" baseline="0" dirty="0">
              <a:solidFill>
                <a:schemeClr val="dk1"/>
              </a:solidFill>
              <a:sym typeface="Arial"/>
            </a:endParaRPr>
          </a:p>
        </p:txBody>
      </p:sp>
      <p:sp>
        <p:nvSpPr>
          <p:cNvPr id="286" name="Shape 286"/>
          <p:cNvSpPr txBox="1">
            <a:spLocks noGrp="1"/>
          </p:cNvSpPr>
          <p:nvPr>
            <p:ph type="body" idx="3"/>
          </p:nvPr>
        </p:nvSpPr>
        <p:spPr>
          <a:xfrm>
            <a:off x="76200" y="5317469"/>
            <a:ext cx="8991600" cy="1177215"/>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15000"/>
              </a:lnSpc>
              <a:spcBef>
                <a:spcPts val="0"/>
              </a:spcBef>
              <a:spcAft>
                <a:spcPts val="0"/>
              </a:spcAft>
              <a:buClr>
                <a:schemeClr val="dk1"/>
              </a:buClr>
              <a:buSzPct val="25000"/>
              <a:buFont typeface="Arial"/>
              <a:buNone/>
            </a:pPr>
            <a:endParaRPr lang="de" sz="1500" b="0" i="0" u="none" strike="noStrike" cap="none" baseline="0" dirty="0">
              <a:solidFill>
                <a:schemeClr val="dk1"/>
              </a:solidFill>
              <a:sym typeface="Arial"/>
            </a:endParaRPr>
          </a:p>
          <a:p>
            <a:endParaRPr sz="1500" dirty="0"/>
          </a:p>
          <a:p>
            <a:endParaRPr sz="1500" dirty="0"/>
          </a:p>
        </p:txBody>
      </p:sp>
      <p:sp>
        <p:nvSpPr>
          <p:cNvPr id="287" name="Shape 287"/>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a:t>
            </a:r>
            <a:r>
              <a:rPr lang="de" sz="2000" dirty="0"/>
              <a:t>:4</a:t>
            </a:r>
            <a:endParaRPr lang="de" sz="2000" b="0" i="0" u="none" strike="noStrike" cap="none" baseline="0" dirty="0">
              <a:solidFill>
                <a:srgbClr val="000000"/>
              </a:solidFill>
              <a:latin typeface="Arial"/>
              <a:ea typeface="Arial"/>
              <a:cs typeface="Arial"/>
              <a:sym typeface="Arial"/>
            </a:endParaRPr>
          </a:p>
        </p:txBody>
      </p:sp>
      <p:sp>
        <p:nvSpPr>
          <p:cNvPr id="288" name="Shape 288"/>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289" name="Shape 289"/>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10</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76200" y="868945"/>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businessman, I want to be able to view hotel information so that I can conveniently find hotels when travelling for business.</a:t>
            </a:r>
          </a:p>
          <a:p>
            <a:pPr marL="228600" lvl="0">
              <a:lnSpc>
                <a:spcPct val="115000"/>
              </a:lnSpc>
              <a:spcBef>
                <a:spcPts val="0"/>
              </a:spcBef>
              <a:buSzPct val="45833"/>
              <a:buNone/>
            </a:pPr>
            <a:endParaRPr lang="en-AU" sz="2000" dirty="0"/>
          </a:p>
        </p:txBody>
      </p:sp>
      <p:sp>
        <p:nvSpPr>
          <p:cNvPr id="307" name="Shape 30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08" name="Shape 308"/>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Hotel information for businessmen</a:t>
            </a:r>
          </a:p>
        </p:txBody>
      </p:sp>
      <p:sp>
        <p:nvSpPr>
          <p:cNvPr id="309" name="Shape 309"/>
          <p:cNvSpPr txBox="1">
            <a:spLocks noGrp="1"/>
          </p:cNvSpPr>
          <p:nvPr>
            <p:ph type="body" idx="2"/>
          </p:nvPr>
        </p:nvSpPr>
        <p:spPr>
          <a:xfrm>
            <a:off x="76200" y="2204880"/>
            <a:ext cx="8991600" cy="2723792"/>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link ‘Hotels‘ is displayed in the menu for businessmen users.</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Clicking on the ‘Hotels‘ link redirects the user to the list of names, addresses, phone numbers and email addresses of the hotels in the city.</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map of the city is displayed, including the marked locations of the hotels in the city.</a:t>
            </a:r>
          </a:p>
          <a:p>
            <a:pPr marL="514350" lvl="0" indent="-285750">
              <a:spcBef>
                <a:spcPts val="600"/>
              </a:spcBef>
              <a:buClr>
                <a:schemeClr val="dk1"/>
              </a:buClr>
              <a:buSzPct val="167000"/>
              <a:buFont typeface="Arial" panose="020B0604020202020204" pitchFamily="34" charset="0"/>
              <a:buChar char="•"/>
            </a:pPr>
            <a:r>
              <a:rPr lang="de" sz="1500" dirty="0"/>
              <a:t>Clicking on ‘Back‘ redirects the user to the menu.</a:t>
            </a:r>
          </a:p>
          <a:p>
            <a:pPr marL="342900" marR="0" lvl="0" indent="-342900" algn="l" rtl="0">
              <a:lnSpc>
                <a:spcPct val="100000"/>
              </a:lnSpc>
              <a:spcBef>
                <a:spcPts val="600"/>
              </a:spcBef>
              <a:spcAft>
                <a:spcPts val="0"/>
              </a:spcAft>
              <a:buClr>
                <a:schemeClr val="dk1"/>
              </a:buClr>
              <a:buSzPct val="166666"/>
              <a:buFont typeface="Arial"/>
              <a:buChar char="•"/>
            </a:pPr>
            <a:endParaRPr lang="de" sz="1500" baseline="0" dirty="0"/>
          </a:p>
          <a:p>
            <a:pPr marL="342900" marR="0" lvl="0" indent="-342900" algn="l" rtl="0">
              <a:lnSpc>
                <a:spcPct val="100000"/>
              </a:lnSpc>
              <a:spcBef>
                <a:spcPts val="600"/>
              </a:spcBef>
              <a:spcAft>
                <a:spcPts val="0"/>
              </a:spcAft>
              <a:buClr>
                <a:schemeClr val="dk1"/>
              </a:buClr>
              <a:buSzPct val="166666"/>
              <a:buFont typeface="Arial"/>
              <a:buChar char="•"/>
            </a:pPr>
            <a:endParaRPr lang="de" sz="1500" b="0" i="0" u="none" strike="noStrike" cap="none" baseline="0" dirty="0">
              <a:solidFill>
                <a:srgbClr val="000000"/>
              </a:solidFill>
              <a:sym typeface="Arial"/>
            </a:endParaRPr>
          </a:p>
          <a:p>
            <a:endParaRPr sz="1500" dirty="0"/>
          </a:p>
        </p:txBody>
      </p:sp>
      <p:sp>
        <p:nvSpPr>
          <p:cNvPr id="310" name="Shape 310"/>
          <p:cNvSpPr txBox="1">
            <a:spLocks noGrp="1"/>
          </p:cNvSpPr>
          <p:nvPr>
            <p:ph type="body" idx="3"/>
          </p:nvPr>
        </p:nvSpPr>
        <p:spPr>
          <a:xfrm>
            <a:off x="76200" y="5024263"/>
            <a:ext cx="8991600" cy="1061799"/>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endParaRPr lang="en-AU" sz="1500" dirty="0"/>
          </a:p>
          <a:p>
            <a:endParaRPr lang="en-AU" dirty="0"/>
          </a:p>
          <a:p>
            <a:endParaRPr lang="en-AU" dirty="0"/>
          </a:p>
          <a:p>
            <a:endParaRPr dirty="0"/>
          </a:p>
        </p:txBody>
      </p:sp>
      <p:sp>
        <p:nvSpPr>
          <p:cNvPr id="311" name="Shape 31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12" name="Shape 31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313" name="Shape 31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11</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1806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businessman, I want to be able to view information about industries so that I can evaluate industry data for my business.</a:t>
            </a:r>
            <a:endParaRPr lang="en-AU" sz="2000" dirty="0">
              <a:latin typeface="Times New Roman"/>
              <a:ea typeface="Times New Roman"/>
              <a:cs typeface="Times New Roman"/>
              <a:sym typeface="Times New Roman"/>
            </a:endParaRP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Industry information for businessmen</a:t>
            </a:r>
          </a:p>
        </p:txBody>
      </p:sp>
      <p:sp>
        <p:nvSpPr>
          <p:cNvPr id="321" name="Shape 321"/>
          <p:cNvSpPr txBox="1">
            <a:spLocks noGrp="1"/>
          </p:cNvSpPr>
          <p:nvPr>
            <p:ph type="body" idx="2"/>
          </p:nvPr>
        </p:nvSpPr>
        <p:spPr>
          <a:xfrm>
            <a:off x="76200" y="2176465"/>
            <a:ext cx="8991600" cy="2723792"/>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link ‘Industries‘ should be displayed in the menu for businessmen users.</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Clicking on ‘Industries‘ displays the names, addresses, industry types and email addresses of the common industries in the city.</a:t>
            </a:r>
          </a:p>
          <a:p>
            <a:pPr marL="514350" lvl="0" indent="-285750">
              <a:spcBef>
                <a:spcPts val="600"/>
              </a:spcBef>
              <a:buClr>
                <a:schemeClr val="dk1"/>
              </a:buClr>
              <a:buSzPct val="167000"/>
              <a:buFont typeface="Arial" panose="020B0604020202020204" pitchFamily="34" charset="0"/>
              <a:buChar char="•"/>
            </a:pPr>
            <a:r>
              <a:rPr lang="de" sz="1500" dirty="0"/>
              <a:t>The system provides a ‘Back‘ button that redirects the user to the menu.</a:t>
            </a:r>
          </a:p>
          <a:p>
            <a:pPr marL="342900" marR="0" lvl="0" indent="-342900" algn="l" rtl="0">
              <a:lnSpc>
                <a:spcPct val="100000"/>
              </a:lnSpc>
              <a:spcBef>
                <a:spcPts val="600"/>
              </a:spcBef>
              <a:spcAft>
                <a:spcPts val="0"/>
              </a:spcAft>
              <a:buClr>
                <a:schemeClr val="dk1"/>
              </a:buClr>
              <a:buSzPct val="166666"/>
              <a:buFont typeface="Arial"/>
              <a:buChar char="•"/>
            </a:pPr>
            <a:endParaRPr lang="de" sz="1500" baseline="0" dirty="0"/>
          </a:p>
          <a:p>
            <a:pPr marL="342900" marR="0" lvl="0" indent="-342900" algn="l" rtl="0">
              <a:lnSpc>
                <a:spcPct val="100000"/>
              </a:lnSpc>
              <a:spcBef>
                <a:spcPts val="600"/>
              </a:spcBef>
              <a:spcAft>
                <a:spcPts val="0"/>
              </a:spcAft>
              <a:buClr>
                <a:schemeClr val="dk1"/>
              </a:buClr>
              <a:buSzPct val="166666"/>
              <a:buFont typeface="Arial"/>
              <a:buChar char="•"/>
            </a:pPr>
            <a:endParaRPr lang="de" sz="1500" b="0" i="0" u="none" strike="noStrike" cap="none" baseline="0" dirty="0">
              <a:solidFill>
                <a:srgbClr val="000000"/>
              </a:solidFill>
              <a:sym typeface="Arial"/>
            </a:endParaRPr>
          </a:p>
          <a:p>
            <a:pPr marL="342900" marR="0" lvl="0" indent="-342900" algn="l" rtl="0">
              <a:lnSpc>
                <a:spcPct val="100000"/>
              </a:lnSpc>
              <a:spcBef>
                <a:spcPts val="600"/>
              </a:spcBef>
              <a:spcAft>
                <a:spcPts val="0"/>
              </a:spcAft>
              <a:buClr>
                <a:schemeClr val="dk1"/>
              </a:buClr>
              <a:buSzPct val="166666"/>
              <a:buFont typeface="Arial"/>
              <a:buChar char="•"/>
            </a:pPr>
            <a:endParaRPr lang="de" sz="1500" b="0" i="0" u="none" strike="noStrike" cap="none" baseline="0" dirty="0">
              <a:solidFill>
                <a:srgbClr val="000000"/>
              </a:solidFill>
              <a:sym typeface="Arial"/>
            </a:endParaRPr>
          </a:p>
          <a:p>
            <a:endParaRPr sz="1500" dirty="0"/>
          </a:p>
        </p:txBody>
      </p:sp>
      <p:sp>
        <p:nvSpPr>
          <p:cNvPr id="322" name="Shape 322"/>
          <p:cNvSpPr txBox="1">
            <a:spLocks noGrp="1"/>
          </p:cNvSpPr>
          <p:nvPr>
            <p:ph type="body" idx="3"/>
          </p:nvPr>
        </p:nvSpPr>
        <p:spPr>
          <a:xfrm>
            <a:off x="76200" y="4993716"/>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M</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12</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3382144" cy="876668"/>
          </a:xfrm>
        </p:spPr>
        <p:txBody>
          <a:bodyPr/>
          <a:lstStyle/>
          <a:p>
            <a:r>
              <a:rPr lang="en-AU" dirty="0"/>
              <a:t>Release 2</a:t>
            </a:r>
          </a:p>
        </p:txBody>
      </p:sp>
      <p:sp>
        <p:nvSpPr>
          <p:cNvPr id="4" name="TextBox 3"/>
          <p:cNvSpPr txBox="1"/>
          <p:nvPr/>
        </p:nvSpPr>
        <p:spPr>
          <a:xfrm>
            <a:off x="395536" y="1065308"/>
            <a:ext cx="5904656" cy="3323987"/>
          </a:xfrm>
          <a:prstGeom prst="rect">
            <a:avLst/>
          </a:prstGeom>
          <a:noFill/>
        </p:spPr>
        <p:txBody>
          <a:bodyPr wrap="square" rtlCol="0">
            <a:spAutoFit/>
          </a:bodyPr>
          <a:lstStyle/>
          <a:p>
            <a:r>
              <a:rPr lang="en-AU" dirty="0"/>
              <a:t>Delivery date: To be Discussed</a:t>
            </a:r>
          </a:p>
          <a:p>
            <a:r>
              <a:rPr lang="en-AU" dirty="0"/>
              <a:t>Total Story Points: 59</a:t>
            </a:r>
          </a:p>
          <a:p>
            <a:endParaRPr lang="en-AU" dirty="0"/>
          </a:p>
          <a:p>
            <a:r>
              <a:rPr lang="en-AU" dirty="0"/>
              <a:t>This release will provide more granular features to the Smart City service. Users will be able to book sightseeing tickets with third party services, and bookmark certain entries. Weather forecasts will be available to users. Information will be categorised to allow entries for more than one city. The web application will be optimised for mobile use, and available in multiple languages. Users will be able to recover lost accounts, and auto-fill failed login forms. Users will be able to browse public transport services, student accommodation and current events similarly to the previously implemented types of entries. Users, registered or otherwise, will also be given easy access to emergency information &amp; online emergency reporting.</a:t>
            </a:r>
          </a:p>
          <a:p>
            <a:endParaRPr lang="en-AU" dirty="0"/>
          </a:p>
        </p:txBody>
      </p:sp>
    </p:spTree>
    <p:extLst>
      <p:ext uri="{BB962C8B-B14F-4D97-AF65-F5344CB8AC3E}">
        <p14:creationId xmlns:p14="http://schemas.microsoft.com/office/powerpoint/2010/main" val="4262169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7448508" cy="876668"/>
          </a:xfrm>
        </p:spPr>
        <p:txBody>
          <a:bodyPr/>
          <a:lstStyle/>
          <a:p>
            <a:pPr algn="l"/>
            <a:r>
              <a:rPr lang="en-AU" b="0" dirty="0"/>
              <a:t>Extended Functionality</a:t>
            </a:r>
          </a:p>
        </p:txBody>
      </p:sp>
      <p:sp>
        <p:nvSpPr>
          <p:cNvPr id="4" name="TextBox 3"/>
          <p:cNvSpPr txBox="1"/>
          <p:nvPr/>
        </p:nvSpPr>
        <p:spPr>
          <a:xfrm>
            <a:off x="395536" y="1065308"/>
            <a:ext cx="5904656" cy="1600438"/>
          </a:xfrm>
          <a:prstGeom prst="rect">
            <a:avLst/>
          </a:prstGeom>
          <a:noFill/>
        </p:spPr>
        <p:txBody>
          <a:bodyPr wrap="square" rtlCol="0">
            <a:spAutoFit/>
          </a:bodyPr>
          <a:lstStyle/>
          <a:p>
            <a:r>
              <a:rPr lang="en-AU" dirty="0"/>
              <a:t>Users are provided with links to book tickets from third party sites. Users can view current temperature and other forecast data. When viewing an entry, users are given the option to view travel instructions to that entries location. Information entries can be categorised into city groups by system administrators, and users can narrow their searches down to a specific city.</a:t>
            </a:r>
          </a:p>
          <a:p>
            <a:endParaRPr lang="en-AU" dirty="0"/>
          </a:p>
        </p:txBody>
      </p:sp>
    </p:spTree>
    <p:extLst>
      <p:ext uri="{BB962C8B-B14F-4D97-AF65-F5344CB8AC3E}">
        <p14:creationId xmlns:p14="http://schemas.microsoft.com/office/powerpoint/2010/main" val="1817887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website to display the directions to the destination so that I can find the most direct routes when travelling around the city.</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Travel directions</a:t>
            </a:r>
          </a:p>
        </p:txBody>
      </p:sp>
      <p:sp>
        <p:nvSpPr>
          <p:cNvPr id="321" name="Shape 321"/>
          <p:cNvSpPr txBox="1">
            <a:spLocks noGrp="1"/>
          </p:cNvSpPr>
          <p:nvPr>
            <p:ph type="body" idx="2"/>
          </p:nvPr>
        </p:nvSpPr>
        <p:spPr>
          <a:xfrm>
            <a:off x="76200" y="2204870"/>
            <a:ext cx="8991600" cy="2800736"/>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 input fields are provided for the starting point and destination.</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There are 3 options: walking, taking a bus/train, and driving.</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an option displays the most direct route for that method of transport.</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The total distance is displayed in metres.</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The system estimates the total travel time in hours and minutes.</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on ‘Print’ opens the print dialog window to offer me to print the city map (with the directions).</a:t>
            </a:r>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5095071"/>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Points:8</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S</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23</a:t>
            </a:r>
          </a:p>
        </p:txBody>
      </p:sp>
    </p:spTree>
    <p:extLst>
      <p:ext uri="{BB962C8B-B14F-4D97-AF65-F5344CB8AC3E}">
        <p14:creationId xmlns:p14="http://schemas.microsoft.com/office/powerpoint/2010/main" val="49280027"/>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system to display weather forecasts so that I can anticipate the weather conditions when I travel around the city.</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Weather forecast</a:t>
            </a:r>
          </a:p>
        </p:txBody>
      </p:sp>
      <p:sp>
        <p:nvSpPr>
          <p:cNvPr id="321" name="Shape 321"/>
          <p:cNvSpPr txBox="1">
            <a:spLocks noGrp="1"/>
          </p:cNvSpPr>
          <p:nvPr>
            <p:ph type="body" idx="2"/>
          </p:nvPr>
        </p:nvSpPr>
        <p:spPr>
          <a:xfrm>
            <a:off x="76200" y="2204870"/>
            <a:ext cx="8991600" cy="2800736"/>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The system displays the forecasted temperature (min/max), the type of weather (sunny, cloudy, rainy, or stormy), precipitation, humidity and wind speeds of the city.</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The weather forecast changes accordingly when the user chooses a different city.</a:t>
            </a:r>
            <a:endParaRPr lang="de" sz="1500" dirty="0">
              <a:solidFill>
                <a:schemeClr val="dk1"/>
              </a:solidFill>
            </a:endParaRPr>
          </a:p>
          <a:p>
            <a:pPr marL="228600" lvl="0">
              <a:spcBef>
                <a:spcPts val="600"/>
              </a:spcBef>
              <a:buClr>
                <a:schemeClr val="dk1"/>
              </a:buClr>
              <a:buSzPct val="167000"/>
            </a:pPr>
            <a:endParaRPr lang="de" sz="1500" dirty="0">
              <a:solidFill>
                <a:schemeClr val="dk1"/>
              </a:solidFill>
            </a:endParaRPr>
          </a:p>
          <a:p>
            <a:pPr marR="0" lvl="0" algn="l" rtl="0">
              <a:lnSpc>
                <a:spcPct val="100000"/>
              </a:lnSpc>
              <a:spcBef>
                <a:spcPts val="600"/>
              </a:spcBef>
              <a:spcAft>
                <a:spcPts val="0"/>
              </a:spcAft>
              <a:buClr>
                <a:schemeClr val="dk1"/>
              </a:buClr>
              <a:buSzPct val="166666"/>
            </a:pPr>
            <a:endParaRPr lang="de" sz="1500" b="0" i="0" u="none" strike="noStrike" cap="none" baseline="0" dirty="0">
              <a:solidFill>
                <a:srgbClr val="000000"/>
              </a:solidFill>
              <a:sym typeface="Arial"/>
            </a:endParaRPr>
          </a:p>
          <a:p>
            <a:endParaRPr lang="en-AU" sz="1500" dirty="0"/>
          </a:p>
          <a:p>
            <a:endParaRPr lang="en-AU" sz="1500" dirty="0"/>
          </a:p>
          <a:p>
            <a:endParaRPr lang="en-AU" sz="1500" dirty="0"/>
          </a:p>
          <a:p>
            <a:endParaRPr sz="1500" dirty="0"/>
          </a:p>
        </p:txBody>
      </p:sp>
      <p:sp>
        <p:nvSpPr>
          <p:cNvPr id="322" name="Shape 322"/>
          <p:cNvSpPr txBox="1">
            <a:spLocks noGrp="1"/>
          </p:cNvSpPr>
          <p:nvPr>
            <p:ph type="body" idx="3"/>
          </p:nvPr>
        </p:nvSpPr>
        <p:spPr>
          <a:xfrm>
            <a:off x="76200" y="5095071"/>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C</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17</a:t>
            </a:r>
          </a:p>
        </p:txBody>
      </p:sp>
    </p:spTree>
    <p:extLst>
      <p:ext uri="{BB962C8B-B14F-4D97-AF65-F5344CB8AC3E}">
        <p14:creationId xmlns:p14="http://schemas.microsoft.com/office/powerpoint/2010/main" val="3794563842"/>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7448508" cy="876668"/>
          </a:xfrm>
        </p:spPr>
        <p:txBody>
          <a:bodyPr/>
          <a:lstStyle/>
          <a:p>
            <a:pPr algn="l"/>
            <a:r>
              <a:rPr lang="en-AU" b="0" dirty="0"/>
              <a:t>Core Site Navigation</a:t>
            </a:r>
          </a:p>
        </p:txBody>
      </p:sp>
      <p:sp>
        <p:nvSpPr>
          <p:cNvPr id="3" name="Rectangle 2"/>
          <p:cNvSpPr/>
          <p:nvPr/>
        </p:nvSpPr>
        <p:spPr>
          <a:xfrm>
            <a:off x="467544" y="1065308"/>
            <a:ext cx="4572000" cy="1203278"/>
          </a:xfrm>
          <a:prstGeom prst="rect">
            <a:avLst/>
          </a:prstGeom>
        </p:spPr>
        <p:txBody>
          <a:bodyPr>
            <a:spAutoFit/>
          </a:bodyPr>
          <a:lstStyle/>
          <a:p>
            <a:pPr>
              <a:lnSpc>
                <a:spcPct val="107000"/>
              </a:lnSpc>
            </a:pPr>
            <a:r>
              <a:rPr lang="en-AU" dirty="0"/>
              <a:t>Website can be viewed and navigated by unregistered users. System Admins have agency to create and edit info entries. Fully implemented search bar, with ‘other information’ option.</a:t>
            </a:r>
          </a:p>
          <a:p>
            <a:pPr>
              <a:lnSpc>
                <a:spcPct val="107000"/>
              </a:lnSpc>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7433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tourist, I want the system to book sightseeing tickets so that I do not need to spend more time finding where to book tickets.</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0888"/>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Book sightseeing tickets</a:t>
            </a:r>
          </a:p>
        </p:txBody>
      </p:sp>
      <p:sp>
        <p:nvSpPr>
          <p:cNvPr id="321" name="Shape 321"/>
          <p:cNvSpPr txBox="1">
            <a:spLocks noGrp="1"/>
          </p:cNvSpPr>
          <p:nvPr>
            <p:ph type="body" idx="2"/>
          </p:nvPr>
        </p:nvSpPr>
        <p:spPr>
          <a:xfrm>
            <a:off x="76200" y="2204870"/>
            <a:ext cx="8991600" cy="2569904"/>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Users can see the price for each sightseeing ticket</a:t>
            </a:r>
          </a:p>
          <a:p>
            <a:pPr marL="514350" lvl="0" indent="-285750">
              <a:spcBef>
                <a:spcPts val="600"/>
              </a:spcBef>
              <a:buClr>
                <a:schemeClr val="dk1"/>
              </a:buClr>
              <a:buSzPct val="167000"/>
              <a:buFont typeface="Arial" panose="020B0604020202020204" pitchFamily="34" charset="0"/>
              <a:buChar char="•"/>
            </a:pPr>
            <a:r>
              <a:rPr lang="en-AU" sz="1500" dirty="0"/>
              <a:t>Users can see the name, dates, and activities of each tour.</a:t>
            </a:r>
          </a:p>
          <a:p>
            <a:pPr marL="514350" lvl="0" indent="-285750">
              <a:spcBef>
                <a:spcPts val="600"/>
              </a:spcBef>
              <a:buClr>
                <a:schemeClr val="dk1"/>
              </a:buClr>
              <a:buSzPct val="167000"/>
              <a:buFont typeface="Arial" panose="020B0604020202020204" pitchFamily="34" charset="0"/>
              <a:buChar char="•"/>
            </a:pPr>
            <a:r>
              <a:rPr lang="en-AU" sz="1500" dirty="0"/>
              <a:t>Clicking on ‘Register’ redirects the user to the corresponding booking website.</a:t>
            </a:r>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4864239"/>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C</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24</a:t>
            </a:r>
          </a:p>
        </p:txBody>
      </p:sp>
    </p:spTree>
    <p:extLst>
      <p:ext uri="{BB962C8B-B14F-4D97-AF65-F5344CB8AC3E}">
        <p14:creationId xmlns:p14="http://schemas.microsoft.com/office/powerpoint/2010/main" val="171501815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76200" y="868949"/>
            <a:ext cx="8991600" cy="1277242"/>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system to account for different Australian cities so that I can still utilise the system if I move to another city.</a:t>
            </a:r>
          </a:p>
          <a:p>
            <a:endParaRPr lang="en-AU" sz="2000" dirty="0"/>
          </a:p>
        </p:txBody>
      </p:sp>
      <p:sp>
        <p:nvSpPr>
          <p:cNvPr id="208" name="Shape 208"/>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b="1" i="0" u="none" strike="noStrike" cap="none" baseline="0" dirty="0">
                <a:solidFill>
                  <a:schemeClr val="bg1"/>
                </a:solidFill>
                <a:latin typeface="Arial"/>
                <a:ea typeface="Arial"/>
                <a:cs typeface="Arial"/>
                <a:sym typeface="Arial"/>
              </a:rPr>
              <a:t>Information for other cities</a:t>
            </a:r>
          </a:p>
        </p:txBody>
      </p:sp>
      <p:sp>
        <p:nvSpPr>
          <p:cNvPr id="209" name="Shape 209"/>
          <p:cNvSpPr txBox="1">
            <a:spLocks noGrp="1"/>
          </p:cNvSpPr>
          <p:nvPr>
            <p:ph type="body" idx="2"/>
          </p:nvPr>
        </p:nvSpPr>
        <p:spPr>
          <a:xfrm>
            <a:off x="76199" y="2235665"/>
            <a:ext cx="8991600" cy="276995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 </a:t>
            </a:r>
          </a:p>
          <a:p>
            <a:pPr marL="285750" lvl="0" indent="-285750" rtl="0">
              <a:lnSpc>
                <a:spcPct val="115000"/>
              </a:lnSpc>
              <a:spcBef>
                <a:spcPts val="0"/>
              </a:spcBef>
              <a:buClr>
                <a:schemeClr val="dk1"/>
              </a:buClr>
              <a:buSzPct val="167000"/>
              <a:buFont typeface="Arial" panose="020B0604020202020204" pitchFamily="34" charset="0"/>
              <a:buChar char="•"/>
            </a:pPr>
            <a:r>
              <a:rPr lang="de" sz="1500" dirty="0"/>
              <a:t>A ‘Change city‘ link is provided</a:t>
            </a:r>
          </a:p>
          <a:p>
            <a:pPr marL="285750" lvl="0" indent="-285750" rtl="0">
              <a:lnSpc>
                <a:spcPct val="115000"/>
              </a:lnSpc>
              <a:spcBef>
                <a:spcPts val="0"/>
              </a:spcBef>
              <a:buClr>
                <a:schemeClr val="dk1"/>
              </a:buClr>
              <a:buSzPct val="167000"/>
              <a:buFont typeface="Arial" panose="020B0604020202020204" pitchFamily="34" charset="0"/>
              <a:buChar char="•"/>
            </a:pPr>
            <a:r>
              <a:rPr lang="de" sz="1500" dirty="0"/>
              <a:t>Clicking ‘Change city‘ displays a drop down menu of the cities that the user can choose from (to gain information about that particular city).</a:t>
            </a:r>
            <a:endParaRPr lang="de" sz="1500" b="0" i="0" u="none" strike="noStrike" cap="none" baseline="0" dirty="0">
              <a:solidFill>
                <a:srgbClr val="000000"/>
              </a:solidFill>
              <a:sym typeface="Arial"/>
            </a:endParaRPr>
          </a:p>
          <a:p>
            <a:pPr marL="285750" lvl="0" indent="-285750" rtl="0">
              <a:lnSpc>
                <a:spcPct val="115000"/>
              </a:lnSpc>
              <a:spcBef>
                <a:spcPts val="0"/>
              </a:spcBef>
              <a:buClr>
                <a:schemeClr val="dk1"/>
              </a:buClr>
              <a:buSzPct val="167000"/>
              <a:buFont typeface="Arial" panose="020B0604020202020204" pitchFamily="34" charset="0"/>
              <a:buChar char="•"/>
            </a:pPr>
            <a:r>
              <a:rPr lang="de" sz="1500" b="0" i="0" u="none" strike="noStrike" cap="none" baseline="0" dirty="0">
                <a:solidFill>
                  <a:srgbClr val="000000"/>
                </a:solidFill>
                <a:sym typeface="Arial"/>
              </a:rPr>
              <a:t>The system contains</a:t>
            </a:r>
            <a:r>
              <a:rPr lang="de" sz="1500" b="0" i="0" u="none" strike="noStrike" cap="none" dirty="0">
                <a:solidFill>
                  <a:srgbClr val="000000"/>
                </a:solidFill>
                <a:sym typeface="Arial"/>
              </a:rPr>
              <a:t> </a:t>
            </a:r>
            <a:r>
              <a:rPr lang="de" sz="1500" b="0" i="0" u="none" strike="noStrike" cap="none" baseline="0" dirty="0">
                <a:solidFill>
                  <a:srgbClr val="000000"/>
                </a:solidFill>
                <a:sym typeface="Arial"/>
              </a:rPr>
              <a:t>the names, addresses, phone</a:t>
            </a:r>
            <a:r>
              <a:rPr lang="de" sz="1500" b="0" i="0" u="none" strike="noStrike" cap="none" dirty="0">
                <a:solidFill>
                  <a:srgbClr val="000000"/>
                </a:solidFill>
                <a:sym typeface="Arial"/>
              </a:rPr>
              <a:t> numbers</a:t>
            </a:r>
            <a:r>
              <a:rPr lang="de" sz="1500" b="0" i="0" u="none" strike="noStrike" cap="none" baseline="0" dirty="0">
                <a:solidFill>
                  <a:srgbClr val="000000"/>
                </a:solidFill>
                <a:sym typeface="Arial"/>
              </a:rPr>
              <a:t>/departments/industry</a:t>
            </a:r>
            <a:r>
              <a:rPr lang="de" sz="1500" b="0" i="0" u="none" strike="noStrike" cap="none" dirty="0">
                <a:solidFill>
                  <a:srgbClr val="000000"/>
                </a:solidFill>
                <a:sym typeface="Arial"/>
              </a:rPr>
              <a:t> types</a:t>
            </a:r>
            <a:r>
              <a:rPr lang="de" sz="1500" dirty="0"/>
              <a:t>,</a:t>
            </a:r>
            <a:r>
              <a:rPr lang="de" sz="1500" b="0" i="0" u="none" strike="noStrike" cap="none" baseline="0" dirty="0">
                <a:solidFill>
                  <a:srgbClr val="000000"/>
                </a:solidFill>
                <a:sym typeface="Arial"/>
              </a:rPr>
              <a:t> and email addresses</a:t>
            </a:r>
            <a:r>
              <a:rPr lang="de" sz="1500" b="0" i="0" u="none" strike="noStrike" cap="none" dirty="0">
                <a:solidFill>
                  <a:srgbClr val="000000"/>
                </a:solidFill>
                <a:sym typeface="Arial"/>
              </a:rPr>
              <a:t> of the hotels, cities (parks, zoos, museums, malls, and restaurants), colleges, libraries, and industries for </a:t>
            </a:r>
            <a:r>
              <a:rPr lang="de" sz="1500" dirty="0"/>
              <a:t>different </a:t>
            </a:r>
            <a:r>
              <a:rPr lang="de" sz="1500" b="0" i="0" u="none" strike="noStrike" cap="none" dirty="0">
                <a:solidFill>
                  <a:srgbClr val="000000"/>
                </a:solidFill>
                <a:sym typeface="Arial"/>
              </a:rPr>
              <a:t>cities across Australia. </a:t>
            </a:r>
          </a:p>
          <a:p>
            <a:pPr marL="285750" lvl="0" indent="-285750" rtl="0">
              <a:lnSpc>
                <a:spcPct val="115000"/>
              </a:lnSpc>
              <a:spcBef>
                <a:spcPts val="0"/>
              </a:spcBef>
              <a:buClr>
                <a:schemeClr val="dk1"/>
              </a:buClr>
              <a:buSzPct val="167000"/>
              <a:buFont typeface="Arial" panose="020B0604020202020204" pitchFamily="34" charset="0"/>
              <a:buChar char="•"/>
            </a:pPr>
            <a:endParaRPr lang="de" sz="1500" baseline="0" dirty="0"/>
          </a:p>
          <a:p>
            <a:endParaRPr sz="1500" dirty="0"/>
          </a:p>
          <a:p>
            <a:endParaRPr sz="1500" dirty="0"/>
          </a:p>
        </p:txBody>
      </p:sp>
      <p:sp>
        <p:nvSpPr>
          <p:cNvPr id="210" name="Shape 210"/>
          <p:cNvSpPr txBox="1">
            <a:spLocks noGrp="1"/>
          </p:cNvSpPr>
          <p:nvPr>
            <p:ph type="body" idx="3"/>
          </p:nvPr>
        </p:nvSpPr>
        <p:spPr>
          <a:xfrm>
            <a:off x="76200" y="5132105"/>
            <a:ext cx="8991600" cy="117721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15000"/>
              </a:lnSpc>
              <a:spcBef>
                <a:spcPts val="0"/>
              </a:spcBef>
              <a:spcAft>
                <a:spcPts val="0"/>
              </a:spcAft>
              <a:buClr>
                <a:schemeClr val="dk1"/>
              </a:buClr>
              <a:buSzPct val="25000"/>
              <a:buFont typeface="Arial"/>
              <a:buNone/>
            </a:pPr>
            <a:endParaRPr lang="de" sz="1500" b="0" i="0" u="none" strike="noStrike" cap="none" baseline="0" dirty="0">
              <a:solidFill>
                <a:srgbClr val="000000"/>
              </a:solidFill>
              <a:sym typeface="Arial"/>
            </a:endParaRPr>
          </a:p>
          <a:p>
            <a:endParaRPr sz="1500" dirty="0"/>
          </a:p>
          <a:p>
            <a:endParaRPr sz="1500" dirty="0"/>
          </a:p>
        </p:txBody>
      </p:sp>
      <p:sp>
        <p:nvSpPr>
          <p:cNvPr id="211" name="Shape 21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1800" b="0" i="0" u="none" strike="noStrike" cap="none" baseline="0" dirty="0">
                <a:solidFill>
                  <a:srgbClr val="000000"/>
                </a:solidFill>
                <a:latin typeface="Arial"/>
                <a:ea typeface="Arial"/>
                <a:cs typeface="Arial"/>
                <a:sym typeface="Arial"/>
              </a:rPr>
              <a:t>Story Points:4</a:t>
            </a:r>
          </a:p>
        </p:txBody>
      </p:sp>
      <p:sp>
        <p:nvSpPr>
          <p:cNvPr id="212" name="Shape 21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S</a:t>
            </a:r>
            <a:endParaRPr lang="de" sz="2000" b="0" i="0" u="none" strike="noStrike" cap="none" baseline="0" dirty="0">
              <a:solidFill>
                <a:srgbClr val="000000"/>
              </a:solidFill>
              <a:latin typeface="Arial"/>
              <a:ea typeface="Arial"/>
              <a:cs typeface="Arial"/>
              <a:sym typeface="Arial"/>
            </a:endParaRPr>
          </a:p>
        </p:txBody>
      </p:sp>
      <p:sp>
        <p:nvSpPr>
          <p:cNvPr id="213" name="Shape 21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5</a:t>
            </a:r>
          </a:p>
        </p:txBody>
      </p:sp>
    </p:spTree>
    <p:extLst>
      <p:ext uri="{BB962C8B-B14F-4D97-AF65-F5344CB8AC3E}">
        <p14:creationId xmlns:p14="http://schemas.microsoft.com/office/powerpoint/2010/main" val="3213241666"/>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7448508" cy="876668"/>
          </a:xfrm>
        </p:spPr>
        <p:txBody>
          <a:bodyPr/>
          <a:lstStyle/>
          <a:p>
            <a:pPr algn="l"/>
            <a:r>
              <a:rPr lang="en-AU" b="0" dirty="0"/>
              <a:t>Usability Features</a:t>
            </a:r>
          </a:p>
        </p:txBody>
      </p:sp>
      <p:sp>
        <p:nvSpPr>
          <p:cNvPr id="3" name="TextBox 2"/>
          <p:cNvSpPr txBox="1"/>
          <p:nvPr/>
        </p:nvSpPr>
        <p:spPr>
          <a:xfrm>
            <a:off x="395536" y="1065308"/>
            <a:ext cx="5904656" cy="1169551"/>
          </a:xfrm>
          <a:prstGeom prst="rect">
            <a:avLst/>
          </a:prstGeom>
          <a:noFill/>
        </p:spPr>
        <p:txBody>
          <a:bodyPr wrap="square" rtlCol="0">
            <a:spAutoFit/>
          </a:bodyPr>
          <a:lstStyle/>
          <a:p>
            <a:r>
              <a:rPr lang="en-AU" dirty="0"/>
              <a:t>Users can switch the language of the web application. User experience is optimised for mobile browsing as well as browsing on PC. Users can bookmark specific entries to allow quick return. Information entry forms fill automatically on failed logins / registrations. User accounts with lost passwords can be recovered by contacting user email / phone no.</a:t>
            </a:r>
          </a:p>
        </p:txBody>
      </p:sp>
    </p:spTree>
    <p:extLst>
      <p:ext uri="{BB962C8B-B14F-4D97-AF65-F5344CB8AC3E}">
        <p14:creationId xmlns:p14="http://schemas.microsoft.com/office/powerpoint/2010/main" val="3512006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system to be translated into other languages so that I can understand the information clearly.</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Language settings</a:t>
            </a:r>
          </a:p>
        </p:txBody>
      </p:sp>
      <p:sp>
        <p:nvSpPr>
          <p:cNvPr id="321" name="Shape 321"/>
          <p:cNvSpPr txBox="1">
            <a:spLocks noGrp="1"/>
          </p:cNvSpPr>
          <p:nvPr>
            <p:ph type="body" idx="2"/>
          </p:nvPr>
        </p:nvSpPr>
        <p:spPr>
          <a:xfrm>
            <a:off x="76200" y="2204870"/>
            <a:ext cx="8991600" cy="2416016"/>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Links for different languages are provided at the bottom of the page.</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Clicking a language should translate all the information in the system into the chosen language.</a:t>
            </a:r>
          </a:p>
          <a:p>
            <a:pPr marL="228600" lvl="0">
              <a:spcBef>
                <a:spcPts val="600"/>
              </a:spcBef>
              <a:buClr>
                <a:schemeClr val="dk1"/>
              </a:buClr>
              <a:buSzPct val="167000"/>
            </a:pPr>
            <a:endParaRPr lang="de" sz="1500" dirty="0">
              <a:solidFill>
                <a:schemeClr val="dk1"/>
              </a:solidFill>
            </a:endParaRPr>
          </a:p>
          <a:p>
            <a:pPr marR="0" lvl="0" algn="l" rtl="0">
              <a:lnSpc>
                <a:spcPct val="100000"/>
              </a:lnSpc>
              <a:spcBef>
                <a:spcPts val="600"/>
              </a:spcBef>
              <a:spcAft>
                <a:spcPts val="0"/>
              </a:spcAft>
              <a:buClr>
                <a:schemeClr val="dk1"/>
              </a:buClr>
              <a:buSzPct val="166666"/>
            </a:pPr>
            <a:endParaRPr lang="de" sz="1500" b="0" i="0" u="none" strike="noStrike" cap="none" baseline="0" dirty="0">
              <a:solidFill>
                <a:srgbClr val="000000"/>
              </a:solidFill>
              <a:sym typeface="Arial"/>
            </a:endParaRPr>
          </a:p>
          <a:p>
            <a:pPr marR="0" lvl="0" algn="l" rtl="0">
              <a:lnSpc>
                <a:spcPct val="100000"/>
              </a:lnSpc>
              <a:spcBef>
                <a:spcPts val="600"/>
              </a:spcBef>
              <a:spcAft>
                <a:spcPts val="0"/>
              </a:spcAft>
              <a:buClr>
                <a:schemeClr val="dk1"/>
              </a:buClr>
              <a:buSzPct val="166666"/>
            </a:pPr>
            <a:endParaRPr lang="de" sz="1500" b="0" i="0" u="none" strike="noStrike" cap="none" baseline="0" dirty="0">
              <a:solidFill>
                <a:srgbClr val="000000"/>
              </a:solidFill>
              <a:sym typeface="Arial"/>
            </a:endParaRPr>
          </a:p>
          <a:p>
            <a:endParaRPr lang="en-AU" sz="1500" dirty="0"/>
          </a:p>
          <a:p>
            <a:endParaRPr sz="1500" dirty="0"/>
          </a:p>
        </p:txBody>
      </p:sp>
      <p:sp>
        <p:nvSpPr>
          <p:cNvPr id="322" name="Shape 322"/>
          <p:cNvSpPr txBox="1">
            <a:spLocks noGrp="1"/>
          </p:cNvSpPr>
          <p:nvPr>
            <p:ph type="body" idx="3"/>
          </p:nvPr>
        </p:nvSpPr>
        <p:spPr>
          <a:xfrm>
            <a:off x="76200" y="4710351"/>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Points:8</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S</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15</a:t>
            </a:r>
          </a:p>
        </p:txBody>
      </p:sp>
    </p:spTree>
    <p:extLst>
      <p:ext uri="{BB962C8B-B14F-4D97-AF65-F5344CB8AC3E}">
        <p14:creationId xmlns:p14="http://schemas.microsoft.com/office/powerpoint/2010/main" val="23826711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system to fill the information I have entered automatically so that I do not have to input the same data again.</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Filling forms automatically</a:t>
            </a:r>
          </a:p>
        </p:txBody>
      </p:sp>
      <p:sp>
        <p:nvSpPr>
          <p:cNvPr id="321" name="Shape 321"/>
          <p:cNvSpPr txBox="1">
            <a:spLocks noGrp="1"/>
          </p:cNvSpPr>
          <p:nvPr>
            <p:ph type="body" idx="2"/>
          </p:nvPr>
        </p:nvSpPr>
        <p:spPr>
          <a:xfrm>
            <a:off x="76200" y="2204870"/>
            <a:ext cx="8991600" cy="2569904"/>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The system stores a record of user-inputted data into a database.</a:t>
            </a:r>
          </a:p>
          <a:p>
            <a:pPr marL="514350" lvl="0" indent="-285750">
              <a:spcBef>
                <a:spcPts val="600"/>
              </a:spcBef>
              <a:buClr>
                <a:schemeClr val="dk1"/>
              </a:buClr>
              <a:buSzPct val="167000"/>
              <a:buFont typeface="Arial" panose="020B0604020202020204" pitchFamily="34" charset="0"/>
              <a:buChar char="•"/>
            </a:pPr>
            <a:r>
              <a:rPr lang="en-AU" sz="1500" dirty="0"/>
              <a:t>All user input fields can be filled in automatically based on the user’s previous inputs.</a:t>
            </a:r>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a:p>
            <a:pPr marL="514350" lvl="0" indent="-285750">
              <a:spcBef>
                <a:spcPts val="600"/>
              </a:spcBef>
              <a:buClr>
                <a:schemeClr val="dk1"/>
              </a:buClr>
              <a:buSzPct val="167000"/>
              <a:buFont typeface="Arial" panose="020B0604020202020204" pitchFamily="34" charset="0"/>
              <a:buChar char="•"/>
            </a:pPr>
            <a:endParaRPr lang="en-AU" sz="1500" dirty="0"/>
          </a:p>
        </p:txBody>
      </p:sp>
      <p:sp>
        <p:nvSpPr>
          <p:cNvPr id="322" name="Shape 322"/>
          <p:cNvSpPr txBox="1">
            <a:spLocks noGrp="1"/>
          </p:cNvSpPr>
          <p:nvPr>
            <p:ph type="body" idx="3"/>
          </p:nvPr>
        </p:nvSpPr>
        <p:spPr>
          <a:xfrm>
            <a:off x="76200" y="4864239"/>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Points:1</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S</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25</a:t>
            </a:r>
          </a:p>
        </p:txBody>
      </p:sp>
    </p:spTree>
    <p:extLst>
      <p:ext uri="{BB962C8B-B14F-4D97-AF65-F5344CB8AC3E}">
        <p14:creationId xmlns:p14="http://schemas.microsoft.com/office/powerpoint/2010/main" val="197471394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website to be optimised for phones so that I can utilise the system more effectively while I am travelling.</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74757"/>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Mobile optimisation</a:t>
            </a:r>
          </a:p>
        </p:txBody>
      </p:sp>
      <p:sp>
        <p:nvSpPr>
          <p:cNvPr id="321" name="Shape 321"/>
          <p:cNvSpPr txBox="1">
            <a:spLocks noGrp="1"/>
          </p:cNvSpPr>
          <p:nvPr>
            <p:ph type="body" idx="2"/>
          </p:nvPr>
        </p:nvSpPr>
        <p:spPr>
          <a:xfrm>
            <a:off x="76200" y="2204870"/>
            <a:ext cx="8991600" cy="2954625"/>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Phone users can have two options of using the website: ‘View computer mode’ or ‘View phone mode’.</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‘View computer mode’ is set by default.</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‘View phone mode’ resizes the website and optimises the display for phone users.</a:t>
            </a:r>
            <a:endParaRPr lang="en-AU" sz="1500" dirty="0"/>
          </a:p>
          <a:p>
            <a:endParaRPr lang="en-AU" sz="1500" dirty="0"/>
          </a:p>
          <a:p>
            <a:endParaRPr lang="en-AU" sz="1500" dirty="0"/>
          </a:p>
          <a:p>
            <a:endParaRPr lang="en-AU" sz="1500" dirty="0"/>
          </a:p>
          <a:p>
            <a:endParaRPr lang="en-AU" sz="1500" dirty="0"/>
          </a:p>
          <a:p>
            <a:endParaRPr lang="en-AU" sz="1500" dirty="0"/>
          </a:p>
          <a:p>
            <a:endParaRPr sz="1500" dirty="0"/>
          </a:p>
        </p:txBody>
      </p:sp>
      <p:sp>
        <p:nvSpPr>
          <p:cNvPr id="322" name="Shape 322"/>
          <p:cNvSpPr txBox="1">
            <a:spLocks noGrp="1"/>
          </p:cNvSpPr>
          <p:nvPr>
            <p:ph type="body" idx="3"/>
          </p:nvPr>
        </p:nvSpPr>
        <p:spPr>
          <a:xfrm>
            <a:off x="76200" y="5258000"/>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Points:8</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S</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21</a:t>
            </a:r>
          </a:p>
        </p:txBody>
      </p:sp>
    </p:spTree>
    <p:extLst>
      <p:ext uri="{BB962C8B-B14F-4D97-AF65-F5344CB8AC3E}">
        <p14:creationId xmlns:p14="http://schemas.microsoft.com/office/powerpoint/2010/main" val="185846793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website to have bookmarks so that I can save time when searching for information.</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9204" y="75697"/>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Bookmarks</a:t>
            </a:r>
          </a:p>
        </p:txBody>
      </p:sp>
      <p:sp>
        <p:nvSpPr>
          <p:cNvPr id="321" name="Shape 321"/>
          <p:cNvSpPr txBox="1">
            <a:spLocks noGrp="1"/>
          </p:cNvSpPr>
          <p:nvPr>
            <p:ph type="body" idx="2"/>
          </p:nvPr>
        </p:nvSpPr>
        <p:spPr>
          <a:xfrm>
            <a:off x="76200" y="2204870"/>
            <a:ext cx="8991600" cy="2877681"/>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A bookmark icon is displayed for each type of information.</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on the bookmark icon creates a listing on the ‘Bookmarks’ page.</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the ‘Bookmarks’ page displays a list of the bookmarked information.</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on a bookmark redirects the user to the corresponding page.</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Right-clicking a bookmark deletes the bookmark.</a:t>
            </a:r>
            <a:endParaRPr lang="en-AU" sz="1500" dirty="0"/>
          </a:p>
          <a:p>
            <a:endParaRPr lang="en-AU" sz="1500" dirty="0"/>
          </a:p>
          <a:p>
            <a:endParaRPr lang="en-AU" sz="1500" dirty="0"/>
          </a:p>
          <a:p>
            <a:endParaRPr lang="en-AU" sz="1500" dirty="0"/>
          </a:p>
          <a:p>
            <a:endParaRPr sz="1500" dirty="0"/>
          </a:p>
        </p:txBody>
      </p:sp>
      <p:sp>
        <p:nvSpPr>
          <p:cNvPr id="322" name="Shape 322"/>
          <p:cNvSpPr txBox="1">
            <a:spLocks noGrp="1"/>
          </p:cNvSpPr>
          <p:nvPr>
            <p:ph type="body" idx="3"/>
          </p:nvPr>
        </p:nvSpPr>
        <p:spPr>
          <a:xfrm>
            <a:off x="76200" y="5172016"/>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C</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22</a:t>
            </a:r>
          </a:p>
        </p:txBody>
      </p:sp>
    </p:spTree>
    <p:extLst>
      <p:ext uri="{BB962C8B-B14F-4D97-AF65-F5344CB8AC3E}">
        <p14:creationId xmlns:p14="http://schemas.microsoft.com/office/powerpoint/2010/main" val="162595305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website to have an account recovery system so that I can recover my account if I lose my password.</a:t>
            </a:r>
            <a:endParaRPr lang="en-AU" sz="2000" dirty="0">
              <a:latin typeface="Times New Roman"/>
              <a:ea typeface="Times New Roman"/>
              <a:cs typeface="Times New Roman"/>
              <a:sym typeface="Times New Roman"/>
            </a:endParaRP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3063"/>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Account Recovery</a:t>
            </a:r>
          </a:p>
        </p:txBody>
      </p:sp>
      <p:sp>
        <p:nvSpPr>
          <p:cNvPr id="321" name="Shape 321"/>
          <p:cNvSpPr txBox="1">
            <a:spLocks noGrp="1"/>
          </p:cNvSpPr>
          <p:nvPr>
            <p:ph type="body" idx="2"/>
          </p:nvPr>
        </p:nvSpPr>
        <p:spPr>
          <a:xfrm>
            <a:off x="76200" y="2176465"/>
            <a:ext cx="8991600" cy="2877681"/>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link ‘Forgot your password?‘ is be displayed.</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Clicking ‘Forgot your password?‘ displays two options that the user can choose from (send a recovery email or send a recovery text message).</a:t>
            </a:r>
          </a:p>
          <a:p>
            <a:pPr marL="514350" lvl="0" indent="-285750">
              <a:spcBef>
                <a:spcPts val="600"/>
              </a:spcBef>
              <a:buClr>
                <a:schemeClr val="dk1"/>
              </a:buClr>
              <a:buSzPct val="167000"/>
              <a:buFont typeface="Arial" panose="020B0604020202020204" pitchFamily="34" charset="0"/>
              <a:buChar char="•"/>
            </a:pPr>
            <a:r>
              <a:rPr lang="de" sz="1500" dirty="0"/>
              <a:t>Clicking ‘Ok‘ after selecting an option should send a recovery link that allows the user to enter a new password.</a:t>
            </a:r>
          </a:p>
          <a:p>
            <a:pPr marL="514350" lvl="0" indent="-285750">
              <a:spcBef>
                <a:spcPts val="600"/>
              </a:spcBef>
              <a:buClr>
                <a:schemeClr val="dk1"/>
              </a:buClr>
              <a:buSzPct val="167000"/>
              <a:buFont typeface="Arial" panose="020B0604020202020204" pitchFamily="34" charset="0"/>
              <a:buChar char="•"/>
            </a:pPr>
            <a:r>
              <a:rPr lang="de" sz="1500" dirty="0"/>
              <a:t>Clicking ‘Confirm‘ should effectively change the user‘s password, and should redirect the user to a confirmation page.</a:t>
            </a:r>
            <a:endParaRPr lang="de" sz="1500" baseline="0" dirty="0"/>
          </a:p>
          <a:p>
            <a:pPr marR="0" lvl="0" algn="l" rtl="0">
              <a:lnSpc>
                <a:spcPct val="100000"/>
              </a:lnSpc>
              <a:spcBef>
                <a:spcPts val="600"/>
              </a:spcBef>
              <a:spcAft>
                <a:spcPts val="0"/>
              </a:spcAft>
              <a:buClr>
                <a:schemeClr val="dk1"/>
              </a:buClr>
              <a:buSzPct val="166666"/>
            </a:pPr>
            <a:endParaRPr lang="de" sz="1500" b="0" i="0" u="none" strike="noStrike" cap="none" baseline="0" dirty="0">
              <a:solidFill>
                <a:srgbClr val="000000"/>
              </a:solidFill>
              <a:sym typeface="Arial"/>
            </a:endParaRPr>
          </a:p>
          <a:p>
            <a:endParaRPr sz="1500" dirty="0"/>
          </a:p>
        </p:txBody>
      </p:sp>
      <p:sp>
        <p:nvSpPr>
          <p:cNvPr id="322" name="Shape 322"/>
          <p:cNvSpPr txBox="1">
            <a:spLocks noGrp="1"/>
          </p:cNvSpPr>
          <p:nvPr>
            <p:ph type="body" idx="3"/>
          </p:nvPr>
        </p:nvSpPr>
        <p:spPr>
          <a:xfrm>
            <a:off x="76200" y="5145223"/>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S</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13</a:t>
            </a:r>
          </a:p>
        </p:txBody>
      </p:sp>
    </p:spTree>
    <p:extLst>
      <p:ext uri="{BB962C8B-B14F-4D97-AF65-F5344CB8AC3E}">
        <p14:creationId xmlns:p14="http://schemas.microsoft.com/office/powerpoint/2010/main" val="121010063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know the options for public transport so that I can find the most convenient methods of travelling around the city.</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Public transport services</a:t>
            </a:r>
          </a:p>
        </p:txBody>
      </p:sp>
      <p:sp>
        <p:nvSpPr>
          <p:cNvPr id="321" name="Shape 321"/>
          <p:cNvSpPr txBox="1">
            <a:spLocks noGrp="1"/>
          </p:cNvSpPr>
          <p:nvPr>
            <p:ph type="body" idx="2"/>
          </p:nvPr>
        </p:nvSpPr>
        <p:spPr>
          <a:xfrm>
            <a:off x="76200" y="2204870"/>
            <a:ext cx="8991600" cy="2416016"/>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link ‘Public transport‘ is be displayed for all users.</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Clicking ‘Public transport‘ should display the list of names, routes, email addresses, and phone numbers for the city bus and metro rail services in the city.</a:t>
            </a:r>
          </a:p>
          <a:p>
            <a:pPr marL="514350" lvl="0" indent="-285750">
              <a:spcBef>
                <a:spcPts val="600"/>
              </a:spcBef>
              <a:buClr>
                <a:schemeClr val="dk1"/>
              </a:buClr>
              <a:buSzPct val="167000"/>
              <a:buFont typeface="Arial" panose="020B0604020202020204" pitchFamily="34" charset="0"/>
              <a:buChar char="•"/>
            </a:pPr>
            <a:r>
              <a:rPr lang="de" sz="1500" dirty="0"/>
              <a:t>A map of the city should be provided, outlining the routes for the city bus and metro rail.</a:t>
            </a:r>
          </a:p>
          <a:p>
            <a:pPr marL="514350" lvl="0" indent="-285750">
              <a:spcBef>
                <a:spcPts val="600"/>
              </a:spcBef>
              <a:buClr>
                <a:schemeClr val="dk1"/>
              </a:buClr>
              <a:buSzPct val="167000"/>
              <a:buFont typeface="Arial" panose="020B0604020202020204" pitchFamily="34" charset="0"/>
              <a:buChar char="•"/>
            </a:pPr>
            <a:r>
              <a:rPr lang="de" sz="1500" dirty="0"/>
              <a:t>Clicking the ‘Back‘ button should redirect the user to the main menu.</a:t>
            </a:r>
          </a:p>
          <a:p>
            <a:pPr marR="0" lvl="0" algn="l" rtl="0">
              <a:lnSpc>
                <a:spcPct val="100000"/>
              </a:lnSpc>
              <a:spcBef>
                <a:spcPts val="600"/>
              </a:spcBef>
              <a:spcAft>
                <a:spcPts val="0"/>
              </a:spcAft>
              <a:buClr>
                <a:schemeClr val="dk1"/>
              </a:buClr>
              <a:buSzPct val="166666"/>
            </a:pPr>
            <a:endParaRPr lang="de" sz="1500" b="0" i="0" u="none" strike="noStrike" cap="none" baseline="0" dirty="0">
              <a:solidFill>
                <a:srgbClr val="000000"/>
              </a:solidFill>
              <a:sym typeface="Arial"/>
            </a:endParaRPr>
          </a:p>
          <a:p>
            <a:endParaRPr sz="1500" dirty="0"/>
          </a:p>
        </p:txBody>
      </p:sp>
      <p:sp>
        <p:nvSpPr>
          <p:cNvPr id="322" name="Shape 322"/>
          <p:cNvSpPr txBox="1">
            <a:spLocks noGrp="1"/>
          </p:cNvSpPr>
          <p:nvPr>
            <p:ph type="body" idx="3"/>
          </p:nvPr>
        </p:nvSpPr>
        <p:spPr>
          <a:xfrm>
            <a:off x="76200" y="4710351"/>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C</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14</a:t>
            </a:r>
          </a:p>
        </p:txBody>
      </p:sp>
    </p:spTree>
    <p:extLst>
      <p:ext uri="{BB962C8B-B14F-4D97-AF65-F5344CB8AC3E}">
        <p14:creationId xmlns:p14="http://schemas.microsoft.com/office/powerpoint/2010/main" val="2722854294"/>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8384612" cy="876668"/>
          </a:xfrm>
        </p:spPr>
        <p:txBody>
          <a:bodyPr/>
          <a:lstStyle/>
          <a:p>
            <a:pPr algn="l"/>
            <a:r>
              <a:rPr lang="en-AU" b="0" dirty="0"/>
              <a:t>Additional Information Types</a:t>
            </a:r>
          </a:p>
        </p:txBody>
      </p:sp>
      <p:sp>
        <p:nvSpPr>
          <p:cNvPr id="3" name="TextBox 2"/>
          <p:cNvSpPr txBox="1"/>
          <p:nvPr/>
        </p:nvSpPr>
        <p:spPr>
          <a:xfrm>
            <a:off x="395536" y="1065308"/>
            <a:ext cx="5904656" cy="738664"/>
          </a:xfrm>
          <a:prstGeom prst="rect">
            <a:avLst/>
          </a:prstGeom>
          <a:noFill/>
        </p:spPr>
        <p:txBody>
          <a:bodyPr wrap="square" rtlCol="0">
            <a:spAutoFit/>
          </a:bodyPr>
          <a:lstStyle/>
          <a:p>
            <a:r>
              <a:rPr lang="en-AU" dirty="0"/>
              <a:t>Users can view more types of city information, using the search bar functionality implemented in Release 1. Emergency information is easily accessible by all kinds of users, registered or otherwise.</a:t>
            </a:r>
          </a:p>
        </p:txBody>
      </p:sp>
    </p:spTree>
    <p:extLst>
      <p:ext uri="{BB962C8B-B14F-4D97-AF65-F5344CB8AC3E}">
        <p14:creationId xmlns:p14="http://schemas.microsoft.com/office/powerpoint/2010/main" val="83352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76200" y="868949"/>
            <a:ext cx="8991600" cy="1600408"/>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dirty="0">
                <a:solidFill>
                  <a:srgbClr val="000000"/>
                </a:solidFill>
                <a:sym typeface="Arial"/>
              </a:rPr>
              <a:t>As a user, I want the system to contain different menu buttons so that I can easily navigate through the different</a:t>
            </a:r>
            <a:r>
              <a:rPr lang="de" sz="2000" b="0" i="0" u="none" strike="noStrike" cap="none" dirty="0">
                <a:solidFill>
                  <a:srgbClr val="000000"/>
                </a:solidFill>
                <a:sym typeface="Arial"/>
              </a:rPr>
              <a:t> types of information.</a:t>
            </a:r>
          </a:p>
          <a:p>
            <a:pPr marL="342900" marR="0" lvl="0" indent="-342900" algn="l" rtl="0">
              <a:lnSpc>
                <a:spcPct val="115000"/>
              </a:lnSpc>
              <a:spcBef>
                <a:spcPts val="0"/>
              </a:spcBef>
              <a:spcAft>
                <a:spcPts val="0"/>
              </a:spcAft>
              <a:buClr>
                <a:schemeClr val="dk1"/>
              </a:buClr>
              <a:buSzPct val="25000"/>
              <a:buFont typeface="Arial"/>
              <a:buNone/>
            </a:pPr>
            <a:endParaRPr lang="de" sz="2000" baseline="0" dirty="0">
              <a:solidFill>
                <a:srgbClr val="000000"/>
              </a:solidFill>
            </a:endParaRPr>
          </a:p>
          <a:p>
            <a:pPr marL="342900" marR="0" lvl="0" indent="-342900" algn="l" rtl="0">
              <a:lnSpc>
                <a:spcPct val="115000"/>
              </a:lnSpc>
              <a:spcBef>
                <a:spcPts val="0"/>
              </a:spcBef>
              <a:spcAft>
                <a:spcPts val="0"/>
              </a:spcAft>
              <a:buClr>
                <a:schemeClr val="dk1"/>
              </a:buClr>
              <a:buSzPct val="25000"/>
              <a:buFont typeface="Arial"/>
              <a:buNone/>
            </a:pPr>
            <a:endParaRPr lang="de" sz="2000" b="0" i="0" u="none" strike="noStrike" cap="none" baseline="0" dirty="0">
              <a:solidFill>
                <a:srgbClr val="000000"/>
              </a:solidFill>
              <a:sym typeface="Arial"/>
            </a:endParaRPr>
          </a:p>
        </p:txBody>
      </p:sp>
      <p:sp>
        <p:nvSpPr>
          <p:cNvPr id="197" name="Shape 197"/>
          <p:cNvSpPr txBox="1">
            <a:spLocks noGrp="1"/>
          </p:cNvSpPr>
          <p:nvPr>
            <p:ph type="title"/>
          </p:nvPr>
        </p:nvSpPr>
        <p:spPr>
          <a:xfrm>
            <a:off x="1092208"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b="1" i="0" u="none" strike="noStrike" cap="none" baseline="0" dirty="0">
                <a:solidFill>
                  <a:schemeClr val="bg1"/>
                </a:solidFill>
                <a:latin typeface="Arial"/>
                <a:ea typeface="Arial"/>
                <a:cs typeface="Arial"/>
                <a:sym typeface="Arial"/>
              </a:rPr>
              <a:t>Menu buttons</a:t>
            </a:r>
          </a:p>
        </p:txBody>
      </p:sp>
      <p:sp>
        <p:nvSpPr>
          <p:cNvPr id="198" name="Shape 198"/>
          <p:cNvSpPr txBox="1">
            <a:spLocks noGrp="1"/>
          </p:cNvSpPr>
          <p:nvPr>
            <p:ph type="body" idx="2"/>
          </p:nvPr>
        </p:nvSpPr>
        <p:spPr>
          <a:xfrm>
            <a:off x="76200" y="2558831"/>
            <a:ext cx="8991600" cy="2573751"/>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285750" indent="-285750">
              <a:lnSpc>
                <a:spcPct val="115000"/>
              </a:lnSpc>
              <a:buClr>
                <a:schemeClr val="dk1"/>
              </a:buClr>
              <a:buSzPct val="167000"/>
              <a:buFont typeface="Arial" panose="020B0604020202020204" pitchFamily="34" charset="0"/>
              <a:buChar char="•"/>
            </a:pPr>
            <a:r>
              <a:rPr lang="de" sz="1500" dirty="0"/>
              <a:t>A link is provided for each type of information that is available to the user.</a:t>
            </a:r>
          </a:p>
          <a:p>
            <a:pPr marL="285750" indent="-285750">
              <a:lnSpc>
                <a:spcPct val="115000"/>
              </a:lnSpc>
              <a:buClr>
                <a:schemeClr val="dk1"/>
              </a:buClr>
              <a:buSzPct val="167000"/>
              <a:buFont typeface="Arial" panose="020B0604020202020204" pitchFamily="34" charset="0"/>
              <a:buChar char="•"/>
            </a:pPr>
            <a:r>
              <a:rPr lang="de" sz="1500" dirty="0"/>
              <a:t>Clicking a link shows the list of names, addresses, phone numbers/departments/industry types, and email addresses of the selected types of places in the city.</a:t>
            </a:r>
          </a:p>
          <a:p>
            <a:pPr marL="285750" indent="-285750">
              <a:lnSpc>
                <a:spcPct val="115000"/>
              </a:lnSpc>
              <a:buClr>
                <a:schemeClr val="dk1"/>
              </a:buClr>
              <a:buSzPct val="167000"/>
              <a:buFont typeface="Arial" panose="020B0604020202020204" pitchFamily="34" charset="0"/>
              <a:buChar char="•"/>
            </a:pPr>
            <a:r>
              <a:rPr lang="de" sz="1500" dirty="0"/>
              <a:t> The menu button ‘City information‘ redirects the user to an additional menu containing the list of the names, addresses, phones, and email addresses of the parks, zoos, museums, malls, and restaurants in the city.</a:t>
            </a:r>
          </a:p>
          <a:p>
            <a:pPr>
              <a:lnSpc>
                <a:spcPct val="115000"/>
              </a:lnSpc>
              <a:buClr>
                <a:schemeClr val="dk1"/>
              </a:buClr>
              <a:buSzPct val="167000"/>
            </a:pPr>
            <a:endParaRPr lang="de" sz="1500" dirty="0"/>
          </a:p>
          <a:p>
            <a:pPr marL="285750" marR="0" lvl="0" indent="-285750" algn="l" rtl="0">
              <a:lnSpc>
                <a:spcPct val="115000"/>
              </a:lnSpc>
              <a:spcBef>
                <a:spcPts val="0"/>
              </a:spcBef>
              <a:spcAft>
                <a:spcPts val="0"/>
              </a:spcAft>
              <a:buClr>
                <a:schemeClr val="dk1"/>
              </a:buClr>
              <a:buSzPct val="167000"/>
              <a:buFont typeface="Arial" panose="020B0604020202020204" pitchFamily="34" charset="0"/>
              <a:buChar char="•"/>
            </a:pPr>
            <a:endParaRPr lang="de" sz="1500" dirty="0"/>
          </a:p>
        </p:txBody>
      </p:sp>
      <p:sp>
        <p:nvSpPr>
          <p:cNvPr id="199" name="Shape 199"/>
          <p:cNvSpPr txBox="1">
            <a:spLocks noGrp="1"/>
          </p:cNvSpPr>
          <p:nvPr>
            <p:ph type="body" idx="3"/>
          </p:nvPr>
        </p:nvSpPr>
        <p:spPr>
          <a:xfrm>
            <a:off x="76200" y="5222056"/>
            <a:ext cx="8991600" cy="1146437"/>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0" i="0" u="none" strike="noStrike" cap="none" baseline="0" dirty="0">
                <a:solidFill>
                  <a:srgbClr val="000000"/>
                </a:solidFill>
                <a:latin typeface="Arial"/>
                <a:ea typeface="Arial"/>
                <a:cs typeface="Arial"/>
                <a:sym typeface="Arial"/>
              </a:rPr>
              <a:t>Notes:</a:t>
            </a:r>
          </a:p>
          <a:p>
            <a:pPr marL="342900" marR="0" lvl="0" indent="-342900" algn="l" rtl="0">
              <a:lnSpc>
                <a:spcPct val="115000"/>
              </a:lnSpc>
              <a:spcBef>
                <a:spcPts val="0"/>
              </a:spcBef>
              <a:spcAft>
                <a:spcPts val="0"/>
              </a:spcAft>
              <a:buClr>
                <a:schemeClr val="dk1"/>
              </a:buClr>
              <a:buSzPct val="25000"/>
              <a:buFont typeface="Arial"/>
              <a:buNone/>
            </a:pPr>
            <a:endParaRPr lang="de" sz="1500" b="0" i="0" u="none" strike="noStrike" cap="none" baseline="0" dirty="0">
              <a:solidFill>
                <a:srgbClr val="000000"/>
              </a:solidFill>
              <a:latin typeface="Arial"/>
              <a:ea typeface="Arial"/>
              <a:cs typeface="Arial"/>
              <a:sym typeface="Arial"/>
            </a:endParaRPr>
          </a:p>
          <a:p>
            <a:endParaRPr dirty="0"/>
          </a:p>
          <a:p>
            <a:endParaRPr dirty="0"/>
          </a:p>
        </p:txBody>
      </p:sp>
      <p:sp>
        <p:nvSpPr>
          <p:cNvPr id="200" name="Shape 200"/>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201" name="Shape 201"/>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02" name="Shape 202"/>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4</a:t>
            </a:r>
          </a:p>
        </p:txBody>
      </p:sp>
    </p:spTree>
    <p:extLst>
      <p:ext uri="{BB962C8B-B14F-4D97-AF65-F5344CB8AC3E}">
        <p14:creationId xmlns:p14="http://schemas.microsoft.com/office/powerpoint/2010/main" val="3545751563"/>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1806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student, I want a list of student accommodation so that I can find a place to rent out while I study. </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1386"/>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Student accommodation</a:t>
            </a:r>
          </a:p>
        </p:txBody>
      </p:sp>
      <p:sp>
        <p:nvSpPr>
          <p:cNvPr id="321" name="Shape 321"/>
          <p:cNvSpPr txBox="1">
            <a:spLocks noGrp="1"/>
          </p:cNvSpPr>
          <p:nvPr>
            <p:ph type="body" idx="2"/>
          </p:nvPr>
        </p:nvSpPr>
        <p:spPr>
          <a:xfrm>
            <a:off x="76200" y="2204870"/>
            <a:ext cx="8991600" cy="3108513"/>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A link ‘Accommodation’ is displayed for student users.</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‘Accommodation’ displays a list of the names, locations, contact details and prices of trusted student accommodation in the city.</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Links are provided for rental websites and student accommodation websites.</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on ‘Back’ redirects the user to the menu.</a:t>
            </a:r>
            <a:endParaRPr lang="de" sz="1500" dirty="0">
              <a:solidFill>
                <a:schemeClr val="dk1"/>
              </a:solidFill>
            </a:endParaRPr>
          </a:p>
          <a:p>
            <a:pPr marR="0" lvl="0" algn="l" rtl="0">
              <a:lnSpc>
                <a:spcPct val="100000"/>
              </a:lnSpc>
              <a:spcBef>
                <a:spcPts val="600"/>
              </a:spcBef>
              <a:spcAft>
                <a:spcPts val="0"/>
              </a:spcAft>
              <a:buClr>
                <a:schemeClr val="dk1"/>
              </a:buClr>
              <a:buSzPct val="166666"/>
            </a:pPr>
            <a:endParaRPr lang="de" sz="1500" b="0" i="0" u="none" strike="noStrike" cap="none" baseline="0" dirty="0">
              <a:solidFill>
                <a:srgbClr val="000000"/>
              </a:solidFill>
              <a:sym typeface="Arial"/>
            </a:endParaRPr>
          </a:p>
          <a:p>
            <a:endParaRPr lang="en-AU" sz="1500" dirty="0"/>
          </a:p>
          <a:p>
            <a:endParaRPr lang="en-AU" sz="1500" dirty="0"/>
          </a:p>
          <a:p>
            <a:endParaRPr lang="en-AU" sz="1500" dirty="0"/>
          </a:p>
          <a:p>
            <a:endParaRPr sz="1500" dirty="0"/>
          </a:p>
        </p:txBody>
      </p:sp>
      <p:sp>
        <p:nvSpPr>
          <p:cNvPr id="322" name="Shape 322"/>
          <p:cNvSpPr txBox="1">
            <a:spLocks noGrp="1"/>
          </p:cNvSpPr>
          <p:nvPr>
            <p:ph type="body" idx="3"/>
          </p:nvPr>
        </p:nvSpPr>
        <p:spPr>
          <a:xfrm>
            <a:off x="76200" y="5431253"/>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C</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18</a:t>
            </a:r>
          </a:p>
        </p:txBody>
      </p:sp>
    </p:spTree>
    <p:extLst>
      <p:ext uri="{BB962C8B-B14F-4D97-AF65-F5344CB8AC3E}">
        <p14:creationId xmlns:p14="http://schemas.microsoft.com/office/powerpoint/2010/main" val="1608900217"/>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1806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tourist, I want the system to provide an event calendar so that I find events to attend during my vacation.</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Event information</a:t>
            </a:r>
          </a:p>
        </p:txBody>
      </p:sp>
      <p:sp>
        <p:nvSpPr>
          <p:cNvPr id="321" name="Shape 321"/>
          <p:cNvSpPr txBox="1">
            <a:spLocks noGrp="1"/>
          </p:cNvSpPr>
          <p:nvPr>
            <p:ph type="body" idx="2"/>
          </p:nvPr>
        </p:nvSpPr>
        <p:spPr>
          <a:xfrm>
            <a:off x="76200" y="2204870"/>
            <a:ext cx="8991600" cy="2954625"/>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A link ‘Events’ is provided for Tourist users.</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‘Events’ displays a list of events. Including the date, time and location of the event, and a simple description of the event.</a:t>
            </a:r>
          </a:p>
          <a:p>
            <a:pPr marL="514350" lvl="0" indent="-285750">
              <a:spcBef>
                <a:spcPts val="600"/>
              </a:spcBef>
              <a:buClr>
                <a:schemeClr val="dk1"/>
              </a:buClr>
              <a:buSzPct val="167000"/>
              <a:buFont typeface="Arial" panose="020B0604020202020204" pitchFamily="34" charset="0"/>
              <a:buChar char="•"/>
            </a:pPr>
            <a:r>
              <a:rPr lang="en-AU" sz="1500" b="0" i="0" u="none" strike="noStrike" cap="none" baseline="0" dirty="0">
                <a:solidFill>
                  <a:schemeClr val="dk1"/>
                </a:solidFill>
                <a:sym typeface="Arial"/>
              </a:rPr>
              <a:t>The events are ordered by date.</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‘Location’ displays the location of the event on the city map.</a:t>
            </a:r>
          </a:p>
          <a:p>
            <a:pPr marL="514350" lvl="0" indent="-285750">
              <a:spcBef>
                <a:spcPts val="600"/>
              </a:spcBef>
              <a:buClr>
                <a:schemeClr val="dk1"/>
              </a:buClr>
              <a:buSzPct val="167000"/>
              <a:buFont typeface="Arial" panose="020B0604020202020204" pitchFamily="34" charset="0"/>
              <a:buChar char="•"/>
            </a:pPr>
            <a:r>
              <a:rPr lang="en-AU" sz="1500" b="0" i="0" u="none" strike="noStrike" cap="none" baseline="0" dirty="0">
                <a:solidFill>
                  <a:schemeClr val="dk1"/>
                </a:solidFill>
                <a:sym typeface="Arial"/>
              </a:rPr>
              <a:t>Clicking an event redirects the user to the website associated with the event.</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Clicking on ‘Back’ redirects the user to the menu.</a:t>
            </a:r>
            <a:endParaRPr lang="de" sz="1500" b="0" i="0" u="none" strike="noStrike" cap="none" baseline="0" dirty="0">
              <a:solidFill>
                <a:srgbClr val="000000"/>
              </a:solidFill>
              <a:sym typeface="Arial"/>
            </a:endParaRPr>
          </a:p>
          <a:p>
            <a:endParaRPr lang="en-AU" sz="1500" dirty="0"/>
          </a:p>
          <a:p>
            <a:endParaRPr sz="1500" dirty="0"/>
          </a:p>
        </p:txBody>
      </p:sp>
      <p:sp>
        <p:nvSpPr>
          <p:cNvPr id="322" name="Shape 322"/>
          <p:cNvSpPr txBox="1">
            <a:spLocks noGrp="1"/>
          </p:cNvSpPr>
          <p:nvPr>
            <p:ph type="body" idx="3"/>
          </p:nvPr>
        </p:nvSpPr>
        <p:spPr>
          <a:xfrm>
            <a:off x="76200" y="5285280"/>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C</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19</a:t>
            </a:r>
          </a:p>
        </p:txBody>
      </p:sp>
    </p:spTree>
    <p:extLst>
      <p:ext uri="{BB962C8B-B14F-4D97-AF65-F5344CB8AC3E}">
        <p14:creationId xmlns:p14="http://schemas.microsoft.com/office/powerpoint/2010/main" val="2772760393"/>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to know emergency contact details so that I can call for help if an accident occurs.</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1828"/>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Emergency information</a:t>
            </a:r>
          </a:p>
        </p:txBody>
      </p:sp>
      <p:sp>
        <p:nvSpPr>
          <p:cNvPr id="321" name="Shape 321"/>
          <p:cNvSpPr txBox="1">
            <a:spLocks noGrp="1"/>
          </p:cNvSpPr>
          <p:nvPr>
            <p:ph type="body" idx="2"/>
          </p:nvPr>
        </p:nvSpPr>
        <p:spPr>
          <a:xfrm>
            <a:off x="76200" y="2204870"/>
            <a:ext cx="8991600" cy="2877681"/>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endParaRPr lang="en-AU" sz="1500" dirty="0">
              <a:solidFill>
                <a:schemeClr val="dk1"/>
              </a:solidFill>
            </a:endParaRP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A list of names and numbers are provided for emergencies.</a:t>
            </a:r>
          </a:p>
          <a:p>
            <a:pPr marL="514350" lvl="0" indent="-285750">
              <a:spcBef>
                <a:spcPts val="600"/>
              </a:spcBef>
              <a:buClr>
                <a:schemeClr val="dk1"/>
              </a:buClr>
              <a:buSzPct val="167000"/>
              <a:buFont typeface="Arial" panose="020B0604020202020204" pitchFamily="34" charset="0"/>
              <a:buChar char="•"/>
            </a:pPr>
            <a:r>
              <a:rPr lang="en-AU" sz="1500" dirty="0">
                <a:solidFill>
                  <a:schemeClr val="dk1"/>
                </a:solidFill>
              </a:rPr>
              <a:t>The system displays the locations, contact details, and opening hours for the hospitals in the city.</a:t>
            </a:r>
            <a:endParaRPr lang="en-AU" sz="1500" dirty="0"/>
          </a:p>
          <a:p>
            <a:endParaRPr lang="en-AU" sz="1500" dirty="0"/>
          </a:p>
          <a:p>
            <a:endParaRPr lang="en-AU" sz="1500" dirty="0"/>
          </a:p>
          <a:p>
            <a:endParaRPr lang="en-AU" sz="1500" dirty="0"/>
          </a:p>
          <a:p>
            <a:endParaRPr lang="en-AU" sz="1500" dirty="0"/>
          </a:p>
          <a:p>
            <a:endParaRPr lang="en-AU" sz="1500" dirty="0"/>
          </a:p>
          <a:p>
            <a:endParaRPr lang="en-AU" sz="1500" dirty="0"/>
          </a:p>
          <a:p>
            <a:endParaRPr lang="en-AU" sz="1500" dirty="0"/>
          </a:p>
          <a:p>
            <a:endParaRPr sz="1500" dirty="0"/>
          </a:p>
        </p:txBody>
      </p:sp>
      <p:sp>
        <p:nvSpPr>
          <p:cNvPr id="322" name="Shape 322"/>
          <p:cNvSpPr txBox="1">
            <a:spLocks noGrp="1"/>
          </p:cNvSpPr>
          <p:nvPr>
            <p:ph type="body" idx="3"/>
          </p:nvPr>
        </p:nvSpPr>
        <p:spPr>
          <a:xfrm>
            <a:off x="76200" y="5172016"/>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C</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20</a:t>
            </a:r>
          </a:p>
        </p:txBody>
      </p:sp>
    </p:spTree>
    <p:extLst>
      <p:ext uri="{BB962C8B-B14F-4D97-AF65-F5344CB8AC3E}">
        <p14:creationId xmlns:p14="http://schemas.microsoft.com/office/powerpoint/2010/main" val="310085663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system to provide a search engine so that I can find information more quickly.</a:t>
            </a:r>
          </a:p>
          <a:p>
            <a:pPr marL="228600" lvl="0">
              <a:lnSpc>
                <a:spcPct val="115000"/>
              </a:lnSpc>
              <a:spcBef>
                <a:spcPts val="0"/>
              </a:spcBef>
              <a:buSzPct val="45833"/>
              <a:buNone/>
            </a:pPr>
            <a:endParaRPr lang="en-AU" sz="2000" dirty="0">
              <a:latin typeface="Times New Roman"/>
              <a:ea typeface="Times New Roman"/>
              <a:cs typeface="Times New Roman"/>
              <a:sym typeface="Times New Roman"/>
            </a:endParaRP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87327" y="84675"/>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Search engine</a:t>
            </a:r>
          </a:p>
        </p:txBody>
      </p:sp>
      <p:sp>
        <p:nvSpPr>
          <p:cNvPr id="321" name="Shape 321"/>
          <p:cNvSpPr txBox="1">
            <a:spLocks noGrp="1"/>
          </p:cNvSpPr>
          <p:nvPr>
            <p:ph type="body" idx="2"/>
          </p:nvPr>
        </p:nvSpPr>
        <p:spPr>
          <a:xfrm>
            <a:off x="76200" y="2204870"/>
            <a:ext cx="8991600" cy="2646848"/>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user input field should be provided for the search engine.</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Clicking ‘Search‘ should search the system for the key words that the user has inputted.</a:t>
            </a:r>
          </a:p>
          <a:p>
            <a:pPr marL="514350" lvl="0" indent="-285750">
              <a:spcBef>
                <a:spcPts val="600"/>
              </a:spcBef>
              <a:buClr>
                <a:schemeClr val="dk1"/>
              </a:buClr>
              <a:buSzPct val="167000"/>
              <a:buFont typeface="Arial" panose="020B0604020202020204" pitchFamily="34" charset="0"/>
              <a:buChar char="•"/>
            </a:pPr>
            <a:r>
              <a:rPr lang="de" sz="1500" dirty="0">
                <a:solidFill>
                  <a:schemeClr val="dk1"/>
                </a:solidFill>
              </a:rPr>
              <a:t>A list of results should be provided, consisting of all the types of information (e.g. </a:t>
            </a:r>
            <a:r>
              <a:rPr lang="en-AU" sz="1500" dirty="0">
                <a:solidFill>
                  <a:schemeClr val="dk1"/>
                </a:solidFill>
              </a:rPr>
              <a:t>a s</a:t>
            </a:r>
            <a:r>
              <a:rPr lang="de" sz="1500" dirty="0">
                <a:solidFill>
                  <a:schemeClr val="dk1"/>
                </a:solidFill>
              </a:rPr>
              <a:t>pecific hotel) that has been found.</a:t>
            </a:r>
          </a:p>
          <a:p>
            <a:pPr marL="228600" lvl="0">
              <a:spcBef>
                <a:spcPts val="600"/>
              </a:spcBef>
              <a:buClr>
                <a:schemeClr val="dk1"/>
              </a:buClr>
              <a:buSzPct val="167000"/>
            </a:pPr>
            <a:endParaRPr lang="de" sz="1500" dirty="0">
              <a:solidFill>
                <a:schemeClr val="dk1"/>
              </a:solidFill>
            </a:endParaRPr>
          </a:p>
          <a:p>
            <a:pPr marR="0" lvl="0" algn="l" rtl="0">
              <a:lnSpc>
                <a:spcPct val="100000"/>
              </a:lnSpc>
              <a:spcBef>
                <a:spcPts val="600"/>
              </a:spcBef>
              <a:spcAft>
                <a:spcPts val="0"/>
              </a:spcAft>
              <a:buClr>
                <a:schemeClr val="dk1"/>
              </a:buClr>
              <a:buSzPct val="166666"/>
            </a:pPr>
            <a:endParaRPr lang="de" sz="1500" b="0" i="0" u="none" strike="noStrike" cap="none" baseline="0" dirty="0">
              <a:solidFill>
                <a:srgbClr val="000000"/>
              </a:solidFill>
              <a:sym typeface="Arial"/>
            </a:endParaRPr>
          </a:p>
          <a:p>
            <a:endParaRPr lang="en-AU" sz="1500" dirty="0"/>
          </a:p>
          <a:p>
            <a:endParaRPr sz="1500" dirty="0"/>
          </a:p>
        </p:txBody>
      </p:sp>
      <p:sp>
        <p:nvSpPr>
          <p:cNvPr id="322" name="Shape 322"/>
          <p:cNvSpPr txBox="1">
            <a:spLocks noGrp="1"/>
          </p:cNvSpPr>
          <p:nvPr>
            <p:ph type="body" idx="3"/>
          </p:nvPr>
        </p:nvSpPr>
        <p:spPr>
          <a:xfrm>
            <a:off x="76200" y="4951997"/>
            <a:ext cx="8991600" cy="1261854"/>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pPr marL="342900" marR="0" lvl="0" indent="-342900" algn="l" rtl="0">
              <a:lnSpc>
                <a:spcPct val="100000"/>
              </a:lnSpc>
              <a:spcBef>
                <a:spcPts val="600"/>
              </a:spcBef>
              <a:spcAft>
                <a:spcPts val="0"/>
              </a:spcAft>
              <a:buClr>
                <a:schemeClr val="dk1"/>
              </a:buClr>
              <a:buSzPct val="25000"/>
              <a:buFont typeface="Arial"/>
              <a:buNone/>
            </a:pPr>
            <a:endParaRPr lang="de" sz="1500" dirty="0"/>
          </a:p>
          <a:p>
            <a:pPr marL="342900" marR="0" lvl="0" indent="-342900" algn="l" rtl="0">
              <a:lnSpc>
                <a:spcPct val="100000"/>
              </a:lnSpc>
              <a:spcBef>
                <a:spcPts val="600"/>
              </a:spcBef>
              <a:spcAft>
                <a:spcPts val="0"/>
              </a:spcAft>
              <a:buClr>
                <a:schemeClr val="dk1"/>
              </a:buClr>
              <a:buSzPct val="25000"/>
              <a:buFont typeface="Arial"/>
              <a:buNone/>
            </a:pPr>
            <a:endParaRPr sz="1500" dirty="0"/>
          </a:p>
          <a:p>
            <a:endParaRPr sz="1500" dirty="0"/>
          </a:p>
        </p:txBody>
      </p:sp>
      <p:sp>
        <p:nvSpPr>
          <p:cNvPr id="323" name="Shape 323"/>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dirty="0"/>
              <a:t>S</a:t>
            </a:r>
            <a:endParaRPr lang="de" sz="2000" b="0" i="0" u="none" strike="noStrike" cap="none" baseline="0" dirty="0">
              <a:solidFill>
                <a:srgbClr val="000000"/>
              </a:solidFill>
              <a:latin typeface="Arial"/>
              <a:ea typeface="Arial"/>
              <a:cs typeface="Arial"/>
              <a:sym typeface="Arial"/>
            </a:endParaRP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16</a:t>
            </a:r>
          </a:p>
        </p:txBody>
      </p:sp>
    </p:spTree>
    <p:extLst>
      <p:ext uri="{BB962C8B-B14F-4D97-AF65-F5344CB8AC3E}">
        <p14:creationId xmlns:p14="http://schemas.microsoft.com/office/powerpoint/2010/main" val="809345491"/>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6200" y="868949"/>
            <a:ext cx="8991600" cy="1600408"/>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dirty="0">
                <a:solidFill>
                  <a:srgbClr val="000000"/>
                </a:solidFill>
                <a:sym typeface="Arial"/>
              </a:rPr>
              <a:t>As a user, I want to be able to view information related to the other user types so</a:t>
            </a:r>
            <a:r>
              <a:rPr lang="de" sz="2000" b="0" i="0" u="none" strike="noStrike" cap="none" dirty="0">
                <a:solidFill>
                  <a:srgbClr val="000000"/>
                </a:solidFill>
                <a:sym typeface="Arial"/>
              </a:rPr>
              <a:t> that I can utilise all of the city information if necessary.</a:t>
            </a:r>
          </a:p>
          <a:p>
            <a:pPr marL="342900" marR="0" lvl="0" indent="-342900" algn="l" rtl="0">
              <a:lnSpc>
                <a:spcPct val="115000"/>
              </a:lnSpc>
              <a:spcBef>
                <a:spcPts val="0"/>
              </a:spcBef>
              <a:spcAft>
                <a:spcPts val="0"/>
              </a:spcAft>
              <a:buClr>
                <a:schemeClr val="dk1"/>
              </a:buClr>
              <a:buSzPct val="25000"/>
              <a:buFont typeface="Arial"/>
              <a:buNone/>
            </a:pPr>
            <a:endParaRPr lang="de" sz="2000" dirty="0">
              <a:solidFill>
                <a:srgbClr val="000000"/>
              </a:solidFill>
            </a:endParaRPr>
          </a:p>
          <a:p>
            <a:pPr marL="342900" marR="0" lvl="0" indent="-342900" algn="l" rtl="0">
              <a:lnSpc>
                <a:spcPct val="115000"/>
              </a:lnSpc>
              <a:spcBef>
                <a:spcPts val="0"/>
              </a:spcBef>
              <a:spcAft>
                <a:spcPts val="0"/>
              </a:spcAft>
              <a:buClr>
                <a:schemeClr val="dk1"/>
              </a:buClr>
              <a:buSzPct val="25000"/>
              <a:buFont typeface="Arial"/>
              <a:buNone/>
            </a:pPr>
            <a:endParaRPr lang="de" sz="2000" b="0" i="0" u="none" strike="noStrike" cap="none" baseline="0" dirty="0">
              <a:solidFill>
                <a:srgbClr val="000000"/>
              </a:solidFill>
              <a:sym typeface="Arial"/>
            </a:endParaRPr>
          </a:p>
        </p:txBody>
      </p:sp>
      <p:sp>
        <p:nvSpPr>
          <p:cNvPr id="219" name="Shape 219"/>
          <p:cNvSpPr txBox="1">
            <a:spLocks noGrp="1"/>
          </p:cNvSpPr>
          <p:nvPr>
            <p:ph type="title"/>
          </p:nvPr>
        </p:nvSpPr>
        <p:spPr>
          <a:xfrm>
            <a:off x="1092208" y="78602"/>
            <a:ext cx="5621700" cy="6948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b="1" i="0" u="none" strike="noStrike" cap="none" baseline="0" dirty="0">
                <a:solidFill>
                  <a:schemeClr val="bg1"/>
                </a:solidFill>
                <a:latin typeface="Arial"/>
                <a:ea typeface="Arial"/>
                <a:cs typeface="Arial"/>
                <a:sym typeface="Arial"/>
              </a:rPr>
              <a:t>Access</a:t>
            </a:r>
            <a:r>
              <a:rPr lang="de" sz="2000" b="1" i="0" u="none" strike="noStrike" cap="none" dirty="0">
                <a:solidFill>
                  <a:schemeClr val="bg1"/>
                </a:solidFill>
                <a:latin typeface="Arial"/>
                <a:ea typeface="Arial"/>
                <a:cs typeface="Arial"/>
                <a:sym typeface="Arial"/>
              </a:rPr>
              <a:t> to other information</a:t>
            </a:r>
            <a:endParaRPr lang="de" sz="2000" b="1" i="0" u="none" strike="noStrike" cap="none" baseline="0" dirty="0">
              <a:solidFill>
                <a:schemeClr val="bg1"/>
              </a:solidFill>
              <a:latin typeface="Arial"/>
              <a:ea typeface="Arial"/>
              <a:cs typeface="Arial"/>
              <a:sym typeface="Arial"/>
            </a:endParaRPr>
          </a:p>
        </p:txBody>
      </p:sp>
      <p:sp>
        <p:nvSpPr>
          <p:cNvPr id="220" name="Shape 220"/>
          <p:cNvSpPr txBox="1">
            <a:spLocks noGrp="1"/>
          </p:cNvSpPr>
          <p:nvPr>
            <p:ph type="body" idx="2"/>
          </p:nvPr>
        </p:nvSpPr>
        <p:spPr>
          <a:xfrm>
            <a:off x="76200" y="2564904"/>
            <a:ext cx="8991600" cy="2572212"/>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 </a:t>
            </a:r>
          </a:p>
          <a:p>
            <a:pPr marL="457200" lvl="0" indent="-317500">
              <a:lnSpc>
                <a:spcPct val="115000"/>
              </a:lnSpc>
              <a:buClr>
                <a:schemeClr val="dk1"/>
              </a:buClr>
              <a:buSzPct val="167000"/>
              <a:buFont typeface="Arial"/>
              <a:buChar char="•"/>
            </a:pPr>
            <a:r>
              <a:rPr lang="de" sz="1500" dirty="0">
                <a:solidFill>
                  <a:srgbClr val="000000"/>
                </a:solidFill>
              </a:rPr>
              <a:t>A button ‘Other information‘ is provided at the bottom of the menu</a:t>
            </a:r>
            <a:endParaRPr lang="de" sz="1500" dirty="0"/>
          </a:p>
          <a:p>
            <a:pPr marL="457200" lvl="0" indent="-317500">
              <a:lnSpc>
                <a:spcPct val="115000"/>
              </a:lnSpc>
              <a:buClr>
                <a:schemeClr val="dk1"/>
              </a:buClr>
              <a:buSzPct val="167000"/>
              <a:buFont typeface="Arial"/>
              <a:buChar char="•"/>
            </a:pPr>
            <a:r>
              <a:rPr lang="de" sz="1500" dirty="0"/>
              <a:t>Clicking ‘Other information‘ should redirect the user to the types of information relating to the other user types.</a:t>
            </a:r>
          </a:p>
          <a:p>
            <a:pPr marL="457200" lvl="0" indent="-317500">
              <a:lnSpc>
                <a:spcPct val="115000"/>
              </a:lnSpc>
              <a:buClr>
                <a:schemeClr val="dk1"/>
              </a:buClr>
              <a:buSzPct val="167000"/>
              <a:buFont typeface="Arial"/>
              <a:buChar char="•"/>
            </a:pPr>
            <a:r>
              <a:rPr lang="de" sz="1500" dirty="0"/>
              <a:t>While viewing the ‘Other information‘, the user can click on one of the items in the list (e.g. ‘Industries‘ or ‘Hotels‘) to access further information (</a:t>
            </a:r>
            <a:r>
              <a:rPr lang="en-AU" sz="1500" dirty="0"/>
              <a:t>a list of names, addresses, phone numbers, email addresses)</a:t>
            </a:r>
            <a:r>
              <a:rPr lang="de" sz="1500" dirty="0"/>
              <a:t>.</a:t>
            </a:r>
          </a:p>
          <a:p>
            <a:pPr marL="457200" lvl="0" indent="-317500">
              <a:lnSpc>
                <a:spcPct val="115000"/>
              </a:lnSpc>
              <a:buClr>
                <a:schemeClr val="dk1"/>
              </a:buClr>
              <a:buSzPct val="167000"/>
              <a:buFont typeface="Arial"/>
              <a:buChar char="•"/>
            </a:pPr>
            <a:endParaRPr lang="en-AU" sz="1600" dirty="0"/>
          </a:p>
          <a:p>
            <a:endParaRPr lang="en-AU" sz="1600" dirty="0"/>
          </a:p>
        </p:txBody>
      </p:sp>
      <p:sp>
        <p:nvSpPr>
          <p:cNvPr id="221" name="Shape 221"/>
          <p:cNvSpPr txBox="1">
            <a:spLocks noGrp="1"/>
          </p:cNvSpPr>
          <p:nvPr>
            <p:ph type="body" idx="3"/>
          </p:nvPr>
        </p:nvSpPr>
        <p:spPr>
          <a:xfrm>
            <a:off x="76200" y="5229441"/>
            <a:ext cx="8991600" cy="1223895"/>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1500" b="0" i="0" u="none" strike="noStrike" cap="none" baseline="0" dirty="0">
                <a:solidFill>
                  <a:srgbClr val="000000"/>
                </a:solidFill>
                <a:sym typeface="Arial"/>
              </a:rPr>
              <a:t>Notes: </a:t>
            </a:r>
            <a:r>
              <a:rPr lang="de" sz="1500" dirty="0"/>
              <a:t>I</a:t>
            </a:r>
            <a:r>
              <a:rPr lang="de" sz="1500" dirty="0">
                <a:solidFill>
                  <a:srgbClr val="000000"/>
                </a:solidFill>
              </a:rPr>
              <a:t>nformation that specifically corresponds to certain users will be the default information that is displayed when using the system. However, the users may change their preferences and view the information related to the other user types, if desired.</a:t>
            </a:r>
          </a:p>
          <a:p>
            <a:pPr marL="342900" marR="0" lvl="0" indent="-342900" algn="l" rtl="0">
              <a:lnSpc>
                <a:spcPct val="115000"/>
              </a:lnSpc>
              <a:spcBef>
                <a:spcPts val="0"/>
              </a:spcBef>
              <a:spcAft>
                <a:spcPts val="0"/>
              </a:spcAft>
              <a:buClr>
                <a:schemeClr val="dk1"/>
              </a:buClr>
              <a:buSzPct val="25000"/>
              <a:buFont typeface="Arial"/>
              <a:buNone/>
            </a:pPr>
            <a:endParaRPr lang="de" sz="1500" dirty="0">
              <a:solidFill>
                <a:srgbClr val="000000"/>
              </a:solidFill>
            </a:endParaRPr>
          </a:p>
        </p:txBody>
      </p:sp>
      <p:sp>
        <p:nvSpPr>
          <p:cNvPr id="222" name="Shape 222"/>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Points:2</a:t>
            </a:r>
          </a:p>
        </p:txBody>
      </p:sp>
      <p:sp>
        <p:nvSpPr>
          <p:cNvPr id="223" name="Shape 223"/>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M</a:t>
            </a:r>
          </a:p>
        </p:txBody>
      </p:sp>
      <p:sp>
        <p:nvSpPr>
          <p:cNvPr id="224" name="Shape 22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6</a:t>
            </a:r>
          </a:p>
        </p:txBody>
      </p:sp>
    </p:spTree>
    <p:extLst>
      <p:ext uri="{BB962C8B-B14F-4D97-AF65-F5344CB8AC3E}">
        <p14:creationId xmlns:p14="http://schemas.microsoft.com/office/powerpoint/2010/main" val="500225316"/>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76200" y="868941"/>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city information to be updated regularly so that I can avoid relying on outdated or false information.</a:t>
            </a:r>
          </a:p>
          <a:p>
            <a:pPr marL="228600" lvl="0">
              <a:lnSpc>
                <a:spcPct val="115000"/>
              </a:lnSpc>
              <a:spcBef>
                <a:spcPts val="0"/>
              </a:spcBef>
              <a:buSzPct val="45833"/>
              <a:buNone/>
            </a:pPr>
            <a:endParaRPr lang="en-AU" sz="2000" dirty="0"/>
          </a:p>
        </p:txBody>
      </p:sp>
      <p:sp>
        <p:nvSpPr>
          <p:cNvPr id="235" name="Shape 235"/>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36" name="Shape 236"/>
          <p:cNvSpPr txBox="1">
            <a:spLocks noGrp="1"/>
          </p:cNvSpPr>
          <p:nvPr>
            <p:ph type="title"/>
          </p:nvPr>
        </p:nvSpPr>
        <p:spPr>
          <a:xfrm>
            <a:off x="1092208" y="79275"/>
            <a:ext cx="5621700" cy="705600"/>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Edit city information</a:t>
            </a:r>
          </a:p>
        </p:txBody>
      </p:sp>
      <p:sp>
        <p:nvSpPr>
          <p:cNvPr id="237" name="Shape 237"/>
          <p:cNvSpPr txBox="1">
            <a:spLocks noGrp="1"/>
          </p:cNvSpPr>
          <p:nvPr>
            <p:ph type="body" idx="2"/>
          </p:nvPr>
        </p:nvSpPr>
        <p:spPr>
          <a:xfrm>
            <a:off x="76200" y="2204872"/>
            <a:ext cx="8991600" cy="2416016"/>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342900" marR="0" lvl="0" indent="-342900" algn="l" rtl="0">
              <a:lnSpc>
                <a:spcPct val="100000"/>
              </a:lnSpc>
              <a:spcBef>
                <a:spcPts val="600"/>
              </a:spcBef>
              <a:spcAft>
                <a:spcPts val="0"/>
              </a:spcAft>
              <a:buClr>
                <a:schemeClr val="dk1"/>
              </a:buClr>
              <a:buSzPct val="167000"/>
              <a:buFont typeface="Arial" panose="020B0604020202020204" pitchFamily="34" charset="0"/>
              <a:buChar char="•"/>
            </a:pPr>
            <a:r>
              <a:rPr lang="de" sz="1500" dirty="0">
                <a:solidFill>
                  <a:schemeClr val="dk1"/>
                </a:solidFill>
              </a:rPr>
              <a:t>A link ‘Edit information‘ is displayed for Administrators for each type of information.</a:t>
            </a:r>
          </a:p>
          <a:p>
            <a:pPr marL="342900" marR="0" lvl="0" indent="-342900" algn="l" rtl="0">
              <a:lnSpc>
                <a:spcPct val="100000"/>
              </a:lnSpc>
              <a:spcBef>
                <a:spcPts val="600"/>
              </a:spcBef>
              <a:spcAft>
                <a:spcPts val="0"/>
              </a:spcAft>
              <a:buClr>
                <a:schemeClr val="dk1"/>
              </a:buClr>
              <a:buSzPct val="167000"/>
              <a:buFont typeface="Arial" panose="020B0604020202020204" pitchFamily="34" charset="0"/>
              <a:buChar char="•"/>
            </a:pPr>
            <a:r>
              <a:rPr lang="de" sz="1500" dirty="0">
                <a:solidFill>
                  <a:schemeClr val="dk1"/>
                </a:solidFill>
              </a:rPr>
              <a:t>Clicking ‘Edit information‘ displays the information in an editable format, allowing Administrators to modify all the separate information that is provided in the system.</a:t>
            </a:r>
          </a:p>
          <a:p>
            <a:pPr marL="342900" lvl="0" indent="-342900">
              <a:spcBef>
                <a:spcPts val="600"/>
              </a:spcBef>
              <a:buClr>
                <a:schemeClr val="dk1"/>
              </a:buClr>
              <a:buSzPct val="166666"/>
              <a:buFont typeface="Arial"/>
              <a:buChar char="•"/>
            </a:pPr>
            <a:r>
              <a:rPr lang="de" sz="1500" dirty="0">
                <a:solidFill>
                  <a:schemeClr val="dk1"/>
                </a:solidFill>
              </a:rPr>
              <a:t>Clicking on “Save changes“ link should update the city information.</a:t>
            </a:r>
          </a:p>
          <a:p>
            <a:pPr marL="342900" lvl="0" indent="-342900">
              <a:spcBef>
                <a:spcPts val="600"/>
              </a:spcBef>
              <a:buClr>
                <a:schemeClr val="dk1"/>
              </a:buClr>
              <a:buSzPct val="166666"/>
              <a:buFont typeface="Arial"/>
              <a:buChar char="•"/>
            </a:pPr>
            <a:r>
              <a:rPr lang="de" sz="1500" dirty="0">
                <a:solidFill>
                  <a:schemeClr val="dk1"/>
                </a:solidFill>
              </a:rPr>
              <a:t>Clicking on “Cancel“ link should redirect the administrator to their previous page and revert any changes.</a:t>
            </a:r>
            <a:endParaRPr lang="de" sz="1500" b="0" i="0" u="none" strike="noStrike" cap="none" baseline="0" dirty="0">
              <a:solidFill>
                <a:schemeClr val="dk1"/>
              </a:solidFill>
              <a:sym typeface="Arial"/>
            </a:endParaRPr>
          </a:p>
          <a:p>
            <a:pPr marL="457200" marR="0" lvl="0" indent="-228600" algn="l" rtl="0">
              <a:lnSpc>
                <a:spcPct val="100000"/>
              </a:lnSpc>
              <a:spcBef>
                <a:spcPts val="600"/>
              </a:spcBef>
              <a:spcAft>
                <a:spcPts val="0"/>
              </a:spcAft>
              <a:buClr>
                <a:schemeClr val="dk1"/>
              </a:buClr>
              <a:buSzPct val="25000"/>
              <a:buFont typeface="Arial"/>
              <a:buChar char="•"/>
            </a:pPr>
            <a:endParaRPr lang="de" sz="1500" b="0" i="0" u="none" strike="noStrike" cap="none" baseline="0" dirty="0">
              <a:solidFill>
                <a:schemeClr val="dk1"/>
              </a:solidFill>
              <a:sym typeface="Arial"/>
            </a:endParaRPr>
          </a:p>
        </p:txBody>
      </p:sp>
      <p:sp>
        <p:nvSpPr>
          <p:cNvPr id="238" name="Shape 238"/>
          <p:cNvSpPr txBox="1">
            <a:spLocks noGrp="1"/>
          </p:cNvSpPr>
          <p:nvPr>
            <p:ph type="body" idx="3"/>
          </p:nvPr>
        </p:nvSpPr>
        <p:spPr>
          <a:xfrm>
            <a:off x="76200" y="5325907"/>
            <a:ext cx="8991600" cy="1138743"/>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endParaRPr sz="1500" dirty="0"/>
          </a:p>
          <a:p>
            <a:endParaRPr lang="en-AU" sz="1500" dirty="0"/>
          </a:p>
          <a:p>
            <a:endParaRPr sz="1500" dirty="0"/>
          </a:p>
        </p:txBody>
      </p:sp>
      <p:sp>
        <p:nvSpPr>
          <p:cNvPr id="239" name="Shape 239"/>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240" name="Shape 240"/>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M</a:t>
            </a:r>
          </a:p>
        </p:txBody>
      </p:sp>
      <p:sp>
        <p:nvSpPr>
          <p:cNvPr id="241" name="Shape 241"/>
          <p:cNvSpPr txBox="1"/>
          <p:nvPr/>
        </p:nvSpPr>
        <p:spPr>
          <a:xfrm>
            <a:off x="76200" y="84675"/>
            <a:ext cx="897599" cy="7056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7</a:t>
            </a:r>
          </a:p>
        </p:txBody>
      </p:sp>
    </p:spTree>
    <p:extLst>
      <p:ext uri="{BB962C8B-B14F-4D97-AF65-F5344CB8AC3E}">
        <p14:creationId xmlns:p14="http://schemas.microsoft.com/office/powerpoint/2010/main" val="2443432178"/>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76200" y="1130299"/>
            <a:ext cx="8991600" cy="1246465"/>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lvl="0">
              <a:lnSpc>
                <a:spcPct val="115000"/>
              </a:lnSpc>
              <a:spcBef>
                <a:spcPts val="0"/>
              </a:spcBef>
              <a:buSzPct val="45833"/>
              <a:buNone/>
            </a:pPr>
            <a:r>
              <a:rPr lang="en-AU" sz="2000" dirty="0"/>
              <a:t>As a user, I want the system’s information to be monitored and updated by administrators so that I have access to current, curated recommendations.</a:t>
            </a:r>
          </a:p>
          <a:p>
            <a:pPr marL="228600" lvl="0">
              <a:lnSpc>
                <a:spcPct val="115000"/>
              </a:lnSpc>
              <a:spcBef>
                <a:spcPts val="0"/>
              </a:spcBef>
              <a:buSzPct val="45833"/>
              <a:buNone/>
            </a:pPr>
            <a:endParaRPr lang="en-AU" sz="2000" dirty="0"/>
          </a:p>
        </p:txBody>
      </p:sp>
      <p:sp>
        <p:nvSpPr>
          <p:cNvPr id="235" name="Shape 235"/>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36" name="Shape 236"/>
          <p:cNvSpPr txBox="1">
            <a:spLocks noGrp="1"/>
          </p:cNvSpPr>
          <p:nvPr>
            <p:ph type="title"/>
          </p:nvPr>
        </p:nvSpPr>
        <p:spPr>
          <a:xfrm>
            <a:off x="1092208" y="185869"/>
            <a:ext cx="5621700" cy="492412"/>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ctr"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dirty="0">
                <a:solidFill>
                  <a:schemeClr val="bg1"/>
                </a:solidFill>
              </a:rPr>
              <a:t>Admin Register</a:t>
            </a:r>
          </a:p>
        </p:txBody>
      </p:sp>
      <p:sp>
        <p:nvSpPr>
          <p:cNvPr id="237" name="Shape 237"/>
          <p:cNvSpPr txBox="1">
            <a:spLocks noGrp="1"/>
          </p:cNvSpPr>
          <p:nvPr>
            <p:ph type="body" idx="2"/>
          </p:nvPr>
        </p:nvSpPr>
        <p:spPr>
          <a:xfrm>
            <a:off x="101474" y="2966634"/>
            <a:ext cx="8991600" cy="1338798"/>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1" i="0" u="none" strike="noStrike" cap="none" baseline="0" dirty="0">
                <a:solidFill>
                  <a:srgbClr val="000000"/>
                </a:solidFill>
                <a:sym typeface="Arial"/>
              </a:rPr>
              <a:t>Acceptance Criteria:</a:t>
            </a:r>
          </a:p>
          <a:p>
            <a:pPr marL="342900" marR="0" lvl="0" indent="-342900" algn="l" rtl="0">
              <a:lnSpc>
                <a:spcPct val="100000"/>
              </a:lnSpc>
              <a:spcBef>
                <a:spcPts val="600"/>
              </a:spcBef>
              <a:spcAft>
                <a:spcPts val="0"/>
              </a:spcAft>
              <a:buClr>
                <a:schemeClr val="dk1"/>
              </a:buClr>
              <a:buSzPct val="167000"/>
              <a:buFont typeface="Arial" panose="020B0604020202020204" pitchFamily="34" charset="0"/>
              <a:buChar char="•"/>
            </a:pPr>
            <a:r>
              <a:rPr lang="de" sz="1500" dirty="0"/>
              <a:t>An ‘Administrator‘ user account can be created using a separate web page.</a:t>
            </a:r>
          </a:p>
          <a:p>
            <a:pPr marL="342900" marR="0" lvl="0" indent="-342900" algn="l" rtl="0">
              <a:lnSpc>
                <a:spcPct val="100000"/>
              </a:lnSpc>
              <a:spcBef>
                <a:spcPts val="600"/>
              </a:spcBef>
              <a:spcAft>
                <a:spcPts val="0"/>
              </a:spcAft>
              <a:buClr>
                <a:schemeClr val="dk1"/>
              </a:buClr>
              <a:buSzPct val="167000"/>
              <a:buFont typeface="Arial" panose="020B0604020202020204" pitchFamily="34" charset="0"/>
              <a:buChar char="•"/>
            </a:pPr>
            <a:r>
              <a:rPr lang="de" sz="1500" dirty="0"/>
              <a:t>User type ‘Administrator‘ can create and modify all the data for each city.</a:t>
            </a:r>
          </a:p>
          <a:p>
            <a:pPr marL="457200" marR="0" lvl="0" indent="-228600" algn="l" rtl="0">
              <a:lnSpc>
                <a:spcPct val="100000"/>
              </a:lnSpc>
              <a:spcBef>
                <a:spcPts val="600"/>
              </a:spcBef>
              <a:spcAft>
                <a:spcPts val="0"/>
              </a:spcAft>
              <a:buClr>
                <a:schemeClr val="dk1"/>
              </a:buClr>
              <a:buSzPct val="25000"/>
              <a:buFont typeface="Arial"/>
              <a:buChar char="•"/>
            </a:pPr>
            <a:endParaRPr lang="de" sz="1500" b="0" i="0" u="none" strike="noStrike" cap="none" baseline="0" dirty="0">
              <a:solidFill>
                <a:schemeClr val="dk1"/>
              </a:solidFill>
              <a:sym typeface="Arial"/>
            </a:endParaRPr>
          </a:p>
        </p:txBody>
      </p:sp>
      <p:sp>
        <p:nvSpPr>
          <p:cNvPr id="238" name="Shape 238"/>
          <p:cNvSpPr txBox="1">
            <a:spLocks noGrp="1"/>
          </p:cNvSpPr>
          <p:nvPr>
            <p:ph type="body" idx="3"/>
          </p:nvPr>
        </p:nvSpPr>
        <p:spPr>
          <a:xfrm>
            <a:off x="76200" y="5325907"/>
            <a:ext cx="8991600" cy="1138743"/>
          </a:xfrm>
          <a:prstGeom prst="rect">
            <a:avLst/>
          </a:prstGeom>
          <a:solidFill>
            <a:schemeClr val="bg1"/>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1500" b="0" i="0" u="none" strike="noStrike" cap="none" baseline="0" dirty="0">
                <a:solidFill>
                  <a:srgbClr val="000000"/>
                </a:solidFill>
                <a:sym typeface="Arial"/>
              </a:rPr>
              <a:t>Notes:</a:t>
            </a:r>
          </a:p>
          <a:p>
            <a:endParaRPr sz="1500" dirty="0"/>
          </a:p>
          <a:p>
            <a:endParaRPr lang="en-AU" sz="1500" dirty="0"/>
          </a:p>
          <a:p>
            <a:endParaRPr sz="1500" dirty="0"/>
          </a:p>
        </p:txBody>
      </p:sp>
      <p:sp>
        <p:nvSpPr>
          <p:cNvPr id="239" name="Shape 239"/>
          <p:cNvSpPr txBox="1"/>
          <p:nvPr/>
        </p:nvSpPr>
        <p:spPr>
          <a:xfrm>
            <a:off x="7956375" y="84675"/>
            <a:ext cx="11366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Points:4</a:t>
            </a:r>
          </a:p>
        </p:txBody>
      </p:sp>
      <p:sp>
        <p:nvSpPr>
          <p:cNvPr id="240" name="Shape 240"/>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M</a:t>
            </a:r>
          </a:p>
        </p:txBody>
      </p:sp>
      <p:sp>
        <p:nvSpPr>
          <p:cNvPr id="241" name="Shape 241"/>
          <p:cNvSpPr txBox="1"/>
          <p:nvPr/>
        </p:nvSpPr>
        <p:spPr>
          <a:xfrm>
            <a:off x="76200" y="84675"/>
            <a:ext cx="897599" cy="800189"/>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dirty="0">
                <a:solidFill>
                  <a:srgbClr val="000000"/>
                </a:solidFill>
                <a:latin typeface="Arial"/>
                <a:ea typeface="Arial"/>
                <a:cs typeface="Arial"/>
                <a:sym typeface="Arial"/>
              </a:rPr>
              <a:t>Story ID: 31</a:t>
            </a:r>
          </a:p>
        </p:txBody>
      </p:sp>
    </p:spTree>
    <p:extLst>
      <p:ext uri="{BB962C8B-B14F-4D97-AF65-F5344CB8AC3E}">
        <p14:creationId xmlns:p14="http://schemas.microsoft.com/office/powerpoint/2010/main" val="118719903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2" y="188640"/>
            <a:ext cx="7448508" cy="876668"/>
          </a:xfrm>
        </p:spPr>
        <p:txBody>
          <a:bodyPr/>
          <a:lstStyle/>
          <a:p>
            <a:pPr algn="l"/>
            <a:r>
              <a:rPr lang="en-AU" b="0" dirty="0"/>
              <a:t>User Functionality</a:t>
            </a:r>
          </a:p>
        </p:txBody>
      </p:sp>
      <p:sp>
        <p:nvSpPr>
          <p:cNvPr id="3" name="Rectangle 2"/>
          <p:cNvSpPr/>
          <p:nvPr/>
        </p:nvSpPr>
        <p:spPr>
          <a:xfrm>
            <a:off x="467544" y="1064079"/>
            <a:ext cx="4572000" cy="1433790"/>
          </a:xfrm>
          <a:prstGeom prst="rect">
            <a:avLst/>
          </a:prstGeom>
        </p:spPr>
        <p:txBody>
          <a:bodyPr>
            <a:spAutoFit/>
          </a:bodyPr>
          <a:lstStyle/>
          <a:p>
            <a:pPr>
              <a:lnSpc>
                <a:spcPct val="107000"/>
              </a:lnSpc>
            </a:pPr>
            <a:r>
              <a:rPr lang="en-AU" dirty="0"/>
              <a:t>Users can register accounts using web application. To register, users provide usernames, passwords and demographics. User passwords are encrypted in database storage. Registered users can edit their details using the website.</a:t>
            </a:r>
          </a:p>
          <a:p>
            <a:pPr>
              <a:lnSpc>
                <a:spcPct val="107000"/>
              </a:lnSpc>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385116"/>
      </p:ext>
    </p:extLst>
  </p:cSld>
  <p:clrMapOvr>
    <a:masterClrMapping/>
  </p:clrMapOvr>
  <p:timing>
    <p:tnLst>
      <p:par>
        <p:cTn id="1" dur="indefinite" restart="never" nodeType="tmRoot"/>
      </p:par>
    </p:tnLst>
  </p:timing>
</p:sld>
</file>

<file path=ppt/theme/theme1.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4034</Words>
  <Application>Microsoft Office PowerPoint</Application>
  <PresentationFormat>On-screen Show (4:3)</PresentationFormat>
  <Paragraphs>479</Paragraphs>
  <Slides>42</Slides>
  <Notes>32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42</vt:i4>
      </vt:variant>
    </vt:vector>
  </HeadingPairs>
  <TitlesOfParts>
    <vt:vector size="53" baseType="lpstr">
      <vt:lpstr>Arial</vt:lpstr>
      <vt:lpstr>Calibri</vt:lpstr>
      <vt:lpstr>Courier New</vt:lpstr>
      <vt:lpstr>Times New Roman</vt:lpstr>
      <vt:lpstr>Wingdings</vt:lpstr>
      <vt:lpstr/>
      <vt:lpstr/>
      <vt:lpstr/>
      <vt:lpstr/>
      <vt:lpstr/>
      <vt:lpstr/>
      <vt:lpstr>User Stories -  Smart City Project Ordered by release</vt:lpstr>
      <vt:lpstr>Release 1</vt:lpstr>
      <vt:lpstr>Core Site Navigation</vt:lpstr>
      <vt:lpstr>Menu buttons</vt:lpstr>
      <vt:lpstr>Search engine</vt:lpstr>
      <vt:lpstr>Access to other information</vt:lpstr>
      <vt:lpstr>Edit city information</vt:lpstr>
      <vt:lpstr>Admin Register</vt:lpstr>
      <vt:lpstr>User Functionality</vt:lpstr>
      <vt:lpstr>Account setup</vt:lpstr>
      <vt:lpstr>Account Login</vt:lpstr>
      <vt:lpstr>Edit account details</vt:lpstr>
      <vt:lpstr>Password encryption</vt:lpstr>
      <vt:lpstr>City-Based Information</vt:lpstr>
      <vt:lpstr>Restaurant information</vt:lpstr>
      <vt:lpstr>Park information</vt:lpstr>
      <vt:lpstr>Museum information</vt:lpstr>
      <vt:lpstr>Zoo information</vt:lpstr>
      <vt:lpstr>Mall information</vt:lpstr>
      <vt:lpstr>Specialised Information</vt:lpstr>
      <vt:lpstr>Hotel infomation for tourists</vt:lpstr>
      <vt:lpstr>College information for students</vt:lpstr>
      <vt:lpstr>Library information for students</vt:lpstr>
      <vt:lpstr>Hotel information for businessmen</vt:lpstr>
      <vt:lpstr>Industry information for businessmen</vt:lpstr>
      <vt:lpstr>Release 2</vt:lpstr>
      <vt:lpstr>Extended Functionality</vt:lpstr>
      <vt:lpstr>Travel directions</vt:lpstr>
      <vt:lpstr>Weather forecast</vt:lpstr>
      <vt:lpstr>Book sightseeing tickets</vt:lpstr>
      <vt:lpstr>Information for other cities</vt:lpstr>
      <vt:lpstr>Usability Features</vt:lpstr>
      <vt:lpstr>Language settings</vt:lpstr>
      <vt:lpstr>Filling forms automatically</vt:lpstr>
      <vt:lpstr>Mobile optimisation</vt:lpstr>
      <vt:lpstr>Bookmarks</vt:lpstr>
      <vt:lpstr>Account Recovery</vt:lpstr>
      <vt:lpstr>Public transport services</vt:lpstr>
      <vt:lpstr>Additional Information Types</vt:lpstr>
      <vt:lpstr>Student accommodation</vt:lpstr>
      <vt:lpstr>Event information</vt:lpstr>
      <vt:lpstr>Emergency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INN372 - User Stories</dc:title>
  <dc:creator>Richard Thomas</dc:creator>
  <cp:lastModifiedBy>MELT</cp:lastModifiedBy>
  <cp:revision>160</cp:revision>
  <dcterms:modified xsi:type="dcterms:W3CDTF">2017-08-24T08:40:25Z</dcterms:modified>
</cp:coreProperties>
</file>