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image/tiff" Extension="tiff"/>
  <Default ContentType="application/vnd.openxmlformats-officedocument.spreadsheetml.sheet" Extension="xlsx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drawingml.chart+xml" PartName="/ppt/charts/chart3.xml"/>
  <Override ContentType="application/vnd.ms-office.chartstyle+xml" PartName="/ppt/charts/style3.xml"/>
  <Override ContentType="application/vnd.ms-office.chartcolorstyle+xml" PartName="/ppt/charts/colors3.xml"/>
  <Override ContentType="application/vnd.openxmlformats-officedocument.presentationml.notesSlide+xml" PartName="/ppt/notesSlides/notesSlide2.xml"/>
  <Override ContentType="application/vnd.openxmlformats-officedocument.drawingml.chart+xml" PartName="/ppt/charts/chart4.xml"/>
  <Override ContentType="application/vnd.ms-office.chartstyle+xml" PartName="/ppt/charts/style4.xml"/>
  <Override ContentType="application/vnd.ms-office.chartcolorstyle+xml" PartName="/ppt/charts/colors4.xml"/>
  <Override ContentType="application/vnd.openxmlformats-officedocument.drawingml.chart+xml" PartName="/ppt/charts/chart5.xml"/>
  <Override ContentType="application/vnd.ms-office.chartstyle+xml" PartName="/ppt/charts/style5.xml"/>
  <Override ContentType="application/vnd.ms-office.chartcolorstyle+xml" PartName="/ppt/charts/colors5.xml"/>
  <Override ContentType="application/vnd.openxmlformats-officedocument.drawingml.chart+xml" PartName="/ppt/charts/chart6.xml"/>
  <Override ContentType="application/vnd.ms-office.chartstyle+xml" PartName="/ppt/charts/style6.xml"/>
  <Override ContentType="application/vnd.ms-office.chartcolorstyle+xml" PartName="/ppt/charts/colors6.xml"/>
  <Override ContentType="application/vnd.openxmlformats-officedocument.drawingml.chart+xml" PartName="/ppt/charts/chart7.xml"/>
  <Override ContentType="application/vnd.ms-office.chartstyle+xml" PartName="/ppt/charts/style7.xml"/>
  <Override ContentType="application/vnd.ms-office.chartcolorstyle+xml" PartName="/ppt/charts/colors7.xml"/>
  <Override ContentType="application/vnd.openxmlformats-officedocument.drawingml.chart+xml" PartName="/ppt/charts/chart8.xml"/>
  <Override ContentType="application/vnd.ms-office.chartstyle+xml" PartName="/ppt/charts/style8.xml"/>
  <Override ContentType="application/vnd.ms-office.chartcolorstyle+xml" PartName="/ppt/charts/colors8.xml"/>
  <Override ContentType="application/vnd.openxmlformats-officedocument.drawingml.chart+xml" PartName="/ppt/charts/chart9.xml"/>
  <Override ContentType="application/vnd.ms-office.chartstyle+xml" PartName="/ppt/charts/style9.xml"/>
  <Override ContentType="application/vnd.ms-office.chartcolorstyle+xml" PartName="/ppt/charts/colors9.xml"/>
  <Override ContentType="application/vnd.openxmlformats-officedocument.drawingml.chartshapes+xml" PartName="/ppt/drawings/drawing1.xml"/>
  <Override ContentType="application/vnd.openxmlformats-officedocument.drawingml.chart+xml" PartName="/ppt/charts/chart10.xml"/>
  <Override ContentType="application/vnd.ms-office.chartstyle+xml" PartName="/ppt/charts/style10.xml"/>
  <Override ContentType="application/vnd.ms-office.chartcolorstyle+xml" PartName="/ppt/charts/colors10.xml"/>
  <Override ContentType="application/vnd.openxmlformats-officedocument.drawingml.chart+xml" PartName="/ppt/charts/chart11.xml"/>
  <Override ContentType="application/vnd.ms-office.chartstyle+xml" PartName="/ppt/charts/style11.xml"/>
  <Override ContentType="application/vnd.ms-office.chartcolorstyle+xml" PartName="/ppt/charts/colors11.xml"/>
  <Override ContentType="application/vnd.openxmlformats-officedocument.drawingml.chart+xml" PartName="/ppt/charts/chart12.xml"/>
  <Override ContentType="application/vnd.ms-office.chartstyle+xml" PartName="/ppt/charts/style12.xml"/>
  <Override ContentType="application/vnd.ms-office.chartcolorstyle+xml" PartName="/ppt/charts/colors12.xml"/>
  <Override ContentType="application/vnd.openxmlformats-officedocument.drawingml.chart+xml" PartName="/ppt/charts/chart13.xml"/>
  <Override ContentType="application/vnd.ms-office.chartstyle+xml" PartName="/ppt/charts/style13.xml"/>
  <Override ContentType="application/vnd.ms-office.chartcolorstyle+xml" PartName="/ppt/charts/colors13.xml"/>
  <Override ContentType="application/vnd.openxmlformats-officedocument.drawingml.chart+xml" PartName="/ppt/charts/chart14.xml"/>
  <Override ContentType="application/vnd.ms-office.chartstyle+xml" PartName="/ppt/charts/style14.xml"/>
  <Override ContentType="application/vnd.ms-office.chartcolorstyle+xml" PartName="/ppt/charts/colors14.xml"/>
  <Override ContentType="application/vnd.openxmlformats-officedocument.drawingml.chart+xml" PartName="/ppt/charts/chart15.xml"/>
  <Override ContentType="application/vnd.ms-office.chartstyle+xml" PartName="/ppt/charts/style15.xml"/>
  <Override ContentType="application/vnd.ms-office.chartcolorstyle+xml" PartName="/ppt/charts/colors15.xml"/>
  <Override ContentType="application/vnd.openxmlformats-officedocument.drawingml.chart+xml" PartName="/ppt/charts/chart16.xml"/>
  <Override ContentType="application/vnd.ms-office.chartstyle+xml" PartName="/ppt/charts/style16.xml"/>
  <Override ContentType="application/vnd.ms-office.chartcolorstyle+xml" PartName="/ppt/charts/colors16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2" r:id="rId2"/>
    <p:sldId id="318" r:id="rId3"/>
    <p:sldId id="319" r:id="rId4"/>
    <p:sldId id="317" r:id="rId5"/>
    <p:sldId id="295" r:id="rId6"/>
    <p:sldId id="312" r:id="rId7"/>
    <p:sldId id="306" r:id="rId8"/>
    <p:sldId id="304" r:id="rId9"/>
    <p:sldId id="313" r:id="rId10"/>
    <p:sldId id="326" r:id="rId11"/>
    <p:sldId id="275" r:id="rId12"/>
    <p:sldId id="325" r:id="rId13"/>
    <p:sldId id="327" r:id="rId14"/>
    <p:sldId id="307" r:id="rId15"/>
    <p:sldId id="303" r:id="rId16"/>
    <p:sldId id="298" r:id="rId17"/>
    <p:sldId id="293" r:id="rId18"/>
    <p:sldId id="297" r:id="rId19"/>
    <p:sldId id="320" r:id="rId20"/>
    <p:sldId id="328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FC7AE3-A019-42F4-8304-89BDCA2DD56D}">
          <p14:sldIdLst>
            <p14:sldId id="302"/>
            <p14:sldId id="318"/>
            <p14:sldId id="319"/>
            <p14:sldId id="317"/>
            <p14:sldId id="295"/>
            <p14:sldId id="312"/>
            <p14:sldId id="306"/>
            <p14:sldId id="304"/>
            <p14:sldId id="313"/>
            <p14:sldId id="326"/>
            <p14:sldId id="275"/>
          </p14:sldIdLst>
        </p14:section>
        <p14:section name="Appendix" id="{40367508-0D90-4F1C-A218-95E0F36BB61B}">
          <p14:sldIdLst>
            <p14:sldId id="325"/>
            <p14:sldId id="327"/>
            <p14:sldId id="307"/>
            <p14:sldId id="303"/>
            <p14:sldId id="298"/>
            <p14:sldId id="293"/>
            <p14:sldId id="297"/>
            <p14:sldId id="320"/>
            <p14:sldId id="328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1A7"/>
    <a:srgbClr val="C7EBE8"/>
    <a:srgbClr val="A3DFDB"/>
    <a:srgbClr val="2E4F84"/>
    <a:srgbClr val="C1C100"/>
    <a:srgbClr val="EF7F37"/>
    <a:srgbClr val="BA403D"/>
    <a:srgbClr val="00CABE"/>
    <a:srgbClr val="EEF9F9"/>
    <a:srgbClr val="F7D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CBE20-BFA8-DE41-9C74-672194AFB432}" v="530" dt="2022-11-17T06:06:02.112"/>
    <p1510:client id="{997E4A30-0A73-4C23-83AB-9DFFAB1F0C72}" v="1502" dt="2022-11-18T03:55:14.564"/>
    <p1510:client id="{F7CEC1AA-1A76-0347-B969-FADDD86FE222}" v="301" dt="2022-11-18T03:25:31.584"/>
    <p1510:client id="{FC29E67A-5C88-47E6-88F9-F1C5632B2C96}" v="138" dt="2022-11-18T03:46:07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.xml" Type="http://schemas.microsoft.com/office/2011/relationships/chartColorStyle"/><Relationship Id="rId1" Target="style1.xml" Type="http://schemas.microsoft.com/office/2011/relationships/chartStyle"/></Relationships>
</file>

<file path=ppt/charts/_rels/chart10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0.xml" Type="http://schemas.microsoft.com/office/2011/relationships/chartColorStyle"/><Relationship Id="rId1" Target="style10.xml" Type="http://schemas.microsoft.com/office/2011/relationships/chartStyle"/></Relationships>
</file>

<file path=ppt/charts/_rels/chart1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1.xml" Type="http://schemas.microsoft.com/office/2011/relationships/chartColorStyle"/><Relationship Id="rId1" Target="style11.xml" Type="http://schemas.microsoft.com/office/2011/relationships/chartStyle"/></Relationships>
</file>

<file path=ppt/charts/_rels/chart1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2.xml" Type="http://schemas.microsoft.com/office/2011/relationships/chartColorStyle"/><Relationship Id="rId1" Target="style12.xml" Type="http://schemas.microsoft.com/office/2011/relationships/chartStyle"/></Relationships>
</file>

<file path=ppt/charts/_rels/chart13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3.xml" Type="http://schemas.microsoft.com/office/2011/relationships/chartColorStyle"/><Relationship Id="rId1" Target="style13.xml" Type="http://schemas.microsoft.com/office/2011/relationships/chartStyle"/></Relationships>
</file>

<file path=ppt/charts/_rels/chart14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4.xml" Type="http://schemas.microsoft.com/office/2011/relationships/chartColorStyle"/><Relationship Id="rId1" Target="style14.xml" Type="http://schemas.microsoft.com/office/2011/relationships/chartStyle"/></Relationships>
</file>

<file path=ppt/charts/_rels/chart15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5.xml" Type="http://schemas.microsoft.com/office/2011/relationships/chartColorStyle"/><Relationship Id="rId1" Target="style15.xml" Type="http://schemas.microsoft.com/office/2011/relationships/chartStyle"/></Relationships>
</file>

<file path=ppt/charts/_rels/chart16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6.xml" Type="http://schemas.microsoft.com/office/2011/relationships/chartColorStyle"/><Relationship Id="rId1" Target="style16.xml" Type="http://schemas.microsoft.com/office/2011/relationships/chartStyle"/></Relationships>
</file>

<file path=ppt/charts/_rels/chart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2.xml" Type="http://schemas.microsoft.com/office/2011/relationships/chartColorStyle"/><Relationship Id="rId1" Target="style2.xml" Type="http://schemas.microsoft.com/office/2011/relationships/chartStyle"/></Relationships>
</file>

<file path=ppt/charts/_rels/chart3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3.xml" Type="http://schemas.microsoft.com/office/2011/relationships/chartColorStyle"/><Relationship Id="rId1" Target="style3.xml" Type="http://schemas.microsoft.com/office/2011/relationships/chartStyle"/></Relationships>
</file>

<file path=ppt/charts/_rels/chart4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4.xml" Type="http://schemas.microsoft.com/office/2011/relationships/chartColorStyle"/><Relationship Id="rId1" Target="style4.xml" Type="http://schemas.microsoft.com/office/2011/relationships/chartStyle"/></Relationships>
</file>

<file path=ppt/charts/_rels/chart5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5.xml" Type="http://schemas.microsoft.com/office/2011/relationships/chartColorStyle"/><Relationship Id="rId1" Target="style5.xml" Type="http://schemas.microsoft.com/office/2011/relationships/chartStyle"/></Relationships>
</file>

<file path=ppt/charts/_rels/chart6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6.xml" Type="http://schemas.microsoft.com/office/2011/relationships/chartColorStyle"/><Relationship Id="rId1" Target="style6.xml" Type="http://schemas.microsoft.com/office/2011/relationships/chartStyle"/></Relationships>
</file>

<file path=ppt/charts/_rels/chart7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7.xml" Type="http://schemas.microsoft.com/office/2011/relationships/chartColorStyle"/><Relationship Id="rId1" Target="style7.xml" Type="http://schemas.microsoft.com/office/2011/relationships/chartStyle"/></Relationships>
</file>

<file path=ppt/charts/_rels/chart8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8.xml" Type="http://schemas.microsoft.com/office/2011/relationships/chartColorStyle"/><Relationship Id="rId1" Target="style8.xml" Type="http://schemas.microsoft.com/office/2011/relationships/chartStyle"/></Relationships>
</file>

<file path=ppt/charts/_rels/chart9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9.xml" Type="http://schemas.microsoft.com/office/2011/relationships/chartColorStyle"/><Relationship Id="rId1" Target="style9.xml" Type="http://schemas.microsoft.com/office/2011/relationships/chartStyle"/><Relationship Id="rId4" Target="../drawings/drawing1.xml" Type="http://schemas.openxmlformats.org/officeDocument/2006/relationships/chartUserShapes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Trend across Visit Types in New Brunswick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742658863530576E-2"/>
          <c:y val="9.0473036787144384E-2"/>
          <c:w val="0.90099470173043694"/>
          <c:h val="0.677321246202093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Visits</c:v>
                </c:pt>
              </c:strCache>
            </c:strRef>
          </c:tx>
          <c:spPr>
            <a:ln w="28575" cap="rnd">
              <a:solidFill>
                <a:srgbClr val="19AFA6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12700">
                <a:noFill/>
              </a:ln>
              <a:effectLst/>
            </c:spPr>
          </c:marker>
          <c:cat>
            <c:numRef>
              <c:f>Sheet1!$A$2:$A$34</c:f>
              <c:numCache>
                <c:formatCode>m/d/yyyy</c:formatCode>
                <c:ptCount val="33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</c:numCache>
            </c:num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278299</c:v>
                </c:pt>
                <c:pt idx="1">
                  <c:v>300927</c:v>
                </c:pt>
                <c:pt idx="2">
                  <c:v>261920</c:v>
                </c:pt>
                <c:pt idx="3">
                  <c:v>263630</c:v>
                </c:pt>
                <c:pt idx="4">
                  <c:v>225763</c:v>
                </c:pt>
                <c:pt idx="5">
                  <c:v>266858</c:v>
                </c:pt>
                <c:pt idx="6">
                  <c:v>351639</c:v>
                </c:pt>
                <c:pt idx="7">
                  <c:v>319515</c:v>
                </c:pt>
                <c:pt idx="8">
                  <c:v>244104</c:v>
                </c:pt>
                <c:pt idx="9">
                  <c:v>298145</c:v>
                </c:pt>
                <c:pt idx="10">
                  <c:v>251977</c:v>
                </c:pt>
                <c:pt idx="11">
                  <c:v>171402</c:v>
                </c:pt>
                <c:pt idx="12">
                  <c:v>58186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E7-B54C-A1CE-7209BF39F2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ln w="28575" cap="rnd">
              <a:solidFill>
                <a:srgbClr val="F15E5E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14"/>
              <c:layout>
                <c:manualLayout>
                  <c:x val="-2.2691196185547345E-2"/>
                  <c:y val="-3.05277549209966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1E-409B-9EDF-1465C3028157}"/>
                </c:ext>
              </c:extLst>
            </c:dLbl>
            <c:dLbl>
              <c:idx val="15"/>
              <c:layout>
                <c:manualLayout>
                  <c:x val="-3.7606537332038731E-3"/>
                  <c:y val="-2.8008439508261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B1E-409B-9EDF-1465C302815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Sheet1!$A$2:$A$34</c:f>
              <c:numCache>
                <c:formatCode>m/d/yyyy</c:formatCode>
                <c:ptCount val="33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</c:numCache>
            </c:numRef>
          </c:cat>
          <c:val>
            <c:numRef>
              <c:f>Sheet1!$C$2:$C$34</c:f>
              <c:numCache>
                <c:formatCode>General</c:formatCode>
                <c:ptCount val="33"/>
                <c:pt idx="13">
                  <c:v>73908</c:v>
                </c:pt>
                <c:pt idx="14">
                  <c:v>170473</c:v>
                </c:pt>
                <c:pt idx="15">
                  <c:v>145645</c:v>
                </c:pt>
                <c:pt idx="16">
                  <c:v>125760</c:v>
                </c:pt>
                <c:pt idx="17">
                  <c:v>144209</c:v>
                </c:pt>
                <c:pt idx="18">
                  <c:v>137580</c:v>
                </c:pt>
                <c:pt idx="19">
                  <c:v>140555</c:v>
                </c:pt>
                <c:pt idx="20">
                  <c:v>133632</c:v>
                </c:pt>
                <c:pt idx="21">
                  <c:v>169229</c:v>
                </c:pt>
                <c:pt idx="22">
                  <c:v>154023</c:v>
                </c:pt>
                <c:pt idx="23">
                  <c:v>165160</c:v>
                </c:pt>
                <c:pt idx="24">
                  <c:v>146006</c:v>
                </c:pt>
                <c:pt idx="25">
                  <c:v>140076</c:v>
                </c:pt>
                <c:pt idx="26">
                  <c:v>144661</c:v>
                </c:pt>
                <c:pt idx="27">
                  <c:v>108489</c:v>
                </c:pt>
                <c:pt idx="28">
                  <c:v>105513</c:v>
                </c:pt>
                <c:pt idx="29">
                  <c:v>124829</c:v>
                </c:pt>
                <c:pt idx="30">
                  <c:v>122944</c:v>
                </c:pt>
                <c:pt idx="31">
                  <c:v>128506</c:v>
                </c:pt>
                <c:pt idx="32">
                  <c:v>115565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E7-B54C-A1CE-7209BF39F2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Office</c:v>
                </c:pt>
              </c:strCache>
            </c:strRef>
          </c:tx>
          <c:spPr>
            <a:ln w="28575" cap="rnd">
              <a:solidFill>
                <a:srgbClr val="A3DFDB"/>
              </a:solidFill>
              <a:round/>
            </a:ln>
            <a:effectLst/>
          </c:spPr>
          <c:marker>
            <c:symbol val="circle"/>
            <c:size val="7"/>
            <c:spPr>
              <a:noFill/>
              <a:ln w="9525">
                <a:noFill/>
              </a:ln>
              <a:effectLst/>
            </c:spPr>
          </c:marker>
          <c:cat>
            <c:numRef>
              <c:f>Sheet1!$A$2:$A$34</c:f>
              <c:numCache>
                <c:formatCode>m/d/yyyy</c:formatCode>
                <c:ptCount val="33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</c:numCache>
            </c:numRef>
          </c:cat>
          <c:val>
            <c:numRef>
              <c:f>Sheet1!$D$2:$D$34</c:f>
              <c:numCache>
                <c:formatCode>General</c:formatCode>
                <c:ptCount val="33"/>
                <c:pt idx="12">
                  <c:v>58186</c:v>
                </c:pt>
                <c:pt idx="13">
                  <c:v>82938</c:v>
                </c:pt>
                <c:pt idx="14">
                  <c:v>125044</c:v>
                </c:pt>
                <c:pt idx="15">
                  <c:v>123453</c:v>
                </c:pt>
                <c:pt idx="16">
                  <c:v>119935</c:v>
                </c:pt>
                <c:pt idx="17">
                  <c:v>145969</c:v>
                </c:pt>
                <c:pt idx="18">
                  <c:v>226092</c:v>
                </c:pt>
                <c:pt idx="19">
                  <c:v>168605</c:v>
                </c:pt>
                <c:pt idx="20">
                  <c:v>120569</c:v>
                </c:pt>
                <c:pt idx="21">
                  <c:v>114709</c:v>
                </c:pt>
                <c:pt idx="22">
                  <c:v>110196</c:v>
                </c:pt>
                <c:pt idx="23">
                  <c:v>153143</c:v>
                </c:pt>
                <c:pt idx="24">
                  <c:v>141521</c:v>
                </c:pt>
                <c:pt idx="25">
                  <c:v>140292</c:v>
                </c:pt>
                <c:pt idx="26">
                  <c:v>164214</c:v>
                </c:pt>
                <c:pt idx="27">
                  <c:v>131616</c:v>
                </c:pt>
                <c:pt idx="28">
                  <c:v>149467</c:v>
                </c:pt>
                <c:pt idx="29">
                  <c:v>165014</c:v>
                </c:pt>
                <c:pt idx="30">
                  <c:v>189311</c:v>
                </c:pt>
                <c:pt idx="31">
                  <c:v>203522</c:v>
                </c:pt>
                <c:pt idx="32">
                  <c:v>150216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E7-B54C-A1CE-7209BF39F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44255"/>
        <c:axId val="374530351"/>
      </c:lineChart>
      <c:dateAx>
        <c:axId val="374844255"/>
        <c:scaling>
          <c:orientation val="minMax"/>
        </c:scaling>
        <c:delete val="0"/>
        <c:axPos val="b"/>
        <c:numFmt formatCode="[$-14009]mm/yy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30351"/>
        <c:crosses val="autoZero"/>
        <c:auto val="1"/>
        <c:lblOffset val="100"/>
        <c:baseTimeUnit val="months"/>
      </c:dateAx>
      <c:valAx>
        <c:axId val="37453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44255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6349008303575272E-4"/>
                <c:y val="0.2522673353682640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 dirty="0"/>
                    <a:t>Total</a:t>
                  </a:r>
                  <a:r>
                    <a:rPr lang="en-SG" baseline="0" dirty="0"/>
                    <a:t> Number </a:t>
                  </a:r>
                  <a:r>
                    <a:rPr lang="en-SG" dirty="0"/>
                    <a:t> Of Visits (in Thousands)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A3DFDB"/>
            </a:solidFill>
          </c:spPr>
          <c:dPt>
            <c:idx val="0"/>
            <c:bubble3D val="0"/>
            <c:spPr>
              <a:solidFill>
                <a:srgbClr val="19AFA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F1-47D0-904A-9EDD5B63C4F6}"/>
              </c:ext>
            </c:extLst>
          </c:dPt>
          <c:dPt>
            <c:idx val="1"/>
            <c:bubble3D val="0"/>
            <c:spPr>
              <a:solidFill>
                <a:srgbClr val="A3DF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F1-47D0-904A-9EDD5B63C4F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1237578</c:v>
                </c:pt>
                <c:pt idx="1">
                  <c:v>1459187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F1-47D0-904A-9EDD5B63C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Patients - Virtual Care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19AFA6"/>
            </a:solidFill>
          </c:spPr>
          <c:dPt>
            <c:idx val="0"/>
            <c:bubble3D val="0"/>
            <c:spPr>
              <a:solidFill>
                <a:srgbClr val="19AFA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8D-4DDE-B3E9-261A77A9268B}"/>
              </c:ext>
            </c:extLst>
          </c:dPt>
          <c:dPt>
            <c:idx val="1"/>
            <c:bubble3D val="0"/>
            <c:spPr>
              <a:solidFill>
                <a:srgbClr val="A3DF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8D-4DDE-B3E9-261A77A9268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1585305</c:v>
                </c:pt>
                <c:pt idx="1">
                  <c:v>1111448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8D-4DDE-B3E9-261A77A92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Median</a:t>
            </a:r>
            <a:r>
              <a:rPr lang="en-US" baseline="0"/>
              <a:t> Wait Time to Receive Treatment in Canada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Wait time from GP to Specialist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Canada</c:v>
                </c:pt>
                <c:pt idx="1">
                  <c:v>Alberta</c:v>
                </c:pt>
                <c:pt idx="2">
                  <c:v>British Columbia</c:v>
                </c:pt>
                <c:pt idx="3">
                  <c:v>Manitoba</c:v>
                </c:pt>
                <c:pt idx="4">
                  <c:v>New Brunswick</c:v>
                </c:pt>
                <c:pt idx="5">
                  <c:v>NewFoundland &amp; Labrador</c:v>
                </c:pt>
                <c:pt idx="6">
                  <c:v>Nova Scotia</c:v>
                </c:pt>
                <c:pt idx="7">
                  <c:v>Ontario</c:v>
                </c:pt>
                <c:pt idx="8">
                  <c:v>Quebec</c:v>
                </c:pt>
                <c:pt idx="9">
                  <c:v>Saskatchewan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11.1</c:v>
                </c:pt>
                <c:pt idx="1">
                  <c:v>14.6</c:v>
                </c:pt>
                <c:pt idx="2">
                  <c:v>12.3</c:v>
                </c:pt>
                <c:pt idx="3">
                  <c:v>11.9</c:v>
                </c:pt>
                <c:pt idx="4">
                  <c:v>19</c:v>
                </c:pt>
                <c:pt idx="5">
                  <c:v>10.4</c:v>
                </c:pt>
                <c:pt idx="6">
                  <c:v>19</c:v>
                </c:pt>
                <c:pt idx="7">
                  <c:v>8.1999999999999993</c:v>
                </c:pt>
                <c:pt idx="8">
                  <c:v>11.4</c:v>
                </c:pt>
                <c:pt idx="9">
                  <c:v>14.1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E-A148-835C-1541556D7C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 from Specialist to Treatment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Canada</c:v>
                </c:pt>
                <c:pt idx="1">
                  <c:v>Alberta</c:v>
                </c:pt>
                <c:pt idx="2">
                  <c:v>British Columbia</c:v>
                </c:pt>
                <c:pt idx="3">
                  <c:v>Manitoba</c:v>
                </c:pt>
                <c:pt idx="4">
                  <c:v>New Brunswick</c:v>
                </c:pt>
                <c:pt idx="5">
                  <c:v>NewFoundland &amp; Labrador</c:v>
                </c:pt>
                <c:pt idx="6">
                  <c:v>Nova Scotia</c:v>
                </c:pt>
                <c:pt idx="7">
                  <c:v>Ontario</c:v>
                </c:pt>
                <c:pt idx="8">
                  <c:v>Quebec</c:v>
                </c:pt>
                <c:pt idx="9">
                  <c:v>Saskatchewan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14.4</c:v>
                </c:pt>
                <c:pt idx="1">
                  <c:v>17.399999999999999</c:v>
                </c:pt>
                <c:pt idx="2">
                  <c:v>13.9</c:v>
                </c:pt>
                <c:pt idx="3">
                  <c:v>19.600000000000001</c:v>
                </c:pt>
                <c:pt idx="4">
                  <c:v>22.6</c:v>
                </c:pt>
                <c:pt idx="5">
                  <c:v>10.7</c:v>
                </c:pt>
                <c:pt idx="6">
                  <c:v>34.1</c:v>
                </c:pt>
                <c:pt idx="7">
                  <c:v>10.3</c:v>
                </c:pt>
                <c:pt idx="8">
                  <c:v>17.7</c:v>
                </c:pt>
                <c:pt idx="9">
                  <c:v>16.7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4E-A148-835C-1541556D7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20815568"/>
        <c:axId val="2021332080"/>
      </c:barChart>
      <c:catAx>
        <c:axId val="2020815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32080"/>
        <c:crosses val="autoZero"/>
        <c:auto val="1"/>
        <c:lblAlgn val="ctr"/>
        <c:lblOffset val="100"/>
        <c:noMultiLvlLbl val="0"/>
      </c:catAx>
      <c:valAx>
        <c:axId val="202133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81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Satisfaction</a:t>
            </a:r>
            <a:r>
              <a:rPr lang="en-US" baseline="0"/>
              <a:t> with Virtual Care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0.25900000000000001</c:v>
                </c:pt>
                <c:pt idx="1">
                  <c:v>0.26400000000000001</c:v>
                </c:pt>
                <c:pt idx="2">
                  <c:v>0.17699999999999999</c:v>
                </c:pt>
                <c:pt idx="3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2-9B4D-9A3C-AAFDE2C2F6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0.45100000000000001</c:v>
                </c:pt>
                <c:pt idx="1">
                  <c:v>0.41199999999999998</c:v>
                </c:pt>
                <c:pt idx="2">
                  <c:v>0.34599999999999997</c:v>
                </c:pt>
                <c:pt idx="3">
                  <c:v>0.29399999999999998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E2-9B4D-9A3C-AAFDE2C2F6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0.128</c:v>
                </c:pt>
                <c:pt idx="1">
                  <c:v>0.127</c:v>
                </c:pt>
                <c:pt idx="2">
                  <c:v>0.27600000000000002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E2-9B4D-9A3C-AAFDE2C2F6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Somewhat Dissatisfied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0.105</c:v>
                </c:pt>
                <c:pt idx="1">
                  <c:v>0.126</c:v>
                </c:pt>
                <c:pt idx="2">
                  <c:v>0.122</c:v>
                </c:pt>
                <c:pt idx="3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E2-9B4D-9A3C-AAFDE2C2F6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Very Dissatisfied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5.8000000000000003E-2</c:v>
                </c:pt>
                <c:pt idx="1">
                  <c:v>7.0999999999999994E-2</c:v>
                </c:pt>
                <c:pt idx="2">
                  <c:v>7.9000000000000001E-2</c:v>
                </c:pt>
                <c:pt idx="3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E2-9B4D-9A3C-AAFDE2C2F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3501695"/>
        <c:axId val="53074751"/>
      </c:barChart>
      <c:catAx>
        <c:axId val="35350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4751"/>
        <c:crosses val="autoZero"/>
        <c:auto val="1"/>
        <c:lblAlgn val="ctr"/>
        <c:lblOffset val="100"/>
        <c:noMultiLvlLbl val="0"/>
      </c:catAx>
      <c:valAx>
        <c:axId val="5307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50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Series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Number of Visits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73908</c:v>
                </c:pt>
                <c:pt idx="1">
                  <c:v>170473</c:v>
                </c:pt>
                <c:pt idx="2">
                  <c:v>145645</c:v>
                </c:pt>
                <c:pt idx="3">
                  <c:v>125760</c:v>
                </c:pt>
                <c:pt idx="4">
                  <c:v>144209</c:v>
                </c:pt>
                <c:pt idx="5">
                  <c:v>137580</c:v>
                </c:pt>
                <c:pt idx="6">
                  <c:v>140555</c:v>
                </c:pt>
                <c:pt idx="7">
                  <c:v>133632</c:v>
                </c:pt>
                <c:pt idx="8">
                  <c:v>169229</c:v>
                </c:pt>
                <c:pt idx="9">
                  <c:v>154023</c:v>
                </c:pt>
                <c:pt idx="10">
                  <c:v>165160</c:v>
                </c:pt>
                <c:pt idx="11">
                  <c:v>146006</c:v>
                </c:pt>
                <c:pt idx="12">
                  <c:v>140076</c:v>
                </c:pt>
                <c:pt idx="13">
                  <c:v>144661</c:v>
                </c:pt>
                <c:pt idx="14">
                  <c:v>108489</c:v>
                </c:pt>
                <c:pt idx="15">
                  <c:v>105513</c:v>
                </c:pt>
                <c:pt idx="16">
                  <c:v>124829</c:v>
                </c:pt>
                <c:pt idx="17">
                  <c:v>122944</c:v>
                </c:pt>
                <c:pt idx="18">
                  <c:v>128506</c:v>
                </c:pt>
                <c:pt idx="19">
                  <c:v>115565</c:v>
                </c:pt>
                <c:pt idx="20">
                  <c:v>172345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2E-0840-B517-E068050217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20">
                  <c:v>172345</c:v>
                </c:pt>
                <c:pt idx="21">
                  <c:v>146797</c:v>
                </c:pt>
                <c:pt idx="22">
                  <c:v>192261</c:v>
                </c:pt>
                <c:pt idx="23">
                  <c:v>147582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2E-0840-B517-E068050217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ARIMA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Sheet1!$D$2:$D$33</c:f>
              <c:numCache>
                <c:formatCode>General</c:formatCode>
                <c:ptCount val="32"/>
                <c:pt idx="20">
                  <c:v>189843.15599999999</c:v>
                </c:pt>
                <c:pt idx="21">
                  <c:v>171573.83300000001</c:v>
                </c:pt>
                <c:pt idx="22">
                  <c:v>192222.527</c:v>
                </c:pt>
                <c:pt idx="23">
                  <c:v>192550.26199999999</c:v>
                </c:pt>
                <c:pt idx="24">
                  <c:v>203508.18599999999</c:v>
                </c:pt>
                <c:pt idx="25">
                  <c:v>208886.46</c:v>
                </c:pt>
                <c:pt idx="26">
                  <c:v>217211.46299999999</c:v>
                </c:pt>
                <c:pt idx="27">
                  <c:v>223963.02100000001</c:v>
                </c:pt>
                <c:pt idx="28">
                  <c:v>231571.06899999999</c:v>
                </c:pt>
                <c:pt idx="29">
                  <c:v>238697.57800000001</c:v>
                </c:pt>
                <c:pt idx="30">
                  <c:v>246108.91399999999</c:v>
                </c:pt>
                <c:pt idx="31">
                  <c:v>253339.22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2E-0840-B517-E068050217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Additive HWSES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Sheet1!$E$2:$E$33</c:f>
              <c:numCache>
                <c:formatCode>General</c:formatCode>
                <c:ptCount val="32"/>
                <c:pt idx="20">
                  <c:v>133827.356</c:v>
                </c:pt>
                <c:pt idx="21">
                  <c:v>120580.00199999999</c:v>
                </c:pt>
                <c:pt idx="22">
                  <c:v>159020.068</c:v>
                </c:pt>
                <c:pt idx="23">
                  <c:v>156400.27100000001</c:v>
                </c:pt>
                <c:pt idx="24">
                  <c:v>140482.70699999999</c:v>
                </c:pt>
                <c:pt idx="25">
                  <c:v>215777.24299999999</c:v>
                </c:pt>
                <c:pt idx="26">
                  <c:v>226728.53</c:v>
                </c:pt>
                <c:pt idx="27">
                  <c:v>154358.212</c:v>
                </c:pt>
                <c:pt idx="28">
                  <c:v>190115.378</c:v>
                </c:pt>
                <c:pt idx="29">
                  <c:v>181310.82399999999</c:v>
                </c:pt>
                <c:pt idx="30">
                  <c:v>175826.71400000001</c:v>
                </c:pt>
                <c:pt idx="31">
                  <c:v>159900.83100000001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2E-0840-B517-E0680502176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Multiplicative HWSES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Sheet1!$F$2:$F$33</c:f>
              <c:numCache>
                <c:formatCode>General</c:formatCode>
                <c:ptCount val="32"/>
                <c:pt idx="20">
                  <c:v>124921.647</c:v>
                </c:pt>
                <c:pt idx="21">
                  <c:v>110722.34299999999</c:v>
                </c:pt>
                <c:pt idx="22">
                  <c:v>143875.19899999999</c:v>
                </c:pt>
                <c:pt idx="23">
                  <c:v>139363.514</c:v>
                </c:pt>
                <c:pt idx="24">
                  <c:v>123195.357</c:v>
                </c:pt>
                <c:pt idx="25">
                  <c:v>186304.09099999999</c:v>
                </c:pt>
                <c:pt idx="26">
                  <c:v>192669.11600000001</c:v>
                </c:pt>
                <c:pt idx="27">
                  <c:v>129340.273</c:v>
                </c:pt>
                <c:pt idx="28">
                  <c:v>156634.424</c:v>
                </c:pt>
                <c:pt idx="29">
                  <c:v>147154.69099999999</c:v>
                </c:pt>
                <c:pt idx="30">
                  <c:v>140073.435</c:v>
                </c:pt>
                <c:pt idx="31">
                  <c:v>124742.34299999999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ED-42F1-AF5B-F9C1EC0C4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9305856"/>
        <c:axId val="1229719680"/>
      </c:lineChart>
      <c:dateAx>
        <c:axId val="1229305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719680"/>
        <c:crosses val="autoZero"/>
        <c:auto val="1"/>
        <c:lblOffset val="100"/>
        <c:baseTimeUnit val="months"/>
      </c:dateAx>
      <c:valAx>
        <c:axId val="12297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0585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</a:t>
            </a:r>
            <a:r>
              <a:rPr lang="en-US" baseline="0"/>
              <a:t> of Physicians who agreed with following statements regarding virtual care in Canada as of 2021, by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Telephone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Providing Virtual Care through [type] is easy</c:v>
                </c:pt>
                <c:pt idx="1">
                  <c:v>My patients would like me to provide more care through [type]</c:v>
                </c:pt>
                <c:pt idx="2">
                  <c:v>Physician would like to provide more care through [type]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0.77</c:v>
                </c:pt>
                <c:pt idx="1">
                  <c:v>0.6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E-F84E-B8F2-C280CBF96F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Video Conferencing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Providing Virtual Care through [type] is easy</c:v>
                </c:pt>
                <c:pt idx="1">
                  <c:v>My patients would like me to provide more care through [type]</c:v>
                </c:pt>
                <c:pt idx="2">
                  <c:v>Physician would like to provide more care through [type]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0.69</c:v>
                </c:pt>
                <c:pt idx="1">
                  <c:v>0.55000000000000004</c:v>
                </c:pt>
                <c:pt idx="2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CE-F84E-B8F2-C280CBF96F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Secure email/messaging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Providing Virtual Care through [type] is easy</c:v>
                </c:pt>
                <c:pt idx="1">
                  <c:v>My patients would like me to provide more care through [type]</c:v>
                </c:pt>
                <c:pt idx="2">
                  <c:v>Physician would like to provide more care through [type]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0.63</c:v>
                </c:pt>
                <c:pt idx="1">
                  <c:v>0.57999999999999996</c:v>
                </c:pt>
                <c:pt idx="2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CE-F84E-B8F2-C280CBF96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5286640"/>
        <c:axId val="1960789648"/>
      </c:barChart>
      <c:catAx>
        <c:axId val="18352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89648"/>
        <c:crosses val="autoZero"/>
        <c:auto val="1"/>
        <c:lblAlgn val="ctr"/>
        <c:lblOffset val="100"/>
        <c:noMultiLvlLbl val="0"/>
      </c:catAx>
      <c:valAx>
        <c:axId val="19607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8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Satisfaction</a:t>
            </a:r>
            <a:r>
              <a:rPr lang="en-US" baseline="0"/>
              <a:t> with Virtual Care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0.25900000000000001</c:v>
                </c:pt>
                <c:pt idx="1">
                  <c:v>0.26400000000000001</c:v>
                </c:pt>
                <c:pt idx="2">
                  <c:v>0.17699999999999999</c:v>
                </c:pt>
                <c:pt idx="3">
                  <c:v>0.20899999999999999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9-8C40-8770-18CDEAEAD9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Somewhat 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0.45100000000000001</c:v>
                </c:pt>
                <c:pt idx="1">
                  <c:v>0.41199999999999998</c:v>
                </c:pt>
                <c:pt idx="2">
                  <c:v>0.34599999999999997</c:v>
                </c:pt>
                <c:pt idx="3">
                  <c:v>0.29399999999999998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29-8C40-8770-18CDEAEAD9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0.128</c:v>
                </c:pt>
                <c:pt idx="1">
                  <c:v>0.127</c:v>
                </c:pt>
                <c:pt idx="2">
                  <c:v>0.27600000000000002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29-8C40-8770-18CDEAEAD9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Somewhat Dissatisfied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0.105</c:v>
                </c:pt>
                <c:pt idx="1">
                  <c:v>0.126</c:v>
                </c:pt>
                <c:pt idx="2">
                  <c:v>0.122</c:v>
                </c:pt>
                <c:pt idx="3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29-8C40-8770-18CDEAEAD96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Very Dissatisfied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Telephone</c:v>
                </c:pt>
                <c:pt idx="1">
                  <c:v>Video Conferencing</c:v>
                </c:pt>
                <c:pt idx="2">
                  <c:v>Secure Email/Messaging</c:v>
                </c:pt>
                <c:pt idx="3">
                  <c:v>Remote Patient Monitoring / Home Health Monitoring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5.8000000000000003E-2</c:v>
                </c:pt>
                <c:pt idx="1">
                  <c:v>7.0999999999999994E-2</c:v>
                </c:pt>
                <c:pt idx="2">
                  <c:v>7.9000000000000001E-2</c:v>
                </c:pt>
                <c:pt idx="3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29-8C40-8770-18CDEAEAD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3501695"/>
        <c:axId val="53074751"/>
      </c:barChart>
      <c:catAx>
        <c:axId val="35350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4751"/>
        <c:crosses val="autoZero"/>
        <c:auto val="1"/>
        <c:lblAlgn val="ctr"/>
        <c:lblOffset val="100"/>
        <c:noMultiLvlLbl val="0"/>
      </c:catAx>
      <c:valAx>
        <c:axId val="53074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50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Virtual Care</a:t>
            </a:r>
            <a:r>
              <a:rPr lang="en-IN" baseline="0" dirty="0"/>
              <a:t> Usage across Patient Health Zone</a:t>
            </a:r>
            <a:endParaRPr lang="en-IN" dirty="0"/>
          </a:p>
        </c:rich>
      </c:tx>
      <c:layout>
        <c:manualLayout>
          <c:xMode val="edge"/>
          <c:yMode val="edge"/>
          <c:x val="0.22749028796119938"/>
          <c:y val="1.5663596916861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Office</c:v>
                </c:pt>
              </c:strCache>
            </c:strRef>
          </c:tx>
          <c:spPr>
            <a:solidFill>
              <a:srgbClr val="A3DFDB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Moncton Area</c:v>
                </c:pt>
                <c:pt idx="1">
                  <c:v>Saint John Area</c:v>
                </c:pt>
                <c:pt idx="2">
                  <c:v>Fredricton Area</c:v>
                </c:pt>
                <c:pt idx="3">
                  <c:v>Bathurst Area</c:v>
                </c:pt>
                <c:pt idx="4">
                  <c:v>Miramichi Area</c:v>
                </c:pt>
                <c:pt idx="5">
                  <c:v>Edmunston Area</c:v>
                </c:pt>
                <c:pt idx="6">
                  <c:v>Campbellton Area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857062</c:v>
                </c:pt>
                <c:pt idx="1">
                  <c:v>1047366</c:v>
                </c:pt>
                <c:pt idx="2">
                  <c:v>983252</c:v>
                </c:pt>
                <c:pt idx="3">
                  <c:v>374064</c:v>
                </c:pt>
                <c:pt idx="4">
                  <c:v>164480</c:v>
                </c:pt>
                <c:pt idx="5">
                  <c:v>176876</c:v>
                </c:pt>
                <c:pt idx="6">
                  <c:v>95019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0-48D0-AFFA-8AC9DC49D0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19AFA6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6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CD0-48D0-AFFA-8AC9DC49D029}"/>
              </c:ext>
            </c:extLst>
          </c:dPt>
          <c:dPt>
            <c:idx val="4"/>
            <c:invertIfNegative val="0"/>
            <c:bubble3D val="0"/>
            <c:spPr>
              <a:solidFill>
                <a:srgbClr val="F6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D0-48D0-AFFA-8AC9DC49D02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Moncton Area</c:v>
                </c:pt>
                <c:pt idx="1">
                  <c:v>Saint John Area</c:v>
                </c:pt>
                <c:pt idx="2">
                  <c:v>Fredricton Area</c:v>
                </c:pt>
                <c:pt idx="3">
                  <c:v>Bathurst Area</c:v>
                </c:pt>
                <c:pt idx="4">
                  <c:v>Miramichi Area</c:v>
                </c:pt>
                <c:pt idx="5">
                  <c:v>Edmunston Area</c:v>
                </c:pt>
                <c:pt idx="6">
                  <c:v>Campbellton Area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787743</c:v>
                </c:pt>
                <c:pt idx="1">
                  <c:v>573577</c:v>
                </c:pt>
                <c:pt idx="2">
                  <c:v>510473</c:v>
                </c:pt>
                <c:pt idx="3">
                  <c:v>415084</c:v>
                </c:pt>
                <c:pt idx="4">
                  <c:v>187924</c:v>
                </c:pt>
                <c:pt idx="5">
                  <c:v>130739</c:v>
                </c:pt>
                <c:pt idx="6">
                  <c:v>85086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D0-48D0-AFFA-8AC9DC49D0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8026000"/>
        <c:axId val="2118026416"/>
      </c:barChart>
      <c:catAx>
        <c:axId val="211802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6416"/>
        <c:crosses val="autoZero"/>
        <c:auto val="1"/>
        <c:lblAlgn val="ctr"/>
        <c:lblOffset val="100"/>
        <c:noMultiLvlLbl val="0"/>
      </c:catAx>
      <c:valAx>
        <c:axId val="211802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600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3270703276740401E-2"/>
                <c:y val="0.203718233680721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 sz="1400" b="0" i="0" baseline="0" dirty="0">
                      <a:effectLst/>
                    </a:rPr>
                    <a:t>Total Number  Of Visits (in Thousands)</a:t>
                  </a:r>
                  <a:endParaRPr lang="en-IN" sz="1100" dirty="0">
                    <a:effectLst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Virtual Care</a:t>
            </a:r>
            <a:r>
              <a:rPr lang="en-US" baseline="0" dirty="0"/>
              <a:t> Usage across Patient Gender and Health Zone (2020 and 2021)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19AFA6"/>
            </a:solidFill>
            <a:ln w="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692-4EB5-BAE3-31BDF204986D}"/>
              </c:ext>
            </c:extLst>
          </c:dPt>
          <c:dPt>
            <c:idx val="3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92-4EB5-BAE3-31BDF204986D}"/>
              </c:ext>
            </c:extLst>
          </c:dPt>
          <c:dPt>
            <c:idx val="5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92-4EB5-BAE3-31BDF204986D}"/>
              </c:ext>
            </c:extLst>
          </c:dPt>
          <c:dPt>
            <c:idx val="7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92-4EB5-BAE3-31BDF204986D}"/>
              </c:ext>
            </c:extLst>
          </c:dPt>
          <c:dPt>
            <c:idx val="9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692-4EB5-BAE3-31BDF204986D}"/>
              </c:ext>
            </c:extLst>
          </c:dPt>
          <c:dPt>
            <c:idx val="11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692-4EB5-BAE3-31BDF204986D}"/>
              </c:ext>
            </c:extLst>
          </c:dPt>
          <c:dPt>
            <c:idx val="13"/>
            <c:invertIfNegative val="0"/>
            <c:bubble3D val="0"/>
            <c:spPr>
              <a:solidFill>
                <a:srgbClr val="A3DFDB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692-4EB5-BAE3-31BDF204986D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Sheet1!$A$2:$B$15</c:f>
              <c:multiLvlStrCache>
                <c:ptCount val="1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</c:lvl>
                <c:lvl>
                  <c:pt idx="0">
                    <c:v>Bathurst Area</c:v>
                  </c:pt>
                  <c:pt idx="2">
                    <c:v>Campbellton Area</c:v>
                  </c:pt>
                  <c:pt idx="4">
                    <c:v>Edmunston Area</c:v>
                  </c:pt>
                  <c:pt idx="6">
                    <c:v>Fredricton Area</c:v>
                  </c:pt>
                  <c:pt idx="8">
                    <c:v>Miramichi Area</c:v>
                  </c:pt>
                  <c:pt idx="10">
                    <c:v>Moncton Area</c:v>
                  </c:pt>
                  <c:pt idx="12">
                    <c:v>Saint John Area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242351</c:v>
                </c:pt>
                <c:pt idx="1">
                  <c:v>172733</c:v>
                </c:pt>
                <c:pt idx="2">
                  <c:v>50227</c:v>
                </c:pt>
                <c:pt idx="3">
                  <c:v>34859</c:v>
                </c:pt>
                <c:pt idx="4">
                  <c:v>76323</c:v>
                </c:pt>
                <c:pt idx="5">
                  <c:v>54416</c:v>
                </c:pt>
                <c:pt idx="6">
                  <c:v>305138</c:v>
                </c:pt>
                <c:pt idx="7">
                  <c:v>205331</c:v>
                </c:pt>
                <c:pt idx="8">
                  <c:v>107683</c:v>
                </c:pt>
                <c:pt idx="9">
                  <c:v>80241</c:v>
                </c:pt>
                <c:pt idx="10">
                  <c:v>461388</c:v>
                </c:pt>
                <c:pt idx="11">
                  <c:v>326350</c:v>
                </c:pt>
                <c:pt idx="12">
                  <c:v>338670</c:v>
                </c:pt>
                <c:pt idx="13">
                  <c:v>234904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0-48D0-AFFA-8AC9DC49D0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0"/>
        <c:axId val="2118026000"/>
        <c:axId val="2118026416"/>
      </c:barChart>
      <c:catAx>
        <c:axId val="211802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Patient Gender and Health Zone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6416"/>
        <c:crosses val="autoZero"/>
        <c:auto val="1"/>
        <c:lblAlgn val="ctr"/>
        <c:lblOffset val="100"/>
        <c:noMultiLvlLbl val="0"/>
      </c:catAx>
      <c:valAx>
        <c:axId val="211802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 dirty="0"/>
                  <a:t>Total Number of Virtual Visits</a:t>
                </a:r>
              </a:p>
              <a:p>
                <a:pPr>
                  <a:defRPr/>
                </a:pPr>
                <a:r>
                  <a:rPr lang="en-IN" baseline="0" dirty="0"/>
                  <a:t>(in Thousands)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6000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Patients Age Group</a:t>
            </a:r>
          </a:p>
        </c:rich>
      </c:tx>
      <c:layout>
        <c:manualLayout>
          <c:xMode val="edge"/>
          <c:yMode val="edge"/>
          <c:x val="0.36511241331321154"/>
          <c:y val="2.2562194821887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92135953823895"/>
          <c:y val="0.12511181166429941"/>
          <c:w val="0.86014934227125017"/>
          <c:h val="0.6908721709539277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Office</c:v>
                </c:pt>
              </c:strCache>
            </c:strRef>
          </c:tx>
          <c:spPr>
            <a:solidFill>
              <a:srgbClr val="A3DFDB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00 - 04 </c:v>
                </c:pt>
                <c:pt idx="1">
                  <c:v>05-09</c:v>
                </c:pt>
                <c:pt idx="2">
                  <c:v>10-14</c:v>
                </c:pt>
                <c:pt idx="3">
                  <c:v>15 - 19 </c:v>
                </c:pt>
                <c:pt idx="4">
                  <c:v>20 - 39</c:v>
                </c:pt>
                <c:pt idx="5">
                  <c:v>40 - 59</c:v>
                </c:pt>
                <c:pt idx="6">
                  <c:v>60 - 79</c:v>
                </c:pt>
                <c:pt idx="7">
                  <c:v>80+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209176</c:v>
                </c:pt>
                <c:pt idx="1">
                  <c:v>66188</c:v>
                </c:pt>
                <c:pt idx="2">
                  <c:v>68461</c:v>
                </c:pt>
                <c:pt idx="3">
                  <c:v>249042</c:v>
                </c:pt>
                <c:pt idx="4">
                  <c:v>508775</c:v>
                </c:pt>
                <c:pt idx="5">
                  <c:v>760101</c:v>
                </c:pt>
                <c:pt idx="6">
                  <c:v>1398884</c:v>
                </c:pt>
                <c:pt idx="7">
                  <c:v>444909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DE-41E1-9893-D7E8893779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19AFA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00 - 04 </c:v>
                </c:pt>
                <c:pt idx="1">
                  <c:v>05-09</c:v>
                </c:pt>
                <c:pt idx="2">
                  <c:v>10-14</c:v>
                </c:pt>
                <c:pt idx="3">
                  <c:v>15 - 19 </c:v>
                </c:pt>
                <c:pt idx="4">
                  <c:v>20 - 39</c:v>
                </c:pt>
                <c:pt idx="5">
                  <c:v>40 - 59</c:v>
                </c:pt>
                <c:pt idx="6">
                  <c:v>60 - 79</c:v>
                </c:pt>
                <c:pt idx="7">
                  <c:v>80+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26980</c:v>
                </c:pt>
                <c:pt idx="1">
                  <c:v>24578</c:v>
                </c:pt>
                <c:pt idx="2">
                  <c:v>30767</c:v>
                </c:pt>
                <c:pt idx="3">
                  <c:v>56092</c:v>
                </c:pt>
                <c:pt idx="4">
                  <c:v>351494</c:v>
                </c:pt>
                <c:pt idx="5">
                  <c:v>618434</c:v>
                </c:pt>
                <c:pt idx="6">
                  <c:v>1211208</c:v>
                </c:pt>
                <c:pt idx="7">
                  <c:v>377212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DE-41E1-9893-D7E889377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1725657120"/>
        <c:axId val="1725668352"/>
      </c:barChart>
      <c:catAx>
        <c:axId val="1725657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Patient 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668352"/>
        <c:crosses val="autoZero"/>
        <c:auto val="1"/>
        <c:lblAlgn val="ctr"/>
        <c:lblOffset val="100"/>
        <c:noMultiLvlLbl val="0"/>
      </c:catAx>
      <c:valAx>
        <c:axId val="172566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65712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 dirty="0">
                <a:effectLst/>
              </a:rPr>
              <a:t>Virtual Care Provision across Physician Health Zone</a:t>
            </a:r>
            <a:endParaRPr lang="en-IN" dirty="0">
              <a:effectLst/>
            </a:endParaRPr>
          </a:p>
        </c:rich>
      </c:tx>
      <c:layout>
        <c:manualLayout>
          <c:xMode val="edge"/>
          <c:yMode val="edge"/>
          <c:x val="0.24952642486269119"/>
          <c:y val="2.823109933456853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Office</c:v>
                </c:pt>
              </c:strCache>
            </c:strRef>
          </c:tx>
          <c:spPr>
            <a:solidFill>
              <a:srgbClr val="A3DFDB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Moncton Area</c:v>
                </c:pt>
                <c:pt idx="1">
                  <c:v>Saint John Area</c:v>
                </c:pt>
                <c:pt idx="2">
                  <c:v>Fredricton Area</c:v>
                </c:pt>
                <c:pt idx="3">
                  <c:v>Bathurst Area</c:v>
                </c:pt>
                <c:pt idx="4">
                  <c:v>Miramichi Area</c:v>
                </c:pt>
                <c:pt idx="5">
                  <c:v>Edmunston Area</c:v>
                </c:pt>
                <c:pt idx="6">
                  <c:v>Campbellton Area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988265</c:v>
                </c:pt>
                <c:pt idx="1">
                  <c:v>1074528</c:v>
                </c:pt>
                <c:pt idx="2">
                  <c:v>845132</c:v>
                </c:pt>
                <c:pt idx="3">
                  <c:v>355390</c:v>
                </c:pt>
                <c:pt idx="4">
                  <c:v>175613</c:v>
                </c:pt>
                <c:pt idx="5">
                  <c:v>151988</c:v>
                </c:pt>
                <c:pt idx="6">
                  <c:v>97798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78-410A-BDCD-D25F94B1E7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19AFA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Moncton Area</c:v>
                </c:pt>
                <c:pt idx="1">
                  <c:v>Saint John Area</c:v>
                </c:pt>
                <c:pt idx="2">
                  <c:v>Fredricton Area</c:v>
                </c:pt>
                <c:pt idx="3">
                  <c:v>Bathurst Area</c:v>
                </c:pt>
                <c:pt idx="4">
                  <c:v>Miramichi Area</c:v>
                </c:pt>
                <c:pt idx="5">
                  <c:v>Edmunston Area</c:v>
                </c:pt>
                <c:pt idx="6">
                  <c:v>Campbellton Area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793611</c:v>
                </c:pt>
                <c:pt idx="1">
                  <c:v>585080</c:v>
                </c:pt>
                <c:pt idx="2">
                  <c:v>506402</c:v>
                </c:pt>
                <c:pt idx="3">
                  <c:v>416716</c:v>
                </c:pt>
                <c:pt idx="4">
                  <c:v>194690</c:v>
                </c:pt>
                <c:pt idx="5">
                  <c:v>118907</c:v>
                </c:pt>
                <c:pt idx="6">
                  <c:v>79807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78-410A-BDCD-D25F94B1E7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5914960"/>
        <c:axId val="1725927024"/>
      </c:barChart>
      <c:catAx>
        <c:axId val="17259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927024"/>
        <c:crosses val="autoZero"/>
        <c:auto val="1"/>
        <c:lblAlgn val="ctr"/>
        <c:lblOffset val="100"/>
        <c:noMultiLvlLbl val="0"/>
      </c:catAx>
      <c:valAx>
        <c:axId val="172592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914960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3372619436421167E-2"/>
                <c:y val="0.25135570407139135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sz="1400" b="0" i="0" baseline="0" dirty="0">
                      <a:effectLst/>
                    </a:rPr>
                    <a:t>Total Number of Virtual Visits</a:t>
                  </a:r>
                  <a:endParaRPr lang="en-IN" sz="1100" dirty="0">
                    <a:effectLst/>
                  </a:endParaRPr>
                </a:p>
                <a:p>
                  <a:pPr>
                    <a:defRPr/>
                  </a:pPr>
                  <a:r>
                    <a:rPr lang="en-IN" sz="1400" b="0" i="0" baseline="0" dirty="0">
                      <a:effectLst/>
                    </a:rPr>
                    <a:t>(in Thousands)</a:t>
                  </a:r>
                  <a:endParaRPr lang="en-IN" sz="1100" dirty="0">
                    <a:effectLst/>
                  </a:endParaRPr>
                </a:p>
                <a:p>
                  <a:pPr>
                    <a:defRPr/>
                  </a:pPr>
                  <a:endParaRPr lang="en-IN" sz="1100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Virtual Care Provision across Physician Gender and Health Zone (2020 and 2021) 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solidFill>
              <a:srgbClr val="19AFA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FA3-41A9-B1B1-D4320683B109}"/>
              </c:ext>
            </c:extLst>
          </c:dPt>
          <c:dPt>
            <c:idx val="1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3-41A9-B1B1-D4320683B109}"/>
              </c:ext>
            </c:extLst>
          </c:dPt>
          <c:dPt>
            <c:idx val="3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FA3-41A9-B1B1-D4320683B109}"/>
              </c:ext>
            </c:extLst>
          </c:dPt>
          <c:dPt>
            <c:idx val="4"/>
            <c:invertIfNegative val="0"/>
            <c:bubble3D val="0"/>
            <c:spPr>
              <a:solidFill>
                <a:srgbClr val="F6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FA3-41A9-B1B1-D4320683B109}"/>
              </c:ext>
            </c:extLst>
          </c:dPt>
          <c:dPt>
            <c:idx val="5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3-41A9-B1B1-D4320683B109}"/>
              </c:ext>
            </c:extLst>
          </c:dPt>
          <c:dPt>
            <c:idx val="7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FA3-41A9-B1B1-D4320683B109}"/>
              </c:ext>
            </c:extLst>
          </c:dPt>
          <c:dPt>
            <c:idx val="9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A3-41A9-B1B1-D4320683B109}"/>
              </c:ext>
            </c:extLst>
          </c:dPt>
          <c:dPt>
            <c:idx val="10"/>
            <c:invertIfNegative val="0"/>
            <c:bubble3D val="0"/>
            <c:spPr>
              <a:solidFill>
                <a:srgbClr val="F692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FA3-41A9-B1B1-D4320683B109}"/>
              </c:ext>
            </c:extLst>
          </c:dPt>
          <c:dPt>
            <c:idx val="11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FA3-41A9-B1B1-D4320683B109}"/>
              </c:ext>
            </c:extLst>
          </c:dPt>
          <c:dPt>
            <c:idx val="13"/>
            <c:invertIfNegative val="0"/>
            <c:bubble3D val="0"/>
            <c:spPr>
              <a:solidFill>
                <a:srgbClr val="A3DF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FA3-41A9-B1B1-D4320683B109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Sheet1!$A$2:$B$15</c:f>
              <c:multiLvlStrCache>
                <c:ptCount val="1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Male</c:v>
                  </c:pt>
                </c:lvl>
                <c:lvl>
                  <c:pt idx="0">
                    <c:v>Bathurst Area</c:v>
                  </c:pt>
                  <c:pt idx="2">
                    <c:v>Campbellton Area</c:v>
                  </c:pt>
                  <c:pt idx="4">
                    <c:v>Edmunston Area</c:v>
                  </c:pt>
                  <c:pt idx="6">
                    <c:v>Fredricton Area</c:v>
                  </c:pt>
                  <c:pt idx="8">
                    <c:v>Miramichi Area</c:v>
                  </c:pt>
                  <c:pt idx="10">
                    <c:v>Moncton Area</c:v>
                  </c:pt>
                  <c:pt idx="12">
                    <c:v>Saint John Area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223276</c:v>
                </c:pt>
                <c:pt idx="1">
                  <c:v>193440</c:v>
                </c:pt>
                <c:pt idx="2">
                  <c:v>22679</c:v>
                </c:pt>
                <c:pt idx="3">
                  <c:v>57128</c:v>
                </c:pt>
                <c:pt idx="4">
                  <c:v>68943</c:v>
                </c:pt>
                <c:pt idx="5">
                  <c:v>49964</c:v>
                </c:pt>
                <c:pt idx="6">
                  <c:v>219911</c:v>
                </c:pt>
                <c:pt idx="7">
                  <c:v>286491</c:v>
                </c:pt>
                <c:pt idx="8">
                  <c:v>54065</c:v>
                </c:pt>
                <c:pt idx="9">
                  <c:v>140625</c:v>
                </c:pt>
                <c:pt idx="10">
                  <c:v>445804</c:v>
                </c:pt>
                <c:pt idx="11">
                  <c:v>347807</c:v>
                </c:pt>
                <c:pt idx="12">
                  <c:v>202115</c:v>
                </c:pt>
                <c:pt idx="13">
                  <c:v>382965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A3-41A9-B1B1-D4320683B1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overlap val="-27"/>
        <c:axId val="2118026000"/>
        <c:axId val="2118026416"/>
      </c:barChart>
      <c:catAx>
        <c:axId val="21180260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6416"/>
        <c:crosses val="autoZero"/>
        <c:auto val="1"/>
        <c:lblAlgn val="ctr"/>
        <c:lblOffset val="100"/>
        <c:noMultiLvlLbl val="0"/>
      </c:catAx>
      <c:valAx>
        <c:axId val="211802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026000"/>
        <c:crosses val="autoZero"/>
        <c:crossBetween val="between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sz="1400" b="0" i="0" baseline="0" dirty="0">
                      <a:effectLst/>
                    </a:rPr>
                    <a:t>Total Number of Virtual Visits</a:t>
                  </a:r>
                  <a:endParaRPr lang="en-IN" sz="1100" dirty="0">
                    <a:effectLst/>
                  </a:endParaRPr>
                </a:p>
                <a:p>
                  <a:pPr>
                    <a:defRPr/>
                  </a:pPr>
                  <a:r>
                    <a:rPr lang="en-IN" sz="1400" b="0" i="0" baseline="0" dirty="0">
                      <a:effectLst/>
                    </a:rPr>
                    <a:t>(in Thousands)</a:t>
                  </a:r>
                  <a:endParaRPr lang="en-IN" sz="1100" dirty="0">
                    <a:effectLst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Virtual Visits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Number of Visits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73908</c:v>
                </c:pt>
                <c:pt idx="1">
                  <c:v>170473</c:v>
                </c:pt>
                <c:pt idx="2">
                  <c:v>145645</c:v>
                </c:pt>
                <c:pt idx="3">
                  <c:v>125760</c:v>
                </c:pt>
                <c:pt idx="4">
                  <c:v>144209</c:v>
                </c:pt>
                <c:pt idx="5">
                  <c:v>137580</c:v>
                </c:pt>
                <c:pt idx="6">
                  <c:v>140555</c:v>
                </c:pt>
                <c:pt idx="7">
                  <c:v>133632</c:v>
                </c:pt>
                <c:pt idx="8">
                  <c:v>169229</c:v>
                </c:pt>
                <c:pt idx="9">
                  <c:v>154023</c:v>
                </c:pt>
                <c:pt idx="10">
                  <c:v>165160</c:v>
                </c:pt>
                <c:pt idx="11">
                  <c:v>146006</c:v>
                </c:pt>
                <c:pt idx="12">
                  <c:v>140076</c:v>
                </c:pt>
                <c:pt idx="13">
                  <c:v>144661</c:v>
                </c:pt>
                <c:pt idx="14">
                  <c:v>108489</c:v>
                </c:pt>
                <c:pt idx="15">
                  <c:v>105513</c:v>
                </c:pt>
                <c:pt idx="16">
                  <c:v>124829</c:v>
                </c:pt>
                <c:pt idx="17">
                  <c:v>122944</c:v>
                </c:pt>
                <c:pt idx="18">
                  <c:v>128506</c:v>
                </c:pt>
                <c:pt idx="19">
                  <c:v>115565</c:v>
                </c:pt>
                <c:pt idx="20">
                  <c:v>160303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2E-0840-B517-E068050217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19">
                  <c:v>115565</c:v>
                </c:pt>
                <c:pt idx="20">
                  <c:v>160303</c:v>
                </c:pt>
                <c:pt idx="21">
                  <c:v>132862</c:v>
                </c:pt>
                <c:pt idx="22">
                  <c:v>144443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2E-0840-B517-E0680502176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Additive HWSES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Sheet1!$A$2:$A$33</c:f>
              <c:numCache>
                <c:formatCode>m/d/yyyy</c:formatCode>
                <c:ptCount val="32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  <c:pt idx="11">
                  <c:v>44287</c:v>
                </c:pt>
                <c:pt idx="12">
                  <c:v>44317</c:v>
                </c:pt>
                <c:pt idx="13">
                  <c:v>44348</c:v>
                </c:pt>
                <c:pt idx="14">
                  <c:v>44378</c:v>
                </c:pt>
                <c:pt idx="15">
                  <c:v>44409</c:v>
                </c:pt>
                <c:pt idx="16">
                  <c:v>44440</c:v>
                </c:pt>
                <c:pt idx="17">
                  <c:v>44470</c:v>
                </c:pt>
                <c:pt idx="18">
                  <c:v>44501</c:v>
                </c:pt>
                <c:pt idx="19">
                  <c:v>44531</c:v>
                </c:pt>
                <c:pt idx="20">
                  <c:v>44562</c:v>
                </c:pt>
                <c:pt idx="21">
                  <c:v>44593</c:v>
                </c:pt>
                <c:pt idx="22">
                  <c:v>44621</c:v>
                </c:pt>
                <c:pt idx="23">
                  <c:v>44652</c:v>
                </c:pt>
                <c:pt idx="24">
                  <c:v>44682</c:v>
                </c:pt>
                <c:pt idx="25">
                  <c:v>44713</c:v>
                </c:pt>
                <c:pt idx="26">
                  <c:v>44743</c:v>
                </c:pt>
                <c:pt idx="27">
                  <c:v>44774</c:v>
                </c:pt>
                <c:pt idx="28">
                  <c:v>44805</c:v>
                </c:pt>
                <c:pt idx="29">
                  <c:v>44835</c:v>
                </c:pt>
                <c:pt idx="30">
                  <c:v>44866</c:v>
                </c:pt>
                <c:pt idx="31">
                  <c:v>44896</c:v>
                </c:pt>
              </c:numCache>
            </c:numRef>
          </c:cat>
          <c:val>
            <c:numRef>
              <c:f>Sheet1!$E$2:$E$33</c:f>
              <c:numCache>
                <c:formatCode>General</c:formatCode>
                <c:ptCount val="32"/>
                <c:pt idx="20">
                  <c:v>133827.356</c:v>
                </c:pt>
                <c:pt idx="21">
                  <c:v>120580.00199999999</c:v>
                </c:pt>
                <c:pt idx="22">
                  <c:v>159020.068</c:v>
                </c:pt>
                <c:pt idx="23">
                  <c:v>156400.27100000001</c:v>
                </c:pt>
                <c:pt idx="24">
                  <c:v>140482.70699999999</c:v>
                </c:pt>
                <c:pt idx="25">
                  <c:v>215777.24299999999</c:v>
                </c:pt>
                <c:pt idx="26">
                  <c:v>226728.53</c:v>
                </c:pt>
                <c:pt idx="27">
                  <c:v>154358.212</c:v>
                </c:pt>
                <c:pt idx="28">
                  <c:v>190115.378</c:v>
                </c:pt>
                <c:pt idx="29">
                  <c:v>181310.82399999999</c:v>
                </c:pt>
                <c:pt idx="30">
                  <c:v>175826.71400000001</c:v>
                </c:pt>
                <c:pt idx="31">
                  <c:v>159900.83100000001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2E-0840-B517-E06805021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9305856"/>
        <c:axId val="1229719680"/>
      </c:lineChart>
      <c:dateAx>
        <c:axId val="1229305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719680"/>
        <c:crosses val="autoZero"/>
        <c:auto val="1"/>
        <c:lblOffset val="100"/>
        <c:baseTimeUnit val="months"/>
      </c:dateAx>
      <c:valAx>
        <c:axId val="12297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05856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5160408461990887E-2"/>
                <c:y val="0.25493714497094333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dirty="0"/>
                    <a:t>Patient Virtual Visit s in !000s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Series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Number of Visits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m/d/yy</c:formatCode>
                <c:ptCount val="34"/>
                <c:pt idx="0">
                  <c:v>43891</c:v>
                </c:pt>
                <c:pt idx="1">
                  <c:v>43922</c:v>
                </c:pt>
                <c:pt idx="2">
                  <c:v>43952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44531</c:v>
                </c:pt>
                <c:pt idx="22">
                  <c:v>44562</c:v>
                </c:pt>
                <c:pt idx="23">
                  <c:v>44593</c:v>
                </c:pt>
                <c:pt idx="24">
                  <c:v>44621</c:v>
                </c:pt>
                <c:pt idx="25">
                  <c:v>44652</c:v>
                </c:pt>
                <c:pt idx="26">
                  <c:v>44682</c:v>
                </c:pt>
                <c:pt idx="27">
                  <c:v>44713</c:v>
                </c:pt>
                <c:pt idx="28">
                  <c:v>44743</c:v>
                </c:pt>
                <c:pt idx="29">
                  <c:v>44774</c:v>
                </c:pt>
                <c:pt idx="30">
                  <c:v>44805</c:v>
                </c:pt>
                <c:pt idx="31">
                  <c:v>44835</c:v>
                </c:pt>
                <c:pt idx="32">
                  <c:v>44866</c:v>
                </c:pt>
                <c:pt idx="33">
                  <c:v>44896</c:v>
                </c:pt>
              </c:numCache>
            </c:num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1180</c:v>
                </c:pt>
                <c:pt idx="1">
                  <c:v>17</c:v>
                </c:pt>
                <c:pt idx="2">
                  <c:v>14</c:v>
                </c:pt>
                <c:pt idx="3">
                  <c:v>170744</c:v>
                </c:pt>
                <c:pt idx="4">
                  <c:v>171398</c:v>
                </c:pt>
                <c:pt idx="5">
                  <c:v>114216</c:v>
                </c:pt>
                <c:pt idx="6">
                  <c:v>130951</c:v>
                </c:pt>
                <c:pt idx="7">
                  <c:v>119014</c:v>
                </c:pt>
                <c:pt idx="8">
                  <c:v>121379</c:v>
                </c:pt>
                <c:pt idx="9">
                  <c:v>112487</c:v>
                </c:pt>
                <c:pt idx="10">
                  <c:v>165102</c:v>
                </c:pt>
                <c:pt idx="11">
                  <c:v>169415</c:v>
                </c:pt>
                <c:pt idx="12">
                  <c:v>105823</c:v>
                </c:pt>
                <c:pt idx="13">
                  <c:v>141963</c:v>
                </c:pt>
                <c:pt idx="14">
                  <c:v>133825</c:v>
                </c:pt>
                <c:pt idx="15">
                  <c:v>115563</c:v>
                </c:pt>
                <c:pt idx="16">
                  <c:v>104400</c:v>
                </c:pt>
                <c:pt idx="17">
                  <c:v>106662</c:v>
                </c:pt>
                <c:pt idx="18">
                  <c:v>94576</c:v>
                </c:pt>
                <c:pt idx="19">
                  <c:v>112790</c:v>
                </c:pt>
                <c:pt idx="20">
                  <c:v>165219</c:v>
                </c:pt>
                <c:pt idx="21">
                  <c:v>118652</c:v>
                </c:pt>
                <c:pt idx="22">
                  <c:v>172345</c:v>
                </c:pt>
                <c:pt idx="23">
                  <c:v>146797</c:v>
                </c:pt>
                <c:pt idx="24">
                  <c:v>192261</c:v>
                </c:pt>
                <c:pt idx="25">
                  <c:v>147582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2E-0840-B517-E068050217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ARIMA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m/d/yy</c:formatCode>
                <c:ptCount val="34"/>
                <c:pt idx="0">
                  <c:v>43891</c:v>
                </c:pt>
                <c:pt idx="1">
                  <c:v>43922</c:v>
                </c:pt>
                <c:pt idx="2">
                  <c:v>43952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44531</c:v>
                </c:pt>
                <c:pt idx="22">
                  <c:v>44562</c:v>
                </c:pt>
                <c:pt idx="23">
                  <c:v>44593</c:v>
                </c:pt>
                <c:pt idx="24">
                  <c:v>44621</c:v>
                </c:pt>
                <c:pt idx="25">
                  <c:v>44652</c:v>
                </c:pt>
                <c:pt idx="26">
                  <c:v>44682</c:v>
                </c:pt>
                <c:pt idx="27">
                  <c:v>44713</c:v>
                </c:pt>
                <c:pt idx="28">
                  <c:v>44743</c:v>
                </c:pt>
                <c:pt idx="29">
                  <c:v>44774</c:v>
                </c:pt>
                <c:pt idx="30">
                  <c:v>44805</c:v>
                </c:pt>
                <c:pt idx="31">
                  <c:v>44835</c:v>
                </c:pt>
                <c:pt idx="32">
                  <c:v>44866</c:v>
                </c:pt>
                <c:pt idx="33">
                  <c:v>44896</c:v>
                </c:pt>
              </c:numCache>
            </c:numRef>
          </c:cat>
          <c:val>
            <c:numRef>
              <c:f>Sheet1!$C$2:$C$35</c:f>
              <c:numCache>
                <c:formatCode>General</c:formatCode>
                <c:ptCount val="34"/>
                <c:pt idx="22">
                  <c:v>189843.15599999999</c:v>
                </c:pt>
                <c:pt idx="23">
                  <c:v>171573.83300000001</c:v>
                </c:pt>
                <c:pt idx="24">
                  <c:v>192222.527</c:v>
                </c:pt>
                <c:pt idx="25">
                  <c:v>192550.26199999999</c:v>
                </c:pt>
                <c:pt idx="26">
                  <c:v>203508.18599999999</c:v>
                </c:pt>
                <c:pt idx="27">
                  <c:v>208886.46</c:v>
                </c:pt>
                <c:pt idx="28">
                  <c:v>217211.46299999999</c:v>
                </c:pt>
                <c:pt idx="29">
                  <c:v>223963.02100000001</c:v>
                </c:pt>
                <c:pt idx="30">
                  <c:v>231571.06899999999</c:v>
                </c:pt>
                <c:pt idx="31">
                  <c:v>238697.57800000001</c:v>
                </c:pt>
                <c:pt idx="32">
                  <c:v>246108.91399999999</c:v>
                </c:pt>
                <c:pt idx="33">
                  <c:v>253339.22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2E-0840-B517-E068050217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Linear Holts Model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m/d/yy</c:formatCode>
                <c:ptCount val="34"/>
                <c:pt idx="0">
                  <c:v>43891</c:v>
                </c:pt>
                <c:pt idx="1">
                  <c:v>43922</c:v>
                </c:pt>
                <c:pt idx="2">
                  <c:v>43952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44531</c:v>
                </c:pt>
                <c:pt idx="22">
                  <c:v>44562</c:v>
                </c:pt>
                <c:pt idx="23">
                  <c:v>44593</c:v>
                </c:pt>
                <c:pt idx="24">
                  <c:v>44621</c:v>
                </c:pt>
                <c:pt idx="25">
                  <c:v>44652</c:v>
                </c:pt>
                <c:pt idx="26">
                  <c:v>44682</c:v>
                </c:pt>
                <c:pt idx="27">
                  <c:v>44713</c:v>
                </c:pt>
                <c:pt idx="28">
                  <c:v>44743</c:v>
                </c:pt>
                <c:pt idx="29">
                  <c:v>44774</c:v>
                </c:pt>
                <c:pt idx="30">
                  <c:v>44805</c:v>
                </c:pt>
                <c:pt idx="31">
                  <c:v>44835</c:v>
                </c:pt>
                <c:pt idx="32">
                  <c:v>44866</c:v>
                </c:pt>
                <c:pt idx="33">
                  <c:v>44896</c:v>
                </c:pt>
              </c:numCache>
            </c:numRef>
          </c:cat>
          <c:val>
            <c:numRef>
              <c:f>Sheet1!$D$2:$D$35</c:f>
              <c:numCache>
                <c:formatCode>General</c:formatCode>
                <c:ptCount val="34"/>
                <c:pt idx="22">
                  <c:v>219467.416</c:v>
                </c:pt>
                <c:pt idx="23">
                  <c:v>174665.56299999999</c:v>
                </c:pt>
                <c:pt idx="24">
                  <c:v>110791.003</c:v>
                </c:pt>
                <c:pt idx="25">
                  <c:v>199951.185</c:v>
                </c:pt>
                <c:pt idx="26">
                  <c:v>171099.49100000001</c:v>
                </c:pt>
                <c:pt idx="27">
                  <c:v>155405.28200000001</c:v>
                </c:pt>
                <c:pt idx="28">
                  <c:v>161357.74</c:v>
                </c:pt>
                <c:pt idx="29">
                  <c:v>188028.03700000001</c:v>
                </c:pt>
                <c:pt idx="30">
                  <c:v>172828.78</c:v>
                </c:pt>
                <c:pt idx="31">
                  <c:v>232439.092</c:v>
                </c:pt>
                <c:pt idx="32">
                  <c:v>305680.50199999998</c:v>
                </c:pt>
                <c:pt idx="33">
                  <c:v>164800.34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2E-0840-B517-E068050217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Holts Dampening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m/d/yy</c:formatCode>
                <c:ptCount val="34"/>
                <c:pt idx="0">
                  <c:v>43891</c:v>
                </c:pt>
                <c:pt idx="1">
                  <c:v>43922</c:v>
                </c:pt>
                <c:pt idx="2">
                  <c:v>43952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44531</c:v>
                </c:pt>
                <c:pt idx="22">
                  <c:v>44562</c:v>
                </c:pt>
                <c:pt idx="23">
                  <c:v>44593</c:v>
                </c:pt>
                <c:pt idx="24">
                  <c:v>44621</c:v>
                </c:pt>
                <c:pt idx="25">
                  <c:v>44652</c:v>
                </c:pt>
                <c:pt idx="26">
                  <c:v>44682</c:v>
                </c:pt>
                <c:pt idx="27">
                  <c:v>44713</c:v>
                </c:pt>
                <c:pt idx="28">
                  <c:v>44743</c:v>
                </c:pt>
                <c:pt idx="29">
                  <c:v>44774</c:v>
                </c:pt>
                <c:pt idx="30">
                  <c:v>44805</c:v>
                </c:pt>
                <c:pt idx="31">
                  <c:v>44835</c:v>
                </c:pt>
                <c:pt idx="32">
                  <c:v>44866</c:v>
                </c:pt>
                <c:pt idx="33">
                  <c:v>44896</c:v>
                </c:pt>
              </c:numCache>
            </c:numRef>
          </c:cat>
          <c:val>
            <c:numRef>
              <c:f>Sheet1!$E$2:$E$35</c:f>
              <c:numCache>
                <c:formatCode>General</c:formatCode>
                <c:ptCount val="34"/>
                <c:pt idx="22">
                  <c:v>142194.47200000001</c:v>
                </c:pt>
                <c:pt idx="23">
                  <c:v>143106.15100000001</c:v>
                </c:pt>
                <c:pt idx="24">
                  <c:v>143926.66200000001</c:v>
                </c:pt>
                <c:pt idx="25">
                  <c:v>144665.122</c:v>
                </c:pt>
                <c:pt idx="26">
                  <c:v>145329.73699999999</c:v>
                </c:pt>
                <c:pt idx="27">
                  <c:v>145927.889</c:v>
                </c:pt>
                <c:pt idx="28">
                  <c:v>146466.22700000001</c:v>
                </c:pt>
                <c:pt idx="29">
                  <c:v>146950.73000000001</c:v>
                </c:pt>
                <c:pt idx="30">
                  <c:v>147386.78400000001</c:v>
                </c:pt>
                <c:pt idx="31">
                  <c:v>147779.23199999999</c:v>
                </c:pt>
                <c:pt idx="32">
                  <c:v>148132.435</c:v>
                </c:pt>
                <c:pt idx="33">
                  <c:v>148450.318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2E-0840-B517-E0680502176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Additive Model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m/d/yy</c:formatCode>
                <c:ptCount val="34"/>
                <c:pt idx="0">
                  <c:v>43891</c:v>
                </c:pt>
                <c:pt idx="1">
                  <c:v>43922</c:v>
                </c:pt>
                <c:pt idx="2">
                  <c:v>43952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44531</c:v>
                </c:pt>
                <c:pt idx="22">
                  <c:v>44562</c:v>
                </c:pt>
                <c:pt idx="23">
                  <c:v>44593</c:v>
                </c:pt>
                <c:pt idx="24">
                  <c:v>44621</c:v>
                </c:pt>
                <c:pt idx="25">
                  <c:v>44652</c:v>
                </c:pt>
                <c:pt idx="26">
                  <c:v>44682</c:v>
                </c:pt>
                <c:pt idx="27">
                  <c:v>44713</c:v>
                </c:pt>
                <c:pt idx="28">
                  <c:v>44743</c:v>
                </c:pt>
                <c:pt idx="29">
                  <c:v>44774</c:v>
                </c:pt>
                <c:pt idx="30">
                  <c:v>44805</c:v>
                </c:pt>
                <c:pt idx="31">
                  <c:v>44835</c:v>
                </c:pt>
                <c:pt idx="32">
                  <c:v>44866</c:v>
                </c:pt>
                <c:pt idx="33">
                  <c:v>44896</c:v>
                </c:pt>
              </c:numCache>
            </c:numRef>
          </c:cat>
          <c:val>
            <c:numRef>
              <c:f>Sheet1!$F$2:$F$35</c:f>
              <c:numCache>
                <c:formatCode>General</c:formatCode>
                <c:ptCount val="34"/>
                <c:pt idx="22">
                  <c:v>133827.356</c:v>
                </c:pt>
                <c:pt idx="23">
                  <c:v>120580.00199999999</c:v>
                </c:pt>
                <c:pt idx="24">
                  <c:v>159020.068</c:v>
                </c:pt>
                <c:pt idx="25">
                  <c:v>156400.27100000001</c:v>
                </c:pt>
                <c:pt idx="26">
                  <c:v>140482.70699999999</c:v>
                </c:pt>
                <c:pt idx="27">
                  <c:v>215777.24299999999</c:v>
                </c:pt>
                <c:pt idx="28">
                  <c:v>226728.53</c:v>
                </c:pt>
                <c:pt idx="29">
                  <c:v>154358.212</c:v>
                </c:pt>
                <c:pt idx="30">
                  <c:v>190115.378</c:v>
                </c:pt>
                <c:pt idx="31">
                  <c:v>181310.82399999999</c:v>
                </c:pt>
                <c:pt idx="32">
                  <c:v>175826.71400000001</c:v>
                </c:pt>
                <c:pt idx="33">
                  <c:v>159900.83100000001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2E-0840-B517-E0680502176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Multiplicative Model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Sheet1!$A$2:$A$35</c:f>
              <c:numCache>
                <c:formatCode>m/d/yy</c:formatCode>
                <c:ptCount val="34"/>
                <c:pt idx="0">
                  <c:v>43891</c:v>
                </c:pt>
                <c:pt idx="1">
                  <c:v>43922</c:v>
                </c:pt>
                <c:pt idx="2">
                  <c:v>43952</c:v>
                </c:pt>
                <c:pt idx="3">
                  <c:v>43983</c:v>
                </c:pt>
                <c:pt idx="4">
                  <c:v>44013</c:v>
                </c:pt>
                <c:pt idx="5">
                  <c:v>44044</c:v>
                </c:pt>
                <c:pt idx="6">
                  <c:v>44075</c:v>
                </c:pt>
                <c:pt idx="7">
                  <c:v>44105</c:v>
                </c:pt>
                <c:pt idx="8">
                  <c:v>44136</c:v>
                </c:pt>
                <c:pt idx="9">
                  <c:v>44166</c:v>
                </c:pt>
                <c:pt idx="10">
                  <c:v>44197</c:v>
                </c:pt>
                <c:pt idx="11">
                  <c:v>44228</c:v>
                </c:pt>
                <c:pt idx="12">
                  <c:v>44256</c:v>
                </c:pt>
                <c:pt idx="13">
                  <c:v>44287</c:v>
                </c:pt>
                <c:pt idx="14">
                  <c:v>44317</c:v>
                </c:pt>
                <c:pt idx="15">
                  <c:v>44348</c:v>
                </c:pt>
                <c:pt idx="16">
                  <c:v>44378</c:v>
                </c:pt>
                <c:pt idx="17">
                  <c:v>44409</c:v>
                </c:pt>
                <c:pt idx="18">
                  <c:v>44440</c:v>
                </c:pt>
                <c:pt idx="19">
                  <c:v>44470</c:v>
                </c:pt>
                <c:pt idx="20">
                  <c:v>44501</c:v>
                </c:pt>
                <c:pt idx="21">
                  <c:v>44531</c:v>
                </c:pt>
                <c:pt idx="22">
                  <c:v>44562</c:v>
                </c:pt>
                <c:pt idx="23">
                  <c:v>44593</c:v>
                </c:pt>
                <c:pt idx="24">
                  <c:v>44621</c:v>
                </c:pt>
                <c:pt idx="25">
                  <c:v>44652</c:v>
                </c:pt>
                <c:pt idx="26">
                  <c:v>44682</c:v>
                </c:pt>
                <c:pt idx="27">
                  <c:v>44713</c:v>
                </c:pt>
                <c:pt idx="28">
                  <c:v>44743</c:v>
                </c:pt>
                <c:pt idx="29">
                  <c:v>44774</c:v>
                </c:pt>
                <c:pt idx="30">
                  <c:v>44805</c:v>
                </c:pt>
                <c:pt idx="31">
                  <c:v>44835</c:v>
                </c:pt>
                <c:pt idx="32">
                  <c:v>44866</c:v>
                </c:pt>
                <c:pt idx="33">
                  <c:v>44896</c:v>
                </c:pt>
              </c:numCache>
            </c:numRef>
          </c:cat>
          <c:val>
            <c:numRef>
              <c:f>Sheet1!$G$2:$G$35</c:f>
              <c:numCache>
                <c:formatCode>General</c:formatCode>
                <c:ptCount val="34"/>
                <c:pt idx="22">
                  <c:v>124921.647</c:v>
                </c:pt>
                <c:pt idx="23">
                  <c:v>110722.34299999999</c:v>
                </c:pt>
                <c:pt idx="24">
                  <c:v>143875.19899999999</c:v>
                </c:pt>
                <c:pt idx="25">
                  <c:v>139363.514</c:v>
                </c:pt>
                <c:pt idx="26">
                  <c:v>123195.357</c:v>
                </c:pt>
                <c:pt idx="27">
                  <c:v>186304.09099999999</c:v>
                </c:pt>
                <c:pt idx="28">
                  <c:v>192669.11600000001</c:v>
                </c:pt>
                <c:pt idx="29">
                  <c:v>129340.273</c:v>
                </c:pt>
                <c:pt idx="30">
                  <c:v>156634.424</c:v>
                </c:pt>
                <c:pt idx="31">
                  <c:v>147154.69099999999</c:v>
                </c:pt>
                <c:pt idx="32">
                  <c:v>140073.435</c:v>
                </c:pt>
                <c:pt idx="33">
                  <c:v>124742.34299999999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D2E-0840-B517-E06805021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9305856"/>
        <c:axId val="1229719680"/>
      </c:lineChart>
      <c:dateAx>
        <c:axId val="122930585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719680"/>
        <c:crosses val="autoZero"/>
        <c:auto val="1"/>
        <c:lblOffset val="100"/>
        <c:baseTimeUnit val="months"/>
      </c:dateAx>
      <c:valAx>
        <c:axId val="12297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930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800" b="0" i="0" baseline="0" dirty="0">
                <a:effectLst/>
              </a:rPr>
              <a:t>Trend across Visit Types in New Brunswick</a:t>
            </a:r>
            <a:endParaRPr lang="en-IN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66216911563083"/>
          <c:y val="0.12260912999905575"/>
          <c:w val="0.83924182402661163"/>
          <c:h val="0.675416956619372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Visits</c:v>
                </c:pt>
              </c:strCache>
            </c:strRef>
          </c:tx>
          <c:spPr>
            <a:ln w="28575" cap="rnd">
              <a:solidFill>
                <a:srgbClr val="19AFA6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12700">
                <a:noFill/>
              </a:ln>
              <a:effectLst/>
            </c:spPr>
          </c:marker>
          <c:cat>
            <c:numRef>
              <c:f>Sheet1!$A$2:$A$37</c:f>
              <c:numCache>
                <c:formatCode>m/d/yyyy</c:formatCode>
                <c:ptCount val="36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  <c:pt idx="35">
                  <c:v>44621</c:v>
                </c:pt>
              </c:numCache>
            </c:num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278299</c:v>
                </c:pt>
                <c:pt idx="1">
                  <c:v>300927</c:v>
                </c:pt>
                <c:pt idx="2">
                  <c:v>261920</c:v>
                </c:pt>
                <c:pt idx="3">
                  <c:v>263630</c:v>
                </c:pt>
                <c:pt idx="4">
                  <c:v>225763</c:v>
                </c:pt>
                <c:pt idx="5">
                  <c:v>266858</c:v>
                </c:pt>
                <c:pt idx="6">
                  <c:v>351639</c:v>
                </c:pt>
                <c:pt idx="7">
                  <c:v>319515</c:v>
                </c:pt>
                <c:pt idx="8">
                  <c:v>244104</c:v>
                </c:pt>
                <c:pt idx="9">
                  <c:v>298145</c:v>
                </c:pt>
                <c:pt idx="10">
                  <c:v>251977</c:v>
                </c:pt>
                <c:pt idx="11">
                  <c:v>171402</c:v>
                </c:pt>
                <c:pt idx="12">
                  <c:v>58186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82-4B3F-8774-3C1751D21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 Care</c:v>
                </c:pt>
              </c:strCache>
            </c:strRef>
          </c:tx>
          <c:spPr>
            <a:ln w="31750" cap="rnd">
              <a:solidFill>
                <a:srgbClr val="F69292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noFill/>
              </a:ln>
              <a:effectLst/>
            </c:spPr>
          </c:marker>
          <c:dLbls>
            <c:dLbl>
              <c:idx val="15"/>
              <c:layout>
                <c:manualLayout>
                  <c:x val="-7.1195447668927856E-3"/>
                  <c:y val="-2.5211999400125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F82-4B3F-8774-3C1751D216E8}"/>
                </c:ext>
              </c:extLst>
            </c:dLbl>
            <c:dLbl>
              <c:idx val="21"/>
              <c:layout>
                <c:manualLayout>
                  <c:x val="-2.7844246999285817E-2"/>
                  <c:y val="-3.78085764638016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F82-4B3F-8774-3C1751D216E8}"/>
                </c:ext>
              </c:extLst>
            </c:dLbl>
            <c:dLbl>
              <c:idx val="22"/>
              <c:layout>
                <c:manualLayout>
                  <c:x val="-1.9310546080065123E-2"/>
                  <c:y val="-6.55210460038896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F82-4B3F-8774-3C1751D216E8}"/>
                </c:ext>
              </c:extLst>
            </c:dLbl>
            <c:dLbl>
              <c:idx val="23"/>
              <c:layout>
                <c:manualLayout>
                  <c:x val="-1.0776845160844513E-2"/>
                  <c:y val="-2.5211999400125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F82-4B3F-8774-3C1751D216E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Sheet1!$A$2:$A$37</c:f>
              <c:numCache>
                <c:formatCode>m/d/yyyy</c:formatCode>
                <c:ptCount val="36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  <c:pt idx="35">
                  <c:v>44621</c:v>
                </c:pt>
              </c:numCache>
            </c:numRef>
          </c:cat>
          <c:val>
            <c:numRef>
              <c:f>Sheet1!$C$2:$C$37</c:f>
              <c:numCache>
                <c:formatCode>General</c:formatCode>
                <c:ptCount val="36"/>
                <c:pt idx="13">
                  <c:v>73908</c:v>
                </c:pt>
                <c:pt idx="14">
                  <c:v>170473</c:v>
                </c:pt>
                <c:pt idx="15">
                  <c:v>145645</c:v>
                </c:pt>
                <c:pt idx="16">
                  <c:v>125760</c:v>
                </c:pt>
                <c:pt idx="17">
                  <c:v>144209</c:v>
                </c:pt>
                <c:pt idx="18">
                  <c:v>137580</c:v>
                </c:pt>
                <c:pt idx="19">
                  <c:v>140555</c:v>
                </c:pt>
                <c:pt idx="20">
                  <c:v>133632</c:v>
                </c:pt>
                <c:pt idx="21">
                  <c:v>169229</c:v>
                </c:pt>
                <c:pt idx="22">
                  <c:v>154023</c:v>
                </c:pt>
                <c:pt idx="23">
                  <c:v>165160</c:v>
                </c:pt>
                <c:pt idx="24">
                  <c:v>146006</c:v>
                </c:pt>
                <c:pt idx="25">
                  <c:v>140076</c:v>
                </c:pt>
                <c:pt idx="26">
                  <c:v>144661</c:v>
                </c:pt>
                <c:pt idx="27">
                  <c:v>108489</c:v>
                </c:pt>
                <c:pt idx="28">
                  <c:v>105513</c:v>
                </c:pt>
                <c:pt idx="29">
                  <c:v>124829</c:v>
                </c:pt>
                <c:pt idx="30">
                  <c:v>122944</c:v>
                </c:pt>
                <c:pt idx="31">
                  <c:v>128506</c:v>
                </c:pt>
                <c:pt idx="32">
                  <c:v>115565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82-4B3F-8774-3C1751D216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Office</c:v>
                </c:pt>
              </c:strCache>
            </c:strRef>
          </c:tx>
          <c:spPr>
            <a:ln w="28575" cap="rnd">
              <a:solidFill>
                <a:srgbClr val="A3DFDB"/>
              </a:solidFill>
              <a:round/>
            </a:ln>
            <a:effectLst/>
          </c:spPr>
          <c:marker>
            <c:symbol val="circle"/>
            <c:size val="7"/>
            <c:spPr>
              <a:noFill/>
              <a:ln w="9525">
                <a:noFill/>
              </a:ln>
              <a:effectLst/>
            </c:spPr>
          </c:marker>
          <c:cat>
            <c:numRef>
              <c:f>Sheet1!$A$2:$A$37</c:f>
              <c:numCache>
                <c:formatCode>m/d/yyyy</c:formatCode>
                <c:ptCount val="36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  <c:pt idx="35">
                  <c:v>44621</c:v>
                </c:pt>
              </c:numCache>
            </c:numRef>
          </c:cat>
          <c:val>
            <c:numRef>
              <c:f>Sheet1!$D$2:$D$37</c:f>
              <c:numCache>
                <c:formatCode>General</c:formatCode>
                <c:ptCount val="36"/>
                <c:pt idx="0">
                  <c:v>278297</c:v>
                </c:pt>
                <c:pt idx="11">
                  <c:v>171402</c:v>
                </c:pt>
                <c:pt idx="12">
                  <c:v>58186</c:v>
                </c:pt>
                <c:pt idx="13">
                  <c:v>82938</c:v>
                </c:pt>
                <c:pt idx="14">
                  <c:v>125044</c:v>
                </c:pt>
                <c:pt idx="15">
                  <c:v>123453</c:v>
                </c:pt>
                <c:pt idx="16">
                  <c:v>119935</c:v>
                </c:pt>
                <c:pt idx="17">
                  <c:v>145969</c:v>
                </c:pt>
                <c:pt idx="18">
                  <c:v>226092</c:v>
                </c:pt>
                <c:pt idx="19">
                  <c:v>168605</c:v>
                </c:pt>
                <c:pt idx="20">
                  <c:v>120569</c:v>
                </c:pt>
                <c:pt idx="21">
                  <c:v>114709</c:v>
                </c:pt>
                <c:pt idx="22">
                  <c:v>110196</c:v>
                </c:pt>
                <c:pt idx="23">
                  <c:v>153143</c:v>
                </c:pt>
                <c:pt idx="24">
                  <c:v>141521</c:v>
                </c:pt>
                <c:pt idx="25">
                  <c:v>140292</c:v>
                </c:pt>
                <c:pt idx="26">
                  <c:v>164214</c:v>
                </c:pt>
                <c:pt idx="27">
                  <c:v>131616</c:v>
                </c:pt>
                <c:pt idx="28">
                  <c:v>149467</c:v>
                </c:pt>
                <c:pt idx="29">
                  <c:v>165014</c:v>
                </c:pt>
                <c:pt idx="30">
                  <c:v>189311</c:v>
                </c:pt>
                <c:pt idx="31">
                  <c:v>203522</c:v>
                </c:pt>
                <c:pt idx="32">
                  <c:v>150216</c:v>
                </c:pt>
                <c:pt idx="33">
                  <c:v>118474</c:v>
                </c:pt>
                <c:pt idx="34">
                  <c:v>121331</c:v>
                </c:pt>
                <c:pt idx="35">
                  <c:v>155402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82-4B3F-8774-3C1751D216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ln w="34925" cap="rnd" cmpd="sng">
              <a:solidFill>
                <a:srgbClr val="F15E5E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noFill/>
              <a:ln w="9525">
                <a:noFill/>
                <a:prstDash val="lgDash"/>
              </a:ln>
              <a:effectLst/>
            </c:spPr>
          </c:marker>
          <c:dLbls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F82-4B3F-8774-3C1751D216E8}"/>
                </c:ext>
              </c:extLst>
            </c:dLbl>
            <c:dLbl>
              <c:idx val="35"/>
              <c:layout>
                <c:manualLayout>
                  <c:x val="-2.3748070558059883E-2"/>
                  <c:y val="-2.66795502208665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F82-4B3F-8774-3C1751D216E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F15E5E"/>
                    </a:solidFill>
                    <a:highlight>
                      <a:srgbClr val="FFFF00"/>
                    </a:highligh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Sheet1!$A$2:$A$37</c:f>
              <c:numCache>
                <c:formatCode>m/d/yyyy</c:formatCode>
                <c:ptCount val="36"/>
                <c:pt idx="0">
                  <c:v>43556</c:v>
                </c:pt>
                <c:pt idx="1">
                  <c:v>43586</c:v>
                </c:pt>
                <c:pt idx="2">
                  <c:v>43617</c:v>
                </c:pt>
                <c:pt idx="3">
                  <c:v>43647</c:v>
                </c:pt>
                <c:pt idx="4">
                  <c:v>43678</c:v>
                </c:pt>
                <c:pt idx="5">
                  <c:v>43709</c:v>
                </c:pt>
                <c:pt idx="6">
                  <c:v>43739</c:v>
                </c:pt>
                <c:pt idx="7">
                  <c:v>43770</c:v>
                </c:pt>
                <c:pt idx="8">
                  <c:v>43800</c:v>
                </c:pt>
                <c:pt idx="9">
                  <c:v>43831</c:v>
                </c:pt>
                <c:pt idx="10">
                  <c:v>43862</c:v>
                </c:pt>
                <c:pt idx="11">
                  <c:v>43891</c:v>
                </c:pt>
                <c:pt idx="12">
                  <c:v>43922</c:v>
                </c:pt>
                <c:pt idx="13">
                  <c:v>43952</c:v>
                </c:pt>
                <c:pt idx="14">
                  <c:v>43983</c:v>
                </c:pt>
                <c:pt idx="15">
                  <c:v>44013</c:v>
                </c:pt>
                <c:pt idx="16">
                  <c:v>44044</c:v>
                </c:pt>
                <c:pt idx="17">
                  <c:v>44075</c:v>
                </c:pt>
                <c:pt idx="18">
                  <c:v>44105</c:v>
                </c:pt>
                <c:pt idx="19">
                  <c:v>44136</c:v>
                </c:pt>
                <c:pt idx="20">
                  <c:v>44166</c:v>
                </c:pt>
                <c:pt idx="21">
                  <c:v>44197</c:v>
                </c:pt>
                <c:pt idx="22">
                  <c:v>44228</c:v>
                </c:pt>
                <c:pt idx="23">
                  <c:v>44256</c:v>
                </c:pt>
                <c:pt idx="24">
                  <c:v>44287</c:v>
                </c:pt>
                <c:pt idx="25">
                  <c:v>44317</c:v>
                </c:pt>
                <c:pt idx="26">
                  <c:v>44348</c:v>
                </c:pt>
                <c:pt idx="27">
                  <c:v>44378</c:v>
                </c:pt>
                <c:pt idx="28">
                  <c:v>44409</c:v>
                </c:pt>
                <c:pt idx="29">
                  <c:v>44440</c:v>
                </c:pt>
                <c:pt idx="30">
                  <c:v>44470</c:v>
                </c:pt>
                <c:pt idx="31">
                  <c:v>44501</c:v>
                </c:pt>
                <c:pt idx="32">
                  <c:v>44531</c:v>
                </c:pt>
                <c:pt idx="33">
                  <c:v>44562</c:v>
                </c:pt>
                <c:pt idx="34">
                  <c:v>44593</c:v>
                </c:pt>
                <c:pt idx="35">
                  <c:v>44621</c:v>
                </c:pt>
              </c:numCache>
            </c:numRef>
          </c:cat>
          <c:val>
            <c:numRef>
              <c:f>Sheet1!$E$2:$E$37</c:f>
              <c:numCache>
                <c:formatCode>General</c:formatCode>
                <c:ptCount val="36"/>
                <c:pt idx="32">
                  <c:v>115565</c:v>
                </c:pt>
                <c:pt idx="33">
                  <c:v>160303</c:v>
                </c:pt>
                <c:pt idx="34">
                  <c:v>132862</c:v>
                </c:pt>
                <c:pt idx="35">
                  <c:v>144443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82-4B3F-8774-3C1751D21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844255"/>
        <c:axId val="374530351"/>
      </c:lineChart>
      <c:dateAx>
        <c:axId val="374844255"/>
        <c:scaling>
          <c:orientation val="minMax"/>
        </c:scaling>
        <c:delete val="0"/>
        <c:axPos val="b"/>
        <c:numFmt formatCode="[$-14009]mm/yy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530351"/>
        <c:crosses val="autoZero"/>
        <c:auto val="1"/>
        <c:lblOffset val="100"/>
        <c:baseTimeUnit val="months"/>
      </c:dateAx>
      <c:valAx>
        <c:axId val="37453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844255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3054176859840072E-2"/>
                <c:y val="0.2233817465084668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SG" sz="1200" b="0" i="0" baseline="0" dirty="0">
                      <a:effectLst/>
                    </a:rPr>
                    <a:t>Total Number  Of Visits (in Thousands)</a:t>
                  </a:r>
                  <a:endParaRPr lang="en-IN" sz="1050" dirty="0">
                    <a:effectLst/>
                  </a:endParaRP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</cdr:x>
      <cdr:y>0.08302</cdr:y>
    </cdr:from>
    <cdr:to>
      <cdr:x>0.36184</cdr:x>
      <cdr:y>0.15628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C58F97B3-7E9B-F8A3-7F7A-3FF01098435E}"/>
            </a:ext>
          </a:extLst>
        </cdr:cNvPr>
        <cdr:cNvSpPr txBox="1"/>
      </cdr:nvSpPr>
      <cdr:spPr>
        <a:xfrm xmlns:a="http://schemas.openxmlformats.org/drawingml/2006/main">
          <a:off x="729226" y="418492"/>
          <a:ext cx="3040198" cy="369332"/>
        </a:xfrm>
        <a:prstGeom xmlns:a="http://schemas.openxmlformats.org/drawingml/2006/main" prst="rect">
          <a:avLst/>
        </a:prstGeom>
        <a:solidFill xmlns:a="http://schemas.openxmlformats.org/drawingml/2006/main">
          <a:srgbClr val="A3DFDB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b="1" dirty="0">
              <a:solidFill>
                <a:schemeClr val="bg1"/>
              </a:solidFill>
            </a:rPr>
            <a:t>Pre Covid</a:t>
          </a:r>
        </a:p>
      </cdr:txBody>
    </cdr:sp>
  </cdr:relSizeAnchor>
  <cdr:relSizeAnchor xmlns:cdr="http://schemas.openxmlformats.org/drawingml/2006/chartDrawing">
    <cdr:from>
      <cdr:x>0.35995</cdr:x>
      <cdr:y>0.08302</cdr:y>
    </cdr:from>
    <cdr:to>
      <cdr:x>0.80252</cdr:x>
      <cdr:y>0.15628</cdr:y>
    </cdr:to>
    <cdr:sp macro="" textlink="">
      <cdr:nvSpPr>
        <cdr:cNvPr id="3" name="TextBox 21">
          <a:extLst xmlns:a="http://schemas.openxmlformats.org/drawingml/2006/main">
            <a:ext uri="{FF2B5EF4-FFF2-40B4-BE49-F238E27FC236}">
              <a16:creationId xmlns:a16="http://schemas.microsoft.com/office/drawing/2014/main" id="{CD07E36D-5556-4F98-ED39-78AFB06B7C80}"/>
            </a:ext>
          </a:extLst>
        </cdr:cNvPr>
        <cdr:cNvSpPr txBox="1"/>
      </cdr:nvSpPr>
      <cdr:spPr>
        <a:xfrm xmlns:a="http://schemas.openxmlformats.org/drawingml/2006/main">
          <a:off x="2881381" y="418508"/>
          <a:ext cx="3542753" cy="369308"/>
        </a:xfrm>
        <a:prstGeom xmlns:a="http://schemas.openxmlformats.org/drawingml/2006/main" prst="rect">
          <a:avLst/>
        </a:prstGeom>
        <a:solidFill xmlns:a="http://schemas.openxmlformats.org/drawingml/2006/main">
          <a:srgbClr val="F15E5E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b="1" dirty="0">
              <a:solidFill>
                <a:schemeClr val="bg1"/>
              </a:solidFill>
            </a:rPr>
            <a:t>During Covid</a:t>
          </a:r>
        </a:p>
      </cdr:txBody>
    </cdr:sp>
  </cdr:relSizeAnchor>
  <cdr:relSizeAnchor xmlns:cdr="http://schemas.openxmlformats.org/drawingml/2006/chartDrawing">
    <cdr:from>
      <cdr:x>0.79224</cdr:x>
      <cdr:y>0.08302</cdr:y>
    </cdr:from>
    <cdr:to>
      <cdr:x>0.9826</cdr:x>
      <cdr:y>0.15628</cdr:y>
    </cdr:to>
    <cdr:sp macro="" textlink="">
      <cdr:nvSpPr>
        <cdr:cNvPr id="4" name="TextBox 20">
          <a:extLst xmlns:a="http://schemas.openxmlformats.org/drawingml/2006/main">
            <a:ext uri="{FF2B5EF4-FFF2-40B4-BE49-F238E27FC236}">
              <a16:creationId xmlns:a16="http://schemas.microsoft.com/office/drawing/2014/main" id="{851E6FA5-2E62-8A7D-F187-8D77955D1437}"/>
            </a:ext>
          </a:extLst>
        </cdr:cNvPr>
        <cdr:cNvSpPr txBox="1"/>
      </cdr:nvSpPr>
      <cdr:spPr>
        <a:xfrm xmlns:a="http://schemas.openxmlformats.org/drawingml/2006/main">
          <a:off x="6341808" y="418508"/>
          <a:ext cx="1523855" cy="36930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1800" b="1" dirty="0">
              <a:solidFill>
                <a:schemeClr val="bg1"/>
              </a:solidFill>
            </a:rPr>
            <a:t>Post Covid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9C34-64C4-4C60-8BB5-20B324C497DF}" type="datetimeFigureOut">
              <a:rPr lang="en-SG" smtClean="0"/>
              <a:t>18/11/2022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BB346-1BB9-4ABB-A5CD-10DB27235E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46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BB346-1BB9-4ABB-A5CD-10DB27235EB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186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BB346-1BB9-4ABB-A5CD-10DB27235EB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59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jpeg"/><Relationship Id="rId4" Type="http://schemas.openxmlformats.org/officeDocument/2006/relationships/image" Target="../media/image9.png"/></Relationships>
</file>

<file path=ppt/slideLayouts/_rels/slideLayout13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media/image17.jpeg" Type="http://schemas.openxmlformats.org/officeDocument/2006/relationships/image"/><Relationship Id="rId1" Target="../slideMasters/slideMaster1.xml" Type="http://schemas.openxmlformats.org/officeDocument/2006/relationships/slideMaster"/><Relationship Id="rId6" Target="../media/image20.jpeg" Type="http://schemas.openxmlformats.org/officeDocument/2006/relationships/image"/><Relationship Id="rId5" Target="../media/image19.jpeg" Type="http://schemas.openxmlformats.org/officeDocument/2006/relationships/image"/><Relationship Id="rId4" Target="../media/image9.png" Type="http://schemas.openxmlformats.org/officeDocument/2006/relationships/image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BB03708-C94E-27EC-01CB-9DBF5B7FEF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1331E-C105-958E-9374-185E863E6422}"/>
              </a:ext>
            </a:extLst>
          </p:cNvPr>
          <p:cNvSpPr/>
          <p:nvPr userDrawn="1"/>
        </p:nvSpPr>
        <p:spPr>
          <a:xfrm>
            <a:off x="-223284" y="-372140"/>
            <a:ext cx="12567684" cy="7432159"/>
          </a:xfrm>
          <a:prstGeom prst="rect">
            <a:avLst/>
          </a:prstGeom>
          <a:solidFill>
            <a:srgbClr val="00206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658E-E008-A409-D3D2-EAE0E1AC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2238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Pro-Regular" panose="020005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357098" cy="66157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tagon 7">
            <a:extLst>
              <a:ext uri="{FF2B5EF4-FFF2-40B4-BE49-F238E27FC236}">
                <a16:creationId xmlns:a16="http://schemas.microsoft.com/office/drawing/2014/main" id="{99833C86-68FE-D274-B0D7-A28542386E0A}"/>
              </a:ext>
            </a:extLst>
          </p:cNvPr>
          <p:cNvSpPr/>
          <p:nvPr userDrawn="1"/>
        </p:nvSpPr>
        <p:spPr>
          <a:xfrm rot="3556808">
            <a:off x="5916194" y="425464"/>
            <a:ext cx="5677155" cy="6227868"/>
          </a:xfrm>
          <a:prstGeom prst="oc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27AD-C9A4-2898-97F5-6E97E4E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318"/>
            <a:ext cx="10515600" cy="1001564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DA7F-23B7-30A0-BB12-DA34B04D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9522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DINPro-Regular" panose="02000503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8D3-C7ED-F862-42CF-377C1DC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08CA-BDC6-C8BE-4428-DF12D1B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F25-9D88-1D10-91A5-5572042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0032B3FE-02CD-9026-3599-F6336356DD09}"/>
              </a:ext>
            </a:extLst>
          </p:cNvPr>
          <p:cNvSpPr/>
          <p:nvPr userDrawn="1"/>
        </p:nvSpPr>
        <p:spPr>
          <a:xfrm rot="3539199">
            <a:off x="5568309" y="292979"/>
            <a:ext cx="5860096" cy="6101915"/>
          </a:xfrm>
          <a:prstGeom prst="octagon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C2DD5B31-9CD6-35DD-579A-FE8FAC19ACF0}"/>
              </a:ext>
            </a:extLst>
          </p:cNvPr>
          <p:cNvSpPr/>
          <p:nvPr userDrawn="1"/>
        </p:nvSpPr>
        <p:spPr>
          <a:xfrm rot="3556808">
            <a:off x="3784013" y="3010081"/>
            <a:ext cx="3377299" cy="3269032"/>
          </a:xfrm>
          <a:prstGeom prst="oc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5F7AFE0F-E6A4-99B2-7AE0-F8046E91DD36}"/>
              </a:ext>
            </a:extLst>
          </p:cNvPr>
          <p:cNvSpPr/>
          <p:nvPr userDrawn="1"/>
        </p:nvSpPr>
        <p:spPr>
          <a:xfrm rot="3539199">
            <a:off x="3466773" y="3006439"/>
            <a:ext cx="3451808" cy="3594248"/>
          </a:xfrm>
          <a:prstGeom prst="octagon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 </a:t>
            </a: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0A2E557-6425-9379-D853-41FACC163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74" y="5694537"/>
            <a:ext cx="748103" cy="9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tagon 7">
            <a:extLst>
              <a:ext uri="{FF2B5EF4-FFF2-40B4-BE49-F238E27FC236}">
                <a16:creationId xmlns:a16="http://schemas.microsoft.com/office/drawing/2014/main" id="{99833C86-68FE-D274-B0D7-A28542386E0A}"/>
              </a:ext>
            </a:extLst>
          </p:cNvPr>
          <p:cNvSpPr/>
          <p:nvPr userDrawn="1"/>
        </p:nvSpPr>
        <p:spPr>
          <a:xfrm rot="3556808">
            <a:off x="6708408" y="507535"/>
            <a:ext cx="4911936" cy="5388419"/>
          </a:xfrm>
          <a:prstGeom prst="oc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27AD-C9A4-2898-97F5-6E97E4E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318"/>
            <a:ext cx="10515600" cy="1001564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DA7F-23B7-30A0-BB12-DA34B04D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9522"/>
            <a:ext cx="4418120" cy="432483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DINPro-Regular" panose="02000503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8D3-C7ED-F862-42CF-377C1DC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08CA-BDC6-C8BE-4428-DF12D1B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F25-9D88-1D10-91A5-5572042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0032B3FE-02CD-9026-3599-F6336356DD09}"/>
              </a:ext>
            </a:extLst>
          </p:cNvPr>
          <p:cNvSpPr/>
          <p:nvPr userDrawn="1"/>
        </p:nvSpPr>
        <p:spPr>
          <a:xfrm rot="777270">
            <a:off x="6376173" y="404409"/>
            <a:ext cx="5070219" cy="5279443"/>
          </a:xfrm>
          <a:prstGeom prst="octagon">
            <a:avLst/>
          </a:prstGeom>
          <a:blipFill dpi="0" rotWithShape="0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C2DD5B31-9CD6-35DD-579A-FE8FAC19ACF0}"/>
              </a:ext>
            </a:extLst>
          </p:cNvPr>
          <p:cNvSpPr/>
          <p:nvPr userDrawn="1"/>
        </p:nvSpPr>
        <p:spPr>
          <a:xfrm rot="3556808">
            <a:off x="5236308" y="3185927"/>
            <a:ext cx="2922076" cy="2828402"/>
          </a:xfrm>
          <a:prstGeom prst="oc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5F7AFE0F-E6A4-99B2-7AE0-F8046E91DD36}"/>
              </a:ext>
            </a:extLst>
          </p:cNvPr>
          <p:cNvSpPr/>
          <p:nvPr userDrawn="1"/>
        </p:nvSpPr>
        <p:spPr>
          <a:xfrm rot="3539199">
            <a:off x="4909472" y="3220171"/>
            <a:ext cx="2986541" cy="3109782"/>
          </a:xfrm>
          <a:prstGeom prst="octagon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0A2E557-6425-9379-D853-41FACC163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74" y="5694537"/>
            <a:ext cx="748103" cy="9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75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tagon 7">
            <a:extLst>
              <a:ext uri="{FF2B5EF4-FFF2-40B4-BE49-F238E27FC236}">
                <a16:creationId xmlns:a16="http://schemas.microsoft.com/office/drawing/2014/main" id="{99833C86-68FE-D274-B0D7-A28542386E0A}"/>
              </a:ext>
            </a:extLst>
          </p:cNvPr>
          <p:cNvSpPr/>
          <p:nvPr userDrawn="1"/>
        </p:nvSpPr>
        <p:spPr>
          <a:xfrm rot="3556808">
            <a:off x="6708408" y="507535"/>
            <a:ext cx="4911936" cy="5388419"/>
          </a:xfrm>
          <a:prstGeom prst="oc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27AD-C9A4-2898-97F5-6E97E4E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318"/>
            <a:ext cx="10515600" cy="1001564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DA7F-23B7-30A0-BB12-DA34B04D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9522"/>
            <a:ext cx="4418120" cy="432483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DINPro-Regular" panose="02000503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8D3-C7ED-F862-42CF-377C1DC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08CA-BDC6-C8BE-4428-DF12D1B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F25-9D88-1D10-91A5-5572042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0032B3FE-02CD-9026-3599-F6336356DD09}"/>
              </a:ext>
            </a:extLst>
          </p:cNvPr>
          <p:cNvSpPr/>
          <p:nvPr userDrawn="1"/>
        </p:nvSpPr>
        <p:spPr>
          <a:xfrm rot="3539199">
            <a:off x="6389264" y="373595"/>
            <a:ext cx="5070219" cy="5279443"/>
          </a:xfrm>
          <a:prstGeom prst="octagon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C2DD5B31-9CD6-35DD-579A-FE8FAC19ACF0}"/>
              </a:ext>
            </a:extLst>
          </p:cNvPr>
          <p:cNvSpPr/>
          <p:nvPr userDrawn="1"/>
        </p:nvSpPr>
        <p:spPr>
          <a:xfrm rot="3556808">
            <a:off x="5236308" y="3185927"/>
            <a:ext cx="2922076" cy="2828402"/>
          </a:xfrm>
          <a:prstGeom prst="oc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5F7AFE0F-E6A4-99B2-7AE0-F8046E91DD36}"/>
              </a:ext>
            </a:extLst>
          </p:cNvPr>
          <p:cNvSpPr/>
          <p:nvPr userDrawn="1"/>
        </p:nvSpPr>
        <p:spPr>
          <a:xfrm rot="3539199">
            <a:off x="4909472" y="3220171"/>
            <a:ext cx="2986541" cy="3109782"/>
          </a:xfrm>
          <a:prstGeom prst="octagon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0A2E557-6425-9379-D853-41FACC163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74" y="5694537"/>
            <a:ext cx="748103" cy="994854"/>
          </a:xfrm>
          <a:prstGeom prst="rect">
            <a:avLst/>
          </a:prstGeom>
        </p:spPr>
      </p:pic>
      <p:sp>
        <p:nvSpPr>
          <p:cNvPr id="12" name="Octagon 11">
            <a:extLst>
              <a:ext uri="{FF2B5EF4-FFF2-40B4-BE49-F238E27FC236}">
                <a16:creationId xmlns:a16="http://schemas.microsoft.com/office/drawing/2014/main" id="{FFB23B3A-945A-EA49-EA71-BC6F1444B987}"/>
              </a:ext>
            </a:extLst>
          </p:cNvPr>
          <p:cNvSpPr/>
          <p:nvPr userDrawn="1"/>
        </p:nvSpPr>
        <p:spPr>
          <a:xfrm rot="3556808">
            <a:off x="5727191" y="513281"/>
            <a:ext cx="2922076" cy="3249654"/>
          </a:xfrm>
          <a:prstGeom prst="oc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F50E16BF-9A8D-F76F-9476-AEFD3D3F2CF4}"/>
              </a:ext>
            </a:extLst>
          </p:cNvPr>
          <p:cNvSpPr/>
          <p:nvPr userDrawn="1"/>
        </p:nvSpPr>
        <p:spPr>
          <a:xfrm rot="3539199">
            <a:off x="5559564" y="495668"/>
            <a:ext cx="2986541" cy="3109782"/>
          </a:xfrm>
          <a:prstGeom prst="octagon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85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ctagon 7">
            <a:extLst>
              <a:ext uri="{FF2B5EF4-FFF2-40B4-BE49-F238E27FC236}">
                <a16:creationId xmlns:a16="http://schemas.microsoft.com/office/drawing/2014/main" id="{99833C86-68FE-D274-B0D7-A28542386E0A}"/>
              </a:ext>
            </a:extLst>
          </p:cNvPr>
          <p:cNvSpPr/>
          <p:nvPr userDrawn="1"/>
        </p:nvSpPr>
        <p:spPr>
          <a:xfrm rot="3556808">
            <a:off x="6708408" y="507535"/>
            <a:ext cx="4911936" cy="5388419"/>
          </a:xfrm>
          <a:prstGeom prst="oct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727AD-C9A4-2898-97F5-6E97E4E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318"/>
            <a:ext cx="10515600" cy="1001564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DA7F-23B7-30A0-BB12-DA34B04D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9522"/>
            <a:ext cx="4418120" cy="432483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>
                    <a:tint val="75000"/>
                  </a:schemeClr>
                </a:solidFill>
                <a:latin typeface="DINPro-Regular" panose="02000503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8D3-C7ED-F862-42CF-377C1DC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08CA-BDC6-C8BE-4428-DF12D1B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F25-9D88-1D10-91A5-5572042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0032B3FE-02CD-9026-3599-F6336356DD09}"/>
              </a:ext>
            </a:extLst>
          </p:cNvPr>
          <p:cNvSpPr/>
          <p:nvPr userDrawn="1"/>
        </p:nvSpPr>
        <p:spPr>
          <a:xfrm rot="3539199">
            <a:off x="6389264" y="373595"/>
            <a:ext cx="5070219" cy="5279443"/>
          </a:xfrm>
          <a:prstGeom prst="octagon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C2DD5B31-9CD6-35DD-579A-FE8FAC19ACF0}"/>
              </a:ext>
            </a:extLst>
          </p:cNvPr>
          <p:cNvSpPr/>
          <p:nvPr userDrawn="1"/>
        </p:nvSpPr>
        <p:spPr>
          <a:xfrm rot="3556808">
            <a:off x="5152292" y="3018601"/>
            <a:ext cx="2989308" cy="2932183"/>
          </a:xfrm>
          <a:prstGeom prst="oc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5F7AFE0F-E6A4-99B2-7AE0-F8046E91DD36}"/>
              </a:ext>
            </a:extLst>
          </p:cNvPr>
          <p:cNvSpPr/>
          <p:nvPr userDrawn="1"/>
        </p:nvSpPr>
        <p:spPr>
          <a:xfrm rot="3539199">
            <a:off x="4939674" y="3038697"/>
            <a:ext cx="2986541" cy="3109782"/>
          </a:xfrm>
          <a:prstGeom prst="octagon">
            <a:avLst/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0A2E557-6425-9379-D853-41FACC163C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74" y="5694537"/>
            <a:ext cx="748103" cy="994854"/>
          </a:xfrm>
          <a:prstGeom prst="rect">
            <a:avLst/>
          </a:prstGeom>
        </p:spPr>
      </p:pic>
      <p:sp>
        <p:nvSpPr>
          <p:cNvPr id="12" name="Octagon 11">
            <a:extLst>
              <a:ext uri="{FF2B5EF4-FFF2-40B4-BE49-F238E27FC236}">
                <a16:creationId xmlns:a16="http://schemas.microsoft.com/office/drawing/2014/main" id="{2303C3CF-AEE6-60F9-0DE0-485762283398}"/>
              </a:ext>
            </a:extLst>
          </p:cNvPr>
          <p:cNvSpPr/>
          <p:nvPr userDrawn="1"/>
        </p:nvSpPr>
        <p:spPr>
          <a:xfrm rot="3556808">
            <a:off x="9297387" y="-481891"/>
            <a:ext cx="2139140" cy="2418010"/>
          </a:xfrm>
          <a:prstGeom prst="oc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ctagon 12">
            <a:extLst>
              <a:ext uri="{FF2B5EF4-FFF2-40B4-BE49-F238E27FC236}">
                <a16:creationId xmlns:a16="http://schemas.microsoft.com/office/drawing/2014/main" id="{5305998A-609B-188D-9391-7E697CE9B8AC}"/>
              </a:ext>
            </a:extLst>
          </p:cNvPr>
          <p:cNvSpPr/>
          <p:nvPr userDrawn="1"/>
        </p:nvSpPr>
        <p:spPr>
          <a:xfrm rot="3539199">
            <a:off x="9319846" y="-396607"/>
            <a:ext cx="2029219" cy="2182484"/>
          </a:xfrm>
          <a:prstGeom prst="octagon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ctagon 13">
            <a:extLst>
              <a:ext uri="{FF2B5EF4-FFF2-40B4-BE49-F238E27FC236}">
                <a16:creationId xmlns:a16="http://schemas.microsoft.com/office/drawing/2014/main" id="{9EB4D4B2-BC75-B6C3-A3A2-9860C3FDCA6A}"/>
              </a:ext>
            </a:extLst>
          </p:cNvPr>
          <p:cNvSpPr/>
          <p:nvPr userDrawn="1"/>
        </p:nvSpPr>
        <p:spPr>
          <a:xfrm rot="3556808">
            <a:off x="8706666" y="4482187"/>
            <a:ext cx="2074904" cy="2291781"/>
          </a:xfrm>
          <a:prstGeom prst="oct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ctagon 14">
            <a:extLst>
              <a:ext uri="{FF2B5EF4-FFF2-40B4-BE49-F238E27FC236}">
                <a16:creationId xmlns:a16="http://schemas.microsoft.com/office/drawing/2014/main" id="{1FE67FBB-8781-8BF1-E8FF-BD2C3931714F}"/>
              </a:ext>
            </a:extLst>
          </p:cNvPr>
          <p:cNvSpPr/>
          <p:nvPr userDrawn="1"/>
        </p:nvSpPr>
        <p:spPr>
          <a:xfrm rot="3539199">
            <a:off x="8588406" y="4445146"/>
            <a:ext cx="2029219" cy="2182484"/>
          </a:xfrm>
          <a:prstGeom prst="octagon">
            <a:avLst/>
          </a:prstGeom>
          <a:blipFill dpi="0" rotWithShape="0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72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2195-CAA6-A66D-0744-77B6081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B1D3-6F05-E876-DADF-176F0282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37E7-1087-46EA-065F-BDE1C972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23B4-8C6A-8D0E-BB5A-3388753D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9983-6A65-F57C-F88D-5F77127D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D680-49D9-2C4A-867E-30FA58AA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57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E91A-3505-9F80-A1D0-F8A8B384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02638-B625-F8D0-2BF2-CE913D5BD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E4224-24AC-813B-5A97-F0130EDF9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CED20-BE2E-FA14-1E5C-D02377227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D8715-0584-8EEB-339F-89E2A96FD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A3FBD-5274-C6E7-0559-F29A08BF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E2A99-A969-4D45-F3BE-A3AD11C5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F48E6-3D6B-7DD5-6DB6-DBD35B4F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9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ACCA-812D-A648-8C50-0A2EA086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E196F-5609-9845-72C9-4C02FA8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D29C9-293F-B2E1-5431-026F35CF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0648F-E75D-FB52-3F31-8F436DAA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64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C5357-6BA5-8789-877D-E2176D81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E4E8C-C097-1647-D599-7914B0A4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796D-0269-6E51-4B89-507FDDC9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9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0AB2-FB0E-BD37-AFF7-46CBDC2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3197-A993-4407-6874-A5372932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A0B24-FC5A-09E9-1036-B29789051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1C244-1ABB-3766-07C7-18F1399A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859C-CFEF-EEF6-42E4-48166124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D690-9CD4-0ECC-6A49-5587C59F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740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542-742B-7488-0B23-7BBEDF28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FAB18-B0F1-7A85-4E1E-67B043E4F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68A8A-909E-7FD5-A8F5-1BD52790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77F0-C7B3-4584-E5B9-B61D6629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5992-DCE2-CC7D-6167-231B4150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2C0C-33AD-AD4E-CE16-8B7BE666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01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4E6207-301E-6220-FEE2-1F909B5A16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05E658E-E008-A409-D3D2-EAE0E1AC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2238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Pro-Regular" panose="020005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357098" cy="66157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38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9544-4C04-F591-B2C2-C64CB0A5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9DC9B-603F-368A-3125-177E17B3D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695D5-B296-5F67-569B-6E1B9193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09B3-A9EF-76EB-B0BF-C4BE508B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C101-8C28-2F62-095C-ED4DADBC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66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25375-8081-9558-16C0-EAFEF6442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7013-436A-EC5C-71AE-2D10BA924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2504-0E6A-2B76-F70C-5B6E4995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6353-0B78-F1DB-E6EF-BE280534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A3C2-C8C0-121D-53D5-8596E59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women in graduation gowns&#10;&#10;Description automatically generated with medium confidence">
            <a:extLst>
              <a:ext uri="{FF2B5EF4-FFF2-40B4-BE49-F238E27FC236}">
                <a16:creationId xmlns:a16="http://schemas.microsoft.com/office/drawing/2014/main" id="{77914CE9-266A-8BE6-6D08-FEB66AB59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91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1331E-C105-958E-9374-185E863E642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206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658E-E008-A409-D3D2-EAE0E1AC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2238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Pro-Regular" panose="020005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357098" cy="66157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D3E60F1-5F8E-3C5D-BE7D-EDB4DDBBA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912" y="-938232"/>
            <a:ext cx="14473543" cy="81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1331E-C105-958E-9374-185E863E6422}"/>
              </a:ext>
            </a:extLst>
          </p:cNvPr>
          <p:cNvSpPr/>
          <p:nvPr userDrawn="1"/>
        </p:nvSpPr>
        <p:spPr>
          <a:xfrm>
            <a:off x="-187842" y="-583627"/>
            <a:ext cx="12567684" cy="7432159"/>
          </a:xfrm>
          <a:prstGeom prst="rect">
            <a:avLst/>
          </a:prstGeom>
          <a:solidFill>
            <a:srgbClr val="00206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658E-E008-A409-D3D2-EAE0E1AC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2238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Pro-Regular" panose="020005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357098" cy="66157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17C6945-6924-DA74-8B08-33BD4C45E2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1331E-C105-958E-9374-185E863E6422}"/>
              </a:ext>
            </a:extLst>
          </p:cNvPr>
          <p:cNvSpPr/>
          <p:nvPr userDrawn="1"/>
        </p:nvSpPr>
        <p:spPr>
          <a:xfrm>
            <a:off x="-187842" y="-583627"/>
            <a:ext cx="12567684" cy="7432159"/>
          </a:xfrm>
          <a:prstGeom prst="rect">
            <a:avLst/>
          </a:prstGeom>
          <a:solidFill>
            <a:srgbClr val="002060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658E-E008-A409-D3D2-EAE0E1AC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2238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Pro-Regular" panose="020005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357098" cy="66157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8FE783E-1538-2273-DADA-F16B119D57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  <p:sp>
        <p:nvSpPr>
          <p:cNvPr id="10" name="Decagon 9">
            <a:extLst>
              <a:ext uri="{FF2B5EF4-FFF2-40B4-BE49-F238E27FC236}">
                <a16:creationId xmlns:a16="http://schemas.microsoft.com/office/drawing/2014/main" id="{EA268160-EBE0-309A-0DA6-FEF45A2B7DB7}"/>
              </a:ext>
            </a:extLst>
          </p:cNvPr>
          <p:cNvSpPr/>
          <p:nvPr userDrawn="1"/>
        </p:nvSpPr>
        <p:spPr>
          <a:xfrm rot="1137836">
            <a:off x="2688046" y="390515"/>
            <a:ext cx="6786850" cy="6076972"/>
          </a:xfrm>
          <a:prstGeom prst="decagon">
            <a:avLst/>
          </a:prstGeom>
          <a:solidFill>
            <a:srgbClr val="002060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179" y="1100931"/>
            <a:ext cx="5000584" cy="661570"/>
          </a:xfrm>
        </p:spPr>
        <p:txBody>
          <a:bodyPr anchor="t"/>
          <a:lstStyle>
            <a:lvl1pPr algn="ctr"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658E-E008-A409-D3D2-EAE0E1AC2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3663"/>
            <a:ext cx="9144000" cy="1655762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DINPro-Regular" panose="02000503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02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rowd, hall, auditorium&#10;&#10;Description automatically generated">
            <a:extLst>
              <a:ext uri="{FF2B5EF4-FFF2-40B4-BE49-F238E27FC236}">
                <a16:creationId xmlns:a16="http://schemas.microsoft.com/office/drawing/2014/main" id="{3F003CE8-595F-9F6B-E54C-EAC13A308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7907" y="-419101"/>
            <a:ext cx="13087057" cy="84671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A0CB-E76D-FF72-698B-F872E754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4D02-EED2-BFEB-6262-BF8FAA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5254-A6C3-398A-4FCD-0FF6D50C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CD47AC3B-9C3D-5EA8-EBD7-286CAD7747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357" y="6378575"/>
            <a:ext cx="1749881" cy="365125"/>
          </a:xfrm>
          <a:prstGeom prst="rect">
            <a:avLst/>
          </a:prstGeom>
        </p:spPr>
      </p:pic>
      <p:sp>
        <p:nvSpPr>
          <p:cNvPr id="10" name="Decagon 9">
            <a:extLst>
              <a:ext uri="{FF2B5EF4-FFF2-40B4-BE49-F238E27FC236}">
                <a16:creationId xmlns:a16="http://schemas.microsoft.com/office/drawing/2014/main" id="{EA268160-EBE0-309A-0DA6-FEF45A2B7DB7}"/>
              </a:ext>
            </a:extLst>
          </p:cNvPr>
          <p:cNvSpPr/>
          <p:nvPr userDrawn="1"/>
        </p:nvSpPr>
        <p:spPr>
          <a:xfrm rot="3876995">
            <a:off x="-1623371" y="-2453706"/>
            <a:ext cx="8831052" cy="8690208"/>
          </a:xfrm>
          <a:prstGeom prst="decagon">
            <a:avLst/>
          </a:prstGeom>
          <a:solidFill>
            <a:srgbClr val="002060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82BA04-3184-3052-1813-166057E1B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881" y="871047"/>
            <a:ext cx="5000584" cy="661570"/>
          </a:xfrm>
        </p:spPr>
        <p:txBody>
          <a:bodyPr anchor="t"/>
          <a:lstStyle>
            <a:lvl1pPr algn="ctr"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Connect with our Recruiters.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9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27AD-C9A4-2898-97F5-6E97E4EE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318"/>
            <a:ext cx="10515600" cy="1001564"/>
          </a:xfrm>
        </p:spPr>
        <p:txBody>
          <a:bodyPr anchor="b"/>
          <a:lstStyle>
            <a:lvl1pPr>
              <a:defRPr sz="6000"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8DA7F-23B7-30A0-BB12-DA34B04D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9522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DINPro-Regular" panose="02000503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238D3-C7ED-F862-42CF-377C1DC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08CA-BDC6-C8BE-4428-DF12D1B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F25-9D88-1D10-91A5-55720426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1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CBF2-D3CD-8CE2-9EF2-A6BA21D8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7098" cy="66157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DM Serif Display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3FFE-2B23-E724-3CA4-06246D45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851"/>
            <a:ext cx="10357098" cy="4972443"/>
          </a:xfrm>
        </p:spPr>
        <p:txBody>
          <a:bodyPr/>
          <a:lstStyle>
            <a:lvl1pPr>
              <a:defRPr>
                <a:latin typeface="DINPro-Regular" panose="02000503030000020004" pitchFamily="50" charset="0"/>
              </a:defRPr>
            </a:lvl1pPr>
            <a:lvl2pPr>
              <a:defRPr>
                <a:latin typeface="DINPro-Regular" panose="02000503030000020004" pitchFamily="50" charset="0"/>
              </a:defRPr>
            </a:lvl2pPr>
            <a:lvl3pPr>
              <a:defRPr>
                <a:latin typeface="DINPro-Regular" panose="02000503030000020004" pitchFamily="50" charset="0"/>
              </a:defRPr>
            </a:lvl3pPr>
            <a:lvl4pPr>
              <a:defRPr>
                <a:latin typeface="DINPro-Regular" panose="02000503030000020004" pitchFamily="50" charset="0"/>
              </a:defRPr>
            </a:lvl4pPr>
            <a:lvl5pPr>
              <a:defRPr>
                <a:latin typeface="DINPro-Regular" panose="0200050303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0D58-6AB8-B983-36FD-F7CC9D17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6144-CA9B-FBC3-A3F8-B6CD0284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15F2-2960-C9E3-4D9C-35DC7CAD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ctagon 6">
            <a:extLst>
              <a:ext uri="{FF2B5EF4-FFF2-40B4-BE49-F238E27FC236}">
                <a16:creationId xmlns:a16="http://schemas.microsoft.com/office/drawing/2014/main" id="{67711394-049D-8C56-32C4-C1D46CA144BA}"/>
              </a:ext>
            </a:extLst>
          </p:cNvPr>
          <p:cNvSpPr/>
          <p:nvPr userDrawn="1"/>
        </p:nvSpPr>
        <p:spPr>
          <a:xfrm rot="1457878">
            <a:off x="7683303" y="-478464"/>
            <a:ext cx="7729870" cy="8048846"/>
          </a:xfrm>
          <a:prstGeom prst="octagon">
            <a:avLst/>
          </a:prstGeom>
          <a:solidFill>
            <a:schemeClr val="accent5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6843A15-9178-95C8-617C-D1F2CA55AE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674" y="5694537"/>
            <a:ext cx="748103" cy="99485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62BCA29-1E77-5151-5E96-C49DF1931A78}"/>
              </a:ext>
            </a:extLst>
          </p:cNvPr>
          <p:cNvGrpSpPr/>
          <p:nvPr userDrawn="1"/>
        </p:nvGrpSpPr>
        <p:grpSpPr>
          <a:xfrm rot="1361127">
            <a:off x="7553577" y="5689977"/>
            <a:ext cx="1007143" cy="1072575"/>
            <a:chOff x="629808" y="4387668"/>
            <a:chExt cx="1903010" cy="2026646"/>
          </a:xfrm>
          <a:solidFill>
            <a:srgbClr val="EFCE34"/>
          </a:solidFill>
        </p:grpSpPr>
        <p:sp>
          <p:nvSpPr>
            <p:cNvPr id="11" name="Equals 10">
              <a:extLst>
                <a:ext uri="{FF2B5EF4-FFF2-40B4-BE49-F238E27FC236}">
                  <a16:creationId xmlns:a16="http://schemas.microsoft.com/office/drawing/2014/main" id="{54AAD948-42DF-9E5D-0612-4458CBE0C1DD}"/>
                </a:ext>
              </a:extLst>
            </p:cNvPr>
            <p:cNvSpPr/>
            <p:nvPr userDrawn="1"/>
          </p:nvSpPr>
          <p:spPr>
            <a:xfrm rot="8226918">
              <a:off x="629808" y="4387668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Equals 11">
              <a:extLst>
                <a:ext uri="{FF2B5EF4-FFF2-40B4-BE49-F238E27FC236}">
                  <a16:creationId xmlns:a16="http://schemas.microsoft.com/office/drawing/2014/main" id="{21663F38-C28C-4D3A-493B-E7D3C54C12BD}"/>
                </a:ext>
              </a:extLst>
            </p:cNvPr>
            <p:cNvSpPr/>
            <p:nvPr userDrawn="1"/>
          </p:nvSpPr>
          <p:spPr>
            <a:xfrm rot="8226918">
              <a:off x="1027477" y="4803441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Equals 12">
              <a:extLst>
                <a:ext uri="{FF2B5EF4-FFF2-40B4-BE49-F238E27FC236}">
                  <a16:creationId xmlns:a16="http://schemas.microsoft.com/office/drawing/2014/main" id="{1E356891-2798-CE7B-AFE2-A5BFCF51A257}"/>
                </a:ext>
              </a:extLst>
            </p:cNvPr>
            <p:cNvSpPr/>
            <p:nvPr userDrawn="1"/>
          </p:nvSpPr>
          <p:spPr>
            <a:xfrm rot="8226918">
              <a:off x="1411249" y="5206982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Equals 13">
              <a:extLst>
                <a:ext uri="{FF2B5EF4-FFF2-40B4-BE49-F238E27FC236}">
                  <a16:creationId xmlns:a16="http://schemas.microsoft.com/office/drawing/2014/main" id="{2F40E9A9-6BC0-C868-3082-851AF91143D5}"/>
                </a:ext>
              </a:extLst>
            </p:cNvPr>
            <p:cNvSpPr/>
            <p:nvPr userDrawn="1"/>
          </p:nvSpPr>
          <p:spPr>
            <a:xfrm rot="8226918">
              <a:off x="1808918" y="5622755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D8CB13-E4C6-5435-6E65-467EA9131DAD}"/>
              </a:ext>
            </a:extLst>
          </p:cNvPr>
          <p:cNvGrpSpPr/>
          <p:nvPr userDrawn="1"/>
        </p:nvGrpSpPr>
        <p:grpSpPr>
          <a:xfrm rot="1361127">
            <a:off x="7122586" y="4569497"/>
            <a:ext cx="1007143" cy="1072575"/>
            <a:chOff x="629808" y="4387668"/>
            <a:chExt cx="1903010" cy="2026646"/>
          </a:xfrm>
          <a:solidFill>
            <a:srgbClr val="EFCE34"/>
          </a:solidFill>
        </p:grpSpPr>
        <p:sp>
          <p:nvSpPr>
            <p:cNvPr id="16" name="Equals 15">
              <a:extLst>
                <a:ext uri="{FF2B5EF4-FFF2-40B4-BE49-F238E27FC236}">
                  <a16:creationId xmlns:a16="http://schemas.microsoft.com/office/drawing/2014/main" id="{679DCDF6-1994-97A6-6C62-81BAC0B20A11}"/>
                </a:ext>
              </a:extLst>
            </p:cNvPr>
            <p:cNvSpPr/>
            <p:nvPr userDrawn="1"/>
          </p:nvSpPr>
          <p:spPr>
            <a:xfrm rot="8226918">
              <a:off x="629808" y="4387668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Equals 16">
              <a:extLst>
                <a:ext uri="{FF2B5EF4-FFF2-40B4-BE49-F238E27FC236}">
                  <a16:creationId xmlns:a16="http://schemas.microsoft.com/office/drawing/2014/main" id="{0C68B02A-E7D2-3E1C-1D8B-C07FF9849474}"/>
                </a:ext>
              </a:extLst>
            </p:cNvPr>
            <p:cNvSpPr/>
            <p:nvPr userDrawn="1"/>
          </p:nvSpPr>
          <p:spPr>
            <a:xfrm rot="8226918">
              <a:off x="1027477" y="4803441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Equals 17">
              <a:extLst>
                <a:ext uri="{FF2B5EF4-FFF2-40B4-BE49-F238E27FC236}">
                  <a16:creationId xmlns:a16="http://schemas.microsoft.com/office/drawing/2014/main" id="{D3B0F19B-3F6F-2414-03CD-7D7997A48C17}"/>
                </a:ext>
              </a:extLst>
            </p:cNvPr>
            <p:cNvSpPr/>
            <p:nvPr userDrawn="1"/>
          </p:nvSpPr>
          <p:spPr>
            <a:xfrm rot="8226918">
              <a:off x="1411249" y="5206982"/>
              <a:ext cx="723901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Equals 18">
              <a:extLst>
                <a:ext uri="{FF2B5EF4-FFF2-40B4-BE49-F238E27FC236}">
                  <a16:creationId xmlns:a16="http://schemas.microsoft.com/office/drawing/2014/main" id="{701E871B-8659-C0E7-E161-A559ED171DAC}"/>
                </a:ext>
              </a:extLst>
            </p:cNvPr>
            <p:cNvSpPr/>
            <p:nvPr userDrawn="1"/>
          </p:nvSpPr>
          <p:spPr>
            <a:xfrm rot="8226918">
              <a:off x="1808918" y="5622755"/>
              <a:ext cx="723900" cy="791559"/>
            </a:xfrm>
            <a:prstGeom prst="mathEqual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42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FDB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273CE-006B-FB1B-96E0-1FC93356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B9FC8-5D15-E8F9-1F1E-5FAA3AC5C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C258-6439-DDDE-1783-5955D4F66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D438-372B-428B-976D-D7C7D9ABF980}" type="datetimeFigureOut">
              <a:rPr lang="en-CA" smtClean="0"/>
              <a:t>2022-11-18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805F-3B89-B1D4-B05F-D002ADF25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E241-A590-AF65-62EF-382D3BEC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B893-3323-4683-968C-1196B5965C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8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bhc.ca/indicators/ph_bartp_1" TargetMode="External"/><Relationship Id="rId2" Type="http://schemas.openxmlformats.org/officeDocument/2006/relationships/hyperlink" Target="https://agewell-nih-appta.ca/wp-content/uploads/2021/01/ENG-The-Benefits-and-Challenges-of-Virtual-Geriatric-Care-in-New-Brunswick.pdf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nbhc.ca/indicators/ph_barlh_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0000" t="-4000" r="-3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9C9ED8-A5BB-0FE5-2393-97FFBFFE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834329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0000"/>
                </a:solidFill>
                <a:latin typeface="+mj-lt"/>
              </a:rPr>
              <a:t>Data Analytics Track </a:t>
            </a:r>
            <a:r>
              <a:rPr lang="en-US" sz="4800">
                <a:solidFill>
                  <a:srgbClr val="FF0000"/>
                </a:solidFill>
                <a:latin typeface="+mj-lt"/>
              </a:rPr>
              <a:t>– </a:t>
            </a:r>
            <a:r>
              <a:rPr lang="en-US">
                <a:solidFill>
                  <a:srgbClr val="19AFA6"/>
                </a:solidFill>
                <a:latin typeface="+mj-lt"/>
              </a:rPr>
              <a:t>Virtual HealthCare</a:t>
            </a:r>
            <a:endParaRPr lang="en-US" sz="4800">
              <a:solidFill>
                <a:srgbClr val="19AFA6"/>
              </a:solidFill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CFC5986-241D-F89B-A9AC-7E059BE3C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90" y="4676872"/>
            <a:ext cx="4752781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19AFA6"/>
                </a:solidFill>
                <a:latin typeface="+mn-lt"/>
              </a:rPr>
              <a:t>Team – Dummy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04B4E9-61C2-3993-8090-25062ED13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522044"/>
              </p:ext>
            </p:extLst>
          </p:nvPr>
        </p:nvGraphicFramePr>
        <p:xfrm>
          <a:off x="1347019" y="1268361"/>
          <a:ext cx="9652820" cy="477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161E049-9F44-E17E-0767-56CD78DE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28523"/>
            <a:ext cx="10515600" cy="696347"/>
          </a:xfrm>
        </p:spPr>
        <p:txBody>
          <a:bodyPr>
            <a:normAutofit/>
          </a:bodyPr>
          <a:lstStyle/>
          <a:p>
            <a:r>
              <a:rPr lang="en-IN" dirty="0"/>
              <a:t>Future of E-Healthcare in New Brunswick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A02ED-0D1F-3DA5-BE86-D17D58E64BC9}"/>
              </a:ext>
            </a:extLst>
          </p:cNvPr>
          <p:cNvSpPr txBox="1"/>
          <p:nvPr/>
        </p:nvSpPr>
        <p:spPr>
          <a:xfrm>
            <a:off x="484239" y="7215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15E5E"/>
                </a:solidFill>
              </a:rPr>
              <a:t>Hybrid Model</a:t>
            </a:r>
          </a:p>
        </p:txBody>
      </p:sp>
    </p:spTree>
    <p:extLst>
      <p:ext uri="{BB962C8B-B14F-4D97-AF65-F5344CB8AC3E}">
        <p14:creationId xmlns:p14="http://schemas.microsoft.com/office/powerpoint/2010/main" val="12980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A1917-250C-2EA5-72C4-6567622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99" y="-509472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dirty="0">
                <a:solidFill>
                  <a:schemeClr val="tx1"/>
                </a:solidFill>
                <a:latin typeface="+mj-lt"/>
              </a:rPr>
              <a:t>Questions</a:t>
            </a:r>
          </a:p>
        </p:txBody>
      </p:sp>
      <p:pic>
        <p:nvPicPr>
          <p:cNvPr id="3" name="Picture 2" descr="Tele Consultation - Lyfboat">
            <a:extLst>
              <a:ext uri="{FF2B5EF4-FFF2-40B4-BE49-F238E27FC236}">
                <a16:creationId xmlns:a16="http://schemas.microsoft.com/office/drawing/2014/main" id="{0EBCB803-4E3E-BBAA-CA3D-37058725F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28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04B4E9-61C2-3993-8090-25062ED1312A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144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ADF158-4158-33AD-6EAF-5D49686F2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20381"/>
              </p:ext>
            </p:extLst>
          </p:nvPr>
        </p:nvGraphicFramePr>
        <p:xfrm>
          <a:off x="1709530" y="1156988"/>
          <a:ext cx="8816009" cy="244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3783">
                  <a:extLst>
                    <a:ext uri="{9D8B030D-6E8A-4147-A177-3AD203B41FA5}">
                      <a16:colId xmlns:a16="http://schemas.microsoft.com/office/drawing/2014/main" val="51743445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1510148696"/>
                    </a:ext>
                  </a:extLst>
                </a:gridCol>
              </a:tblGrid>
              <a:tr h="6027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Root Mean Square (RMS)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10298"/>
                  </a:ext>
                </a:extLst>
              </a:tr>
              <a:tr h="6027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2184834075.04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22052"/>
                  </a:ext>
                </a:extLst>
              </a:tr>
              <a:tr h="6027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Additive Holt’s Winter Seasonal Exponential Smoothing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2333228140.1894107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966651"/>
                  </a:ext>
                </a:extLst>
              </a:tr>
              <a:tr h="602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Multiplicative Holt’s Winter Seasonal Exponential Smoothing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/>
                        <a:t>2346924815.6976314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3132CB-E800-4BA6-6FE0-04C34273AC6C}"/>
              </a:ext>
            </a:extLst>
          </p:cNvPr>
          <p:cNvSpPr/>
          <p:nvPr/>
        </p:nvSpPr>
        <p:spPr>
          <a:xfrm>
            <a:off x="10514352" y="1970091"/>
            <a:ext cx="1219201" cy="3466373"/>
          </a:xfrm>
          <a:prstGeom prst="rect">
            <a:avLst/>
          </a:prstGeom>
          <a:solidFill>
            <a:schemeClr val="accent4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A55EC4-799B-377D-A1D1-67A6189A3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255004"/>
              </p:ext>
            </p:extLst>
          </p:nvPr>
        </p:nvGraphicFramePr>
        <p:xfrm>
          <a:off x="4090218" y="1606202"/>
          <a:ext cx="8004949" cy="5041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BE3B47-DE83-6083-94A6-08C4B6C3C759}"/>
              </a:ext>
            </a:extLst>
          </p:cNvPr>
          <p:cNvSpPr txBox="1"/>
          <p:nvPr/>
        </p:nvSpPr>
        <p:spPr>
          <a:xfrm>
            <a:off x="736387" y="2267111"/>
            <a:ext cx="218379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dirty="0"/>
              <a:t>There is boom but slow growth. Check month on month</a:t>
            </a:r>
            <a:endParaRPr lang="en-IN" dirty="0"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6A8371-7A0B-CA28-314B-24B779B1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28523"/>
            <a:ext cx="10515600" cy="696347"/>
          </a:xfrm>
        </p:spPr>
        <p:txBody>
          <a:bodyPr>
            <a:normAutofit/>
          </a:bodyPr>
          <a:lstStyle/>
          <a:p>
            <a:r>
              <a:rPr lang="en-IN" dirty="0"/>
              <a:t>Future of E-Healthcare in New Brunswick</a:t>
            </a:r>
          </a:p>
        </p:txBody>
      </p:sp>
    </p:spTree>
    <p:extLst>
      <p:ext uri="{BB962C8B-B14F-4D97-AF65-F5344CB8AC3E}">
        <p14:creationId xmlns:p14="http://schemas.microsoft.com/office/powerpoint/2010/main" val="298791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CBA-5A27-DDCD-1C82-95C1D91F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Traits - Physicians used e-healthcare delivery mode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8B34B7-114D-7748-D15A-E4D12E42E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457347"/>
              </p:ext>
            </p:extLst>
          </p:nvPr>
        </p:nvGraphicFramePr>
        <p:xfrm>
          <a:off x="7752522" y="2216426"/>
          <a:ext cx="4439478" cy="381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44F067-7739-7187-4189-6C36C057B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611032"/>
              </p:ext>
            </p:extLst>
          </p:nvPr>
        </p:nvGraphicFramePr>
        <p:xfrm>
          <a:off x="3061248" y="2216426"/>
          <a:ext cx="4273689" cy="3817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531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CBA-5A27-DDCD-1C82-95C1D91F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ED02EC-3E88-16BD-77A4-6E5335D90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62157"/>
              </p:ext>
            </p:extLst>
          </p:nvPr>
        </p:nvGraphicFramePr>
        <p:xfrm>
          <a:off x="4064000" y="1866046"/>
          <a:ext cx="8128000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F9F80B-4D53-3E1A-113C-7A46701A2FEE}"/>
              </a:ext>
            </a:extLst>
          </p:cNvPr>
          <p:cNvSpPr txBox="1"/>
          <p:nvPr/>
        </p:nvSpPr>
        <p:spPr>
          <a:xfrm>
            <a:off x="389194" y="2948519"/>
            <a:ext cx="3674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19AFA6"/>
                </a:solidFill>
              </a:rPr>
              <a:t>New Brunswick has the 2</a:t>
            </a:r>
            <a:r>
              <a:rPr lang="en-IN" sz="2800" b="1" baseline="30000" dirty="0">
                <a:solidFill>
                  <a:srgbClr val="19AFA6"/>
                </a:solidFill>
              </a:rPr>
              <a:t>nd</a:t>
            </a:r>
            <a:r>
              <a:rPr lang="en-IN" sz="2800" b="1" dirty="0">
                <a:solidFill>
                  <a:srgbClr val="19AFA6"/>
                </a:solidFill>
              </a:rPr>
              <a:t> highest Wait Time after Nova Scotia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385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616B-8CBE-74AF-F3AD-9DEF88E0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NB need to make a shift to e-HealthCare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E3B47-DE83-6083-94A6-08C4B6C3C759}"/>
              </a:ext>
            </a:extLst>
          </p:cNvPr>
          <p:cNvSpPr txBox="1"/>
          <p:nvPr/>
        </p:nvSpPr>
        <p:spPr>
          <a:xfrm>
            <a:off x="3048000" y="2969793"/>
            <a:ext cx="6096000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>
                <a:hlinkClick r:id="rId2"/>
              </a:rPr>
              <a:t>https://agewell-nih-appta.ca/wp-content/uploads/2021/01/ENG-The-Benefits-and-Challenges-of-Virtual-Geriatric-Care-in-New-Brunswick.pdf</a:t>
            </a:r>
            <a:endParaRPr lang="en-US"/>
          </a:p>
          <a:p>
            <a:endParaRPr lang="en-IN">
              <a:cs typeface="Calibri"/>
            </a:endParaRPr>
          </a:p>
          <a:p>
            <a:r>
              <a:rPr lang="en-IN"/>
              <a:t>Citizens who experienced transportation problems in getting the health care they needed in the last 12 months</a:t>
            </a:r>
            <a:endParaRPr lang="en-IN">
              <a:cs typeface="Calibri"/>
            </a:endParaRPr>
          </a:p>
          <a:p>
            <a:r>
              <a:rPr lang="en-IN">
                <a:hlinkClick r:id="rId3"/>
              </a:rPr>
              <a:t>https://nbhc.ca/indicators/ph_bartp_1</a:t>
            </a:r>
            <a:endParaRPr lang="en-IN">
              <a:cs typeface="Calibri"/>
              <a:hlinkClick r:id="rId3"/>
            </a:endParaRPr>
          </a:p>
          <a:p>
            <a:endParaRPr lang="en-IN">
              <a:cs typeface="Calibri"/>
            </a:endParaRPr>
          </a:p>
          <a:p>
            <a:r>
              <a:rPr lang="en-IN">
                <a:ea typeface="+mn-lt"/>
                <a:cs typeface="+mn-lt"/>
              </a:rPr>
              <a:t>Citizens who experienced difficulties in getting the health care they needed in the last 12 months because they were unable to leave the house due to a health problem</a:t>
            </a:r>
            <a:endParaRPr lang="en-IN"/>
          </a:p>
          <a:p>
            <a:r>
              <a:rPr lang="en-IN">
                <a:ea typeface="+mn-lt"/>
                <a:cs typeface="+mn-lt"/>
                <a:hlinkClick r:id="rId4"/>
              </a:rPr>
              <a:t>https://nbhc.ca/indicators/ph_barlh_1</a:t>
            </a:r>
          </a:p>
          <a:p>
            <a:r>
              <a:rPr lang="en-IN">
                <a:cs typeface="Calibri"/>
              </a:rPr>
              <a:t>When we invest in health, We finance the future</a:t>
            </a:r>
          </a:p>
          <a:p>
            <a:r>
              <a:rPr lang="en-IN">
                <a:cs typeface="Calibri"/>
              </a:rPr>
              <a:t>Do people trust </a:t>
            </a:r>
            <a:r>
              <a:rPr lang="en-IN" err="1">
                <a:cs typeface="Calibri"/>
              </a:rPr>
              <a:t>Telemedice</a:t>
            </a:r>
          </a:p>
        </p:txBody>
      </p:sp>
    </p:spTree>
    <p:extLst>
      <p:ext uri="{BB962C8B-B14F-4D97-AF65-F5344CB8AC3E}">
        <p14:creationId xmlns:p14="http://schemas.microsoft.com/office/powerpoint/2010/main" val="165950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BCBA-5A27-DDCD-1C82-95C1D91F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 Light"/>
              </a:rPr>
              <a:t>Do People Trust e-Health? </a:t>
            </a:r>
            <a:br>
              <a:rPr lang="en-IN">
                <a:cs typeface="Calibri Light"/>
              </a:rPr>
            </a:br>
            <a:r>
              <a:rPr lang="en-IN" sz="3600">
                <a:cs typeface="Calibri Light"/>
              </a:rPr>
              <a:t>Hybrid Model is the way to go forward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B8808B-618E-F7E8-BB0C-49C5638D13D6}"/>
              </a:ext>
            </a:extLst>
          </p:cNvPr>
          <p:cNvGraphicFramePr>
            <a:graphicFrameLocks noGrp="1"/>
          </p:cNvGraphicFramePr>
          <p:nvPr/>
        </p:nvGraphicFramePr>
        <p:xfrm>
          <a:off x="1569002" y="2496510"/>
          <a:ext cx="5575300" cy="365760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575635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47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976315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45065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5446389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Geography or group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35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Brunswick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11.1715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9.62066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16.8528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8401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DF1403-6A02-F1ED-AD52-F4DF879018CC}"/>
              </a:ext>
            </a:extLst>
          </p:cNvPr>
          <p:cNvGraphicFramePr>
            <a:graphicFrameLocks noGrp="1"/>
          </p:cNvGraphicFramePr>
          <p:nvPr/>
        </p:nvGraphicFramePr>
        <p:xfrm>
          <a:off x="1569002" y="3485212"/>
          <a:ext cx="5575300" cy="365760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558401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89125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7734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943154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446753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 disability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4.65211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4.00575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5.80886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785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 disability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30.3143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35.5516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23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59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B05D-4F50-3616-7C91-74A5DE77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 Light"/>
              </a:rPr>
              <a:t>Do People Trust e-Health?</a:t>
            </a:r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7606F0-3DA7-10D2-7EB6-D4FF71423FA8}"/>
              </a:ext>
            </a:extLst>
          </p:cNvPr>
          <p:cNvGraphicFramePr/>
          <p:nvPr/>
        </p:nvGraphicFramePr>
        <p:xfrm>
          <a:off x="5181600" y="1837444"/>
          <a:ext cx="6445956" cy="4447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81857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B7C64A80-5391-3F0D-8AF6-0DD1A205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96181"/>
            <a:ext cx="1975301" cy="886029"/>
          </a:xfr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Agenda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fmla="*/ 0 w 3474720" name="connsiteX0"/>
              <a:gd fmla="*/ 0 h 18288" name="connsiteY0"/>
              <a:gd fmla="*/ 694944 w 3474720" name="connsiteX1"/>
              <a:gd fmla="*/ 0 h 18288" name="connsiteY1"/>
              <a:gd fmla="*/ 1355141 w 3474720" name="connsiteX2"/>
              <a:gd fmla="*/ 0 h 18288" name="connsiteY2"/>
              <a:gd fmla="*/ 2015338 w 3474720" name="connsiteX3"/>
              <a:gd fmla="*/ 0 h 18288" name="connsiteY3"/>
              <a:gd fmla="*/ 2779776 w 3474720" name="connsiteX4"/>
              <a:gd fmla="*/ 0 h 18288" name="connsiteY4"/>
              <a:gd fmla="*/ 3474720 w 3474720" name="connsiteX5"/>
              <a:gd fmla="*/ 0 h 18288" name="connsiteY5"/>
              <a:gd fmla="*/ 3474720 w 3474720" name="connsiteX6"/>
              <a:gd fmla="*/ 18288 h 18288" name="connsiteY6"/>
              <a:gd fmla="*/ 2779776 w 3474720" name="connsiteX7"/>
              <a:gd fmla="*/ 18288 h 18288" name="connsiteY7"/>
              <a:gd fmla="*/ 2189074 w 3474720" name="connsiteX8"/>
              <a:gd fmla="*/ 18288 h 18288" name="connsiteY8"/>
              <a:gd fmla="*/ 1528877 w 3474720" name="connsiteX9"/>
              <a:gd fmla="*/ 18288 h 18288" name="connsiteY9"/>
              <a:gd fmla="*/ 868680 w 3474720" name="connsiteX10"/>
              <a:gd fmla="*/ 18288 h 18288" name="connsiteY10"/>
              <a:gd fmla="*/ 0 w 3474720" name="connsiteX11"/>
              <a:gd fmla="*/ 18288 h 18288" name="connsiteY11"/>
              <a:gd fmla="*/ 0 w 3474720" name="connsiteX12"/>
              <a:gd fmla="*/ 0 h 18288" name="connsiteY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stroke="0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450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044AA-EA5C-13F0-D652-962856CB7638}"/>
              </a:ext>
            </a:extLst>
          </p:cNvPr>
          <p:cNvSpPr txBox="1"/>
          <p:nvPr/>
        </p:nvSpPr>
        <p:spPr>
          <a:xfrm>
            <a:off x="469662" y="2816187"/>
            <a:ext cx="4243589" cy="3184763"/>
          </a:xfrm>
          <a:prstGeom prst="rect">
            <a:avLst/>
          </a:prstGeom>
        </p:spPr>
        <p:txBody>
          <a:bodyPr bIns="45720" lIns="91440" rIns="91440" rtlCol="0" tIns="45720" vert="horz">
            <a:noAutofit/>
          </a:bodyPr>
          <a:lstStyle/>
          <a:p>
            <a:pPr indent="-228600" marL="285750">
              <a:lnSpc>
                <a:spcPct val="15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2000">
                <a:solidFill>
                  <a:srgbClr val="0A91A7"/>
                </a:solidFill>
              </a:rPr>
              <a:t>E-healthcare boom in New Brunswick</a:t>
            </a:r>
          </a:p>
          <a:p>
            <a:pPr indent="-228600" marL="285750">
              <a:lnSpc>
                <a:spcPct val="15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2000">
                <a:solidFill>
                  <a:srgbClr val="0A91A7"/>
                </a:solidFill>
              </a:rPr>
              <a:t>Traits of Patients and Physicians that embraced e-care</a:t>
            </a:r>
          </a:p>
          <a:p>
            <a:pPr indent="-228600" marL="285750">
              <a:lnSpc>
                <a:spcPct val="150000"/>
              </a:lnSpc>
              <a:spcAft>
                <a:spcPts val="600"/>
              </a:spcAft>
              <a:buFont charset="0" panose="020B0604020202020204" pitchFamily="34" typeface="Arial"/>
              <a:buChar char="•"/>
            </a:pPr>
            <a:r>
              <a:rPr dirty="0" lang="en-US" sz="2000">
                <a:solidFill>
                  <a:srgbClr val="0A91A7"/>
                </a:solidFill>
              </a:rPr>
              <a:t>Future of e-healthcare in New Brunswick</a:t>
            </a:r>
          </a:p>
        </p:txBody>
      </p:sp>
      <p:pic>
        <p:nvPicPr>
          <p:cNvPr descr="Virtual Care – eDialogue" id="1026" name="Picture 2">
            <a:extLst>
              <a:ext uri="{FF2B5EF4-FFF2-40B4-BE49-F238E27FC236}">
                <a16:creationId xmlns:a16="http://schemas.microsoft.com/office/drawing/2014/main" id="{8096F015-D2ED-9CF3-E031-427BAF58AB5A}"/>
              </a:ext>
            </a:extLst>
          </p:cNvPr>
          <p:cNvPicPr>
            <a:picLocks noChangeArrowheads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" l="83" r="22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b="b" l="l" r="r" t="t"/>
            <a:pathLst>
              <a:path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0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D04B4E9-61C2-3993-8090-25062ED1312A}"/>
              </a:ext>
            </a:extLst>
          </p:cNvPr>
          <p:cNvGraphicFramePr/>
          <p:nvPr/>
        </p:nvGraphicFramePr>
        <p:xfrm>
          <a:off x="1363406" y="965472"/>
          <a:ext cx="967821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332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4BDC-DC3D-E788-B348-C8B38237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 Light"/>
              </a:rPr>
              <a:t>Do People Trust e-Health?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8B3AD5-275D-CE98-01FA-963CDBCBD9C8}"/>
              </a:ext>
            </a:extLst>
          </p:cNvPr>
          <p:cNvGraphicFramePr/>
          <p:nvPr/>
        </p:nvGraphicFramePr>
        <p:xfrm>
          <a:off x="6800297" y="2192784"/>
          <a:ext cx="5241771" cy="440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AAAF49-5D2F-3852-1A48-0506AB92898D}"/>
              </a:ext>
            </a:extLst>
          </p:cNvPr>
          <p:cNvGraphicFramePr/>
          <p:nvPr/>
        </p:nvGraphicFramePr>
        <p:xfrm>
          <a:off x="1278385" y="2325951"/>
          <a:ext cx="5116497" cy="453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592636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1AA7A0-255A-81CE-1C88-C0ED76F6C9E3}"/>
              </a:ext>
            </a:extLst>
          </p:cNvPr>
          <p:cNvSpPr/>
          <p:nvPr/>
        </p:nvSpPr>
        <p:spPr>
          <a:xfrm>
            <a:off x="485914" y="1899430"/>
            <a:ext cx="727592" cy="702383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SG"/>
          </a:p>
        </p:txBody>
      </p:sp>
      <p:pic>
        <p:nvPicPr>
          <p:cNvPr descr="Map&#10;&#10;Description automatically generated" id="21" name="Picture 20">
            <a:extLst>
              <a:ext uri="{FF2B5EF4-FFF2-40B4-BE49-F238E27FC236}">
                <a16:creationId xmlns:a16="http://schemas.microsoft.com/office/drawing/2014/main" id="{9426E457-F487-F996-EDD8-1EFAD858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/>
          <a:stretch/>
        </p:blipFill>
        <p:spPr>
          <a:xfrm>
            <a:off x="6823985" y="1561636"/>
            <a:ext cx="4630595" cy="4195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D4CD7-4A79-03E2-D4F8-2AA3129BE187}"/>
              </a:ext>
            </a:extLst>
          </p:cNvPr>
          <p:cNvSpPr txBox="1">
            <a:spLocks/>
          </p:cNvSpPr>
          <p:nvPr/>
        </p:nvSpPr>
        <p:spPr>
          <a:xfrm>
            <a:off x="484239" y="128523"/>
            <a:ext cx="10515600" cy="69634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kern="1200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lang="en-IN"/>
              <a:t>A Synopsis of New Brunswick Patient’s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7D364-2D50-0297-0F3C-E66070728146}"/>
              </a:ext>
            </a:extLst>
          </p:cNvPr>
          <p:cNvSpPr txBox="1"/>
          <p:nvPr/>
        </p:nvSpPr>
        <p:spPr>
          <a:xfrm>
            <a:off x="484239" y="77004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solidFill>
                  <a:srgbClr val="F15E5E"/>
                </a:solidFill>
              </a:rPr>
              <a:t>Health Zones</a:t>
            </a:r>
          </a:p>
        </p:txBody>
      </p:sp>
      <p:pic>
        <p:nvPicPr>
          <p:cNvPr descr="Patient - Free people icons" id="8198" name="Picture 6">
            <a:extLst>
              <a:ext uri="{FF2B5EF4-FFF2-40B4-BE49-F238E27FC236}">
                <a16:creationId xmlns:a16="http://schemas.microsoft.com/office/drawing/2014/main" id="{3BAC4346-0966-1CD0-AEA9-A735DDDA8381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9" y="3416710"/>
            <a:ext cx="685069" cy="685069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descr="Patient - Free people icons" id="8200" name="Picture 8">
            <a:extLst>
              <a:ext uri="{FF2B5EF4-FFF2-40B4-BE49-F238E27FC236}">
                <a16:creationId xmlns:a16="http://schemas.microsoft.com/office/drawing/2014/main" id="{DB567235-2B69-5D3A-4F28-03B113F14353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601" y="4569739"/>
            <a:ext cx="726433" cy="726433"/>
          </a:xfrm>
          <a:prstGeom prst="rect">
            <a:avLst/>
          </a:prstGeom>
          <a:noFill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D6FFA04-DF5F-197A-7322-EB80404BD0C7}"/>
              </a:ext>
            </a:extLst>
          </p:cNvPr>
          <p:cNvGrpSpPr/>
          <p:nvPr/>
        </p:nvGrpSpPr>
        <p:grpSpPr>
          <a:xfrm>
            <a:off x="7046289" y="5783639"/>
            <a:ext cx="4790528" cy="788461"/>
            <a:chOff x="6787186" y="5469714"/>
            <a:chExt cx="4790528" cy="7884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FE779A-8E2F-BDFA-EDCA-BA88F0DF174F}"/>
                </a:ext>
              </a:extLst>
            </p:cNvPr>
            <p:cNvSpPr/>
            <p:nvPr/>
          </p:nvSpPr>
          <p:spPr>
            <a:xfrm>
              <a:off x="6787186" y="5501161"/>
              <a:ext cx="144000" cy="144000"/>
            </a:xfrm>
            <a:prstGeom prst="rect">
              <a:avLst/>
            </a:prstGeom>
            <a:solidFill>
              <a:srgbClr val="F7D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CC17FF-B68B-0222-EEDF-53DF5BFD7045}"/>
                </a:ext>
              </a:extLst>
            </p:cNvPr>
            <p:cNvSpPr/>
            <p:nvPr/>
          </p:nvSpPr>
          <p:spPr>
            <a:xfrm>
              <a:off x="8368594" y="5501502"/>
              <a:ext cx="144000" cy="144000"/>
            </a:xfrm>
            <a:prstGeom prst="rect">
              <a:avLst/>
            </a:prstGeom>
            <a:solidFill>
              <a:srgbClr val="0A9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30F605-5B4F-0C86-C76B-E1FFEBFC1DEB}"/>
                </a:ext>
              </a:extLst>
            </p:cNvPr>
            <p:cNvSpPr/>
            <p:nvPr/>
          </p:nvSpPr>
          <p:spPr>
            <a:xfrm>
              <a:off x="9984144" y="5501161"/>
              <a:ext cx="144000" cy="144000"/>
            </a:xfrm>
            <a:prstGeom prst="rect">
              <a:avLst/>
            </a:prstGeom>
            <a:solidFill>
              <a:srgbClr val="00CA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08952A-7324-9927-9101-DC3682CE9ECA}"/>
                </a:ext>
              </a:extLst>
            </p:cNvPr>
            <p:cNvSpPr/>
            <p:nvPr/>
          </p:nvSpPr>
          <p:spPr>
            <a:xfrm>
              <a:off x="9984144" y="5769459"/>
              <a:ext cx="144000" cy="144000"/>
            </a:xfrm>
            <a:prstGeom prst="rect">
              <a:avLst/>
            </a:prstGeom>
            <a:solidFill>
              <a:srgbClr val="EF7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B40682-ACFC-D5A7-7956-A2359D66EAC8}"/>
                </a:ext>
              </a:extLst>
            </p:cNvPr>
            <p:cNvSpPr/>
            <p:nvPr/>
          </p:nvSpPr>
          <p:spPr>
            <a:xfrm>
              <a:off x="6787186" y="6037757"/>
              <a:ext cx="144000" cy="144000"/>
            </a:xfrm>
            <a:prstGeom prst="rect">
              <a:avLst/>
            </a:prstGeom>
            <a:solidFill>
              <a:srgbClr val="2E4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B424E7-42B1-107A-B1AE-BD9BF8FB74B4}"/>
                </a:ext>
              </a:extLst>
            </p:cNvPr>
            <p:cNvSpPr/>
            <p:nvPr/>
          </p:nvSpPr>
          <p:spPr>
            <a:xfrm>
              <a:off x="8368594" y="5774454"/>
              <a:ext cx="144000" cy="144000"/>
            </a:xfrm>
            <a:prstGeom prst="rect">
              <a:avLst/>
            </a:prstGeom>
            <a:solidFill>
              <a:srgbClr val="BA40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959B4C-E230-3622-0402-D657A9AE1987}"/>
                </a:ext>
              </a:extLst>
            </p:cNvPr>
            <p:cNvSpPr/>
            <p:nvPr/>
          </p:nvSpPr>
          <p:spPr>
            <a:xfrm>
              <a:off x="6787186" y="5769459"/>
              <a:ext cx="144000" cy="144000"/>
            </a:xfrm>
            <a:prstGeom prst="rect">
              <a:avLst/>
            </a:prstGeom>
            <a:solidFill>
              <a:srgbClr val="C1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131C1F-372C-4040-EB1D-4D0A3A7754BF}"/>
                </a:ext>
              </a:extLst>
            </p:cNvPr>
            <p:cNvSpPr txBox="1"/>
            <p:nvPr/>
          </p:nvSpPr>
          <p:spPr>
            <a:xfrm>
              <a:off x="6882026" y="5469714"/>
              <a:ext cx="1391728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1 (Moncton Area)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EAAE27-3D62-1D01-2116-48F884DE09B4}"/>
                </a:ext>
              </a:extLst>
            </p:cNvPr>
            <p:cNvSpPr txBox="1"/>
            <p:nvPr/>
          </p:nvSpPr>
          <p:spPr>
            <a:xfrm>
              <a:off x="8457369" y="5469714"/>
              <a:ext cx="1447832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2 (Saint John Area)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A2AB86-8C81-E3F2-E3BA-79B28D361A50}"/>
                </a:ext>
              </a:extLst>
            </p:cNvPr>
            <p:cNvSpPr txBox="1"/>
            <p:nvPr/>
          </p:nvSpPr>
          <p:spPr>
            <a:xfrm>
              <a:off x="10056144" y="5469714"/>
              <a:ext cx="1521570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3 (Fredericton Area)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71C486-78FD-5CA1-E8A1-54EE528E0E04}"/>
                </a:ext>
              </a:extLst>
            </p:cNvPr>
            <p:cNvSpPr txBox="1"/>
            <p:nvPr/>
          </p:nvSpPr>
          <p:spPr>
            <a:xfrm>
              <a:off x="6860325" y="5740834"/>
              <a:ext cx="1577676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4 (</a:t>
              </a:r>
              <a:r>
                <a:rPr err="1" lang="en-SG" sz="1000"/>
                <a:t>Edmundston</a:t>
              </a:r>
              <a:r>
                <a:rPr lang="en-SG" sz="1000"/>
                <a:t> Area)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20025D-4262-DB2B-F1C7-11F6F34BE148}"/>
                </a:ext>
              </a:extLst>
            </p:cNvPr>
            <p:cNvSpPr txBox="1"/>
            <p:nvPr/>
          </p:nvSpPr>
          <p:spPr>
            <a:xfrm>
              <a:off x="8458043" y="5740493"/>
              <a:ext cx="1582484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5 (</a:t>
              </a:r>
              <a:r>
                <a:rPr err="1" lang="en-SG" sz="1000"/>
                <a:t>Campbellton</a:t>
              </a:r>
              <a:r>
                <a:rPr lang="en-SG" sz="1000"/>
                <a:t> Area)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D3838C-032B-A6BB-5008-A955BD74E891}"/>
                </a:ext>
              </a:extLst>
            </p:cNvPr>
            <p:cNvSpPr txBox="1"/>
            <p:nvPr/>
          </p:nvSpPr>
          <p:spPr>
            <a:xfrm>
              <a:off x="10056144" y="5740493"/>
              <a:ext cx="1362874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6 (Bathurst Area)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FAC133-974B-9556-1BE3-A0FF30C6A83E}"/>
                </a:ext>
              </a:extLst>
            </p:cNvPr>
            <p:cNvSpPr txBox="1"/>
            <p:nvPr/>
          </p:nvSpPr>
          <p:spPr>
            <a:xfrm>
              <a:off x="6862362" y="6011954"/>
              <a:ext cx="1441420" cy="246221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lang="en-SG" sz="1000"/>
                <a:t>Zone 7 (</a:t>
              </a:r>
              <a:r>
                <a:rPr err="1" lang="en-SG" sz="1000"/>
                <a:t>Miramichi</a:t>
              </a:r>
              <a:r>
                <a:rPr lang="en-SG" sz="1000"/>
                <a:t> Area)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82656D-C099-2CB7-FB5C-094554315C1A}"/>
              </a:ext>
            </a:extLst>
          </p:cNvPr>
          <p:cNvSpPr txBox="1"/>
          <p:nvPr/>
        </p:nvSpPr>
        <p:spPr>
          <a:xfrm>
            <a:off x="7046289" y="985492"/>
            <a:ext cx="3784369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b="1" lang="en-SG"/>
              <a:t>Average Annual Visits in Health Zones</a:t>
            </a:r>
          </a:p>
        </p:txBody>
      </p:sp>
      <p:pic>
        <p:nvPicPr>
          <p:cNvPr descr="Stethoscope with solid fill" id="29" name="Graphic 28">
            <a:extLst>
              <a:ext uri="{FF2B5EF4-FFF2-40B4-BE49-F238E27FC236}">
                <a16:creationId xmlns:a16="http://schemas.microsoft.com/office/drawing/2014/main" id="{7AFBD2BA-2E7E-E364-6545-CB2943707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035" y="1940280"/>
            <a:ext cx="568753" cy="568753"/>
          </a:xfrm>
          <a:prstGeom prst="rect">
            <a:avLst/>
          </a:prstGeo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3089B80-362E-20BE-8654-0A2121129EEE}"/>
              </a:ext>
            </a:extLst>
          </p:cNvPr>
          <p:cNvSpPr/>
          <p:nvPr/>
        </p:nvSpPr>
        <p:spPr>
          <a:xfrm>
            <a:off x="1278983" y="1899432"/>
            <a:ext cx="2930898" cy="702383"/>
          </a:xfrm>
          <a:prstGeom prst="homePlate">
            <a:avLst/>
          </a:prstGeom>
          <a:solidFill>
            <a:srgbClr val="A3DFDB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r>
              <a:rPr lang="en-SG" sz="2800">
                <a:solidFill>
                  <a:schemeClr val="tx1"/>
                </a:solidFill>
              </a:rPr>
              <a:t>Total No. of Visits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679EDA2F-D27C-C507-6D41-8EF6FA42122A}"/>
              </a:ext>
            </a:extLst>
          </p:cNvPr>
          <p:cNvSpPr/>
          <p:nvPr/>
        </p:nvSpPr>
        <p:spPr>
          <a:xfrm>
            <a:off x="3960813" y="1899431"/>
            <a:ext cx="1463496" cy="703172"/>
          </a:xfrm>
          <a:prstGeom prst="chevron">
            <a:avLst/>
          </a:prstGeom>
          <a:solidFill>
            <a:srgbClr val="C7EBE8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lang="en-SG" sz="2000">
                <a:solidFill>
                  <a:schemeClr val="tx1"/>
                </a:solidFill>
              </a:rPr>
              <a:t>2.4M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9092F031-7AAE-9F01-2CAE-52327C409865}"/>
              </a:ext>
            </a:extLst>
          </p:cNvPr>
          <p:cNvSpPr/>
          <p:nvPr/>
        </p:nvSpPr>
        <p:spPr>
          <a:xfrm>
            <a:off x="1456849" y="3246276"/>
            <a:ext cx="2802194" cy="904567"/>
          </a:xfrm>
          <a:prstGeom prst="homePlate">
            <a:avLst/>
          </a:prstGeom>
          <a:solidFill>
            <a:srgbClr val="A3DFDB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r>
              <a:rPr lang="en-SG" sz="2800">
                <a:solidFill>
                  <a:schemeClr val="tx1"/>
                </a:solidFill>
              </a:rPr>
              <a:t>Male Patients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5E8C7FFF-2E9D-3A9E-50E3-50D9106AD8D6}"/>
              </a:ext>
            </a:extLst>
          </p:cNvPr>
          <p:cNvSpPr/>
          <p:nvPr/>
        </p:nvSpPr>
        <p:spPr>
          <a:xfrm>
            <a:off x="3922385" y="3245219"/>
            <a:ext cx="1644347" cy="923330"/>
          </a:xfrm>
          <a:prstGeom prst="chevron">
            <a:avLst/>
          </a:prstGeom>
          <a:solidFill>
            <a:srgbClr val="C7EBE8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lang="en-SG" sz="2000">
                <a:solidFill>
                  <a:schemeClr val="tx1"/>
                </a:solidFill>
              </a:rPr>
              <a:t>43%</a:t>
            </a: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1A33C4DB-DD8D-6860-9291-2BC9DD44D47A}"/>
              </a:ext>
            </a:extLst>
          </p:cNvPr>
          <p:cNvSpPr/>
          <p:nvPr/>
        </p:nvSpPr>
        <p:spPr>
          <a:xfrm>
            <a:off x="1466681" y="4480673"/>
            <a:ext cx="2802194" cy="904567"/>
          </a:xfrm>
          <a:prstGeom prst="homePlate">
            <a:avLst/>
          </a:prstGeom>
          <a:solidFill>
            <a:srgbClr val="A3DFDB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r>
              <a:rPr lang="en-SG" sz="2800">
                <a:solidFill>
                  <a:schemeClr val="tx1"/>
                </a:solidFill>
              </a:rPr>
              <a:t>Female Patients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FA7AC01-331B-E0B2-B60B-FDF794B3C241}"/>
              </a:ext>
            </a:extLst>
          </p:cNvPr>
          <p:cNvSpPr/>
          <p:nvPr/>
        </p:nvSpPr>
        <p:spPr>
          <a:xfrm>
            <a:off x="3922385" y="4479616"/>
            <a:ext cx="1644347" cy="923330"/>
          </a:xfrm>
          <a:prstGeom prst="chevron">
            <a:avLst/>
          </a:prstGeom>
          <a:solidFill>
            <a:srgbClr val="C7EBE8"/>
          </a:solidFill>
          <a:ln w="38100">
            <a:solidFill>
              <a:schemeClr val="bg1">
                <a:lumMod val="95000"/>
              </a:schemeClr>
            </a:solidFill>
          </a:ln>
          <a:effectLst>
            <a:outerShdw algn="tr" blurRad="50800" dir="81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b="1" lang="en-SG" sz="2000">
                <a:solidFill>
                  <a:schemeClr val="tx1"/>
                </a:solidFill>
              </a:rPr>
              <a:t>57%</a:t>
            </a:r>
          </a:p>
        </p:txBody>
      </p:sp>
    </p:spTree>
    <p:extLst>
      <p:ext uri="{BB962C8B-B14F-4D97-AF65-F5344CB8AC3E}">
        <p14:creationId xmlns:p14="http://schemas.microsoft.com/office/powerpoint/2010/main" val="383432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B40C701-25DE-39C9-1005-CAF67501D384}"/>
              </a:ext>
            </a:extLst>
          </p:cNvPr>
          <p:cNvSpPr/>
          <p:nvPr/>
        </p:nvSpPr>
        <p:spPr>
          <a:xfrm>
            <a:off x="4991218" y="2239196"/>
            <a:ext cx="2403944" cy="3221951"/>
          </a:xfrm>
          <a:prstGeom prst="rect">
            <a:avLst/>
          </a:prstGeom>
          <a:solidFill>
            <a:srgbClr val="B5E5E2">
              <a:alpha val="2800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3669ED-DED4-C9DE-A851-B60BCE94D2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370945"/>
              </p:ext>
            </p:extLst>
          </p:nvPr>
        </p:nvGraphicFramePr>
        <p:xfrm>
          <a:off x="4390871" y="1417936"/>
          <a:ext cx="7553975" cy="5259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58F97B3-7E9B-F8A3-7F7A-3FF01098435E}"/>
              </a:ext>
            </a:extLst>
          </p:cNvPr>
          <p:cNvSpPr txBox="1"/>
          <p:nvPr/>
        </p:nvSpPr>
        <p:spPr>
          <a:xfrm>
            <a:off x="4991218" y="1863700"/>
            <a:ext cx="2403944" cy="369332"/>
          </a:xfrm>
          <a:prstGeom prst="rect">
            <a:avLst/>
          </a:prstGeom>
          <a:solidFill>
            <a:srgbClr val="A3DF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</a:rPr>
              <a:t>Pre Covid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7E36D-5556-4F98-ED39-78AFB06B7C80}"/>
              </a:ext>
            </a:extLst>
          </p:cNvPr>
          <p:cNvSpPr txBox="1"/>
          <p:nvPr/>
        </p:nvSpPr>
        <p:spPr>
          <a:xfrm>
            <a:off x="7395162" y="1863700"/>
            <a:ext cx="4392646" cy="369332"/>
          </a:xfrm>
          <a:prstGeom prst="rect">
            <a:avLst/>
          </a:prstGeom>
          <a:solidFill>
            <a:srgbClr val="F15E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>
                <a:solidFill>
                  <a:schemeClr val="bg1"/>
                </a:solidFill>
              </a:rPr>
              <a:t>During Covid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81D74A-BFAE-B604-9A41-F8F4664B6FF1}"/>
              </a:ext>
            </a:extLst>
          </p:cNvPr>
          <p:cNvSpPr txBox="1">
            <a:spLocks/>
          </p:cNvSpPr>
          <p:nvPr/>
        </p:nvSpPr>
        <p:spPr>
          <a:xfrm>
            <a:off x="484238" y="128523"/>
            <a:ext cx="10956395" cy="69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Covid gave life to a new healthcare delivery mode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3B6E9A-57DC-6675-9454-6CADA660657F}"/>
              </a:ext>
            </a:extLst>
          </p:cNvPr>
          <p:cNvSpPr txBox="1"/>
          <p:nvPr/>
        </p:nvSpPr>
        <p:spPr>
          <a:xfrm>
            <a:off x="582561" y="751135"/>
            <a:ext cx="10521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rgbClr val="F15E5E"/>
                </a:solidFill>
              </a:rPr>
              <a:t>Boom of Virtual Healthcare system in New Brunswick</a:t>
            </a:r>
          </a:p>
        </p:txBody>
      </p:sp>
      <p:pic>
        <p:nvPicPr>
          <p:cNvPr id="6146" name="Picture 2" descr="Dr Kamaraj Hospital – Sexologist in Chennai">
            <a:extLst>
              <a:ext uri="{FF2B5EF4-FFF2-40B4-BE49-F238E27FC236}">
                <a16:creationId xmlns:a16="http://schemas.microsoft.com/office/drawing/2014/main" id="{C2A284B3-40AA-5894-EB5A-4E76751F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9" y="3167592"/>
            <a:ext cx="1807095" cy="133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3ABDD6-A445-60E2-F2AC-3971AE42897D}"/>
              </a:ext>
            </a:extLst>
          </p:cNvPr>
          <p:cNvGrpSpPr/>
          <p:nvPr/>
        </p:nvGrpSpPr>
        <p:grpSpPr>
          <a:xfrm>
            <a:off x="217384" y="1681441"/>
            <a:ext cx="3974396" cy="1390587"/>
            <a:chOff x="32396" y="1538006"/>
            <a:chExt cx="3974396" cy="13905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869EAB-9112-29C0-06A8-E828D5879DE3}"/>
                </a:ext>
              </a:extLst>
            </p:cNvPr>
            <p:cNvSpPr txBox="1"/>
            <p:nvPr/>
          </p:nvSpPr>
          <p:spPr>
            <a:xfrm flipH="1">
              <a:off x="32396" y="2056401"/>
              <a:ext cx="3974396" cy="872192"/>
            </a:xfrm>
            <a:prstGeom prst="roundRect">
              <a:avLst>
                <a:gd name="adj" fmla="val 32987"/>
              </a:avLst>
            </a:prstGeom>
            <a:noFill/>
            <a:ln w="381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IN"/>
                <a:t>average month </a:t>
              </a:r>
              <a:r>
                <a:rPr lang="en-IN" b="1">
                  <a:solidFill>
                    <a:srgbClr val="19AFA6"/>
                  </a:solidFill>
                </a:rPr>
                <a:t>virtual visits </a:t>
              </a:r>
              <a:r>
                <a:rPr lang="en-IN"/>
                <a:t>by</a:t>
              </a:r>
              <a:r>
                <a:rPr lang="en-IN" sz="2000" b="1">
                  <a:solidFill>
                    <a:srgbClr val="F15E5E"/>
                  </a:solidFill>
                </a:rPr>
                <a:t> </a:t>
              </a:r>
              <a:r>
                <a:rPr lang="en-IN" sz="2000"/>
                <a:t>patients</a:t>
              </a:r>
              <a:r>
                <a:rPr lang="en-IN" sz="2000" b="1">
                  <a:solidFill>
                    <a:srgbClr val="F15E5E"/>
                  </a:solidFill>
                </a:rPr>
                <a:t> </a:t>
              </a:r>
              <a:r>
                <a:rPr lang="en-IN"/>
                <a:t>across </a:t>
              </a:r>
              <a:r>
                <a:rPr lang="en-IN" sz="1800" b="1">
                  <a:solidFill>
                    <a:srgbClr val="F15E5E"/>
                  </a:solidFill>
                </a:rPr>
                <a:t>health zones in 2020</a:t>
              </a:r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D65B37-DF18-5BA3-06BC-0C8448CE7240}"/>
                </a:ext>
              </a:extLst>
            </p:cNvPr>
            <p:cNvSpPr txBox="1"/>
            <p:nvPr/>
          </p:nvSpPr>
          <p:spPr>
            <a:xfrm>
              <a:off x="1175800" y="1538006"/>
              <a:ext cx="14698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3600" b="1" dirty="0">
                  <a:solidFill>
                    <a:srgbClr val="19AFA6"/>
                  </a:solidFill>
                </a:rPr>
                <a:t>&gt;133k</a:t>
              </a:r>
              <a:endParaRPr lang="en-IN" sz="3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0F02B-9F38-1E04-DA0E-83DD32D185B2}"/>
              </a:ext>
            </a:extLst>
          </p:cNvPr>
          <p:cNvGrpSpPr/>
          <p:nvPr/>
        </p:nvGrpSpPr>
        <p:grpSpPr>
          <a:xfrm>
            <a:off x="217384" y="4639475"/>
            <a:ext cx="3974396" cy="1440572"/>
            <a:chOff x="32396" y="1488021"/>
            <a:chExt cx="3974396" cy="14405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84670E-0C47-3D3C-5AC1-765AAAC665D5}"/>
                </a:ext>
              </a:extLst>
            </p:cNvPr>
            <p:cNvSpPr txBox="1"/>
            <p:nvPr/>
          </p:nvSpPr>
          <p:spPr>
            <a:xfrm flipH="1">
              <a:off x="32396" y="2056401"/>
              <a:ext cx="3974396" cy="872192"/>
            </a:xfrm>
            <a:prstGeom prst="roundRect">
              <a:avLst>
                <a:gd name="adj" fmla="val 32987"/>
              </a:avLst>
            </a:prstGeom>
            <a:noFill/>
            <a:ln w="381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IN"/>
                <a:t>average month </a:t>
              </a:r>
              <a:r>
                <a:rPr lang="en-IN" b="1">
                  <a:solidFill>
                    <a:srgbClr val="19AFA6"/>
                  </a:solidFill>
                </a:rPr>
                <a:t>virtual visits </a:t>
              </a:r>
              <a:r>
                <a:rPr lang="en-IN"/>
                <a:t>by</a:t>
              </a:r>
              <a:r>
                <a:rPr lang="en-IN" sz="2000" b="1">
                  <a:solidFill>
                    <a:srgbClr val="F15E5E"/>
                  </a:solidFill>
                </a:rPr>
                <a:t> </a:t>
              </a:r>
              <a:r>
                <a:rPr lang="en-IN" sz="2000"/>
                <a:t>patients</a:t>
              </a:r>
              <a:r>
                <a:rPr lang="en-IN" sz="2000" b="1">
                  <a:solidFill>
                    <a:srgbClr val="F15E5E"/>
                  </a:solidFill>
                </a:rPr>
                <a:t> </a:t>
              </a:r>
              <a:r>
                <a:rPr lang="en-IN"/>
                <a:t>across </a:t>
              </a:r>
              <a:r>
                <a:rPr lang="en-IN" sz="1800" b="1">
                  <a:solidFill>
                    <a:srgbClr val="F15E5E"/>
                  </a:solidFill>
                </a:rPr>
                <a:t>health zones in 2021</a:t>
              </a:r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CBB31-EF21-F657-0E4B-2B0A7A748B14}"/>
                </a:ext>
              </a:extLst>
            </p:cNvPr>
            <p:cNvSpPr txBox="1"/>
            <p:nvPr/>
          </p:nvSpPr>
          <p:spPr>
            <a:xfrm>
              <a:off x="1160946" y="1488021"/>
              <a:ext cx="1469822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IN" sz="3600" b="1" dirty="0">
                  <a:solidFill>
                    <a:srgbClr val="19AFA6"/>
                  </a:solidFill>
                </a:rPr>
                <a:t>&gt;135k</a:t>
              </a:r>
              <a:endParaRPr lang="en-I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8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75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75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ele Consultation - Lyfboat">
            <a:extLst>
              <a:ext uri="{FF2B5EF4-FFF2-40B4-BE49-F238E27FC236}">
                <a16:creationId xmlns:a16="http://schemas.microsoft.com/office/drawing/2014/main" id="{F8B86A51-9755-A022-8712-9C1A5075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2" y="2492496"/>
            <a:ext cx="1839028" cy="2814634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48EC1E-C3B2-3472-3757-726EBCA5D001}"/>
              </a:ext>
            </a:extLst>
          </p:cNvPr>
          <p:cNvSpPr txBox="1"/>
          <p:nvPr/>
        </p:nvSpPr>
        <p:spPr>
          <a:xfrm flipH="1">
            <a:off x="1198081" y="1501255"/>
            <a:ext cx="3227098" cy="796350"/>
          </a:xfrm>
          <a:prstGeom prst="roundRect">
            <a:avLst>
              <a:gd name="adj" fmla="val 32987"/>
            </a:avLst>
          </a:prstGeom>
          <a:noFill/>
          <a:ln w="38100"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N" dirty="0"/>
              <a:t>Virtual visits were in </a:t>
            </a:r>
            <a:r>
              <a:rPr lang="en-IN" b="1" dirty="0"/>
              <a:t>Moncton</a:t>
            </a:r>
            <a:r>
              <a:rPr lang="en-IN" dirty="0"/>
              <a:t> </a:t>
            </a:r>
          </a:p>
          <a:p>
            <a:pPr algn="ctr"/>
            <a:r>
              <a:rPr lang="en-IN" b="1" dirty="0"/>
              <a:t>Saint John </a:t>
            </a:r>
            <a:r>
              <a:rPr lang="en-IN" dirty="0"/>
              <a:t>and </a:t>
            </a:r>
            <a:r>
              <a:rPr lang="en-IN" b="1" dirty="0"/>
              <a:t>Fredericton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EA67F1-49FE-C21F-01E3-E32CDF7F9A16}"/>
              </a:ext>
            </a:extLst>
          </p:cNvPr>
          <p:cNvSpPr txBox="1"/>
          <p:nvPr/>
        </p:nvSpPr>
        <p:spPr>
          <a:xfrm flipH="1">
            <a:off x="124204" y="1505592"/>
            <a:ext cx="975849" cy="828000"/>
          </a:xfrm>
          <a:prstGeom prst="roundRect">
            <a:avLst>
              <a:gd name="adj" fmla="val 32987"/>
            </a:avLst>
          </a:prstGeom>
          <a:noFill/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BCBA-5A27-DDCD-1C82-95C1D91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28523"/>
            <a:ext cx="10515600" cy="696347"/>
          </a:xfrm>
        </p:spPr>
        <p:txBody>
          <a:bodyPr/>
          <a:lstStyle/>
          <a:p>
            <a:r>
              <a:rPr lang="en-IN"/>
              <a:t>Patients that embraced the e-healthcare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49B762-FB69-27C2-BB8C-287114AB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09481"/>
              </p:ext>
            </p:extLst>
          </p:nvPr>
        </p:nvGraphicFramePr>
        <p:xfrm>
          <a:off x="4404133" y="1251747"/>
          <a:ext cx="7655962" cy="486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F0CF21-C3B7-3A3C-DE34-F52E3F68B10F}"/>
              </a:ext>
            </a:extLst>
          </p:cNvPr>
          <p:cNvSpPr txBox="1"/>
          <p:nvPr/>
        </p:nvSpPr>
        <p:spPr>
          <a:xfrm>
            <a:off x="484239" y="7215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rgbClr val="F15E5E"/>
                </a:solidFill>
              </a:rPr>
              <a:t>Health Zones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16870-3405-1E34-1A77-0F307FBEAB78}"/>
              </a:ext>
            </a:extLst>
          </p:cNvPr>
          <p:cNvSpPr txBox="1"/>
          <p:nvPr/>
        </p:nvSpPr>
        <p:spPr>
          <a:xfrm>
            <a:off x="344761" y="1557178"/>
            <a:ext cx="11300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19AFA6"/>
                </a:solidFill>
              </a:rPr>
              <a:t>70</a:t>
            </a:r>
            <a:r>
              <a:rPr lang="en-IN" sz="3600" b="1" dirty="0">
                <a:solidFill>
                  <a:srgbClr val="19AFA6"/>
                </a:solidFill>
              </a:rPr>
              <a:t>%</a:t>
            </a:r>
            <a:r>
              <a:rPr lang="en-IN" sz="3200" dirty="0"/>
              <a:t> 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1105FE9-6E97-E48B-F2AA-840E066C5C1D}"/>
              </a:ext>
            </a:extLst>
          </p:cNvPr>
          <p:cNvSpPr/>
          <p:nvPr/>
        </p:nvSpPr>
        <p:spPr>
          <a:xfrm>
            <a:off x="1151638" y="6116261"/>
            <a:ext cx="9913581" cy="613216"/>
          </a:xfrm>
          <a:prstGeom prst="homePlate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rgbClr val="F15E5E"/>
                </a:solidFill>
              </a:rPr>
              <a:t>Bathurst &amp; </a:t>
            </a:r>
            <a:r>
              <a:rPr lang="en-IN" sz="3200" b="1" dirty="0" err="1">
                <a:solidFill>
                  <a:srgbClr val="F15E5E"/>
                </a:solidFill>
              </a:rPr>
              <a:t>Miramichi</a:t>
            </a:r>
            <a:r>
              <a:rPr lang="en-IN" sz="3200" b="1" dirty="0">
                <a:solidFill>
                  <a:srgbClr val="F15E5E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have more VC visits than in-person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4E414B-81B4-18AE-93E6-75083F4A6FEC}"/>
              </a:ext>
            </a:extLst>
          </p:cNvPr>
          <p:cNvGrpSpPr/>
          <p:nvPr/>
        </p:nvGrpSpPr>
        <p:grpSpPr>
          <a:xfrm>
            <a:off x="-620279" y="2425532"/>
            <a:ext cx="3974396" cy="1494752"/>
            <a:chOff x="32396" y="1357999"/>
            <a:chExt cx="3974396" cy="1494752"/>
          </a:xfrm>
          <a:noFill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91C462-8EB5-7DFB-5358-53A592DB4481}"/>
                </a:ext>
              </a:extLst>
            </p:cNvPr>
            <p:cNvSpPr txBox="1"/>
            <p:nvPr/>
          </p:nvSpPr>
          <p:spPr>
            <a:xfrm flipH="1">
              <a:off x="32396" y="2056401"/>
              <a:ext cx="3974396" cy="796350"/>
            </a:xfrm>
            <a:prstGeom prst="roundRect">
              <a:avLst>
                <a:gd name="adj" fmla="val 32987"/>
              </a:avLst>
            </a:prstGeom>
            <a:grpFill/>
            <a:ln w="381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visits were </a:t>
              </a:r>
              <a:r>
                <a:rPr lang="en-IN" b="1" dirty="0"/>
                <a:t>virtual</a:t>
              </a:r>
              <a:r>
                <a:rPr lang="en-IN" dirty="0"/>
                <a:t> in </a:t>
              </a:r>
            </a:p>
            <a:p>
              <a:pPr algn="ctr"/>
              <a:r>
                <a:rPr lang="en-IN" b="1" dirty="0"/>
                <a:t>Saint John </a:t>
              </a:r>
              <a:r>
                <a:rPr lang="en-IN" dirty="0"/>
                <a:t>and </a:t>
              </a:r>
              <a:r>
                <a:rPr lang="en-IN" b="1" dirty="0"/>
                <a:t>Fredericton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F61044-91B8-2961-25FA-697E7AB97D34}"/>
                </a:ext>
              </a:extLst>
            </p:cNvPr>
            <p:cNvSpPr txBox="1"/>
            <p:nvPr/>
          </p:nvSpPr>
          <p:spPr>
            <a:xfrm>
              <a:off x="1244711" y="1508307"/>
              <a:ext cx="1332000" cy="504000"/>
            </a:xfrm>
            <a:prstGeom prst="round2SameRect">
              <a:avLst>
                <a:gd name="adj1" fmla="val 28372"/>
                <a:gd name="adj2" fmla="val 0"/>
              </a:avLst>
            </a:prstGeom>
            <a:grpFill/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lstStyle/>
            <a:p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F2D3FB-80F9-F7A8-457F-FBA9FF269874}"/>
                </a:ext>
              </a:extLst>
            </p:cNvPr>
            <p:cNvSpPr txBox="1"/>
            <p:nvPr/>
          </p:nvSpPr>
          <p:spPr>
            <a:xfrm>
              <a:off x="1239492" y="1357999"/>
              <a:ext cx="1332000" cy="113877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19AFA6"/>
                  </a:solidFill>
                </a:rPr>
                <a:t>~</a:t>
              </a:r>
              <a:r>
                <a:rPr lang="en-IN" sz="4400" b="1" dirty="0">
                  <a:solidFill>
                    <a:srgbClr val="19AFA6"/>
                  </a:solidFill>
                </a:rPr>
                <a:t>1</a:t>
              </a:r>
              <a:r>
                <a:rPr lang="en-IN" sz="2400" dirty="0"/>
                <a:t> </a:t>
              </a:r>
              <a:r>
                <a:rPr lang="en-IN" sz="1600" dirty="0"/>
                <a:t>in</a:t>
              </a:r>
              <a:r>
                <a:rPr lang="en-IN" sz="2400" dirty="0"/>
                <a:t> </a:t>
              </a:r>
              <a:r>
                <a:rPr lang="en-IN" sz="4400" b="1" dirty="0">
                  <a:solidFill>
                    <a:srgbClr val="19AFA6"/>
                  </a:solidFill>
                </a:rPr>
                <a:t>3</a:t>
              </a:r>
              <a:r>
                <a:rPr lang="en-IN" sz="2400" dirty="0"/>
                <a:t> </a:t>
              </a:r>
            </a:p>
            <a:p>
              <a:endParaRPr lang="en-IN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8D10F1-83FC-CEFC-5AA1-DE5DDBDD6273}"/>
              </a:ext>
            </a:extLst>
          </p:cNvPr>
          <p:cNvGrpSpPr/>
          <p:nvPr/>
        </p:nvGrpSpPr>
        <p:grpSpPr>
          <a:xfrm>
            <a:off x="-755060" y="3962686"/>
            <a:ext cx="3974396" cy="1494752"/>
            <a:chOff x="32396" y="1357999"/>
            <a:chExt cx="3974396" cy="1494752"/>
          </a:xfrm>
          <a:noFill/>
          <a:effectLst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54D79D-CE14-3950-6556-7FC52E11B3D8}"/>
                </a:ext>
              </a:extLst>
            </p:cNvPr>
            <p:cNvSpPr txBox="1"/>
            <p:nvPr/>
          </p:nvSpPr>
          <p:spPr>
            <a:xfrm flipH="1">
              <a:off x="32396" y="2056401"/>
              <a:ext cx="3974396" cy="796350"/>
            </a:xfrm>
            <a:prstGeom prst="roundRect">
              <a:avLst>
                <a:gd name="adj" fmla="val 32987"/>
              </a:avLst>
            </a:prstGeom>
            <a:grpFill/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IN"/>
                <a:t>visits were </a:t>
              </a:r>
              <a:r>
                <a:rPr lang="en-IN" b="1"/>
                <a:t>virtual</a:t>
              </a:r>
              <a:r>
                <a:rPr lang="en-IN"/>
                <a:t> in </a:t>
              </a:r>
            </a:p>
            <a:p>
              <a:pPr algn="ctr"/>
              <a:r>
                <a:rPr lang="en-IN"/>
                <a:t>Other Areas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3CF772-F523-DFA2-F6AA-1723BA634B7B}"/>
                </a:ext>
              </a:extLst>
            </p:cNvPr>
            <p:cNvSpPr txBox="1"/>
            <p:nvPr/>
          </p:nvSpPr>
          <p:spPr>
            <a:xfrm>
              <a:off x="1244711" y="1508307"/>
              <a:ext cx="1332000" cy="504000"/>
            </a:xfrm>
            <a:prstGeom prst="round2SameRect">
              <a:avLst>
                <a:gd name="adj1" fmla="val 28372"/>
                <a:gd name="adj2" fmla="val 0"/>
              </a:avLst>
            </a:prstGeom>
            <a:grpFill/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C274DF-2FEE-DD91-7AB8-A2B132A91F5B}"/>
                </a:ext>
              </a:extLst>
            </p:cNvPr>
            <p:cNvSpPr txBox="1"/>
            <p:nvPr/>
          </p:nvSpPr>
          <p:spPr>
            <a:xfrm>
              <a:off x="1239492" y="1357999"/>
              <a:ext cx="1332000" cy="113877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r>
                <a:rPr lang="en-IN" sz="3200" b="1" dirty="0">
                  <a:solidFill>
                    <a:srgbClr val="19AFA6"/>
                  </a:solidFill>
                </a:rPr>
                <a:t>~</a:t>
              </a:r>
              <a:r>
                <a:rPr lang="en-IN" sz="4400" b="1" dirty="0">
                  <a:solidFill>
                    <a:srgbClr val="19AFA6"/>
                  </a:solidFill>
                </a:rPr>
                <a:t>1</a:t>
              </a:r>
              <a:r>
                <a:rPr lang="en-IN" sz="2400" dirty="0"/>
                <a:t> </a:t>
              </a:r>
              <a:r>
                <a:rPr lang="en-IN" sz="1600" dirty="0"/>
                <a:t>in</a:t>
              </a:r>
              <a:r>
                <a:rPr lang="en-IN" sz="2400" dirty="0"/>
                <a:t> </a:t>
              </a:r>
              <a:r>
                <a:rPr lang="en-IN" sz="4400" b="1" dirty="0">
                  <a:solidFill>
                    <a:srgbClr val="19AFA6"/>
                  </a:solidFill>
                </a:rPr>
                <a:t>2</a:t>
              </a:r>
              <a:r>
                <a:rPr lang="en-IN" sz="2400" dirty="0"/>
                <a:t> </a:t>
              </a:r>
            </a:p>
            <a:p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2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49B762-FB69-27C2-BB8C-287114AB5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084581"/>
              </p:ext>
            </p:extLst>
          </p:nvPr>
        </p:nvGraphicFramePr>
        <p:xfrm>
          <a:off x="4457532" y="1707497"/>
          <a:ext cx="7511581" cy="448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A371B3C-6026-DF96-F8BE-E57BE264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28523"/>
            <a:ext cx="10515600" cy="696347"/>
          </a:xfrm>
        </p:spPr>
        <p:txBody>
          <a:bodyPr/>
          <a:lstStyle/>
          <a:p>
            <a:r>
              <a:rPr lang="en-IN"/>
              <a:t>Patients that embraced the e-healthcare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B7CA5-BECB-A3D6-00B3-0D8104F78636}"/>
              </a:ext>
            </a:extLst>
          </p:cNvPr>
          <p:cNvSpPr txBox="1"/>
          <p:nvPr/>
        </p:nvSpPr>
        <p:spPr>
          <a:xfrm>
            <a:off x="484239" y="7215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rgbClr val="F15E5E"/>
                </a:solidFill>
              </a:rPr>
              <a:t>Gender across Health Zones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670FDC-BCC2-FEBF-A386-4744CDDDF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76" y="3307475"/>
            <a:ext cx="1521551" cy="152155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CA7B9DD-E2DF-B1E9-B734-6BE6A9783B1B}"/>
              </a:ext>
            </a:extLst>
          </p:cNvPr>
          <p:cNvGrpSpPr/>
          <p:nvPr/>
        </p:nvGrpSpPr>
        <p:grpSpPr>
          <a:xfrm>
            <a:off x="807408" y="1503249"/>
            <a:ext cx="3619909" cy="1747314"/>
            <a:chOff x="169667" y="1454824"/>
            <a:chExt cx="3619909" cy="1747314"/>
          </a:xfrm>
          <a:noFill/>
          <a:effectLst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E4076E-8EB5-A913-271D-6933D4303220}"/>
                </a:ext>
              </a:extLst>
            </p:cNvPr>
            <p:cNvSpPr txBox="1"/>
            <p:nvPr/>
          </p:nvSpPr>
          <p:spPr>
            <a:xfrm flipH="1">
              <a:off x="169667" y="1988653"/>
              <a:ext cx="3619909" cy="1213485"/>
            </a:xfrm>
            <a:prstGeom prst="roundRect">
              <a:avLst>
                <a:gd name="adj" fmla="val 32987"/>
              </a:avLst>
            </a:prstGeom>
            <a:grpFill/>
            <a:ln w="381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IN" dirty="0"/>
                <a:t>virtual visits were </a:t>
              </a:r>
              <a:r>
                <a:rPr lang="en-IN" sz="2000" b="1" dirty="0">
                  <a:solidFill>
                    <a:srgbClr val="F15E5E"/>
                  </a:solidFill>
                </a:rPr>
                <a:t>Females patients </a:t>
              </a:r>
              <a:r>
                <a:rPr lang="en-IN" dirty="0"/>
                <a:t>across </a:t>
              </a:r>
              <a:r>
                <a:rPr lang="en-IN" sz="1800" b="1" dirty="0">
                  <a:solidFill>
                    <a:srgbClr val="F15E5E"/>
                  </a:solidFill>
                </a:rPr>
                <a:t>each </a:t>
              </a:r>
              <a:r>
                <a:rPr lang="en-IN" b="1" dirty="0"/>
                <a:t>Fredericton, Moncton &amp; Saint John </a:t>
              </a:r>
              <a:r>
                <a:rPr lang="en-IN" dirty="0"/>
                <a:t>Area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A1B4F3-8044-6B7A-9730-67D9D38488AF}"/>
                </a:ext>
              </a:extLst>
            </p:cNvPr>
            <p:cNvSpPr txBox="1"/>
            <p:nvPr/>
          </p:nvSpPr>
          <p:spPr>
            <a:xfrm>
              <a:off x="1244711" y="1508307"/>
              <a:ext cx="1332000" cy="504000"/>
            </a:xfrm>
            <a:prstGeom prst="round2SameRect">
              <a:avLst>
                <a:gd name="adj1" fmla="val 28372"/>
                <a:gd name="adj2" fmla="val 0"/>
              </a:avLst>
            </a:prstGeom>
            <a:grpFill/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anchor="b">
              <a:spAutoFit/>
            </a:bodyPr>
            <a:lstStyle/>
            <a:p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42A63E-760B-9012-0942-1D0B8564B7A7}"/>
                </a:ext>
              </a:extLst>
            </p:cNvPr>
            <p:cNvSpPr txBox="1"/>
            <p:nvPr/>
          </p:nvSpPr>
          <p:spPr>
            <a:xfrm>
              <a:off x="1244711" y="1454824"/>
              <a:ext cx="1469822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IN" sz="3600" b="1" dirty="0">
                  <a:solidFill>
                    <a:srgbClr val="19AFA6"/>
                  </a:solidFill>
                </a:rPr>
                <a:t>&gt;300k</a:t>
              </a:r>
              <a:endParaRPr lang="en-IN" sz="3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76F5B6-64CF-5B22-DE76-2FFDB895E094}"/>
              </a:ext>
            </a:extLst>
          </p:cNvPr>
          <p:cNvSpPr txBox="1"/>
          <p:nvPr/>
        </p:nvSpPr>
        <p:spPr>
          <a:xfrm flipH="1">
            <a:off x="607976" y="5587276"/>
            <a:ext cx="4097260" cy="834271"/>
          </a:xfrm>
          <a:prstGeom prst="roundRect">
            <a:avLst>
              <a:gd name="adj" fmla="val 32987"/>
            </a:avLst>
          </a:prstGeom>
          <a:noFill/>
          <a:ln w="38100"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IN"/>
              <a:t>of the virtual visits across each heath zone were made by </a:t>
            </a:r>
            <a:r>
              <a:rPr lang="en-IN" sz="2000" b="1">
                <a:solidFill>
                  <a:srgbClr val="F15E5E"/>
                </a:solidFill>
              </a:rPr>
              <a:t>Females patients</a:t>
            </a:r>
            <a:endParaRPr lang="en-IN" b="1">
              <a:solidFill>
                <a:srgbClr val="F15E5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BADB7-3DE6-882F-7AF6-5975DD0921FB}"/>
              </a:ext>
            </a:extLst>
          </p:cNvPr>
          <p:cNvSpPr txBox="1"/>
          <p:nvPr/>
        </p:nvSpPr>
        <p:spPr>
          <a:xfrm>
            <a:off x="1619235" y="5117334"/>
            <a:ext cx="19387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19AFA6"/>
                </a:solidFill>
              </a:rPr>
              <a:t>~55-60%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9920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32C2FE7-3524-1C6E-8202-B4B9C3AAA9CA}"/>
              </a:ext>
            </a:extLst>
          </p:cNvPr>
          <p:cNvSpPr/>
          <p:nvPr/>
        </p:nvSpPr>
        <p:spPr>
          <a:xfrm>
            <a:off x="603143" y="1709528"/>
            <a:ext cx="1640811" cy="721046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>
              <a:solidFill>
                <a:schemeClr val="tx1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F0566B1-7EB9-4B16-3949-5F1607880CF6}"/>
              </a:ext>
            </a:extLst>
          </p:cNvPr>
          <p:cNvSpPr/>
          <p:nvPr/>
        </p:nvSpPr>
        <p:spPr>
          <a:xfrm>
            <a:off x="2292882" y="2647528"/>
            <a:ext cx="1887654" cy="720000"/>
          </a:xfrm>
          <a:prstGeom prst="homePlate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E5A6B2-32EB-5139-633C-46597E7C9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9642004"/>
              </p:ext>
            </p:extLst>
          </p:nvPr>
        </p:nvGraphicFramePr>
        <p:xfrm>
          <a:off x="5406295" y="1709863"/>
          <a:ext cx="6606885" cy="44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1778D80-1E7F-430C-7614-A7B05F6F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28523"/>
            <a:ext cx="10515600" cy="696347"/>
          </a:xfrm>
        </p:spPr>
        <p:txBody>
          <a:bodyPr/>
          <a:lstStyle/>
          <a:p>
            <a:r>
              <a:rPr lang="en-IN"/>
              <a:t>Patients that embraced the e-healthcare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4D1F5-DA6C-E00A-143A-EC99D905495C}"/>
              </a:ext>
            </a:extLst>
          </p:cNvPr>
          <p:cNvSpPr txBox="1"/>
          <p:nvPr/>
        </p:nvSpPr>
        <p:spPr>
          <a:xfrm>
            <a:off x="484239" y="7215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rgbClr val="F15E5E"/>
                </a:solidFill>
              </a:rPr>
              <a:t>Age Group across Health Zones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90B0B-E6ED-F7F2-858E-4D0CBE264065}"/>
              </a:ext>
            </a:extLst>
          </p:cNvPr>
          <p:cNvSpPr txBox="1"/>
          <p:nvPr/>
        </p:nvSpPr>
        <p:spPr>
          <a:xfrm>
            <a:off x="603144" y="1715942"/>
            <a:ext cx="1640811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rgbClr val="19AFA6"/>
                </a:solidFill>
              </a:rPr>
              <a:t>&gt;</a:t>
            </a:r>
            <a:r>
              <a:rPr lang="en-IN" sz="3600" b="1">
                <a:solidFill>
                  <a:srgbClr val="19AFA6"/>
                </a:solidFill>
              </a:rPr>
              <a:t>1800k</a:t>
            </a:r>
            <a:endParaRPr lang="en-IN" sz="3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515B6-6F8F-6C6B-6104-A3E73A8016B8}"/>
              </a:ext>
            </a:extLst>
          </p:cNvPr>
          <p:cNvSpPr txBox="1"/>
          <p:nvPr/>
        </p:nvSpPr>
        <p:spPr>
          <a:xfrm>
            <a:off x="2292882" y="2649252"/>
            <a:ext cx="1697891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rgbClr val="19AFA6"/>
                </a:solidFill>
              </a:rPr>
              <a:t>~</a:t>
            </a:r>
            <a:r>
              <a:rPr lang="en-IN" sz="3600" b="1">
                <a:solidFill>
                  <a:srgbClr val="19AFA6"/>
                </a:solidFill>
              </a:rPr>
              <a:t>10-30</a:t>
            </a:r>
            <a:r>
              <a:rPr lang="en-IN" sz="2800" b="1">
                <a:solidFill>
                  <a:srgbClr val="19AFA6"/>
                </a:solidFill>
              </a:rPr>
              <a:t>%</a:t>
            </a:r>
            <a:endParaRPr lang="en-IN" sz="3200"/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90D8B30F-2F37-0EC5-C6CD-B175FAB31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" y="2551379"/>
            <a:ext cx="2232711" cy="175142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244" name="Picture 4" descr="Best Premium Online medical Consultation Illustration download in PNG &amp;  Vector format">
            <a:extLst>
              <a:ext uri="{FF2B5EF4-FFF2-40B4-BE49-F238E27FC236}">
                <a16:creationId xmlns:a16="http://schemas.microsoft.com/office/drawing/2014/main" id="{6ED5132C-ADF8-B61D-D349-040AFD56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2" y="4694077"/>
            <a:ext cx="2031781" cy="152637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A653E2C-1468-43F6-DF7B-27A4C62E897C}"/>
              </a:ext>
            </a:extLst>
          </p:cNvPr>
          <p:cNvSpPr/>
          <p:nvPr/>
        </p:nvSpPr>
        <p:spPr>
          <a:xfrm>
            <a:off x="2292882" y="3438066"/>
            <a:ext cx="2823266" cy="721046"/>
          </a:xfrm>
          <a:prstGeom prst="homePlate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</a:rPr>
              <a:t>of the patients </a:t>
            </a:r>
            <a:r>
              <a:rPr lang="en-IN" sz="1600" b="1">
                <a:solidFill>
                  <a:srgbClr val="F15E5E"/>
                </a:solidFill>
              </a:rPr>
              <a:t>below 20 years </a:t>
            </a:r>
            <a:r>
              <a:rPr lang="en-IN" sz="1600">
                <a:solidFill>
                  <a:schemeClr val="tx1"/>
                </a:solidFill>
              </a:rPr>
              <a:t>preferred virtual visits</a:t>
            </a:r>
            <a:endParaRPr lang="en-IN" sz="1600" b="1">
              <a:solidFill>
                <a:schemeClr val="tx1"/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DF45AB8-F9BC-6D85-2FEE-22111643BFFC}"/>
              </a:ext>
            </a:extLst>
          </p:cNvPr>
          <p:cNvSpPr/>
          <p:nvPr/>
        </p:nvSpPr>
        <p:spPr>
          <a:xfrm>
            <a:off x="2320474" y="4709772"/>
            <a:ext cx="1887654" cy="720000"/>
          </a:xfrm>
          <a:prstGeom prst="homePlate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b="1">
              <a:solidFill>
                <a:schemeClr val="tx1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F8D90BB-2837-535D-C14D-4677F49C6141}"/>
              </a:ext>
            </a:extLst>
          </p:cNvPr>
          <p:cNvSpPr/>
          <p:nvPr/>
        </p:nvSpPr>
        <p:spPr>
          <a:xfrm>
            <a:off x="2320473" y="5500310"/>
            <a:ext cx="3697517" cy="721046"/>
          </a:xfrm>
          <a:prstGeom prst="homePlate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</a:rPr>
              <a:t>of the patients across all age groups </a:t>
            </a:r>
            <a:r>
              <a:rPr lang="en-IN" sz="1600" b="1">
                <a:solidFill>
                  <a:srgbClr val="F15E5E"/>
                </a:solidFill>
              </a:rPr>
              <a:t>above 20 years </a:t>
            </a:r>
            <a:r>
              <a:rPr lang="en-IN" sz="1600">
                <a:solidFill>
                  <a:schemeClr val="tx1"/>
                </a:solidFill>
              </a:rPr>
              <a:t>preferred virtual visits</a:t>
            </a:r>
            <a:endParaRPr lang="en-IN" sz="16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2C9D3-793F-8A9F-C70D-C6CCE1EA1F68}"/>
              </a:ext>
            </a:extLst>
          </p:cNvPr>
          <p:cNvSpPr txBox="1"/>
          <p:nvPr/>
        </p:nvSpPr>
        <p:spPr>
          <a:xfrm>
            <a:off x="2292882" y="4775655"/>
            <a:ext cx="227685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19AFA6"/>
                </a:solidFill>
              </a:rPr>
              <a:t>~</a:t>
            </a:r>
            <a:r>
              <a:rPr lang="en-IN" sz="3600" b="1" dirty="0">
                <a:solidFill>
                  <a:srgbClr val="19AFA6"/>
                </a:solidFill>
              </a:rPr>
              <a:t>40-45</a:t>
            </a:r>
            <a:r>
              <a:rPr lang="en-IN" sz="2800" b="1" dirty="0">
                <a:solidFill>
                  <a:srgbClr val="19AFA6"/>
                </a:solidFill>
              </a:rPr>
              <a:t>%</a:t>
            </a:r>
            <a:endParaRPr lang="en-IN" sz="3200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C04A2F5-C203-176E-D013-A45A73DCAC8A}"/>
              </a:ext>
            </a:extLst>
          </p:cNvPr>
          <p:cNvSpPr/>
          <p:nvPr/>
        </p:nvSpPr>
        <p:spPr>
          <a:xfrm>
            <a:off x="2292882" y="1710062"/>
            <a:ext cx="2823266" cy="721046"/>
          </a:xfrm>
          <a:prstGeom prst="homePlate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</a:rPr>
              <a:t>virtual visits were made by patients</a:t>
            </a:r>
            <a:r>
              <a:rPr lang="en-IN" sz="1600" b="1">
                <a:solidFill>
                  <a:schemeClr val="tx1"/>
                </a:solidFill>
              </a:rPr>
              <a:t> </a:t>
            </a:r>
            <a:r>
              <a:rPr lang="en-IN" sz="2000" b="1">
                <a:solidFill>
                  <a:srgbClr val="F15E5E"/>
                </a:solidFill>
              </a:rPr>
              <a:t>40 -79 years </a:t>
            </a:r>
            <a:r>
              <a:rPr lang="en-IN" sz="1600">
                <a:solidFill>
                  <a:schemeClr val="tx1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47163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9EE28C-0D0C-E829-3DA9-9DE3E21DB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24838"/>
              </p:ext>
            </p:extLst>
          </p:nvPr>
        </p:nvGraphicFramePr>
        <p:xfrm>
          <a:off x="4988559" y="1709174"/>
          <a:ext cx="7063821" cy="449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1924BD5-E177-127F-C75F-5EFAB780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8" y="128523"/>
            <a:ext cx="10915281" cy="696347"/>
          </a:xfrm>
        </p:spPr>
        <p:txBody>
          <a:bodyPr>
            <a:normAutofit/>
          </a:bodyPr>
          <a:lstStyle/>
          <a:p>
            <a:r>
              <a:rPr lang="en-IN"/>
              <a:t>Physicians that provided e-healthcare facilities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A871B-B825-0D00-0E0F-293AC0C6FDEB}"/>
              </a:ext>
            </a:extLst>
          </p:cNvPr>
          <p:cNvSpPr txBox="1"/>
          <p:nvPr/>
        </p:nvSpPr>
        <p:spPr>
          <a:xfrm>
            <a:off x="484239" y="7215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15E5E"/>
                </a:solidFill>
              </a:rPr>
              <a:t>Health Zones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EDF59-3BF9-3D21-02D9-719253D05B92}"/>
              </a:ext>
            </a:extLst>
          </p:cNvPr>
          <p:cNvSpPr txBox="1"/>
          <p:nvPr/>
        </p:nvSpPr>
        <p:spPr>
          <a:xfrm>
            <a:off x="330346" y="5323308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visits were virtual in other areas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3AE47-AB46-80C1-9252-5C4838D080D1}"/>
              </a:ext>
            </a:extLst>
          </p:cNvPr>
          <p:cNvSpPr txBox="1"/>
          <p:nvPr/>
        </p:nvSpPr>
        <p:spPr>
          <a:xfrm>
            <a:off x="313838" y="3560014"/>
            <a:ext cx="338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visits were virtual in </a:t>
            </a:r>
          </a:p>
          <a:p>
            <a:r>
              <a:rPr lang="en-IN" b="1" dirty="0"/>
              <a:t>Saint John</a:t>
            </a:r>
            <a:r>
              <a:rPr lang="en-IN" dirty="0"/>
              <a:t> and </a:t>
            </a:r>
            <a:r>
              <a:rPr lang="en-IN" b="1" dirty="0" err="1"/>
              <a:t>Fredricton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A82ED-DED6-968D-A583-4F12BB216E48}"/>
              </a:ext>
            </a:extLst>
          </p:cNvPr>
          <p:cNvSpPr txBox="1"/>
          <p:nvPr/>
        </p:nvSpPr>
        <p:spPr>
          <a:xfrm>
            <a:off x="390791" y="4324990"/>
            <a:ext cx="20229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9AFA6"/>
                </a:solidFill>
              </a:rPr>
              <a:t>~</a:t>
            </a:r>
            <a:r>
              <a:rPr lang="en-IN" sz="6600" b="1" dirty="0">
                <a:solidFill>
                  <a:srgbClr val="19AFA6"/>
                </a:solidFill>
              </a:rPr>
              <a:t>1</a:t>
            </a:r>
            <a:r>
              <a:rPr lang="en-IN" sz="4000" dirty="0"/>
              <a:t> </a:t>
            </a:r>
            <a:r>
              <a:rPr lang="en-IN" sz="2800" dirty="0"/>
              <a:t>in</a:t>
            </a:r>
            <a:r>
              <a:rPr lang="en-IN" sz="4000" dirty="0"/>
              <a:t> </a:t>
            </a:r>
            <a:r>
              <a:rPr lang="en-IN" sz="6600" b="1" dirty="0">
                <a:solidFill>
                  <a:srgbClr val="19AFA6"/>
                </a:solidFill>
              </a:rPr>
              <a:t>2</a:t>
            </a:r>
            <a:r>
              <a:rPr lang="en-IN" sz="40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7E6A0-33C0-AEC9-C1A0-49047F8642AD}"/>
              </a:ext>
            </a:extLst>
          </p:cNvPr>
          <p:cNvSpPr txBox="1"/>
          <p:nvPr/>
        </p:nvSpPr>
        <p:spPr>
          <a:xfrm>
            <a:off x="355173" y="2646476"/>
            <a:ext cx="1831524" cy="11079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IN" sz="2000" b="1">
                <a:solidFill>
                  <a:srgbClr val="19AFA6"/>
                </a:solidFill>
              </a:rPr>
              <a:t>~</a:t>
            </a:r>
            <a:r>
              <a:rPr lang="en-IN" sz="6600" b="1">
                <a:solidFill>
                  <a:srgbClr val="19AFA6"/>
                </a:solidFill>
              </a:rPr>
              <a:t>1</a:t>
            </a:r>
            <a:r>
              <a:rPr lang="en-IN" sz="4000"/>
              <a:t> </a:t>
            </a:r>
            <a:r>
              <a:rPr lang="en-IN" sz="2800"/>
              <a:t>in</a:t>
            </a:r>
            <a:r>
              <a:rPr lang="en-IN" sz="4000"/>
              <a:t> </a:t>
            </a:r>
            <a:r>
              <a:rPr lang="en-IN" sz="6600" b="1">
                <a:solidFill>
                  <a:srgbClr val="19AFA6"/>
                </a:solidFill>
              </a:rPr>
              <a:t>3</a:t>
            </a:r>
            <a:r>
              <a:rPr lang="en-IN" sz="40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82024-62A6-0D4A-2D0D-36A1E35189C0}"/>
              </a:ext>
            </a:extLst>
          </p:cNvPr>
          <p:cNvSpPr txBox="1"/>
          <p:nvPr/>
        </p:nvSpPr>
        <p:spPr>
          <a:xfrm>
            <a:off x="515807" y="1607259"/>
            <a:ext cx="1633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rgbClr val="19AFA6"/>
                </a:solidFill>
              </a:rPr>
              <a:t>70</a:t>
            </a:r>
            <a:r>
              <a:rPr lang="en-IN" sz="4400" b="1" dirty="0">
                <a:solidFill>
                  <a:srgbClr val="19AFA6"/>
                </a:solidFill>
              </a:rPr>
              <a:t>%</a:t>
            </a:r>
            <a:r>
              <a:rPr lang="en-IN" sz="4000" dirty="0"/>
              <a:t> </a:t>
            </a:r>
            <a:endParaRPr lang="en-IN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5A6BD-7F08-E61C-CB9B-70895FA20BE7}"/>
              </a:ext>
            </a:extLst>
          </p:cNvPr>
          <p:cNvSpPr txBox="1"/>
          <p:nvPr/>
        </p:nvSpPr>
        <p:spPr>
          <a:xfrm>
            <a:off x="2122464" y="1764829"/>
            <a:ext cx="3384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Virtual visits were in Moncton </a:t>
            </a:r>
          </a:p>
          <a:p>
            <a:r>
              <a:rPr lang="en-IN" dirty="0"/>
              <a:t>Saint John and </a:t>
            </a:r>
            <a:r>
              <a:rPr lang="en-IN" dirty="0" err="1"/>
              <a:t>Fredricton</a:t>
            </a:r>
            <a:endParaRPr lang="en-IN" dirty="0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3912F7-1080-CD20-7982-17E1B6C7A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60" y="2443051"/>
            <a:ext cx="2347699" cy="23476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8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</p:bld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73AD3D-435A-DBC8-6409-1C9193281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724052"/>
              </p:ext>
            </p:extLst>
          </p:nvPr>
        </p:nvGraphicFramePr>
        <p:xfrm>
          <a:off x="4494044" y="1720321"/>
          <a:ext cx="7634749" cy="445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37FF8E9-01FA-6FF8-EB78-B82618A4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128523"/>
            <a:ext cx="10515600" cy="696347"/>
          </a:xfrm>
        </p:spPr>
        <p:txBody>
          <a:bodyPr>
            <a:normAutofit fontScale="90000"/>
          </a:bodyPr>
          <a:lstStyle/>
          <a:p>
            <a:r>
              <a:rPr dirty="0" lang="en-IN"/>
              <a:t>Physicians that provided e-healthcare facilities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2363D-B3FD-1793-0E68-8823AA1B7683}"/>
              </a:ext>
            </a:extLst>
          </p:cNvPr>
          <p:cNvSpPr txBox="1"/>
          <p:nvPr/>
        </p:nvSpPr>
        <p:spPr>
          <a:xfrm>
            <a:off x="484239" y="7215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lang="en-IN" sz="3200">
                <a:solidFill>
                  <a:srgbClr val="F15E5E"/>
                </a:solidFill>
              </a:rPr>
              <a:t>Gender across Health Zones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E63CD-51DB-1435-119A-84E6DCE4BF6D}"/>
              </a:ext>
            </a:extLst>
          </p:cNvPr>
          <p:cNvSpPr txBox="1"/>
          <p:nvPr/>
        </p:nvSpPr>
        <p:spPr>
          <a:xfrm>
            <a:off x="434297" y="5797857"/>
            <a:ext cx="399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lang="en-IN"/>
              <a:t>of the virtual visits were made to male physicians across other areas</a:t>
            </a:r>
            <a:endParaRPr b="1" dirty="0" lang="en-IN">
              <a:solidFill>
                <a:srgbClr val="F15E5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B5F7C-EF26-D89D-B419-02A9D6CD6253}"/>
              </a:ext>
            </a:extLst>
          </p:cNvPr>
          <p:cNvSpPr txBox="1"/>
          <p:nvPr/>
        </p:nvSpPr>
        <p:spPr>
          <a:xfrm>
            <a:off x="1187721" y="4925505"/>
            <a:ext cx="2429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 lang="en-IN" sz="2800">
                <a:solidFill>
                  <a:srgbClr val="19AFA6"/>
                </a:solidFill>
              </a:rPr>
              <a:t>~</a:t>
            </a:r>
            <a:r>
              <a:rPr b="1" dirty="0" lang="en-IN" sz="5400">
                <a:solidFill>
                  <a:srgbClr val="19AFA6"/>
                </a:solidFill>
              </a:rPr>
              <a:t>40</a:t>
            </a:r>
            <a:r>
              <a:rPr b="1" dirty="0" lang="en-IN" sz="3200">
                <a:solidFill>
                  <a:srgbClr val="19AFA6"/>
                </a:solidFill>
              </a:rPr>
              <a:t>%</a:t>
            </a:r>
            <a:endParaRPr dirty="0" lang="en-IN"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718B1-E900-4170-D76A-CB8368B6DFF0}"/>
              </a:ext>
            </a:extLst>
          </p:cNvPr>
          <p:cNvSpPr txBox="1"/>
          <p:nvPr/>
        </p:nvSpPr>
        <p:spPr>
          <a:xfrm>
            <a:off x="434297" y="2314911"/>
            <a:ext cx="414450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lang="en-IN"/>
              <a:t>Times patients consulted virtually to </a:t>
            </a:r>
            <a:r>
              <a:rPr b="1" dirty="0" lang="en-IN" sz="2000">
                <a:solidFill>
                  <a:srgbClr val="F15E5E"/>
                </a:solidFill>
              </a:rPr>
              <a:t>Females physicians </a:t>
            </a:r>
            <a:r>
              <a:rPr dirty="0" lang="en-IN"/>
              <a:t>across </a:t>
            </a:r>
            <a:r>
              <a:rPr b="1" dirty="0" lang="en-IN" sz="1800">
                <a:solidFill>
                  <a:srgbClr val="F15E5E"/>
                </a:solidFill>
              </a:rPr>
              <a:t>each </a:t>
            </a:r>
            <a:r>
              <a:rPr dirty="0" lang="en-IN"/>
              <a:t>Bathurst, Moncton &amp; </a:t>
            </a:r>
            <a:r>
              <a:rPr dirty="0" err="1" lang="en-IN"/>
              <a:t>Edmunston</a:t>
            </a:r>
            <a:r>
              <a:rPr dirty="0" lang="en-IN"/>
              <a:t>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8857C-2377-4080-A953-5B2CE93EE79D}"/>
              </a:ext>
            </a:extLst>
          </p:cNvPr>
          <p:cNvSpPr txBox="1"/>
          <p:nvPr/>
        </p:nvSpPr>
        <p:spPr>
          <a:xfrm>
            <a:off x="1023450" y="1470830"/>
            <a:ext cx="2757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 lang="en-IN" sz="5400">
                <a:solidFill>
                  <a:srgbClr val="19AFA6"/>
                </a:solidFill>
              </a:rPr>
              <a:t>738k</a:t>
            </a:r>
            <a:endParaRPr dirty="0" lang="en-IN" sz="4800"/>
          </a:p>
        </p:txBody>
      </p:sp>
      <p:pic>
        <p:nvPicPr>
          <p:cNvPr descr="Graphical user interface, application, icon&#10;&#10;Description automatically generated" id="13" name="Picture 12">
            <a:extLst>
              <a:ext uri="{FF2B5EF4-FFF2-40B4-BE49-F238E27FC236}">
                <a16:creationId xmlns:a16="http://schemas.microsoft.com/office/drawing/2014/main" id="{0369561D-EC1A-5BFE-A3A3-0BF0652EE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" t="12"/>
          <a:stretch/>
        </p:blipFill>
        <p:spPr>
          <a:xfrm flipH="1">
            <a:off x="945248" y="3318598"/>
            <a:ext cx="2295792" cy="15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193"/>
      </p:ext>
    </p:ext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gridLegend" categoryIdx="-3" seriesIdx="-3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250"/>
                            </p:stCondLst>
                            <p:childTnLst>
                              <p:par>
                                <p:cTn fill="hold" grpId="0" id="8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0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1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1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75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2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7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3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250"/>
                            </p:stCondLst>
                            <p:childTnLst>
                              <p:par>
                                <p:cTn fill="hold" grpId="0" id="20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4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3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5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5">
                            <p:stCondLst>
                              <p:cond delay="1750"/>
                            </p:stCondLst>
                            <p:childTnLst>
                              <p:par>
                                <p:cTn fill="hold" grpId="0" id="26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6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9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7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>
                            <p:stCondLst>
                              <p:cond delay="2250"/>
                            </p:stCondLst>
                            <p:childTnLst>
                              <p:par>
                                <p:cTn fill="hold" grpId="0" id="32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8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5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9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>
                            <p:stCondLst>
                              <p:cond delay="2750"/>
                            </p:stCondLst>
                            <p:childTnLst>
                              <p:par>
                                <p:cTn fill="hold" grpId="0" id="38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10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41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11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>
                            <p:stCondLst>
                              <p:cond delay="3250"/>
                            </p:stCondLst>
                            <p:childTnLst>
                              <p:par>
                                <p:cTn fill="hold" grpId="0" id="44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12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47" nodeType="afterEffect" presetClass="entr" presetID="1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bldStep="category" categoryIdx="13" seriesIdx="-4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Graphic grpId="0" spid="3" uiExpand="1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154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DINPro-Regular</vt:lpstr>
      <vt:lpstr>DM Serif Display</vt:lpstr>
      <vt:lpstr>1_Office Theme</vt:lpstr>
      <vt:lpstr>Data Analytics Track – Virtual HealthCare</vt:lpstr>
      <vt:lpstr>Agenda</vt:lpstr>
      <vt:lpstr>PowerPoint Presentation</vt:lpstr>
      <vt:lpstr>PowerPoint Presentation</vt:lpstr>
      <vt:lpstr>Patients that embraced the e-healthcare</vt:lpstr>
      <vt:lpstr>Patients that embraced the e-healthcare</vt:lpstr>
      <vt:lpstr>Patients that embraced the e-healthcare</vt:lpstr>
      <vt:lpstr>Physicians that provided e-healthcare facilities</vt:lpstr>
      <vt:lpstr>Physicians that provided e-healthcare facilities</vt:lpstr>
      <vt:lpstr>Future of E-Healthcare in New Brunswick</vt:lpstr>
      <vt:lpstr>Questions</vt:lpstr>
      <vt:lpstr>PowerPoint Presentation</vt:lpstr>
      <vt:lpstr>PowerPoint Presentation</vt:lpstr>
      <vt:lpstr>Future of E-Healthcare in New Brunswick</vt:lpstr>
      <vt:lpstr>Traits - Physicians used e-healthcare delivery mode</vt:lpstr>
      <vt:lpstr>PowerPoint Presentation</vt:lpstr>
      <vt:lpstr>Why NB need to make a shift to e-HealthCare</vt:lpstr>
      <vt:lpstr>Do People Trust e-Health?  Hybrid Model is the way to go forward</vt:lpstr>
      <vt:lpstr>Do People Trust e-Health?</vt:lpstr>
      <vt:lpstr>PowerPoint Presentation</vt:lpstr>
      <vt:lpstr>Do People Trust e-Health?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NB need to make a shift to e-HealthCare</dc:title>
  <dc:creator>Shivam Goyal</dc:creator>
  <cp:lastModifiedBy>Shivam Goyal</cp:lastModifiedBy>
  <cp:revision>2</cp:revision>
  <dcterms:created xsi:type="dcterms:W3CDTF">2022-11-09T04:00:59Z</dcterms:created>
  <dcterms:modified xsi:type="dcterms:W3CDTF">2022-11-18T15:34:42Z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1944859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S9.2.0</vt:lpwstr>
  </property>
</Properties>
</file>