
<file path=[Content_Types].xml><?xml version="1.0" encoding="utf-8"?>
<Types xmlns="http://schemas.openxmlformats.org/package/2006/content-types">
  <Default ContentType="image/jpeg" Extension="jpeg"/>
  <Default ContentType="video/mp4" Extension="mp4"/>
  <Default ContentType="image/png" Extension="png"/>
  <Default ContentType="application/vnd.openxmlformats-package.relationships+xml" Extension="rels"/>
  <Default ContentType="image/svg+xml" Extension="svg"/>
  <Default ContentType="image/tiff" Extension="tiff"/>
  <Default ContentType="image/vnd.ms-photo" Extension="wdp"/>
  <Default ContentType="application/vnd.openxmlformats-officedocument.spreadsheetml.sheet" Extension="xlsx"/>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theme+xml" PartName="/ppt/theme/theme2.xml"/>
  <Override ContentType="application/vnd.openxmlformats-officedocument.drawingml.chart+xml" PartName="/ppt/charts/chart1.xml"/>
  <Override ContentType="application/vnd.ms-office.chartstyle+xml" PartName="/ppt/charts/style1.xml"/>
  <Override ContentType="application/vnd.ms-office.chartcolorstyle+xml" PartName="/ppt/charts/colors1.xml"/>
  <Override ContentType="application/vnd.openxmlformats-officedocument.drawingml.chart+xml" PartName="/ppt/charts/chart2.xml"/>
  <Override ContentType="application/vnd.ms-office.chartstyle+xml" PartName="/ppt/charts/style2.xml"/>
  <Override ContentType="application/vnd.ms-office.chartcolorstyle+xml" PartName="/ppt/charts/colors2.xml"/>
  <Override ContentType="application/vnd.openxmlformats-officedocument.drawingml.chart+xml" PartName="/ppt/charts/chart3.xml"/>
  <Override ContentType="application/vnd.ms-office.chartstyle+xml" PartName="/ppt/charts/style3.xml"/>
  <Override ContentType="application/vnd.ms-office.chartcolorstyle+xml" PartName="/ppt/charts/colors3.xml"/>
  <Override ContentType="application/vnd.openxmlformats-officedocument.drawingml.chart+xml" PartName="/ppt/charts/chart4.xml"/>
  <Override ContentType="application/vnd.ms-office.chartstyle+xml" PartName="/ppt/charts/style4.xml"/>
  <Override ContentType="application/vnd.ms-office.chartcolorstyle+xml" PartName="/ppt/charts/colors4.xml"/>
  <Override ContentType="application/vnd.openxmlformats-officedocument.presentationml.notesSlide+xml" PartName="/ppt/notesSlides/notesSlide1.xml"/>
  <Override ContentType="application/vnd.openxmlformats-officedocument.drawingml.chart+xml" PartName="/ppt/charts/chart5.xml"/>
  <Override ContentType="application/vnd.ms-office.chartstyle+xml" PartName="/ppt/charts/style5.xml"/>
  <Override ContentType="application/vnd.ms-office.chartcolorstyle+xml" PartName="/ppt/charts/colors5.xml"/>
  <Override ContentType="application/vnd.openxmlformats-officedocument.drawingml.chartshapes+xml" PartName="/ppt/drawings/drawing1.xml"/>
  <Override ContentType="application/vnd.openxmlformats-officedocument.drawingml.chart+xml" PartName="/ppt/charts/chart6.xml"/>
  <Override ContentType="application/vnd.ms-office.chartstyle+xml" PartName="/ppt/charts/style6.xml"/>
  <Override ContentType="application/vnd.ms-office.chartcolorstyle+xml" PartName="/ppt/charts/colors6.xml"/>
  <Override ContentType="application/vnd.openxmlformats-officedocument.drawingml.chart+xml" PartName="/ppt/charts/chart7.xml"/>
  <Override ContentType="application/vnd.ms-office.chartstyle+xml" PartName="/ppt/charts/style7.xml"/>
  <Override ContentType="application/vnd.ms-office.chartcolorstyle+xml" PartName="/ppt/charts/colors7.xml"/>
  <Override ContentType="application/vnd.ms-office.chartex+xml" PartName="/ppt/charts/chartEx1.xml"/>
  <Override ContentType="application/vnd.ms-office.chartstyle+xml" PartName="/ppt/charts/style8.xml"/>
  <Override ContentType="application/vnd.ms-office.chartcolorstyle+xml" PartName="/ppt/charts/colors8.xml"/>
  <Override ContentType="application/vnd.openxmlformats-officedocument.drawingml.chart+xml" PartName="/ppt/charts/chart8.xml"/>
  <Override ContentType="application/vnd.ms-office.chartstyle+xml" PartName="/ppt/charts/style9.xml"/>
  <Override ContentType="application/vnd.ms-office.chartcolorstyle+xml" PartName="/ppt/charts/colors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0" r:id="rId2"/>
    <p:sldId id="303" r:id="rId3"/>
    <p:sldId id="307" r:id="rId4"/>
    <p:sldId id="306" r:id="rId5"/>
    <p:sldId id="289" r:id="rId6"/>
    <p:sldId id="304" r:id="rId7"/>
    <p:sldId id="294" r:id="rId8"/>
    <p:sldId id="296" r:id="rId9"/>
    <p:sldId id="288" r:id="rId10"/>
    <p:sldId id="290" r:id="rId11"/>
    <p:sldId id="302"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C16D43-8D70-4977-B58A-E2D98BA5E333}">
          <p14:sldIdLst>
            <p14:sldId id="300"/>
            <p14:sldId id="303"/>
            <p14:sldId id="307"/>
            <p14:sldId id="306"/>
            <p14:sldId id="289"/>
            <p14:sldId id="304"/>
            <p14:sldId id="294"/>
            <p14:sldId id="296"/>
            <p14:sldId id="288"/>
            <p14:sldId id="290"/>
            <p14:sldId id="30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6"/>
    <a:srgbClr val="588937"/>
    <a:srgbClr val="385723"/>
    <a:srgbClr val="588736"/>
    <a:srgbClr val="EF1515"/>
    <a:srgbClr val="43AF7C"/>
    <a:srgbClr val="CBE3BB"/>
    <a:srgbClr val="B2D69A"/>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arget="NULL" TargetMode="External" Type="http://schemas.openxmlformats.org/officeDocument/2006/relationships/oleObject"/><Relationship Id="rId2" Target="colors1.xml" Type="http://schemas.microsoft.com/office/2011/relationships/chartColorStyle"/><Relationship Id="rId1" Target="style1.xml" Type="http://schemas.microsoft.com/office/2011/relationships/chartStyle"/></Relationships>
</file>

<file path=ppt/charts/_rels/chart2.xml.rels><?xml version="1.0" encoding="UTF-8" standalone="yes" ?><Relationships xmlns="http://schemas.openxmlformats.org/package/2006/relationships"><Relationship Id="rId3" Target="NULL" TargetMode="External" Type="http://schemas.openxmlformats.org/officeDocument/2006/relationships/oleObject"/><Relationship Id="rId2" Target="colors2.xml" Type="http://schemas.microsoft.com/office/2011/relationships/chartColorStyle"/><Relationship Id="rId1" Target="style2.xml" Type="http://schemas.microsoft.com/office/2011/relationships/chartStyle"/></Relationships>
</file>

<file path=ppt/charts/_rels/chart3.xml.rels><?xml version="1.0" encoding="UTF-8" standalone="yes" ?><Relationships xmlns="http://schemas.openxmlformats.org/package/2006/relationships"><Relationship Id="rId3" Target="NULL" TargetMode="External" Type="http://schemas.openxmlformats.org/officeDocument/2006/relationships/oleObject"/><Relationship Id="rId2" Target="colors3.xml" Type="http://schemas.microsoft.com/office/2011/relationships/chartColorStyle"/><Relationship Id="rId1" Target="style3.xml" Type="http://schemas.microsoft.com/office/2011/relationships/chartStyle"/></Relationships>
</file>

<file path=ppt/charts/_rels/chart4.xml.rels><?xml version="1.0" encoding="UTF-8" standalone="yes" ?><Relationships xmlns="http://schemas.openxmlformats.org/package/2006/relationships"><Relationship Id="rId3" Target="NULL" TargetMode="External" Type="http://schemas.openxmlformats.org/officeDocument/2006/relationships/oleObject"/><Relationship Id="rId2" Target="colors4.xml" Type="http://schemas.microsoft.com/office/2011/relationships/chartColorStyle"/><Relationship Id="rId1" Target="style4.xml" Type="http://schemas.microsoft.com/office/2011/relationships/chartStyle"/></Relationships>
</file>

<file path=ppt/charts/_rels/chart5.xml.rels><?xml version="1.0" encoding="UTF-8" standalone="yes" ?><Relationships xmlns="http://schemas.openxmlformats.org/package/2006/relationships"><Relationship Id="rId3" Target="NULL" TargetMode="External" Type="http://schemas.openxmlformats.org/officeDocument/2006/relationships/oleObject"/><Relationship Id="rId2" Target="colors5.xml" Type="http://schemas.microsoft.com/office/2011/relationships/chartColorStyle"/><Relationship Id="rId1" Target="style5.xml" Type="http://schemas.microsoft.com/office/2011/relationships/chartStyle"/><Relationship Id="rId4" Target="../drawings/drawing1.xml" Type="http://schemas.openxmlformats.org/officeDocument/2006/relationships/chartUserShapes"/></Relationships>
</file>

<file path=ppt/charts/_rels/chart6.xml.rels><?xml version="1.0" encoding="UTF-8" standalone="yes" ?><Relationships xmlns="http://schemas.openxmlformats.org/package/2006/relationships"><Relationship Id="rId3" Target="NULL" TargetMode="External" Type="http://schemas.openxmlformats.org/officeDocument/2006/relationships/oleObject"/><Relationship Id="rId2" Target="colors6.xml" Type="http://schemas.microsoft.com/office/2011/relationships/chartColorStyle"/><Relationship Id="rId1" Target="style6.xml" Type="http://schemas.microsoft.com/office/2011/relationships/chartStyle"/></Relationships>
</file>

<file path=ppt/charts/_rels/chart7.xml.rels><?xml version="1.0" encoding="UTF-8" standalone="yes" ?><Relationships xmlns="http://schemas.openxmlformats.org/package/2006/relationships"><Relationship Id="rId3" Target="NULL" TargetMode="External" Type="http://schemas.openxmlformats.org/officeDocument/2006/relationships/oleObject"/><Relationship Id="rId2" Target="colors7.xml" Type="http://schemas.microsoft.com/office/2011/relationships/chartColorStyle"/><Relationship Id="rId1" Target="style7.xml" Type="http://schemas.microsoft.com/office/2011/relationships/chartStyle"/></Relationships>
</file>

<file path=ppt/charts/_rels/chart8.xml.rels><?xml version="1.0" encoding="UTF-8" standalone="yes" ?><Relationships xmlns="http://schemas.openxmlformats.org/package/2006/relationships"><Relationship Id="rId3" Target="NULL" TargetMode="External" Type="http://schemas.openxmlformats.org/officeDocument/2006/relationships/oleObject"/><Relationship Id="rId2" Target="colors9.xml" Type="http://schemas.microsoft.com/office/2011/relationships/chartColorStyle"/><Relationship Id="rId1" Target="style9.xml" Type="http://schemas.microsoft.com/office/2011/relationships/chartStyle"/></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Mean Sea level is Rising</a:t>
            </a:r>
          </a:p>
        </c:rich>
      </c:tx>
      <c:layout>
        <c:manualLayout>
          <c:xMode val="edge"/>
          <c:yMode val="edge"/>
          <c:x val="0.30227589724990805"/>
          <c:y val="3.2207237562070904E-3"/>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1043367852847909"/>
          <c:y val="0.1320549298772716"/>
          <c:w val="0.87665221917365499"/>
          <c:h val="0.7019586009917832"/>
        </c:manualLayout>
      </c:layout>
      <c:barChart>
        <c:barDir val="col"/>
        <c:grouping val="clustered"/>
        <c:varyColors val="0"/>
        <c:ser>
          <c:idx val="0"/>
          <c:order val="0"/>
          <c:tx>
            <c:strRef>
              <c:f>Sheet1!$B$1</c:f>
              <c:strCache>
                <c:ptCount val="1"/>
                <c:pt idx="0">
                  <c:v>Series 1</c:v>
                </c:pt>
              </c:strCache>
            </c:strRef>
          </c:tx>
          <c:spPr>
            <a:solidFill>
              <a:srgbClr val="005696"/>
            </a:solidFill>
            <a:ln w="12700" cap="flat" cmpd="sng" algn="ctr">
              <a:noFill/>
              <a:round/>
            </a:ln>
            <a:effectLst/>
          </c:spPr>
          <c:invertIfNegative val="0"/>
          <c:dPt>
            <c:idx val="1"/>
            <c:invertIfNegative val="0"/>
            <c:bubble3D val="0"/>
            <c:spPr>
              <a:solidFill>
                <a:srgbClr val="0088EE"/>
              </a:solidFill>
              <a:ln w="12700" cap="flat" cmpd="sng" algn="ctr">
                <a:noFill/>
                <a:round/>
              </a:ln>
              <a:effectLst/>
            </c:spPr>
            <c:extLst>
              <c:ext xmlns:c16="http://schemas.microsoft.com/office/drawing/2014/chart" uri="{C3380CC4-5D6E-409C-BE32-E72D297353CC}">
                <c16:uniqueId val="{00000000-E35C-44A8-AE9B-025392745E92}"/>
              </c:ext>
            </c:extLst>
          </c:dPt>
          <c:dPt>
            <c:idx val="2"/>
            <c:invertIfNegative val="0"/>
            <c:bubble3D val="0"/>
            <c:spPr>
              <a:solidFill>
                <a:srgbClr val="0088EE"/>
              </a:solidFill>
              <a:ln w="12700" cap="flat" cmpd="sng" algn="ctr">
                <a:noFill/>
                <a:round/>
              </a:ln>
              <a:effectLst/>
            </c:spPr>
            <c:extLst>
              <c:ext xmlns:c16="http://schemas.microsoft.com/office/drawing/2014/chart" uri="{C3380CC4-5D6E-409C-BE32-E72D297353CC}">
                <c16:uniqueId val="{00000001-E35C-44A8-AE9B-025392745E92}"/>
              </c:ext>
            </c:extLst>
          </c:dPt>
          <c:dPt>
            <c:idx val="3"/>
            <c:invertIfNegative val="0"/>
            <c:bubble3D val="0"/>
            <c:spPr>
              <a:solidFill>
                <a:srgbClr val="0088EE"/>
              </a:solidFill>
              <a:ln w="12700" cap="flat" cmpd="sng" algn="ctr">
                <a:noFill/>
                <a:round/>
              </a:ln>
              <a:effectLst/>
            </c:spPr>
            <c:extLst>
              <c:ext xmlns:c16="http://schemas.microsoft.com/office/drawing/2014/chart" uri="{C3380CC4-5D6E-409C-BE32-E72D297353CC}">
                <c16:uniqueId val="{00000021-B533-43D4-A1FF-70633B995084}"/>
              </c:ext>
            </c:extLst>
          </c:dPt>
          <c:dPt>
            <c:idx val="4"/>
            <c:invertIfNegative val="0"/>
            <c:bubble3D val="0"/>
            <c:spPr>
              <a:solidFill>
                <a:srgbClr val="0088EE"/>
              </a:solidFill>
              <a:ln w="12700" cap="flat" cmpd="sng" algn="ctr">
                <a:noFill/>
                <a:round/>
              </a:ln>
              <a:effectLst/>
            </c:spPr>
            <c:extLst>
              <c:ext xmlns:c16="http://schemas.microsoft.com/office/drawing/2014/chart" uri="{C3380CC4-5D6E-409C-BE32-E72D297353CC}">
                <c16:uniqueId val="{00000022-B533-43D4-A1FF-70633B995084}"/>
              </c:ext>
            </c:extLst>
          </c:dPt>
          <c:dPt>
            <c:idx val="5"/>
            <c:invertIfNegative val="0"/>
            <c:bubble3D val="0"/>
            <c:spPr>
              <a:solidFill>
                <a:srgbClr val="0088EE"/>
              </a:solidFill>
              <a:ln w="12700" cap="flat" cmpd="sng" algn="ctr">
                <a:noFill/>
                <a:round/>
              </a:ln>
              <a:effectLst/>
            </c:spPr>
            <c:extLst>
              <c:ext xmlns:c16="http://schemas.microsoft.com/office/drawing/2014/chart" uri="{C3380CC4-5D6E-409C-BE32-E72D297353CC}">
                <c16:uniqueId val="{00000023-B533-43D4-A1FF-70633B995084}"/>
              </c:ext>
            </c:extLst>
          </c:dPt>
          <c:dPt>
            <c:idx val="15"/>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09-C1B8-433B-AC1C-20AAE61A2121}"/>
              </c:ext>
            </c:extLst>
          </c:dPt>
          <c:dPt>
            <c:idx val="16"/>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0A-C1B8-433B-AC1C-20AAE61A2121}"/>
              </c:ext>
            </c:extLst>
          </c:dPt>
          <c:dPt>
            <c:idx val="17"/>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0B-C1B8-433B-AC1C-20AAE61A2121}"/>
              </c:ext>
            </c:extLst>
          </c:dPt>
          <c:dPt>
            <c:idx val="18"/>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0C-C1B8-433B-AC1C-20AAE61A2121}"/>
              </c:ext>
            </c:extLst>
          </c:dPt>
          <c:dPt>
            <c:idx val="19"/>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0D-C1B8-433B-AC1C-20AAE61A2121}"/>
              </c:ext>
            </c:extLst>
          </c:dPt>
          <c:dPt>
            <c:idx val="20"/>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0E-C1B8-433B-AC1C-20AAE61A2121}"/>
              </c:ext>
            </c:extLst>
          </c:dPt>
          <c:dPt>
            <c:idx val="21"/>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0F-C1B8-433B-AC1C-20AAE61A2121}"/>
              </c:ext>
            </c:extLst>
          </c:dPt>
          <c:dPt>
            <c:idx val="22"/>
            <c:invertIfNegative val="0"/>
            <c:bubble3D val="0"/>
            <c:spPr>
              <a:solidFill>
                <a:srgbClr val="005696"/>
              </a:solidFill>
              <a:ln w="12700" cap="flat" cmpd="sng" algn="ctr">
                <a:noFill/>
                <a:round/>
              </a:ln>
              <a:effectLst/>
            </c:spPr>
            <c:extLst>
              <c:ext xmlns:c16="http://schemas.microsoft.com/office/drawing/2014/chart" uri="{C3380CC4-5D6E-409C-BE32-E72D297353CC}">
                <c16:uniqueId val="{00000010-C1B8-433B-AC1C-20AAE61A2121}"/>
              </c:ext>
            </c:extLst>
          </c:dPt>
          <c:dPt>
            <c:idx val="23"/>
            <c:invertIfNegative val="0"/>
            <c:bubble3D val="0"/>
            <c:spPr>
              <a:solidFill>
                <a:srgbClr val="F27A80"/>
              </a:solidFill>
              <a:ln w="12700" cap="flat" cmpd="sng" algn="ctr">
                <a:noFill/>
                <a:round/>
              </a:ln>
              <a:effectLst/>
            </c:spPr>
            <c:extLst>
              <c:ext xmlns:c16="http://schemas.microsoft.com/office/drawing/2014/chart" uri="{C3380CC4-5D6E-409C-BE32-E72D297353CC}">
                <c16:uniqueId val="{00000008-C1B8-433B-AC1C-20AAE61A2121}"/>
              </c:ext>
            </c:extLst>
          </c:dPt>
          <c:dPt>
            <c:idx val="24"/>
            <c:invertIfNegative val="0"/>
            <c:bubble3D val="0"/>
            <c:spPr>
              <a:solidFill>
                <a:srgbClr val="F27A80"/>
              </a:solidFill>
              <a:ln w="12700" cap="flat" cmpd="sng" algn="ctr">
                <a:noFill/>
                <a:round/>
              </a:ln>
              <a:effectLst/>
            </c:spPr>
            <c:extLst>
              <c:ext xmlns:c16="http://schemas.microsoft.com/office/drawing/2014/chart" uri="{C3380CC4-5D6E-409C-BE32-E72D297353CC}">
                <c16:uniqueId val="{00000002-E35C-44A8-AE9B-025392745E92}"/>
              </c:ext>
            </c:extLst>
          </c:dPt>
          <c:dPt>
            <c:idx val="25"/>
            <c:invertIfNegative val="0"/>
            <c:bubble3D val="0"/>
            <c:spPr>
              <a:solidFill>
                <a:srgbClr val="F27A80"/>
              </a:solidFill>
              <a:ln w="12700" cap="flat" cmpd="sng" algn="ctr">
                <a:noFill/>
                <a:round/>
              </a:ln>
              <a:effectLst/>
            </c:spPr>
            <c:extLst>
              <c:ext xmlns:c16="http://schemas.microsoft.com/office/drawing/2014/chart" uri="{C3380CC4-5D6E-409C-BE32-E72D297353CC}">
                <c16:uniqueId val="{00000006-C1B8-433B-AC1C-20AAE61A2121}"/>
              </c:ext>
            </c:extLst>
          </c:dPt>
          <c:dPt>
            <c:idx val="26"/>
            <c:invertIfNegative val="0"/>
            <c:bubble3D val="0"/>
            <c:spPr>
              <a:solidFill>
                <a:srgbClr val="F27A80"/>
              </a:solidFill>
              <a:ln w="12700" cap="flat" cmpd="sng" algn="ctr">
                <a:noFill/>
                <a:round/>
              </a:ln>
              <a:effectLst/>
            </c:spPr>
            <c:extLst>
              <c:ext xmlns:c16="http://schemas.microsoft.com/office/drawing/2014/chart" uri="{C3380CC4-5D6E-409C-BE32-E72D297353CC}">
                <c16:uniqueId val="{00000007-C1B8-433B-AC1C-20AAE61A2121}"/>
              </c:ext>
            </c:extLst>
          </c:dPt>
          <c:dPt>
            <c:idx val="27"/>
            <c:invertIfNegative val="0"/>
            <c:bubble3D val="0"/>
            <c:spPr>
              <a:solidFill>
                <a:srgbClr val="F27A80"/>
              </a:solidFill>
              <a:ln w="12700" cap="flat" cmpd="sng" algn="ctr">
                <a:noFill/>
                <a:round/>
              </a:ln>
              <a:effectLst/>
            </c:spPr>
            <c:extLst>
              <c:ext xmlns:c16="http://schemas.microsoft.com/office/drawing/2014/chart" uri="{C3380CC4-5D6E-409C-BE32-E72D297353CC}">
                <c16:uniqueId val="{00000005-C1B8-433B-AC1C-20AAE61A2121}"/>
              </c:ext>
            </c:extLst>
          </c:dPt>
          <c:dPt>
            <c:idx val="28"/>
            <c:invertIfNegative val="0"/>
            <c:bubble3D val="0"/>
            <c:spPr>
              <a:solidFill>
                <a:srgbClr val="EB2D37"/>
              </a:solidFill>
              <a:ln w="12700" cap="flat" cmpd="sng" algn="ctr">
                <a:noFill/>
                <a:round/>
              </a:ln>
              <a:effectLst/>
            </c:spPr>
            <c:extLst>
              <c:ext xmlns:c16="http://schemas.microsoft.com/office/drawing/2014/chart" uri="{C3380CC4-5D6E-409C-BE32-E72D297353CC}">
                <c16:uniqueId val="{00000003-E35C-44A8-AE9B-025392745E92}"/>
              </c:ext>
            </c:extLst>
          </c:dPt>
          <c:dPt>
            <c:idx val="29"/>
            <c:invertIfNegative val="0"/>
            <c:bubble3D val="0"/>
            <c:spPr>
              <a:solidFill>
                <a:srgbClr val="EB2D37"/>
              </a:solidFill>
              <a:ln w="12700" cap="flat" cmpd="sng" algn="ctr">
                <a:noFill/>
                <a:round/>
              </a:ln>
              <a:effectLst/>
            </c:spPr>
            <c:extLst>
              <c:ext xmlns:c16="http://schemas.microsoft.com/office/drawing/2014/chart" uri="{C3380CC4-5D6E-409C-BE32-E72D297353CC}">
                <c16:uniqueId val="{00000004-E35C-44A8-AE9B-025392745E92}"/>
              </c:ext>
            </c:extLst>
          </c:dPt>
          <c:dLbls>
            <c:dLbl>
              <c:idx val="2"/>
              <c:layout>
                <c:manualLayout>
                  <c:x val="-2.152349026273911E-3"/>
                  <c:y val="0.24315920001111249"/>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5C-44A8-AE9B-025392745E92}"/>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Sheet1!$A$2:$A$31</c:f>
              <c:numCache>
                <c:formatCode>General</c:formatCode>
                <c:ptCount val="30"/>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pt idx="29">
                  <c:v>2021</c:v>
                </c:pt>
              </c:numCache>
            </c:numRef>
          </c:cat>
          <c:val>
            <c:numRef>
              <c:f>Sheet1!$B$2:$B$31</c:f>
              <c:numCache>
                <c:formatCode>General</c:formatCode>
                <c:ptCount val="30"/>
                <c:pt idx="0">
                  <c:v>5.09</c:v>
                </c:pt>
                <c:pt idx="1">
                  <c:v>-20.9</c:v>
                </c:pt>
                <c:pt idx="2">
                  <c:v>-16.96</c:v>
                </c:pt>
                <c:pt idx="3">
                  <c:v>-6.85</c:v>
                </c:pt>
                <c:pt idx="4">
                  <c:v>-7.29</c:v>
                </c:pt>
                <c:pt idx="5">
                  <c:v>-3.77</c:v>
                </c:pt>
                <c:pt idx="6">
                  <c:v>0.59</c:v>
                </c:pt>
                <c:pt idx="7">
                  <c:v>2.96</c:v>
                </c:pt>
                <c:pt idx="8">
                  <c:v>4.0599999999999996</c:v>
                </c:pt>
                <c:pt idx="9">
                  <c:v>4.54</c:v>
                </c:pt>
                <c:pt idx="10">
                  <c:v>4.16</c:v>
                </c:pt>
                <c:pt idx="11">
                  <c:v>10.44</c:v>
                </c:pt>
                <c:pt idx="12">
                  <c:v>10.89</c:v>
                </c:pt>
                <c:pt idx="13">
                  <c:v>6.18</c:v>
                </c:pt>
                <c:pt idx="14">
                  <c:v>8.82</c:v>
                </c:pt>
                <c:pt idx="15">
                  <c:v>17.309999999999999</c:v>
                </c:pt>
                <c:pt idx="16">
                  <c:v>30.77</c:v>
                </c:pt>
                <c:pt idx="17">
                  <c:v>24.52</c:v>
                </c:pt>
                <c:pt idx="18">
                  <c:v>30.38</c:v>
                </c:pt>
                <c:pt idx="19">
                  <c:v>29.97</c:v>
                </c:pt>
                <c:pt idx="20">
                  <c:v>42.64</c:v>
                </c:pt>
                <c:pt idx="21">
                  <c:v>35.81</c:v>
                </c:pt>
                <c:pt idx="22">
                  <c:v>40.479999999999997</c:v>
                </c:pt>
                <c:pt idx="23">
                  <c:v>54.25</c:v>
                </c:pt>
                <c:pt idx="24">
                  <c:v>59.73</c:v>
                </c:pt>
                <c:pt idx="25">
                  <c:v>50.92</c:v>
                </c:pt>
                <c:pt idx="26">
                  <c:v>52.47</c:v>
                </c:pt>
                <c:pt idx="27">
                  <c:v>58.7</c:v>
                </c:pt>
                <c:pt idx="28">
                  <c:v>76.06</c:v>
                </c:pt>
                <c:pt idx="29">
                  <c:v>78.489999999999995</c:v>
                </c:pt>
              </c:numCache>
            </c:numRef>
          </c:val>
          <c:extLst>
            <c:ext xmlns:c16="http://schemas.microsoft.com/office/drawing/2014/chart" uri="{C3380CC4-5D6E-409C-BE32-E72D297353CC}">
              <c16:uniqueId val="{00000005-E35C-44A8-AE9B-025392745E92}"/>
            </c:ext>
          </c:extLst>
        </c:ser>
        <c:dLbls>
          <c:dLblPos val="outEnd"/>
          <c:showLegendKey val="0"/>
          <c:showVal val="1"/>
          <c:showCatName val="0"/>
          <c:showSerName val="0"/>
          <c:showPercent val="0"/>
          <c:showBubbleSize val="0"/>
        </c:dLbls>
        <c:gapWidth val="150"/>
        <c:axId val="157817152"/>
        <c:axId val="157817984"/>
      </c:barChart>
      <c:catAx>
        <c:axId val="157817152"/>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7817984"/>
        <c:crosses val="autoZero"/>
        <c:auto val="1"/>
        <c:lblAlgn val="ctr"/>
        <c:lblOffset val="100"/>
        <c:noMultiLvlLbl val="0"/>
      </c:catAx>
      <c:valAx>
        <c:axId val="157817984"/>
        <c:scaling>
          <c:orientation val="minMax"/>
          <c:max val="80"/>
          <c:min val="-2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SG" cap="none"/>
                  <a:t>Sea</a:t>
                </a:r>
                <a:r>
                  <a:rPr lang="en-SG" cap="none" baseline="0"/>
                  <a:t> level in milli meter (mm)</a:t>
                </a:r>
                <a:endParaRPr lang="en-SG" cap="none"/>
              </a:p>
            </c:rich>
          </c:tx>
          <c:layout>
            <c:manualLayout>
              <c:xMode val="edge"/>
              <c:yMode val="edge"/>
              <c:x val="4.4132072032248785E-3"/>
              <c:y val="9.8682780735335124E-2"/>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7817152"/>
        <c:crosses val="autoZero"/>
        <c:crossBetween val="between"/>
      </c:valAx>
      <c:spPr>
        <a:noFill/>
        <a:ln w="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Ocean Heat is Increasing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711871290722376"/>
          <c:y val="0.19537147987577164"/>
          <c:w val="0.81855044617572126"/>
          <c:h val="0.63444961868596006"/>
        </c:manualLayout>
      </c:layout>
      <c:areaChart>
        <c:grouping val="standard"/>
        <c:varyColors val="1"/>
        <c:ser>
          <c:idx val="0"/>
          <c:order val="0"/>
          <c:tx>
            <c:strRef>
              <c:f>Sheet1!$B$1</c:f>
              <c:strCache>
                <c:ptCount val="1"/>
                <c:pt idx="0">
                  <c:v>Series 1</c:v>
                </c:pt>
              </c:strCache>
            </c:strRef>
          </c:tx>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dPt>
            <c:idx val="0"/>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1-995D-4D74-A995-1E63340DC2CF}"/>
              </c:ext>
            </c:extLst>
          </c:dPt>
          <c:dPt>
            <c:idx val="1"/>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1-3458-4B44-A6BE-5F66EC7CF004}"/>
              </c:ext>
            </c:extLst>
          </c:dPt>
          <c:dPt>
            <c:idx val="2"/>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3-3458-4B44-A6BE-5F66EC7CF004}"/>
              </c:ext>
            </c:extLst>
          </c:dPt>
          <c:dPt>
            <c:idx val="3"/>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7-995D-4D74-A995-1E63340DC2CF}"/>
              </c:ext>
            </c:extLst>
          </c:dPt>
          <c:dPt>
            <c:idx val="4"/>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9-995D-4D74-A995-1E63340DC2CF}"/>
              </c:ext>
            </c:extLst>
          </c:dPt>
          <c:dPt>
            <c:idx val="5"/>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B-995D-4D74-A995-1E63340DC2CF}"/>
              </c:ext>
            </c:extLst>
          </c:dPt>
          <c:dPt>
            <c:idx val="6"/>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D-995D-4D74-A995-1E63340DC2CF}"/>
              </c:ext>
            </c:extLst>
          </c:dPt>
          <c:dPt>
            <c:idx val="7"/>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F-995D-4D74-A995-1E63340DC2CF}"/>
              </c:ext>
            </c:extLst>
          </c:dPt>
          <c:dPt>
            <c:idx val="8"/>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1-995D-4D74-A995-1E63340DC2CF}"/>
              </c:ext>
            </c:extLst>
          </c:dPt>
          <c:dPt>
            <c:idx val="9"/>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3-995D-4D74-A995-1E63340DC2CF}"/>
              </c:ext>
            </c:extLst>
          </c:dPt>
          <c:dPt>
            <c:idx val="10"/>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5-995D-4D74-A995-1E63340DC2CF}"/>
              </c:ext>
            </c:extLst>
          </c:dPt>
          <c:dPt>
            <c:idx val="11"/>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7-995D-4D74-A995-1E63340DC2CF}"/>
              </c:ext>
            </c:extLst>
          </c:dPt>
          <c:dPt>
            <c:idx val="12"/>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9-995D-4D74-A995-1E63340DC2CF}"/>
              </c:ext>
            </c:extLst>
          </c:dPt>
          <c:dPt>
            <c:idx val="13"/>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B-995D-4D74-A995-1E63340DC2CF}"/>
              </c:ext>
            </c:extLst>
          </c:dPt>
          <c:dPt>
            <c:idx val="14"/>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D-995D-4D74-A995-1E63340DC2CF}"/>
              </c:ext>
            </c:extLst>
          </c:dPt>
          <c:dPt>
            <c:idx val="15"/>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1F-995D-4D74-A995-1E63340DC2CF}"/>
              </c:ext>
            </c:extLst>
          </c:dPt>
          <c:dPt>
            <c:idx val="16"/>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1-995D-4D74-A995-1E63340DC2CF}"/>
              </c:ext>
            </c:extLst>
          </c:dPt>
          <c:dPt>
            <c:idx val="17"/>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3-995D-4D74-A995-1E63340DC2CF}"/>
              </c:ext>
            </c:extLst>
          </c:dPt>
          <c:dPt>
            <c:idx val="18"/>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5-995D-4D74-A995-1E63340DC2CF}"/>
              </c:ext>
            </c:extLst>
          </c:dPt>
          <c:dPt>
            <c:idx val="19"/>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7-995D-4D74-A995-1E63340DC2CF}"/>
              </c:ext>
            </c:extLst>
          </c:dPt>
          <c:dPt>
            <c:idx val="20"/>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9-995D-4D74-A995-1E63340DC2CF}"/>
              </c:ext>
            </c:extLst>
          </c:dPt>
          <c:dPt>
            <c:idx val="21"/>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B-995D-4D74-A995-1E63340DC2CF}"/>
              </c:ext>
            </c:extLst>
          </c:dPt>
          <c:dPt>
            <c:idx val="22"/>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D-995D-4D74-A995-1E63340DC2CF}"/>
              </c:ext>
            </c:extLst>
          </c:dPt>
          <c:dPt>
            <c:idx val="23"/>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2F-995D-4D74-A995-1E63340DC2CF}"/>
              </c:ext>
            </c:extLst>
          </c:dPt>
          <c:dPt>
            <c:idx val="24"/>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5-3458-4B44-A6BE-5F66EC7CF004}"/>
              </c:ext>
            </c:extLst>
          </c:dPt>
          <c:dPt>
            <c:idx val="25"/>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33-995D-4D74-A995-1E63340DC2CF}"/>
              </c:ext>
            </c:extLst>
          </c:dPt>
          <c:dPt>
            <c:idx val="26"/>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35-995D-4D74-A995-1E63340DC2CF}"/>
              </c:ext>
            </c:extLst>
          </c:dPt>
          <c:dPt>
            <c:idx val="27"/>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37-995D-4D74-A995-1E63340DC2CF}"/>
              </c:ext>
            </c:extLst>
          </c:dPt>
          <c:dPt>
            <c:idx val="28"/>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7-3458-4B44-A6BE-5F66EC7CF004}"/>
              </c:ext>
            </c:extLst>
          </c:dPt>
          <c:dPt>
            <c:idx val="29"/>
            <c:bubble3D val="0"/>
            <c:spPr>
              <a:gradFill flip="none" rotWithShape="1">
                <a:gsLst>
                  <a:gs pos="89000">
                    <a:srgbClr val="EB2D37"/>
                  </a:gs>
                  <a:gs pos="23000">
                    <a:srgbClr val="EB2D37"/>
                  </a:gs>
                  <a:gs pos="22921">
                    <a:srgbClr val="EB2D37"/>
                  </a:gs>
                  <a:gs pos="22843">
                    <a:srgbClr val="EB2D37"/>
                  </a:gs>
                  <a:gs pos="28000">
                    <a:srgbClr val="EB2D37"/>
                  </a:gs>
                  <a:gs pos="100000">
                    <a:srgbClr val="EB2D37"/>
                  </a:gs>
                  <a:gs pos="100000">
                    <a:schemeClr val="bg1"/>
                  </a:gs>
                  <a:gs pos="83000">
                    <a:srgbClr val="F3F0F2"/>
                  </a:gs>
                  <a:gs pos="0">
                    <a:srgbClr val="EB2D37"/>
                  </a:gs>
                </a:gsLst>
                <a:lin ang="13500000" scaled="1"/>
                <a:tileRect/>
              </a:gradFill>
              <a:ln w="19050">
                <a:solidFill>
                  <a:srgbClr val="C00000">
                    <a:alpha val="86000"/>
                  </a:srgbClr>
                </a:solidFill>
              </a:ln>
              <a:effectLst/>
            </c:spPr>
            <c:extLst>
              <c:ext xmlns:c16="http://schemas.microsoft.com/office/drawing/2014/chart" uri="{C3380CC4-5D6E-409C-BE32-E72D297353CC}">
                <c16:uniqueId val="{00000009-3458-4B44-A6BE-5F66EC7CF004}"/>
              </c:ext>
            </c:extLst>
          </c:dPt>
          <c:dLbls>
            <c:dLbl>
              <c:idx val="0"/>
              <c:delete val="1"/>
              <c:extLst>
                <c:ext xmlns:c15="http://schemas.microsoft.com/office/drawing/2012/chart" uri="{CE6537A1-D6FC-4f65-9D91-7224C49458BB}"/>
                <c:ext xmlns:c16="http://schemas.microsoft.com/office/drawing/2014/chart" uri="{C3380CC4-5D6E-409C-BE32-E72D297353CC}">
                  <c16:uniqueId val="{00000001-995D-4D74-A995-1E63340DC2CF}"/>
                </c:ext>
              </c:extLst>
            </c:dLbl>
            <c:dLbl>
              <c:idx val="1"/>
              <c:delete val="1"/>
              <c:extLst>
                <c:ext xmlns:c15="http://schemas.microsoft.com/office/drawing/2012/chart" uri="{CE6537A1-D6FC-4f65-9D91-7224C49458BB}"/>
                <c:ext xmlns:c16="http://schemas.microsoft.com/office/drawing/2014/chart" uri="{C3380CC4-5D6E-409C-BE32-E72D297353CC}">
                  <c16:uniqueId val="{00000001-3458-4B44-A6BE-5F66EC7CF004}"/>
                </c:ext>
              </c:extLst>
            </c:dLbl>
            <c:dLbl>
              <c:idx val="2"/>
              <c:delete val="1"/>
              <c:extLst>
                <c:ext xmlns:c15="http://schemas.microsoft.com/office/drawing/2012/chart" uri="{CE6537A1-D6FC-4f65-9D91-7224C49458BB}"/>
                <c:ext xmlns:c16="http://schemas.microsoft.com/office/drawing/2014/chart" uri="{C3380CC4-5D6E-409C-BE32-E72D297353CC}">
                  <c16:uniqueId val="{00000003-3458-4B44-A6BE-5F66EC7CF004}"/>
                </c:ext>
              </c:extLst>
            </c:dLbl>
            <c:dLbl>
              <c:idx val="3"/>
              <c:delete val="1"/>
              <c:extLst>
                <c:ext xmlns:c15="http://schemas.microsoft.com/office/drawing/2012/chart" uri="{CE6537A1-D6FC-4f65-9D91-7224C49458BB}"/>
                <c:ext xmlns:c16="http://schemas.microsoft.com/office/drawing/2014/chart" uri="{C3380CC4-5D6E-409C-BE32-E72D297353CC}">
                  <c16:uniqueId val="{00000007-995D-4D74-A995-1E63340DC2CF}"/>
                </c:ext>
              </c:extLst>
            </c:dLbl>
            <c:dLbl>
              <c:idx val="4"/>
              <c:delete val="1"/>
              <c:extLst>
                <c:ext xmlns:c15="http://schemas.microsoft.com/office/drawing/2012/chart" uri="{CE6537A1-D6FC-4f65-9D91-7224C49458BB}"/>
                <c:ext xmlns:c16="http://schemas.microsoft.com/office/drawing/2014/chart" uri="{C3380CC4-5D6E-409C-BE32-E72D297353CC}">
                  <c16:uniqueId val="{00000009-995D-4D74-A995-1E63340DC2CF}"/>
                </c:ext>
              </c:extLst>
            </c:dLbl>
            <c:dLbl>
              <c:idx val="5"/>
              <c:delete val="1"/>
              <c:extLst>
                <c:ext xmlns:c15="http://schemas.microsoft.com/office/drawing/2012/chart" uri="{CE6537A1-D6FC-4f65-9D91-7224C49458BB}"/>
                <c:ext xmlns:c16="http://schemas.microsoft.com/office/drawing/2014/chart" uri="{C3380CC4-5D6E-409C-BE32-E72D297353CC}">
                  <c16:uniqueId val="{0000000B-995D-4D74-A995-1E63340DC2CF}"/>
                </c:ext>
              </c:extLst>
            </c:dLbl>
            <c:dLbl>
              <c:idx val="6"/>
              <c:delete val="1"/>
              <c:extLst>
                <c:ext xmlns:c15="http://schemas.microsoft.com/office/drawing/2012/chart" uri="{CE6537A1-D6FC-4f65-9D91-7224C49458BB}"/>
                <c:ext xmlns:c16="http://schemas.microsoft.com/office/drawing/2014/chart" uri="{C3380CC4-5D6E-409C-BE32-E72D297353CC}">
                  <c16:uniqueId val="{0000000D-995D-4D74-A995-1E63340DC2CF}"/>
                </c:ext>
              </c:extLst>
            </c:dLbl>
            <c:dLbl>
              <c:idx val="7"/>
              <c:delete val="1"/>
              <c:extLst>
                <c:ext xmlns:c15="http://schemas.microsoft.com/office/drawing/2012/chart" uri="{CE6537A1-D6FC-4f65-9D91-7224C49458BB}"/>
                <c:ext xmlns:c16="http://schemas.microsoft.com/office/drawing/2014/chart" uri="{C3380CC4-5D6E-409C-BE32-E72D297353CC}">
                  <c16:uniqueId val="{0000000F-995D-4D74-A995-1E63340DC2CF}"/>
                </c:ext>
              </c:extLst>
            </c:dLbl>
            <c:dLbl>
              <c:idx val="8"/>
              <c:delete val="1"/>
              <c:extLst>
                <c:ext xmlns:c15="http://schemas.microsoft.com/office/drawing/2012/chart" uri="{CE6537A1-D6FC-4f65-9D91-7224C49458BB}"/>
                <c:ext xmlns:c16="http://schemas.microsoft.com/office/drawing/2014/chart" uri="{C3380CC4-5D6E-409C-BE32-E72D297353CC}">
                  <c16:uniqueId val="{00000011-995D-4D74-A995-1E63340DC2CF}"/>
                </c:ext>
              </c:extLst>
            </c:dLbl>
            <c:dLbl>
              <c:idx val="9"/>
              <c:delete val="1"/>
              <c:extLst>
                <c:ext xmlns:c15="http://schemas.microsoft.com/office/drawing/2012/chart" uri="{CE6537A1-D6FC-4f65-9D91-7224C49458BB}"/>
                <c:ext xmlns:c16="http://schemas.microsoft.com/office/drawing/2014/chart" uri="{C3380CC4-5D6E-409C-BE32-E72D297353CC}">
                  <c16:uniqueId val="{00000013-995D-4D74-A995-1E63340DC2CF}"/>
                </c:ext>
              </c:extLst>
            </c:dLbl>
            <c:dLbl>
              <c:idx val="10"/>
              <c:delete val="1"/>
              <c:extLst>
                <c:ext xmlns:c15="http://schemas.microsoft.com/office/drawing/2012/chart" uri="{CE6537A1-D6FC-4f65-9D91-7224C49458BB}"/>
                <c:ext xmlns:c16="http://schemas.microsoft.com/office/drawing/2014/chart" uri="{C3380CC4-5D6E-409C-BE32-E72D297353CC}">
                  <c16:uniqueId val="{00000015-995D-4D74-A995-1E63340DC2CF}"/>
                </c:ext>
              </c:extLst>
            </c:dLbl>
            <c:dLbl>
              <c:idx val="11"/>
              <c:delete val="1"/>
              <c:extLst>
                <c:ext xmlns:c15="http://schemas.microsoft.com/office/drawing/2012/chart" uri="{CE6537A1-D6FC-4f65-9D91-7224C49458BB}"/>
                <c:ext xmlns:c16="http://schemas.microsoft.com/office/drawing/2014/chart" uri="{C3380CC4-5D6E-409C-BE32-E72D297353CC}">
                  <c16:uniqueId val="{00000017-995D-4D74-A995-1E63340DC2CF}"/>
                </c:ext>
              </c:extLst>
            </c:dLbl>
            <c:dLbl>
              <c:idx val="12"/>
              <c:delete val="1"/>
              <c:extLst>
                <c:ext xmlns:c15="http://schemas.microsoft.com/office/drawing/2012/chart" uri="{CE6537A1-D6FC-4f65-9D91-7224C49458BB}"/>
                <c:ext xmlns:c16="http://schemas.microsoft.com/office/drawing/2014/chart" uri="{C3380CC4-5D6E-409C-BE32-E72D297353CC}">
                  <c16:uniqueId val="{00000019-995D-4D74-A995-1E63340DC2CF}"/>
                </c:ext>
              </c:extLst>
            </c:dLbl>
            <c:dLbl>
              <c:idx val="13"/>
              <c:delete val="1"/>
              <c:extLst>
                <c:ext xmlns:c15="http://schemas.microsoft.com/office/drawing/2012/chart" uri="{CE6537A1-D6FC-4f65-9D91-7224C49458BB}"/>
                <c:ext xmlns:c16="http://schemas.microsoft.com/office/drawing/2014/chart" uri="{C3380CC4-5D6E-409C-BE32-E72D297353CC}">
                  <c16:uniqueId val="{0000001B-995D-4D74-A995-1E63340DC2CF}"/>
                </c:ext>
              </c:extLst>
            </c:dLbl>
            <c:dLbl>
              <c:idx val="14"/>
              <c:delete val="1"/>
              <c:extLst>
                <c:ext xmlns:c15="http://schemas.microsoft.com/office/drawing/2012/chart" uri="{CE6537A1-D6FC-4f65-9D91-7224C49458BB}"/>
                <c:ext xmlns:c16="http://schemas.microsoft.com/office/drawing/2014/chart" uri="{C3380CC4-5D6E-409C-BE32-E72D297353CC}">
                  <c16:uniqueId val="{0000001D-995D-4D74-A995-1E63340DC2CF}"/>
                </c:ext>
              </c:extLst>
            </c:dLbl>
            <c:dLbl>
              <c:idx val="15"/>
              <c:delete val="1"/>
              <c:extLst>
                <c:ext xmlns:c15="http://schemas.microsoft.com/office/drawing/2012/chart" uri="{CE6537A1-D6FC-4f65-9D91-7224C49458BB}"/>
                <c:ext xmlns:c16="http://schemas.microsoft.com/office/drawing/2014/chart" uri="{C3380CC4-5D6E-409C-BE32-E72D297353CC}">
                  <c16:uniqueId val="{0000001F-995D-4D74-A995-1E63340DC2CF}"/>
                </c:ext>
              </c:extLst>
            </c:dLbl>
            <c:dLbl>
              <c:idx val="16"/>
              <c:delete val="1"/>
              <c:extLst>
                <c:ext xmlns:c15="http://schemas.microsoft.com/office/drawing/2012/chart" uri="{CE6537A1-D6FC-4f65-9D91-7224C49458BB}"/>
                <c:ext xmlns:c16="http://schemas.microsoft.com/office/drawing/2014/chart" uri="{C3380CC4-5D6E-409C-BE32-E72D297353CC}">
                  <c16:uniqueId val="{00000021-995D-4D74-A995-1E63340DC2CF}"/>
                </c:ext>
              </c:extLst>
            </c:dLbl>
            <c:dLbl>
              <c:idx val="17"/>
              <c:delete val="1"/>
              <c:extLst>
                <c:ext xmlns:c15="http://schemas.microsoft.com/office/drawing/2012/chart" uri="{CE6537A1-D6FC-4f65-9D91-7224C49458BB}"/>
                <c:ext xmlns:c16="http://schemas.microsoft.com/office/drawing/2014/chart" uri="{C3380CC4-5D6E-409C-BE32-E72D297353CC}">
                  <c16:uniqueId val="{00000023-995D-4D74-A995-1E63340DC2CF}"/>
                </c:ext>
              </c:extLst>
            </c:dLbl>
            <c:dLbl>
              <c:idx val="18"/>
              <c:delete val="1"/>
              <c:extLst>
                <c:ext xmlns:c15="http://schemas.microsoft.com/office/drawing/2012/chart" uri="{CE6537A1-D6FC-4f65-9D91-7224C49458BB}"/>
                <c:ext xmlns:c16="http://schemas.microsoft.com/office/drawing/2014/chart" uri="{C3380CC4-5D6E-409C-BE32-E72D297353CC}">
                  <c16:uniqueId val="{00000025-995D-4D74-A995-1E63340DC2CF}"/>
                </c:ext>
              </c:extLst>
            </c:dLbl>
            <c:dLbl>
              <c:idx val="19"/>
              <c:delete val="1"/>
              <c:extLst>
                <c:ext xmlns:c15="http://schemas.microsoft.com/office/drawing/2012/chart" uri="{CE6537A1-D6FC-4f65-9D91-7224C49458BB}"/>
                <c:ext xmlns:c16="http://schemas.microsoft.com/office/drawing/2014/chart" uri="{C3380CC4-5D6E-409C-BE32-E72D297353CC}">
                  <c16:uniqueId val="{00000027-995D-4D74-A995-1E63340DC2CF}"/>
                </c:ext>
              </c:extLst>
            </c:dLbl>
            <c:dLbl>
              <c:idx val="20"/>
              <c:delete val="1"/>
              <c:extLst>
                <c:ext xmlns:c15="http://schemas.microsoft.com/office/drawing/2012/chart" uri="{CE6537A1-D6FC-4f65-9D91-7224C49458BB}"/>
                <c:ext xmlns:c16="http://schemas.microsoft.com/office/drawing/2014/chart" uri="{C3380CC4-5D6E-409C-BE32-E72D297353CC}">
                  <c16:uniqueId val="{00000029-995D-4D74-A995-1E63340DC2CF}"/>
                </c:ext>
              </c:extLst>
            </c:dLbl>
            <c:dLbl>
              <c:idx val="21"/>
              <c:delete val="1"/>
              <c:extLst>
                <c:ext xmlns:c15="http://schemas.microsoft.com/office/drawing/2012/chart" uri="{CE6537A1-D6FC-4f65-9D91-7224C49458BB}"/>
                <c:ext xmlns:c16="http://schemas.microsoft.com/office/drawing/2014/chart" uri="{C3380CC4-5D6E-409C-BE32-E72D297353CC}">
                  <c16:uniqueId val="{0000002B-995D-4D74-A995-1E63340DC2CF}"/>
                </c:ext>
              </c:extLst>
            </c:dLbl>
            <c:dLbl>
              <c:idx val="22"/>
              <c:delete val="1"/>
              <c:extLst>
                <c:ext xmlns:c15="http://schemas.microsoft.com/office/drawing/2012/chart" uri="{CE6537A1-D6FC-4f65-9D91-7224C49458BB}"/>
                <c:ext xmlns:c16="http://schemas.microsoft.com/office/drawing/2014/chart" uri="{C3380CC4-5D6E-409C-BE32-E72D297353CC}">
                  <c16:uniqueId val="{0000002D-995D-4D74-A995-1E63340DC2CF}"/>
                </c:ext>
              </c:extLst>
            </c:dLbl>
            <c:dLbl>
              <c:idx val="23"/>
              <c:delete val="1"/>
              <c:extLst>
                <c:ext xmlns:c15="http://schemas.microsoft.com/office/drawing/2012/chart" uri="{CE6537A1-D6FC-4f65-9D91-7224C49458BB}"/>
                <c:ext xmlns:c16="http://schemas.microsoft.com/office/drawing/2014/chart" uri="{C3380CC4-5D6E-409C-BE32-E72D297353CC}">
                  <c16:uniqueId val="{0000002F-995D-4D74-A995-1E63340DC2CF}"/>
                </c:ext>
              </c:extLst>
            </c:dLbl>
            <c:dLbl>
              <c:idx val="24"/>
              <c:delete val="1"/>
              <c:extLst>
                <c:ext xmlns:c15="http://schemas.microsoft.com/office/drawing/2012/chart" uri="{CE6537A1-D6FC-4f65-9D91-7224C49458BB}"/>
                <c:ext xmlns:c16="http://schemas.microsoft.com/office/drawing/2014/chart" uri="{C3380CC4-5D6E-409C-BE32-E72D297353CC}">
                  <c16:uniqueId val="{00000005-3458-4B44-A6BE-5F66EC7CF004}"/>
                </c:ext>
              </c:extLst>
            </c:dLbl>
            <c:dLbl>
              <c:idx val="25"/>
              <c:delete val="1"/>
              <c:extLst>
                <c:ext xmlns:c15="http://schemas.microsoft.com/office/drawing/2012/chart" uri="{CE6537A1-D6FC-4f65-9D91-7224C49458BB}"/>
                <c:ext xmlns:c16="http://schemas.microsoft.com/office/drawing/2014/chart" uri="{C3380CC4-5D6E-409C-BE32-E72D297353CC}">
                  <c16:uniqueId val="{00000033-995D-4D74-A995-1E63340DC2CF}"/>
                </c:ext>
              </c:extLst>
            </c:dLbl>
            <c:dLbl>
              <c:idx val="26"/>
              <c:delete val="1"/>
              <c:extLst>
                <c:ext xmlns:c15="http://schemas.microsoft.com/office/drawing/2012/chart" uri="{CE6537A1-D6FC-4f65-9D91-7224C49458BB}"/>
                <c:ext xmlns:c16="http://schemas.microsoft.com/office/drawing/2014/chart" uri="{C3380CC4-5D6E-409C-BE32-E72D297353CC}">
                  <c16:uniqueId val="{00000035-995D-4D74-A995-1E63340DC2CF}"/>
                </c:ext>
              </c:extLst>
            </c:dLbl>
            <c:dLbl>
              <c:idx val="27"/>
              <c:delete val="1"/>
              <c:extLst>
                <c:ext xmlns:c15="http://schemas.microsoft.com/office/drawing/2012/chart" uri="{CE6537A1-D6FC-4f65-9D91-7224C49458BB}"/>
                <c:ext xmlns:c16="http://schemas.microsoft.com/office/drawing/2014/chart" uri="{C3380CC4-5D6E-409C-BE32-E72D297353CC}">
                  <c16:uniqueId val="{00000037-995D-4D74-A995-1E63340DC2CF}"/>
                </c:ext>
              </c:extLst>
            </c:dLbl>
            <c:dLbl>
              <c:idx val="28"/>
              <c:layout>
                <c:manualLayout>
                  <c:x val="-4.2025997947640448E-2"/>
                  <c:y val="-0.3283178513661279"/>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458-4B44-A6BE-5F66EC7CF00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Sheet1!$A$2:$A$31</c:f>
              <c:numCache>
                <c:formatCode>General</c:formatCode>
                <c:ptCount val="30"/>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pt idx="29">
                  <c:v>2021</c:v>
                </c:pt>
              </c:numCache>
            </c:numRef>
          </c:cat>
          <c:val>
            <c:numRef>
              <c:f>Sheet1!$B$2:$B$31</c:f>
              <c:numCache>
                <c:formatCode>General</c:formatCode>
                <c:ptCount val="30"/>
                <c:pt idx="0">
                  <c:v>17.855666670000002</c:v>
                </c:pt>
                <c:pt idx="1">
                  <c:v>23.455666669999999</c:v>
                </c:pt>
                <c:pt idx="2">
                  <c:v>28.225666669999999</c:v>
                </c:pt>
                <c:pt idx="3">
                  <c:v>16.085666670000002</c:v>
                </c:pt>
                <c:pt idx="4">
                  <c:v>40.925666669999998</c:v>
                </c:pt>
                <c:pt idx="5">
                  <c:v>35.495666669999999</c:v>
                </c:pt>
                <c:pt idx="6">
                  <c:v>47.935666670000003</c:v>
                </c:pt>
                <c:pt idx="7">
                  <c:v>58.965666670000005</c:v>
                </c:pt>
                <c:pt idx="8">
                  <c:v>43.535666669999998</c:v>
                </c:pt>
                <c:pt idx="9">
                  <c:v>51.725666669999995</c:v>
                </c:pt>
                <c:pt idx="10">
                  <c:v>74.765666670000002</c:v>
                </c:pt>
                <c:pt idx="11">
                  <c:v>96.505666669999997</c:v>
                </c:pt>
                <c:pt idx="12">
                  <c:v>96.765666670000002</c:v>
                </c:pt>
                <c:pt idx="13">
                  <c:v>104.15566670000001</c:v>
                </c:pt>
                <c:pt idx="14">
                  <c:v>119.4856667</c:v>
                </c:pt>
                <c:pt idx="15">
                  <c:v>106.65566670000001</c:v>
                </c:pt>
                <c:pt idx="16">
                  <c:v>115.11566670000001</c:v>
                </c:pt>
                <c:pt idx="17">
                  <c:v>127.25566669999999</c:v>
                </c:pt>
                <c:pt idx="18">
                  <c:v>121.42566670000001</c:v>
                </c:pt>
                <c:pt idx="19">
                  <c:v>129.4756667</c:v>
                </c:pt>
                <c:pt idx="20">
                  <c:v>136.6956667</c:v>
                </c:pt>
                <c:pt idx="21">
                  <c:v>146.9856667</c:v>
                </c:pt>
                <c:pt idx="22">
                  <c:v>147.15566669999998</c:v>
                </c:pt>
                <c:pt idx="23">
                  <c:v>167.8256667</c:v>
                </c:pt>
                <c:pt idx="24">
                  <c:v>162.16566669999997</c:v>
                </c:pt>
                <c:pt idx="25">
                  <c:v>175.95566669999999</c:v>
                </c:pt>
                <c:pt idx="26">
                  <c:v>176.30566670000002</c:v>
                </c:pt>
                <c:pt idx="27">
                  <c:v>189.33566670000002</c:v>
                </c:pt>
                <c:pt idx="28">
                  <c:v>200.0756667</c:v>
                </c:pt>
              </c:numCache>
            </c:numRef>
          </c:val>
          <c:extLst>
            <c:ext xmlns:c16="http://schemas.microsoft.com/office/drawing/2014/chart" uri="{C3380CC4-5D6E-409C-BE32-E72D297353CC}">
              <c16:uniqueId val="{0000000A-3458-4B44-A6BE-5F66EC7CF004}"/>
            </c:ext>
          </c:extLst>
        </c:ser>
        <c:dLbls>
          <c:showLegendKey val="0"/>
          <c:showVal val="1"/>
          <c:showCatName val="0"/>
          <c:showSerName val="0"/>
          <c:showPercent val="0"/>
          <c:showBubbleSize val="0"/>
        </c:dLbls>
        <c:axId val="157817152"/>
        <c:axId val="157817984"/>
      </c:areaChart>
      <c:catAx>
        <c:axId val="1578171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bg1">
                    <a:lumMod val="50000"/>
                  </a:schemeClr>
                </a:solidFill>
                <a:latin typeface="+mn-lt"/>
                <a:ea typeface="+mn-ea"/>
                <a:cs typeface="+mn-cs"/>
              </a:defRPr>
            </a:pPr>
            <a:endParaRPr lang="en-US"/>
          </a:p>
        </c:txPr>
        <c:crossAx val="157817984"/>
        <c:crosses val="autoZero"/>
        <c:auto val="1"/>
        <c:lblAlgn val="ctr"/>
        <c:lblOffset val="100"/>
        <c:noMultiLvlLbl val="0"/>
      </c:catAx>
      <c:valAx>
        <c:axId val="157817984"/>
        <c:scaling>
          <c:orientation val="minMax"/>
        </c:scaling>
        <c:delete val="0"/>
        <c:axPos val="l"/>
        <c:majorGridlines>
          <c:spPr>
            <a:ln w="9525" cap="flat" cmpd="sng" algn="ctr">
              <a:solidFill>
                <a:schemeClr val="bg2"/>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SG"/>
                  <a:t>Ocean</a:t>
                </a:r>
                <a:r>
                  <a:rPr lang="en-SG" baseline="0"/>
                  <a:t> Heat in Zettajoules</a:t>
                </a:r>
                <a:endParaRPr lang="en-SG"/>
              </a:p>
            </c:rich>
          </c:tx>
          <c:layout>
            <c:manualLayout>
              <c:xMode val="edge"/>
              <c:yMode val="edge"/>
              <c:x val="2.6542735545878177E-2"/>
              <c:y val="0.18082460252858545"/>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lumMod val="50000"/>
                  </a:schemeClr>
                </a:solidFill>
                <a:latin typeface="+mn-lt"/>
                <a:ea typeface="+mn-ea"/>
                <a:cs typeface="+mn-cs"/>
              </a:defRPr>
            </a:pPr>
            <a:endParaRPr lang="en-US"/>
          </a:p>
        </c:txPr>
        <c:crossAx val="157817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SG" cap="none"/>
              <a:t>Climate</a:t>
            </a:r>
            <a:r>
              <a:rPr lang="en-SG"/>
              <a:t> </a:t>
            </a:r>
            <a:r>
              <a:rPr lang="en-SG" cap="none"/>
              <a:t>Related</a:t>
            </a:r>
            <a:r>
              <a:rPr lang="en-SG" baseline="0"/>
              <a:t> </a:t>
            </a:r>
            <a:r>
              <a:rPr lang="en-SG" cap="none" baseline="0"/>
              <a:t>Disasters</a:t>
            </a:r>
            <a:endParaRPr lang="en-SG"/>
          </a:p>
        </c:rich>
      </c:tx>
      <c:layout>
        <c:manualLayout>
          <c:xMode val="edge"/>
          <c:yMode val="edge"/>
          <c:x val="0.30047558269782376"/>
          <c:y val="4.779841760232692E-2"/>
        </c:manualLayout>
      </c:layout>
      <c:overlay val="0"/>
      <c:spPr>
        <a:noFill/>
        <a:ln>
          <a:noFill/>
        </a:ln>
        <a:effectLst/>
      </c:spPr>
      <c:txPr>
        <a:bodyPr rot="0" spcFirstLastPara="1" vertOverflow="ellipsis" vert="horz" wrap="square" anchor="ctr" anchorCtr="1"/>
        <a:lstStyle/>
        <a:p>
          <a:pPr algn="ct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0.11356774238478656"/>
          <c:y val="0.14646397981444836"/>
          <c:w val="0.86360012262184249"/>
          <c:h val="0.67191649611428916"/>
        </c:manualLayout>
      </c:layout>
      <c:lineChart>
        <c:grouping val="standard"/>
        <c:varyColors val="0"/>
        <c:ser>
          <c:idx val="0"/>
          <c:order val="0"/>
          <c:tx>
            <c:strRef>
              <c:f>Sheet1!$B$1</c:f>
              <c:strCache>
                <c:ptCount val="1"/>
                <c:pt idx="0">
                  <c:v>Drought</c:v>
                </c:pt>
              </c:strCache>
            </c:strRef>
          </c:tx>
          <c:spPr>
            <a:ln w="19050" cap="rnd" cmpd="sng" algn="ctr">
              <a:solidFill>
                <a:schemeClr val="accent1">
                  <a:shade val="95000"/>
                  <a:satMod val="105000"/>
                </a:schemeClr>
              </a:solidFill>
              <a:round/>
            </a:ln>
            <a:effectLst/>
          </c:spPr>
          <c:marker>
            <c:symbol val="circle"/>
            <c:size val="17"/>
            <c:spPr>
              <a:noFill/>
              <a:ln>
                <a:noFill/>
              </a:ln>
              <a:effectLst/>
            </c:spPr>
          </c:marker>
          <c:dLbls>
            <c:spPr>
              <a:solidFill>
                <a:srgbClr val="F0F0F0"/>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Sheet1!$B$2:$B$12</c:f>
              <c:numCache>
                <c:formatCode>General</c:formatCode>
                <c:ptCount val="11"/>
                <c:pt idx="0">
                  <c:v>16</c:v>
                </c:pt>
                <c:pt idx="1">
                  <c:v>18</c:v>
                </c:pt>
                <c:pt idx="2">
                  <c:v>9</c:v>
                </c:pt>
                <c:pt idx="3">
                  <c:v>20</c:v>
                </c:pt>
                <c:pt idx="4">
                  <c:v>27</c:v>
                </c:pt>
                <c:pt idx="5">
                  <c:v>14</c:v>
                </c:pt>
                <c:pt idx="6">
                  <c:v>12</c:v>
                </c:pt>
                <c:pt idx="7">
                  <c:v>17</c:v>
                </c:pt>
                <c:pt idx="8">
                  <c:v>15</c:v>
                </c:pt>
                <c:pt idx="9">
                  <c:v>10</c:v>
                </c:pt>
                <c:pt idx="10">
                  <c:v>15</c:v>
                </c:pt>
              </c:numCache>
            </c:numRef>
          </c:val>
          <c:smooth val="0"/>
          <c:extLst>
            <c:ext xmlns:c16="http://schemas.microsoft.com/office/drawing/2014/chart" uri="{C3380CC4-5D6E-409C-BE32-E72D297353CC}">
              <c16:uniqueId val="{00000000-7D9B-458A-BED2-578408C7E0FF}"/>
            </c:ext>
          </c:extLst>
        </c:ser>
        <c:ser>
          <c:idx val="1"/>
          <c:order val="1"/>
          <c:tx>
            <c:strRef>
              <c:f>Sheet1!$C$1</c:f>
              <c:strCache>
                <c:ptCount val="1"/>
                <c:pt idx="0">
                  <c:v>Flood</c:v>
                </c:pt>
              </c:strCache>
            </c:strRef>
          </c:tx>
          <c:spPr>
            <a:ln w="19050" cap="rnd" cmpd="sng" algn="ctr">
              <a:solidFill>
                <a:schemeClr val="accent2">
                  <a:shade val="95000"/>
                  <a:satMod val="105000"/>
                </a:schemeClr>
              </a:solidFill>
              <a:round/>
            </a:ln>
            <a:effectLst/>
          </c:spPr>
          <c:marker>
            <c:symbol val="circle"/>
            <c:size val="17"/>
            <c:spPr>
              <a:noFill/>
              <a:ln>
                <a:noFill/>
              </a:ln>
              <a:effectLst/>
            </c:spPr>
          </c:marker>
          <c:dLbls>
            <c:spPr>
              <a:solidFill>
                <a:srgbClr val="F0F0F0"/>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Sheet1!$C$2:$C$12</c:f>
              <c:numCache>
                <c:formatCode>General</c:formatCode>
                <c:ptCount val="11"/>
                <c:pt idx="0">
                  <c:v>156</c:v>
                </c:pt>
                <c:pt idx="1">
                  <c:v>136</c:v>
                </c:pt>
                <c:pt idx="2">
                  <c:v>148</c:v>
                </c:pt>
                <c:pt idx="3">
                  <c:v>136</c:v>
                </c:pt>
                <c:pt idx="4">
                  <c:v>161</c:v>
                </c:pt>
                <c:pt idx="5">
                  <c:v>160</c:v>
                </c:pt>
                <c:pt idx="6">
                  <c:v>127</c:v>
                </c:pt>
                <c:pt idx="7">
                  <c:v>127</c:v>
                </c:pt>
                <c:pt idx="8">
                  <c:v>196</c:v>
                </c:pt>
                <c:pt idx="9">
                  <c:v>200</c:v>
                </c:pt>
                <c:pt idx="10">
                  <c:v>223</c:v>
                </c:pt>
              </c:numCache>
            </c:numRef>
          </c:val>
          <c:smooth val="0"/>
          <c:extLst>
            <c:ext xmlns:c16="http://schemas.microsoft.com/office/drawing/2014/chart" uri="{C3380CC4-5D6E-409C-BE32-E72D297353CC}">
              <c16:uniqueId val="{00000001-7D9B-458A-BED2-578408C7E0FF}"/>
            </c:ext>
          </c:extLst>
        </c:ser>
        <c:ser>
          <c:idx val="2"/>
          <c:order val="2"/>
          <c:tx>
            <c:strRef>
              <c:f>Sheet1!$D$1</c:f>
              <c:strCache>
                <c:ptCount val="1"/>
                <c:pt idx="0">
                  <c:v>Storm</c:v>
                </c:pt>
              </c:strCache>
            </c:strRef>
          </c:tx>
          <c:spPr>
            <a:ln w="19050" cap="rnd" cmpd="sng" algn="ctr">
              <a:solidFill>
                <a:srgbClr val="C00000"/>
              </a:solidFill>
              <a:round/>
            </a:ln>
            <a:effectLst/>
          </c:spPr>
          <c:marker>
            <c:symbol val="circle"/>
            <c:size val="17"/>
            <c:spPr>
              <a:noFill/>
              <a:ln>
                <a:noFill/>
              </a:ln>
              <a:effectLst/>
            </c:spPr>
          </c:marker>
          <c:dLbls>
            <c:numFmt formatCode="General" sourceLinked="0"/>
            <c:spPr>
              <a:solidFill>
                <a:srgbClr val="F0F0F0"/>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Sheet1!$D$2:$D$12</c:f>
              <c:numCache>
                <c:formatCode>General</c:formatCode>
                <c:ptCount val="11"/>
                <c:pt idx="0">
                  <c:v>81</c:v>
                </c:pt>
                <c:pt idx="1">
                  <c:v>90</c:v>
                </c:pt>
                <c:pt idx="2">
                  <c:v>105</c:v>
                </c:pt>
                <c:pt idx="3">
                  <c:v>98</c:v>
                </c:pt>
                <c:pt idx="4">
                  <c:v>121</c:v>
                </c:pt>
                <c:pt idx="5">
                  <c:v>86</c:v>
                </c:pt>
                <c:pt idx="6">
                  <c:v>126</c:v>
                </c:pt>
                <c:pt idx="7">
                  <c:v>95</c:v>
                </c:pt>
                <c:pt idx="8">
                  <c:v>91</c:v>
                </c:pt>
                <c:pt idx="9">
                  <c:v>127</c:v>
                </c:pt>
                <c:pt idx="10">
                  <c:v>119</c:v>
                </c:pt>
              </c:numCache>
            </c:numRef>
          </c:val>
          <c:smooth val="0"/>
          <c:extLst>
            <c:ext xmlns:c16="http://schemas.microsoft.com/office/drawing/2014/chart" uri="{C3380CC4-5D6E-409C-BE32-E72D297353CC}">
              <c16:uniqueId val="{00000002-7D9B-458A-BED2-578408C7E0FF}"/>
            </c:ext>
          </c:extLst>
        </c:ser>
        <c:dLbls>
          <c:dLblPos val="ctr"/>
          <c:showLegendKey val="0"/>
          <c:showVal val="1"/>
          <c:showCatName val="0"/>
          <c:showSerName val="0"/>
          <c:showPercent val="0"/>
          <c:showBubbleSize val="0"/>
        </c:dLbls>
        <c:marker val="1"/>
        <c:smooth val="0"/>
        <c:axId val="1884850927"/>
        <c:axId val="1884844687"/>
      </c:lineChart>
      <c:catAx>
        <c:axId val="188485092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crossAx val="1884844687"/>
        <c:crosses val="autoZero"/>
        <c:auto val="1"/>
        <c:lblAlgn val="ctr"/>
        <c:lblOffset val="100"/>
        <c:noMultiLvlLbl val="0"/>
      </c:catAx>
      <c:valAx>
        <c:axId val="1884844687"/>
        <c:scaling>
          <c:orientation val="minMax"/>
        </c:scaling>
        <c:delete val="0"/>
        <c:axPos val="l"/>
        <c:majorGridlines>
          <c:spPr>
            <a:ln>
              <a:solidFill>
                <a:schemeClr val="dk1">
                  <a:lumMod val="15000"/>
                  <a:lumOff val="85000"/>
                </a:schemeClr>
              </a:solidFill>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SG"/>
                  <a:t>No.</a:t>
                </a:r>
                <a:r>
                  <a:rPr lang="en-SG" baseline="0"/>
                  <a:t> of Disasters</a:t>
                </a:r>
                <a:endParaRPr lang="en-SG"/>
              </a:p>
            </c:rich>
          </c:tx>
          <c:layout>
            <c:manualLayout>
              <c:xMode val="edge"/>
              <c:yMode val="edge"/>
              <c:x val="0"/>
              <c:y val="0.40711808632122876"/>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884850927"/>
        <c:crosses val="autoZero"/>
        <c:crossBetween val="between"/>
      </c:valAx>
      <c:spPr>
        <a:noFill/>
        <a:ln>
          <a:noFill/>
        </a:ln>
        <a:effectLst/>
      </c:spPr>
    </c:plotArea>
    <c:legend>
      <c:legendPos val="b"/>
      <c:layout>
        <c:manualLayout>
          <c:xMode val="edge"/>
          <c:yMode val="edge"/>
          <c:x val="0.29485850649980377"/>
          <c:y val="0.92476670156819507"/>
          <c:w val="0.41854889676139051"/>
          <c:h val="7.523329843180495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SG" sz="1800" dirty="0"/>
              <a:t>Displacement </a:t>
            </a:r>
            <a:r>
              <a:rPr lang="en-SG" sz="1800" baseline="0" dirty="0"/>
              <a:t>due to Climatic Disasters</a:t>
            </a:r>
            <a:endParaRPr lang="en-SG" sz="18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0870014779918827"/>
          <c:y val="6.8651431727005469E-2"/>
          <c:w val="0.86508407439350909"/>
          <c:h val="0.75933372609297178"/>
        </c:manualLayout>
      </c:layout>
      <c:lineChart>
        <c:grouping val="standard"/>
        <c:varyColors val="0"/>
        <c:ser>
          <c:idx val="0"/>
          <c:order val="0"/>
          <c:tx>
            <c:strRef>
              <c:f>Sheet1!$B$1</c:f>
              <c:strCache>
                <c:ptCount val="1"/>
                <c:pt idx="0">
                  <c:v>Flood</c:v>
                </c:pt>
              </c:strCache>
            </c:strRef>
          </c:tx>
          <c:spPr>
            <a:ln w="31750" cap="rnd">
              <a:solidFill>
                <a:schemeClr val="accent1"/>
              </a:solidFill>
              <a:round/>
            </a:ln>
            <a:effectLst/>
          </c:spPr>
          <c:marker>
            <c:symbol val="circle"/>
            <c:size val="17"/>
            <c:spPr>
              <a:solidFill>
                <a:srgbClr val="F0F0F0"/>
              </a:solidFill>
              <a:ln>
                <a:no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Sheet1!$B$2:$B$12</c:f>
              <c:numCache>
                <c:formatCode>General</c:formatCode>
                <c:ptCount val="11"/>
                <c:pt idx="0">
                  <c:v>10312738</c:v>
                </c:pt>
                <c:pt idx="1">
                  <c:v>19792568</c:v>
                </c:pt>
                <c:pt idx="2">
                  <c:v>6119889</c:v>
                </c:pt>
                <c:pt idx="3">
                  <c:v>8162172</c:v>
                </c:pt>
                <c:pt idx="4">
                  <c:v>8293785</c:v>
                </c:pt>
                <c:pt idx="5">
                  <c:v>10193493</c:v>
                </c:pt>
                <c:pt idx="6">
                  <c:v>8639111</c:v>
                </c:pt>
                <c:pt idx="7">
                  <c:v>5377228</c:v>
                </c:pt>
                <c:pt idx="8">
                  <c:v>9986213</c:v>
                </c:pt>
                <c:pt idx="9">
                  <c:v>14055680</c:v>
                </c:pt>
                <c:pt idx="10">
                  <c:v>10063033</c:v>
                </c:pt>
              </c:numCache>
            </c:numRef>
          </c:val>
          <c:smooth val="0"/>
          <c:extLst>
            <c:ext xmlns:c16="http://schemas.microsoft.com/office/drawing/2014/chart" uri="{C3380CC4-5D6E-409C-BE32-E72D297353CC}">
              <c16:uniqueId val="{00000000-3A64-4BA3-A309-D9B13CA5C630}"/>
            </c:ext>
          </c:extLst>
        </c:ser>
        <c:ser>
          <c:idx val="1"/>
          <c:order val="1"/>
          <c:tx>
            <c:strRef>
              <c:f>Sheet1!$C$1</c:f>
              <c:strCache>
                <c:ptCount val="1"/>
                <c:pt idx="0">
                  <c:v>Storm</c:v>
                </c:pt>
              </c:strCache>
            </c:strRef>
          </c:tx>
          <c:spPr>
            <a:ln w="31750" cap="rnd">
              <a:solidFill>
                <a:schemeClr val="accent2"/>
              </a:solidFill>
              <a:round/>
            </a:ln>
            <a:effectLst/>
          </c:spPr>
          <c:marker>
            <c:symbol val="circle"/>
            <c:size val="17"/>
            <c:spPr>
              <a:solidFill>
                <a:srgbClr val="F0F0F0"/>
              </a:solidFill>
              <a:ln>
                <a:noFill/>
              </a:ln>
              <a:effectLst/>
            </c:spPr>
          </c:marker>
          <c:dLbls>
            <c:dLbl>
              <c:idx val="3"/>
              <c:layout>
                <c:manualLayout>
                  <c:x val="-5.1317431972214694E-2"/>
                  <c:y val="-5.63343510270088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040-4D21-BB03-B1F3ED966CB3}"/>
                </c:ext>
              </c:extLst>
            </c:dLbl>
            <c:dLbl>
              <c:idx val="9"/>
              <c:layout>
                <c:manualLayout>
                  <c:x val="-4.9011682065855836E-2"/>
                  <c:y val="-5.63343510270088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040-4D21-BB03-B1F3ED966CB3}"/>
                </c:ext>
              </c:extLst>
            </c:dLbl>
            <c:dLbl>
              <c:idx val="10"/>
              <c:layout>
                <c:manualLayout>
                  <c:x val="-4.7683065695951196E-2"/>
                  <c:y val="-4.82865865945789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40-4D21-BB03-B1F3ED966CB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Sheet1!$C$2:$C$12</c:f>
              <c:numCache>
                <c:formatCode>General</c:formatCode>
                <c:ptCount val="11"/>
                <c:pt idx="0">
                  <c:v>3072366</c:v>
                </c:pt>
                <c:pt idx="1">
                  <c:v>9567438</c:v>
                </c:pt>
                <c:pt idx="2">
                  <c:v>14074302</c:v>
                </c:pt>
                <c:pt idx="3">
                  <c:v>9107468</c:v>
                </c:pt>
                <c:pt idx="4">
                  <c:v>6303119</c:v>
                </c:pt>
                <c:pt idx="5">
                  <c:v>12908038</c:v>
                </c:pt>
                <c:pt idx="6">
                  <c:v>7543635</c:v>
                </c:pt>
                <c:pt idx="7">
                  <c:v>9305222</c:v>
                </c:pt>
                <c:pt idx="8">
                  <c:v>13021194</c:v>
                </c:pt>
                <c:pt idx="9">
                  <c:v>14578882</c:v>
                </c:pt>
                <c:pt idx="10">
                  <c:v>11480657</c:v>
                </c:pt>
              </c:numCache>
            </c:numRef>
          </c:val>
          <c:smooth val="0"/>
          <c:extLst>
            <c:ext xmlns:c16="http://schemas.microsoft.com/office/drawing/2014/chart" uri="{C3380CC4-5D6E-409C-BE32-E72D297353CC}">
              <c16:uniqueId val="{00000001-3A64-4BA3-A309-D9B13CA5C630}"/>
            </c:ext>
          </c:extLst>
        </c:ser>
        <c:ser>
          <c:idx val="2"/>
          <c:order val="2"/>
          <c:tx>
            <c:strRef>
              <c:f>Sheet1!$D$1</c:f>
              <c:strCache>
                <c:ptCount val="1"/>
                <c:pt idx="0">
                  <c:v>Totals</c:v>
                </c:pt>
              </c:strCache>
            </c:strRef>
          </c:tx>
          <c:spPr>
            <a:ln w="31750" cap="rnd">
              <a:solidFill>
                <a:schemeClr val="accent3"/>
              </a:solidFill>
              <a:round/>
            </a:ln>
            <a:effectLst/>
          </c:spPr>
          <c:marker>
            <c:symbol val="circle"/>
            <c:size val="17"/>
            <c:spPr>
              <a:solidFill>
                <a:srgbClr val="F0F0F0"/>
              </a:solidFill>
              <a:ln>
                <a:no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2011</c:v>
                </c:pt>
                <c:pt idx="1">
                  <c:v>2012</c:v>
                </c:pt>
                <c:pt idx="2">
                  <c:v>2013</c:v>
                </c:pt>
                <c:pt idx="3">
                  <c:v>2014</c:v>
                </c:pt>
                <c:pt idx="4">
                  <c:v>2015</c:v>
                </c:pt>
                <c:pt idx="5">
                  <c:v>2016</c:v>
                </c:pt>
                <c:pt idx="6">
                  <c:v>2017</c:v>
                </c:pt>
                <c:pt idx="7">
                  <c:v>2018</c:v>
                </c:pt>
                <c:pt idx="8">
                  <c:v>2019</c:v>
                </c:pt>
                <c:pt idx="9">
                  <c:v>2020</c:v>
                </c:pt>
                <c:pt idx="10">
                  <c:v>2021</c:v>
                </c:pt>
              </c:numCache>
            </c:numRef>
          </c:cat>
          <c:val>
            <c:numRef>
              <c:f>Sheet1!$D$2:$D$12</c:f>
              <c:numCache>
                <c:formatCode>General</c:formatCode>
                <c:ptCount val="11"/>
                <c:pt idx="0">
                  <c:v>13473104</c:v>
                </c:pt>
                <c:pt idx="1">
                  <c:v>29363556</c:v>
                </c:pt>
                <c:pt idx="2">
                  <c:v>20210511</c:v>
                </c:pt>
                <c:pt idx="3">
                  <c:v>17269646</c:v>
                </c:pt>
                <c:pt idx="4">
                  <c:v>14598936</c:v>
                </c:pt>
                <c:pt idx="5">
                  <c:v>23186816</c:v>
                </c:pt>
                <c:pt idx="6">
                  <c:v>17466485</c:v>
                </c:pt>
                <c:pt idx="7">
                  <c:v>15470688</c:v>
                </c:pt>
                <c:pt idx="8">
                  <c:v>23308608</c:v>
                </c:pt>
                <c:pt idx="9">
                  <c:v>28713576</c:v>
                </c:pt>
                <c:pt idx="10">
                  <c:v>21804354</c:v>
                </c:pt>
              </c:numCache>
            </c:numRef>
          </c:val>
          <c:smooth val="0"/>
          <c:extLst>
            <c:ext xmlns:c16="http://schemas.microsoft.com/office/drawing/2014/chart" uri="{C3380CC4-5D6E-409C-BE32-E72D297353CC}">
              <c16:uniqueId val="{00000000-8040-4D21-BB03-B1F3ED966CB3}"/>
            </c:ext>
          </c:extLst>
        </c:ser>
        <c:dLbls>
          <c:dLblPos val="ctr"/>
          <c:showLegendKey val="0"/>
          <c:showVal val="1"/>
          <c:showCatName val="0"/>
          <c:showSerName val="0"/>
          <c:showPercent val="0"/>
          <c:showBubbleSize val="0"/>
        </c:dLbls>
        <c:marker val="1"/>
        <c:smooth val="0"/>
        <c:axId val="1883434687"/>
        <c:axId val="1883430527"/>
      </c:lineChart>
      <c:catAx>
        <c:axId val="188343468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83430527"/>
        <c:crosses val="autoZero"/>
        <c:auto val="1"/>
        <c:lblAlgn val="ctr"/>
        <c:lblOffset val="100"/>
        <c:noMultiLvlLbl val="0"/>
      </c:catAx>
      <c:valAx>
        <c:axId val="1883430527"/>
        <c:scaling>
          <c:orientation val="minMax"/>
        </c:scaling>
        <c:delete val="0"/>
        <c:axPos val="l"/>
        <c:majorGridlines>
          <c:spPr>
            <a:ln w="9525" cap="flat" cmpd="sng" algn="ctr">
              <a:solidFill>
                <a:schemeClr val="bg2"/>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SG"/>
                  <a:t>No. of Displacements (Mn)</a:t>
                </a:r>
              </a:p>
            </c:rich>
          </c:tx>
          <c:layout>
            <c:manualLayout>
              <c:xMode val="edge"/>
              <c:yMode val="edge"/>
              <c:x val="0"/>
              <c:y val="0.20665122205832628"/>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883434687"/>
        <c:crosses val="autoZero"/>
        <c:crossBetween val="between"/>
        <c:dispUnits>
          <c:builtInUnit val="millions"/>
        </c:dispUnits>
      </c:valAx>
      <c:spPr>
        <a:noFill/>
        <a:ln>
          <a:noFill/>
        </a:ln>
        <a:effectLst/>
      </c:spPr>
    </c:plotArea>
    <c:legend>
      <c:legendPos val="b"/>
      <c:layout>
        <c:manualLayout>
          <c:xMode val="edge"/>
          <c:yMode val="edge"/>
          <c:x val="0.26926512502129912"/>
          <c:y val="0.91575099038920116"/>
          <c:w val="0.4519367398456553"/>
          <c:h val="7.6748186439751995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SG" sz="1800"/>
              <a:t>Average Annual Emissions across sectors (2010 - 2020)</a:t>
            </a:r>
          </a:p>
        </c:rich>
      </c:tx>
      <c:layout>
        <c:manualLayout>
          <c:xMode val="edge"/>
          <c:yMode val="edge"/>
          <c:x val="0.14797265933943338"/>
          <c:y val="1.468940015198324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3209398162043885"/>
          <c:y val="0.23486878070853789"/>
          <c:w val="0.40871017371353541"/>
          <c:h val="0.64371828521434837"/>
        </c:manualLayout>
      </c:layout>
      <c:doughnutChart>
        <c:varyColors val="1"/>
        <c:ser>
          <c:idx val="0"/>
          <c:order val="0"/>
          <c:tx>
            <c:strRef>
              <c:f>Sheet1!$B$1</c:f>
              <c:strCache>
                <c:ptCount val="1"/>
                <c:pt idx="0">
                  <c:v>Annual Emmisions</c:v>
                </c:pt>
              </c:strCache>
            </c:strRef>
          </c:tx>
          <c:spPr>
            <a:effectLst>
              <a:outerShdw blurRad="50800" dist="38100" dir="2700000" algn="tl" rotWithShape="0">
                <a:prstClr val="black">
                  <a:alpha val="40000"/>
                </a:prstClr>
              </a:outerShdw>
            </a:effectLst>
          </c:spPr>
          <c:dPt>
            <c:idx val="0"/>
            <c:bubble3D val="0"/>
            <c:spPr>
              <a:solidFill>
                <a:srgbClr val="005696"/>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930E-421A-B65F-65299EA89C20}"/>
              </c:ext>
            </c:extLst>
          </c:dPt>
          <c:dPt>
            <c:idx val="1"/>
            <c:bubble3D val="0"/>
            <c:spPr>
              <a:solidFill>
                <a:srgbClr val="3F8046"/>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930E-421A-B65F-65299EA89C20}"/>
              </c:ext>
            </c:extLst>
          </c:dPt>
          <c:dPt>
            <c:idx val="2"/>
            <c:bubble3D val="0"/>
            <c:spPr>
              <a:solidFill>
                <a:srgbClr val="EB2D37"/>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930E-421A-B65F-65299EA89C20}"/>
              </c:ext>
            </c:extLst>
          </c:dPt>
          <c:dPt>
            <c:idx val="3"/>
            <c:bubble3D val="0"/>
            <c:spPr>
              <a:solidFill>
                <a:schemeClr val="accent2"/>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930E-421A-B65F-65299EA89C20}"/>
              </c:ext>
            </c:extLst>
          </c:dPt>
          <c:dPt>
            <c:idx val="4"/>
            <c:bubble3D val="0"/>
            <c:spPr>
              <a:solidFill>
                <a:srgbClr val="FFCE00"/>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9-930E-421A-B65F-65299EA89C20}"/>
              </c:ext>
            </c:extLst>
          </c:dPt>
          <c:dLbls>
            <c:dLbl>
              <c:idx val="0"/>
              <c:layout>
                <c:manualLayout>
                  <c:x val="0.12769841029600992"/>
                  <c:y val="-1.579086752422118E-3"/>
                </c:manualLayout>
              </c:layout>
              <c:showLegendKey val="1"/>
              <c:showVal val="0"/>
              <c:showCatName val="0"/>
              <c:showSerName val="0"/>
              <c:showPercent val="1"/>
              <c:showBubbleSize val="0"/>
              <c:extLst>
                <c:ext xmlns:c15="http://schemas.microsoft.com/office/drawing/2012/chart" uri="{CE6537A1-D6FC-4f65-9D91-7224C49458BB}">
                  <c15:layout>
                    <c:manualLayout>
                      <c:w val="7.6913437843028273E-2"/>
                      <c:h val="5.0845447148487162E-2"/>
                    </c:manualLayout>
                  </c15:layout>
                </c:ext>
                <c:ext xmlns:c16="http://schemas.microsoft.com/office/drawing/2014/chart" uri="{C3380CC4-5D6E-409C-BE32-E72D297353CC}">
                  <c16:uniqueId val="{00000001-930E-421A-B65F-65299EA89C20}"/>
                </c:ext>
              </c:extLst>
            </c:dLbl>
            <c:dLbl>
              <c:idx val="1"/>
              <c:layout>
                <c:manualLayout>
                  <c:x val="1.5198808029128787E-2"/>
                  <c:y val="0.13834320085310686"/>
                </c:manualLayout>
              </c:layout>
              <c:showLegendKey val="1"/>
              <c:showVal val="0"/>
              <c:showCatName val="0"/>
              <c:showSerName val="0"/>
              <c:showPercent val="1"/>
              <c:showBubbleSize val="0"/>
              <c:extLst>
                <c:ext xmlns:c15="http://schemas.microsoft.com/office/drawing/2012/chart" uri="{CE6537A1-D6FC-4f65-9D91-7224C49458BB}">
                  <c15:layout>
                    <c:manualLayout>
                      <c:w val="8.7033705671533554E-2"/>
                      <c:h val="5.7539047035488969E-2"/>
                    </c:manualLayout>
                  </c15:layout>
                </c:ext>
                <c:ext xmlns:c16="http://schemas.microsoft.com/office/drawing/2014/chart" uri="{C3380CC4-5D6E-409C-BE32-E72D297353CC}">
                  <c16:uniqueId val="{00000003-930E-421A-B65F-65299EA89C20}"/>
                </c:ext>
              </c:extLst>
            </c:dLbl>
            <c:dLbl>
              <c:idx val="2"/>
              <c:layout>
                <c:manualLayout>
                  <c:x val="-0.15572263294306554"/>
                  <c:y val="9.0275172562521259E-3"/>
                </c:manualLayout>
              </c:layout>
              <c:showLegendKey val="1"/>
              <c:showVal val="0"/>
              <c:showCatName val="0"/>
              <c:showSerName val="0"/>
              <c:showPercent val="1"/>
              <c:showBubbleSize val="0"/>
              <c:extLst>
                <c:ext xmlns:c15="http://schemas.microsoft.com/office/drawing/2012/chart" uri="{CE6537A1-D6FC-4f65-9D91-7224C49458BB}">
                  <c15:layout>
                    <c:manualLayout>
                      <c:w val="9.4623906542912514E-2"/>
                      <c:h val="4.8823633509876022E-2"/>
                    </c:manualLayout>
                  </c15:layout>
                </c:ext>
                <c:ext xmlns:c16="http://schemas.microsoft.com/office/drawing/2014/chart" uri="{C3380CC4-5D6E-409C-BE32-E72D297353CC}">
                  <c16:uniqueId val="{00000005-930E-421A-B65F-65299EA89C20}"/>
                </c:ext>
              </c:extLst>
            </c:dLbl>
            <c:dLbl>
              <c:idx val="3"/>
              <c:layout>
                <c:manualLayout>
                  <c:x val="-0.20891619501835793"/>
                  <c:y val="-0.13144549480723924"/>
                </c:manualLayout>
              </c:layout>
              <c:showLegendKey val="1"/>
              <c:showVal val="0"/>
              <c:showCatName val="0"/>
              <c:showSerName val="0"/>
              <c:showPercent val="1"/>
              <c:showBubbleSize val="0"/>
              <c:extLst>
                <c:ext xmlns:c15="http://schemas.microsoft.com/office/drawing/2012/chart" uri="{CE6537A1-D6FC-4f65-9D91-7224C49458BB}">
                  <c15:layout>
                    <c:manualLayout>
                      <c:w val="0.12454244635560788"/>
                      <c:h val="5.7161806220071908E-2"/>
                    </c:manualLayout>
                  </c15:layout>
                </c:ext>
                <c:ext xmlns:c16="http://schemas.microsoft.com/office/drawing/2014/chart" uri="{C3380CC4-5D6E-409C-BE32-E72D297353CC}">
                  <c16:uniqueId val="{00000007-930E-421A-B65F-65299EA89C20}"/>
                </c:ext>
              </c:extLst>
            </c:dLbl>
            <c:dLbl>
              <c:idx val="4"/>
              <c:layout>
                <c:manualLayout>
                  <c:x val="-7.597950446546857E-2"/>
                  <c:y val="-0.14124075175614675"/>
                </c:manualLayout>
              </c:layout>
              <c:showLegendKey val="1"/>
              <c:showVal val="0"/>
              <c:showCatName val="0"/>
              <c:showSerName val="0"/>
              <c:showPercent val="1"/>
              <c:showBubbleSize val="0"/>
              <c:extLst>
                <c:ext xmlns:c15="http://schemas.microsoft.com/office/drawing/2012/chart" uri="{CE6537A1-D6FC-4f65-9D91-7224C49458BB}">
                  <c15:layout>
                    <c:manualLayout>
                      <c:w val="8.6591441998713034E-2"/>
                      <c:h val="4.7687267612694789E-2"/>
                    </c:manualLayout>
                  </c15:layout>
                </c:ext>
                <c:ext xmlns:c16="http://schemas.microsoft.com/office/drawing/2014/chart" uri="{C3380CC4-5D6E-409C-BE32-E72D297353CC}">
                  <c16:uniqueId val="{00000009-930E-421A-B65F-65299EA89C20}"/>
                </c:ext>
              </c:extLst>
            </c:dLbl>
            <c:spPr>
              <a:noFill/>
              <a:ln>
                <a:noFill/>
              </a:ln>
              <a:effectLst/>
            </c:spPr>
            <c:txPr>
              <a:bodyPr rot="0" spcFirstLastPara="1" vertOverflow="overflow" horzOverflow="overflow" vert="horz" wrap="square" lIns="38100" tIns="19050" rIns="38100" bIns="19050" anchor="t" anchorCtr="0">
                <a:noAutofit/>
              </a:bodyPr>
              <a:lstStyle/>
              <a:p>
                <a:pPr>
                  <a:defRPr sz="1400" b="1" i="0" u="none" strike="noStrike" kern="1200" baseline="0">
                    <a:solidFill>
                      <a:schemeClr val="bg1">
                        <a:lumMod val="50000"/>
                      </a:schemeClr>
                    </a:solidFill>
                    <a:effectLst/>
                    <a:latin typeface="+mn-lt"/>
                    <a:ea typeface="+mn-ea"/>
                    <a:cs typeface="+mn-cs"/>
                  </a:defRPr>
                </a:pPr>
                <a:endParaRPr lang="en-US"/>
              </a:p>
            </c:txPr>
            <c:showLegendKey val="1"/>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Electricity, Gas, Steam and Air-conditioning</c:v>
                </c:pt>
                <c:pt idx="1">
                  <c:v>Manufacturing</c:v>
                </c:pt>
                <c:pt idx="2">
                  <c:v>Agriculture, Forestry and Fishing</c:v>
                </c:pt>
                <c:pt idx="3">
                  <c:v>Tansportation</c:v>
                </c:pt>
                <c:pt idx="4">
                  <c:v>Construction</c:v>
                </c:pt>
              </c:strCache>
            </c:strRef>
          </c:cat>
          <c:val>
            <c:numRef>
              <c:f>Sheet1!$B$2:$B$6</c:f>
              <c:numCache>
                <c:formatCode>General</c:formatCode>
                <c:ptCount val="5"/>
                <c:pt idx="0">
                  <c:v>13377</c:v>
                </c:pt>
                <c:pt idx="1">
                  <c:v>9604</c:v>
                </c:pt>
                <c:pt idx="2">
                  <c:v>6357</c:v>
                </c:pt>
                <c:pt idx="3">
                  <c:v>2994</c:v>
                </c:pt>
                <c:pt idx="4">
                  <c:v>2956</c:v>
                </c:pt>
              </c:numCache>
            </c:numRef>
          </c:val>
          <c:extLst>
            <c:ext xmlns:c16="http://schemas.microsoft.com/office/drawing/2014/chart" uri="{C3380CC4-5D6E-409C-BE32-E72D297353CC}">
              <c16:uniqueId val="{0000000A-930E-421A-B65F-65299EA89C20}"/>
            </c:ext>
          </c:extLst>
        </c:ser>
        <c:dLbls>
          <c:showLegendKey val="0"/>
          <c:showVal val="0"/>
          <c:showCatName val="0"/>
          <c:showSerName val="0"/>
          <c:showPercent val="1"/>
          <c:showBubbleSize val="0"/>
          <c:showLeaderLines val="1"/>
        </c:dLbls>
        <c:firstSliceAng val="13"/>
        <c:holeSize val="5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Green House Gas (GHG) Emissions</a:t>
            </a:r>
          </a:p>
        </c:rich>
      </c:tx>
      <c:layout>
        <c:manualLayout>
          <c:xMode val="edge"/>
          <c:yMode val="edge"/>
          <c:x val="0.30228726402305905"/>
          <c:y val="5.65983726682310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35283219893171"/>
          <c:y val="0.17670964966258659"/>
          <c:w val="0.85413129093477547"/>
          <c:h val="0.65151068975624304"/>
        </c:manualLayout>
      </c:layout>
      <c:lineChart>
        <c:grouping val="standard"/>
        <c:varyColors val="0"/>
        <c:ser>
          <c:idx val="0"/>
          <c:order val="0"/>
          <c:tx>
            <c:strRef>
              <c:f>Sheet1!$B$1</c:f>
              <c:strCache>
                <c:ptCount val="1"/>
                <c:pt idx="0">
                  <c:v>Green house gas Emissions</c:v>
                </c:pt>
              </c:strCache>
            </c:strRef>
          </c:tx>
          <c:spPr>
            <a:ln w="28575" cap="rnd">
              <a:solidFill>
                <a:srgbClr val="FF0000"/>
              </a:solidFill>
              <a:round/>
            </a:ln>
            <a:effectLst/>
          </c:spPr>
          <c:marker>
            <c:symbol val="circle"/>
            <c:size val="7"/>
            <c:spPr>
              <a:solidFill>
                <a:srgbClr val="F2F2F2"/>
              </a:solidFill>
              <a:ln w="19050">
                <a:solidFill>
                  <a:srgbClr val="FF0000"/>
                </a:solidFill>
              </a:ln>
              <a:effectLst/>
            </c:spPr>
          </c:marker>
          <c:dLbls>
            <c:dLbl>
              <c:idx val="10"/>
              <c:layout>
                <c:manualLayout>
                  <c:x val="-4.9203010992819055E-2"/>
                  <c:y val="3.063430802811002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1A-4070-BDCB-8EFEB70DEF78}"/>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Sheet1!$B$2:$B$13</c:f>
              <c:numCache>
                <c:formatCode>General</c:formatCode>
                <c:ptCount val="12"/>
                <c:pt idx="0">
                  <c:v>90444.66</c:v>
                </c:pt>
                <c:pt idx="1">
                  <c:v>92981.94</c:v>
                </c:pt>
                <c:pt idx="2">
                  <c:v>94491.58</c:v>
                </c:pt>
                <c:pt idx="3">
                  <c:v>95686.81</c:v>
                </c:pt>
                <c:pt idx="4">
                  <c:v>96462.73</c:v>
                </c:pt>
                <c:pt idx="5">
                  <c:v>96272.06</c:v>
                </c:pt>
                <c:pt idx="6">
                  <c:v>96528.08</c:v>
                </c:pt>
                <c:pt idx="7">
                  <c:v>97920.69</c:v>
                </c:pt>
                <c:pt idx="8">
                  <c:v>99796.25</c:v>
                </c:pt>
                <c:pt idx="9">
                  <c:v>100526.9</c:v>
                </c:pt>
                <c:pt idx="10">
                  <c:v>95870.73</c:v>
                </c:pt>
                <c:pt idx="11">
                  <c:v>102679.42</c:v>
                </c:pt>
              </c:numCache>
            </c:numRef>
          </c:val>
          <c:smooth val="0"/>
          <c:extLst>
            <c:ext xmlns:c16="http://schemas.microsoft.com/office/drawing/2014/chart" uri="{C3380CC4-5D6E-409C-BE32-E72D297353CC}">
              <c16:uniqueId val="{00000001-221A-4070-BDCB-8EFEB70DEF78}"/>
            </c:ext>
          </c:extLst>
        </c:ser>
        <c:dLbls>
          <c:showLegendKey val="0"/>
          <c:showVal val="0"/>
          <c:showCatName val="0"/>
          <c:showSerName val="0"/>
          <c:showPercent val="0"/>
          <c:showBubbleSize val="0"/>
        </c:dLbls>
        <c:marker val="1"/>
        <c:smooth val="0"/>
        <c:axId val="157827552"/>
        <c:axId val="157820896"/>
      </c:lineChart>
      <c:catAx>
        <c:axId val="15782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bg1">
                    <a:lumMod val="50000"/>
                  </a:schemeClr>
                </a:solidFill>
                <a:latin typeface="+mn-lt"/>
                <a:ea typeface="+mn-ea"/>
                <a:cs typeface="+mn-cs"/>
              </a:defRPr>
            </a:pPr>
            <a:endParaRPr lang="en-US"/>
          </a:p>
        </c:txPr>
        <c:crossAx val="157820896"/>
        <c:crosses val="autoZero"/>
        <c:auto val="1"/>
        <c:lblAlgn val="ctr"/>
        <c:lblOffset val="100"/>
        <c:noMultiLvlLbl val="0"/>
      </c:catAx>
      <c:valAx>
        <c:axId val="157820896"/>
        <c:scaling>
          <c:orientation val="minMax"/>
          <c:max val="103000"/>
          <c:min val="9000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SG" sz="1100"/>
                  <a:t>Million</a:t>
                </a:r>
                <a:r>
                  <a:rPr lang="en-SG" sz="1100" baseline="0"/>
                  <a:t> metric tonne of CO2 equivalent</a:t>
                </a:r>
                <a:endParaRPr lang="en-SG" sz="1100"/>
              </a:p>
            </c:rich>
          </c:tx>
          <c:layout>
            <c:manualLayout>
              <c:xMode val="edge"/>
              <c:yMode val="edge"/>
              <c:x val="1.3406213286530348E-2"/>
              <c:y val="7.2220346275083169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t;=1000000]#,&quot;M&quot;;[&gt;=1000]#,&quot;K&quot;;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lumMod val="50000"/>
                  </a:schemeClr>
                </a:solidFill>
                <a:latin typeface="+mn-lt"/>
                <a:ea typeface="+mn-ea"/>
                <a:cs typeface="+mn-cs"/>
              </a:defRPr>
            </a:pPr>
            <a:endParaRPr lang="en-US"/>
          </a:p>
        </c:txPr>
        <c:crossAx val="157827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i="0" u="none" strike="noStrike" baseline="0" dirty="0">
                <a:effectLst/>
              </a:rPr>
              <a:t>Projected emission reduction by Sector </a:t>
            </a:r>
            <a:r>
              <a:rPr lang="en-US" sz="1100" b="1" i="0" u="none" strike="noStrike" baseline="0" dirty="0">
                <a:effectLst/>
              </a:rPr>
              <a:t>GT CO</a:t>
            </a:r>
            <a:r>
              <a:rPr lang="en-US" sz="1100" b="1" i="0" u="none" strike="noStrike" baseline="-25000" dirty="0">
                <a:effectLst/>
              </a:rPr>
              <a:t>2</a:t>
            </a:r>
            <a:r>
              <a:rPr lang="en-US" sz="1100" b="1" i="0" u="none" strike="noStrike" baseline="0" dirty="0">
                <a:effectLst/>
              </a:rPr>
              <a:t>e</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a:gsLst>
                <a:gs pos="0">
                  <a:schemeClr val="accent6">
                    <a:lumMod val="75000"/>
                  </a:schemeClr>
                </a:gs>
                <a:gs pos="74000">
                  <a:schemeClr val="accent6">
                    <a:lumMod val="40000"/>
                    <a:lumOff val="60000"/>
                  </a:schemeClr>
                </a:gs>
                <a:gs pos="83000">
                  <a:schemeClr val="accent6">
                    <a:lumMod val="60000"/>
                    <a:lumOff val="40000"/>
                  </a:schemeClr>
                </a:gs>
                <a:gs pos="100000">
                  <a:srgbClr val="C5E0B4"/>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Transport</c:v>
                </c:pt>
                <c:pt idx="1">
                  <c:v>Industry</c:v>
                </c:pt>
                <c:pt idx="2">
                  <c:v>Building &amp; Cities</c:v>
                </c:pt>
                <c:pt idx="3">
                  <c:v>Nature Based Solutions</c:v>
                </c:pt>
                <c:pt idx="4">
                  <c:v>Agriculture, Food &amp; Waste</c:v>
                </c:pt>
                <c:pt idx="5">
                  <c:v>Energy</c:v>
                </c:pt>
              </c:strCache>
            </c:strRef>
          </c:cat>
          <c:val>
            <c:numRef>
              <c:f>Sheet1!$B$2:$B$7</c:f>
              <c:numCache>
                <c:formatCode>General</c:formatCode>
                <c:ptCount val="6"/>
                <c:pt idx="0">
                  <c:v>4.7</c:v>
                </c:pt>
                <c:pt idx="1">
                  <c:v>5.4</c:v>
                </c:pt>
                <c:pt idx="2">
                  <c:v>5.9</c:v>
                </c:pt>
                <c:pt idx="3">
                  <c:v>5.9</c:v>
                </c:pt>
                <c:pt idx="4">
                  <c:v>6.7</c:v>
                </c:pt>
                <c:pt idx="5">
                  <c:v>8.1999999999999993</c:v>
                </c:pt>
              </c:numCache>
            </c:numRef>
          </c:val>
          <c:extLst>
            <c:ext xmlns:c16="http://schemas.microsoft.com/office/drawing/2014/chart" uri="{C3380CC4-5D6E-409C-BE32-E72D297353CC}">
              <c16:uniqueId val="{00000000-0080-4D43-8CAB-024A16C66B3A}"/>
            </c:ext>
          </c:extLst>
        </c:ser>
        <c:dLbls>
          <c:dLblPos val="outEnd"/>
          <c:showLegendKey val="0"/>
          <c:showVal val="1"/>
          <c:showCatName val="0"/>
          <c:showSerName val="0"/>
          <c:showPercent val="0"/>
          <c:showBubbleSize val="0"/>
        </c:dLbls>
        <c:gapWidth val="219"/>
        <c:overlap val="-27"/>
        <c:axId val="2140495152"/>
        <c:axId val="2140497232"/>
      </c:barChart>
      <c:catAx>
        <c:axId val="214049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497232"/>
        <c:crosses val="autoZero"/>
        <c:auto val="1"/>
        <c:lblAlgn val="ctr"/>
        <c:lblOffset val="100"/>
        <c:noMultiLvlLbl val="0"/>
      </c:catAx>
      <c:valAx>
        <c:axId val="2140497232"/>
        <c:scaling>
          <c:orientation val="minMax"/>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r>
                  <a:rPr lang="en-IN" sz="1200"/>
                  <a:t>GHG emission </a:t>
                </a:r>
                <a:r>
                  <a:rPr lang="en-US" sz="1200" b="1" i="0" baseline="0">
                    <a:effectLst/>
                  </a:rPr>
                  <a:t>GT CO</a:t>
                </a:r>
                <a:r>
                  <a:rPr lang="en-US" sz="1200" b="1" i="0" baseline="-25000">
                    <a:effectLst/>
                  </a:rPr>
                  <a:t>2</a:t>
                </a:r>
                <a:r>
                  <a:rPr lang="en-US" sz="1200" b="1" i="0" baseline="0">
                    <a:effectLst/>
                  </a:rPr>
                  <a:t>e</a:t>
                </a:r>
                <a:endParaRPr lang="en-IN" sz="1200">
                  <a:effectLst/>
                </a:endParaRP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330" b="0"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4951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YoY</a:t>
            </a:r>
            <a:r>
              <a:rPr lang="en-US" sz="1400" b="1" baseline="0">
                <a:solidFill>
                  <a:schemeClr val="tx1"/>
                </a:solidFill>
              </a:rPr>
              <a:t> reduction in GHG emission 2019-2020</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17707171685302"/>
          <c:y val="0.21833038883217606"/>
          <c:w val="0.85616882675957007"/>
          <c:h val="0.73786554744018029"/>
        </c:manualLayout>
      </c:layout>
      <c:barChart>
        <c:barDir val="col"/>
        <c:grouping val="clustered"/>
        <c:varyColors val="0"/>
        <c:ser>
          <c:idx val="0"/>
          <c:order val="0"/>
          <c:tx>
            <c:strRef>
              <c:f>Sheet1!$B$1</c:f>
              <c:strCache>
                <c:ptCount val="1"/>
                <c:pt idx="0">
                  <c:v>YOY</c:v>
                </c:pt>
              </c:strCache>
            </c:strRef>
          </c:tx>
          <c:spPr>
            <a:solidFill>
              <a:schemeClr val="accent6">
                <a:lumMod val="75000"/>
              </a:schemeClr>
            </a:solidFill>
            <a:ln>
              <a:noFill/>
            </a:ln>
            <a:effectLst/>
          </c:spPr>
          <c:invertIfNegative val="0"/>
          <c:dLbls>
            <c:dLbl>
              <c:idx val="12"/>
              <c:layout>
                <c:manualLayout>
                  <c:x val="-4.0109920130726754E-3"/>
                  <c:y val="8.428963777895062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DE-40B0-B3EA-E201272E4CA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NU</c:v>
                </c:pt>
                <c:pt idx="1">
                  <c:v>SK</c:v>
                </c:pt>
                <c:pt idx="2">
                  <c:v>NL</c:v>
                </c:pt>
                <c:pt idx="3">
                  <c:v>YT</c:v>
                </c:pt>
                <c:pt idx="4">
                  <c:v>NT</c:v>
                </c:pt>
                <c:pt idx="5">
                  <c:v>ON</c:v>
                </c:pt>
                <c:pt idx="6">
                  <c:v>QC</c:v>
                </c:pt>
                <c:pt idx="7">
                  <c:v>AB</c:v>
                </c:pt>
                <c:pt idx="8">
                  <c:v>NB</c:v>
                </c:pt>
                <c:pt idx="9">
                  <c:v>NS</c:v>
                </c:pt>
                <c:pt idx="10">
                  <c:v>PEI</c:v>
                </c:pt>
                <c:pt idx="11">
                  <c:v>BC</c:v>
                </c:pt>
                <c:pt idx="12">
                  <c:v>MB</c:v>
                </c:pt>
              </c:strCache>
            </c:strRef>
          </c:cat>
          <c:val>
            <c:numRef>
              <c:f>Sheet1!$B$2:$B$14</c:f>
              <c:numCache>
                <c:formatCode>0.00</c:formatCode>
                <c:ptCount val="13"/>
                <c:pt idx="0">
                  <c:v>-0.17808219178082199</c:v>
                </c:pt>
                <c:pt idx="1">
                  <c:v>-0.15384615384615399</c:v>
                </c:pt>
                <c:pt idx="2">
                  <c:v>-0.13636363636363599</c:v>
                </c:pt>
                <c:pt idx="3">
                  <c:v>-0.13043478260869601</c:v>
                </c:pt>
                <c:pt idx="4">
                  <c:v>-0.13043478260869601</c:v>
                </c:pt>
                <c:pt idx="5">
                  <c:v>-0.1</c:v>
                </c:pt>
                <c:pt idx="6">
                  <c:v>-0.1</c:v>
                </c:pt>
                <c:pt idx="7">
                  <c:v>-8.2437275985663097E-2</c:v>
                </c:pt>
                <c:pt idx="8">
                  <c:v>-7.69230769230769E-2</c:v>
                </c:pt>
                <c:pt idx="9">
                  <c:v>-6.25E-2</c:v>
                </c:pt>
                <c:pt idx="10">
                  <c:v>-5.8823529411764601E-2</c:v>
                </c:pt>
                <c:pt idx="11">
                  <c:v>-4.6153846153846101E-2</c:v>
                </c:pt>
                <c:pt idx="12">
                  <c:v>0</c:v>
                </c:pt>
              </c:numCache>
            </c:numRef>
          </c:val>
          <c:extLst>
            <c:ext xmlns:c16="http://schemas.microsoft.com/office/drawing/2014/chart" uri="{C3380CC4-5D6E-409C-BE32-E72D297353CC}">
              <c16:uniqueId val="{00000000-EFF5-4BE1-B0F5-EABD226C2C3A}"/>
            </c:ext>
          </c:extLst>
        </c:ser>
        <c:dLbls>
          <c:dLblPos val="outEnd"/>
          <c:showLegendKey val="0"/>
          <c:showVal val="1"/>
          <c:showCatName val="0"/>
          <c:showSerName val="0"/>
          <c:showPercent val="0"/>
          <c:showBubbleSize val="0"/>
        </c:dLbls>
        <c:gapWidth val="80"/>
        <c:overlap val="-20"/>
        <c:axId val="207748880"/>
        <c:axId val="207765520"/>
      </c:barChart>
      <c:catAx>
        <c:axId val="20774888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07765520"/>
        <c:crosses val="autoZero"/>
        <c:auto val="1"/>
        <c:lblAlgn val="ctr"/>
        <c:lblOffset val="100"/>
        <c:noMultiLvlLbl val="0"/>
      </c:catAx>
      <c:valAx>
        <c:axId val="207765520"/>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100"/>
                  <a:t>% reduction in GHG</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74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CF5E7"/>
    </a:soli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Sheet1!$A$2:$A$14</cx:f>
        <cx:lvl ptCount="13">
          <cx:pt idx="0">Alberta</cx:pt>
          <cx:pt idx="1">Ontario</cx:pt>
          <cx:pt idx="2">Manitoba</cx:pt>
          <cx:pt idx="3">Saskatchewan</cx:pt>
          <cx:pt idx="4">Yukon</cx:pt>
          <cx:pt idx="5">Northwest Territories</cx:pt>
          <cx:pt idx="6">Nunavut</cx:pt>
          <cx:pt idx="7">Nova Scotia</cx:pt>
          <cx:pt idx="8">British Columbia</cx:pt>
          <cx:pt idx="9">New Brunswick</cx:pt>
          <cx:pt idx="10">Newfoundland and Labrador</cx:pt>
          <cx:pt idx="11">Prince Edward Island</cx:pt>
          <cx:pt idx="12">Quebec</cx:pt>
        </cx:lvl>
      </cx:strDim>
      <cx:numDim type="colorVal">
        <cx:f>Sheet1!$B$2:$B$14</cx:f>
        <cx:lvl ptCount="13" formatCode="General">
          <cx:pt idx="0">8</cx:pt>
          <cx:pt idx="1">8</cx:pt>
          <cx:pt idx="2">4</cx:pt>
          <cx:pt idx="3">8</cx:pt>
          <cx:pt idx="4">4</cx:pt>
          <cx:pt idx="5">0</cx:pt>
          <cx:pt idx="6">4</cx:pt>
          <cx:pt idx="7">0</cx:pt>
          <cx:pt idx="8">0</cx:pt>
          <cx:pt idx="9">0</cx:pt>
          <cx:pt idx="10">0</cx:pt>
          <cx:pt idx="11">8</cx:pt>
          <cx:pt idx="12">0</cx:pt>
        </cx:lvl>
      </cx:numDim>
    </cx:data>
  </cx:chartData>
  <cx:chart>
    <cx:plotArea>
      <cx:plotAreaRegion>
        <cx:series layoutId="regionMap" uniqueId="{A3C6C7E4-B796-4947-AD22-4CEF9CCACD52}">
          <cx:tx>
            <cx:txData>
              <cx:f>Sheet1!$B$1</cx:f>
              <cx:v>Series1</cx:v>
            </cx:txData>
          </cx:tx>
          <cx:spPr>
            <a:solidFill>
              <a:srgbClr val="F0F0F0"/>
            </a:solidFill>
          </cx:spPr>
          <cx:dataId val="0"/>
          <cx:layoutPr>
            <cx:regionLabelLayout val="none"/>
            <cx:geography cultureLanguage="en-US" cultureRegion="CA" attribution="Powered by Bing">
              <cx:geoCache provider="{E9337A44-BEBE-4D9F-B70C-5C5E7DAFC167}">
                <cx:binary>1Htpb+S20u5fGcznK0cLF+ng5AVeSd3tXr2NZ/EXwfY4WilSlKjt198SZbs9HScnQc4F7hgIh1X1
VJGtkshiFfPvx/5fj8XTvfzQs6Ks//XY//oxaRrxr19+qR+TJ3Zfn7H0UfKa/9acPXL2C//tt/Tx
6Zfv8r5Ly/gX27TQL4/JvWye+o//82+wFj/xHX+8b1JeXqknOVw/1apo6j+RvSv6cP+dpWWY1o1M
Hxvr148H3t5/uHnkTXr/8cNT2aTN8GkQT79+/AH48cMvp+Z+N/SHAmbXqO+gi/CZaToWIbY5/zkf
PxS8jJ/FBnHOiEmo5Xn0ZdDDPQPFvzgbPZf779/lU13DL9L/nij/MH2Q3Xz88MhV2UxPLoaH+OvH
4L68/w4/Oq15MEsCPk0++F/9a3/58aH/z79PGPD7Tzhv/HL6sP6T6PduUeV9q5qXp/PPXULwGTId
hGzHnV1i/egSj5yZBCHsWM4sRy9jP3vmP0/oD7zyonjqkdufyyP/Wzw8yea/+JFgfGYRzzEpNT39
5/7oEctCZ9iyqIfNE1/8ham874tXxRNf/K//c/niomzuZcpf3tB//nVg88ykiGCK0LsLlovPXNul
DnbwLLdfxp6/jr8wofc98qp44pGLw8/lkQOXTdI91c2HT09Spg2X6VP98oz+uX9gw8Au9YhjzY/f
PNlQLMs9s2zPcl188q387Ym976c/MHPitcOnn8tr+/sSXPXw31zU0BksaRh5L1v/6TZDzxA40YLP
aF70yMtLMn9If2VG73voqHnilP1Ptrjd3Nf5fQNRYndfvjycf/4FYXSGpu3Gmh799Hf6BZmwxHmm
ix34zvTfy9izY/7qrN53zo/aJw662f5cX803lfP/omemYNihlGIE8fD0BzHx22DZcjDEAY5rI3Ty
seiJvC64w4vD3ntZ3nfL7wyceObbT7ae+bDzpHXyIeCFYg//zRMNfD6Y2PjEMzaEcBbBGNknnvk7
E3nfNb+3cOIbP/i5vprDU/fBl6qsu/Qx/7NX9W8eNckZ9iyHYPd5Q/F+9BEhZxZ1HULJsxx8OB9z
n881f3Va77vp5Fed+Ojwk2098Gt+g6Pw9+K+/P5h+m93/yDvv3P58szeW1r+nr+wfUYs1/FsDwK1
t8scMc9sx0KeO6UFpj84Dp046u/P7Q+d9kemTh24+7k+skuZlo9PHxbfu3v5/cO6nhz58hj/ue8Q
gRiCOiY46dVFP7jQOTNtF45I7nMOAYK/ty78u7N733vvWzlx3OXi53IcJIgenh5fHtc/dxUGV5jI
ha/s/WWRmmeUugjOTWR2JSybb131n+fzvnNe9E7ccfX/+Wb1B6nB+YnM3vgB8jfzocQ+g9SCbVnW
c0L09FREIB9KPTgXkdfg/K03XlKVfzyf973xovfD3P9fZz7/OCv6mjIO75v7hc41v0mM/rlU/0BI
gp+oPr+077poflrr779+dODtfk1gTxZ+eNdfntKP+Kf7uvn1ozHtV7aHKfiFOjb4EExNeQ4QWQjc
WE6Jj18/us6ZhUzXRY7nIegRSBDVXE0iZJ1B9OHAqZiQSYBfE/qXvBhiXr7+8Gf6Q6nYJU/Lpv71
I7wyEFqKGTj9FDR9tQ4FNuRqPQLLMYwkHu+voWww4f8PG2QqSuTGXwyj7fwUL9s6TW9tWTrQvCFe
JFZL7FsgcsdKbs0JJodnWJ/bi5omle+qgl82DIe1nTIeSLspwgjl2YpVfXLTNKTUUk3hyktuuMXf
IvK6nRFaqGGdMxQhI3Y629AjcOb4TC0FMei2bwd3KyJRqKWbi5duUsWr1HHYmjHaS991exq0Rmyu
hzZC5603un6b2aoIeNRmAW4Hed5oujUOWeXVV4XXya2DuRPSyhR+XCrxpRORtxpwJRcOjcWXNBY0
sGJcbLS0qPH1YKTWoswkDso2cW8o91jgJrxYx8yiN6KK2dpTNZulHU2ja0PttUzjPW4MvuBJt+lQ
4964KYxnY8sLWEOLiyETS0ca1UbFXG4MWdWFP9MWfaerRdLq5Eb3hhTLwtf03O0mK562orvaau5G
VZDXgxe2ncHOzWo0/drm6LKamiE3u4PgTpC1nnOpG8YSX1SILoqC851IC2+NYzdZ8yLle48P9bJx
ouzKyi0e4qHsb7nXWT6Mpe46qT6JPvGeXMqCvJG1TwWKV5ZqL1IS11dUWvKqruN6Z8r+QlNQCauv
SmpLzYpfUY4n6p0DiiesV0VkN86uGofmYNGyXZh1xXbcdrP9AKfpsB679qul8j2pbfI9J8Z11vTs
yxFaTdCy6LwwqaL2a+yk+5IW9Lu0veusdPODY4+XomX1nnSu3NuYkZUsmntNHfk1L5s2FIbfkTGd
oeYout4vJ1WNQ0X/W196ctV3HghaPBhh36p82XKDB6RE3oGILt07wsvCbrTbh6YSfp3K5o4T+Azx
QNSmZCy99rKx9BNctg8kkV+NsuSfCodG5y5XdImaxvvChbXSgKPtNicwMYH+g+3KaEtfFWm5HKE2
uWwyWgYtYsWFcvNxN+BShTEzrAfSBbD8FQ/MkyQcs87buox4F3neRb4yo/RQRsOwkDi2N2wU9iaf
Gt3TPN20Q4WZ/x6mL3K1HmV34bLIXpi0xDdFMiSHqsNXXR2TG82qG+tKtiw9GJmJb0yrsBdNiuyF
JitSJgevp1dJDkIuunHTkejg1qmpfFm6QTUU9oYbscdDlabWrnektaNpO85ixhx7M5NabBWOIstJ
UUs0bxbPNroyqs+N1IgfLN6EI8ztDntmG7aN1ew90xt3sou8MFdW901YfFVLI/1uRB3zMe/VTVbg
aJWayXgeDba6Vi5rfQ350ZpZG82+js1xF+d5FMYKt99qT6zyqu32g5OIVdHW5yMYejC8bAiUi6O9
Cb0DwbYIZNenD5mbbFuV9J9TIY3VyHC/8kZ7RxrP2tdO0+wGxzxUrDHioJWjtc+j9DziMb/KXLO8
akYWXyBmBdSSz6zMKetLku+1vE8bWM9Ud54xzKSfVBbeCq8kW93TjcHMKujjJAuHMcJvBJrEHn20
k7RbpbSh+1yxMsxKh4WW4dC9MzUiKdToa3o/2hnda6QWHUFaMcoHFqo8dZ91NBCX5baumi8Dxn6J
WvGQYT4EoiDuRVK4eN0NabkyBhPdpAbhfkxK8r1oyYyNef4WmxKrXqq8uigTvunLpN/rBhbgfp/1
Qz74g9PHm0mqeVqaTtJES9uSxJuhY7NuOrBi8FkXZYOvJVEvZglO5QaZnb3C9VBtqoRWm0ihaAx0
tzAMYS20SDdmblSFP0OReMYfxW/gMzI2vGpRK4Fg7+2b69YsmmuTZaVPcdFsNJlzlV2mxAw0pRtZ
1OXKrWISKDmkAbx9RuAkKbmwa9hXCyiXfSvsbAwQzZudm5fpp7Zo9r3F8m9OtWJ9xBew0qYbB+5H
3GZUbB3LIHeodLswSjq+Ha3UubGb6kbzrQz25IKrbtfEbXbdVOYjnvCmMMqAugbZR243XPK+FL4t
enLXdanjJyMrL/rMzS4YrLC+6Om1KPnabatoh41YrM3B3mZOHO2iiUW5Ge2OpO5pXo5WxGP1jNLa
Gq+bI6oiw3Uem/Jc8z0unS1h48IzUB9ktUwfIqM9r6TiX1JFhhVGfbSCrNTwmSbRJmVy1cXOijhM
scfsS1R50VaVJOth10kWeWtZC8MgeBl7rrqz+bL3cHFvm32+zFKUrSGKY5/zSq7tmrN74iY3RlPt
ad49lnUJE2ksdN13vNh5ffutlQm+bqYmHooqGIRKllIYIRYVkb5tJMbWGFE0N3HiAVPTiVFnC1YR
0/dexafAVMNJNchVgarHLCGj39pjfg73DsrIL3PLhm/bJX5iVDzyq3IoL1vPb0mS1guNVpy+oMeW
2SvDiqnPRSIi37nAh3RI+AEm4QU5hCyhJi0q+aF2hwRCELP7nWScxBojoyGFCFFeaF3KRGFC/PmD
rVJEseVrFdFCjKaRMxOWfceH7dtbR3WzJC0tHk0jpT7uh/GylRbesNJwFo7rxN9gVVw2XcVmREQx
2+YR31W9bK5FK7DvZka8thyjvjZxY1wlVuCU2CwC2BXUOau6NNDC9xSGSSGzAtgizH3fe+eM9M2u
rGmzG0enXlaek/ma1ALdVFGudkec7hWThlWQFAIQ6kA0/mJFC45k5xKn8TVtYb61rNQ7P9o74rRa
Y6tF1w5iL7F56Qq328LhCTxPI3iPHR47oUrM/tKlA/bNEdYUOY7tguRZdu4x6X7BUf414Ul7aRks
/RS73TKyPPqFodzckKYmAZ1QboVlKFzPWmtpmjTbKMnRtRxj+8rwxktUO+ZnC7tsiyOMt5XVPTei
bb5bVt4sFc/IzDfdFjYrjStLg8IDnNAwYbztUPU9oX2zNIfohtmqWiVqzNRaI8ZRRPXSS/gzRJtx
HNKeZ9W4jYdBtD517kRaom2iLLJLRlR6S2RLshsLuwv7LlGwF7Kq9RNXPWQpbOZa2ju9qsJO3HHZ
PevO5map1lDcvTCEk62Q6ruNldrxurXSQFO66by03+hexkg3997jJZNUQ0Y4uzC/hjUotOym8zWT
w1fP/DitQDT3c043lZLkPGvpuENZYe5cK/lM7BitNHXk25PwhCdjkvhO2lrLo6BFytwd1XRP88gg
ex/TzF78BTDPjSygtoNDDT4ZfGhEvc2lvUyiTMJmV2R3ZpRUAbbHYs+UaV53lndb4SS/GyrShjlu
6YbFNroUxRjARZ1i7RTowaohfoKw9JkUuOixLytZX9gvPFR1HfZRYtcXGI2z2nu8fIzri2ZSzYsU
Ymo4ui8J7epFzotm/k4GWQ1wSoOnaCbpxq0iFvkNM/rLWnSfqFnEW/056UaryrZ6VtW8yEDmroco
RCvxqsGrPGnHgMOhdJG5pFkJ2jpfRtSnsMgi9+BGSnxW9Vc5sV2DObsUyis+kanz5aikSds2T5RA
z/Yqa5PHoxA+r+Nq61plkq7bCn3vBUmWsaX4i6Qfqq3G6EbhGvnEa/rQ/VEwm5l4s7KhRLVNWmhm
ZeSJRcOyNnBwiQKBcnzOuxp/Ki2LL72mNBdJhvEnJ42GNXKQCDQp0sTZ09j9prFWbVvXsoh8Tc2A
AS8ilnZXs7HOTHyC4HFo8r8xlHKC2G0sOHKWxtxUyfDcg7zBgeceWr9hvcIco6rD1mqy8KiqexqM
c4g3mRtvj0Kskmj0NZ2KbDZ8lB5VH1nC+kCUTC1IaRq27wwKHeKRezsqU1ipsXNQLIodX3fH0e2D
jsdqoXGzSp673s7w4kDzNE43cZajA0khGMpZrRYnglYOb8bQ2CgFhZNxtCBumrvYbrKD41Hq1wL3
u/lltX+LzDz9bFRJdkFbL55fWmm6/QpFDl1oFGwm7ynFVdatedw9yR4i2bSO20/WgNCeov5LKnH7
qad1+4k6vnJkNhOyqx8Uc4q9FkHwzsMMcjArTdqQFDvXtmZpq2ZbmtIGwVaRoeyTHovl7UPrSt9K
bG8VjaLCGwumbTqwNLs0J12Iw6K2jU+KIlgokq5ei0blt51K4oVljMWKOUl+2yJJlhgPYlEkVnZL
4Yx33nY1CjRpuqrdWlky+Jo0EioOqlRftGqF7PYKsopLTblxFt/2S43TAxGVLnsh+V6SdDPSLr5E
qvaHxrSuEpdbVxk1yM7j+cGcWJofqTLZ2DQufM3TMFgMzJWLXB5oXo55ty/HaMMH7oYjTehCTBGS
OcVFg21vhWDeXrNUw8XOirPPWqYbreSmnC40Ce94fZ1ItE1z190PqvP2qVJp5/mZy8egLS0405M4
DUSaObeahJkkb0k3T4Oa2fZtlFlwBe81afxOata2p8zrj5lZahEbqmMIWRg59CQzK/MGkyLr5Oc0
lsMC4daH7V99lSjtz3nZyyWv7OFOwNmfOlR9jQzSnWOrksvMzMc7Anj1ij/yf8RXk5025sNdA/v3
CV7bfx1X2/eQ84yf7FNB8xBuCPdrzmS5SzJRBC2J+VdR5mPYFV6/ztlYfu2xWGW9W3xiJO0vpGfG
vuZHVj4sM5anK61lj+KednZ12QrCb5Km3/STMaeDdBUa4MXVpIEN6ved8OCYyNUXT55r5SQZIPyK
ewnrBQwphl6GEOCbywFb7gYCL2Ovm0pwss3rIjyyDFPCcqfpbsjvki6rzzX1RmCDIxaj1YhA5c6z
KZv1VoBLOBPEpgnBKh7F+dg67As2IVMjI5UeIBlXfoHDLpyAxv62IDW5bC1xrdl2m9WbAdIVgZEP
5RdWiHGRuvG40jYg/dv5MUvyvZbKPA9z9D2XrbVFA4eTS9W45UE3yKcGZwdrNHNzhXw8EdRm/JA6
rHJC5KdOVBzoWEgnfE9BKMhGVRL9VtZtY/iwIXYh6cxmkXqFMvzKgeMYj5DtF1ZKLxOGKQTqUby3
ZbPWrEy5gIvrIWhyZh1mclC88DtpwoF7SAx/8Bp6qdHavmhJszjyjmNo8xoXR32yT9tqfWRphWmc
dOyswzy9eZyue56LBlOqhgBu7x8ySEIVwpO7GI1yV0495RZt42u6IINq/AxKIOcJAI+Yo4rmzeBX
MyrJ03PTFLPCG3tHXIlZsXHbJnQSPrqBXcsuNCMMAYslxDY2US78dozFVjclGp57bctA8oaeMDNc
a2o4mmz0pbn0jBadn/A1YoQjSPjn65GF4MbEj+sRpvCpYAiHXQwXZLyT9SjFSWN7fR/d1qZHPBm4
PHvAo6QQ1kMZQFcG0sEwFwJFsLO9lgY8YXmbweg/H1m6J+wnD96giyObtB0cq7RF7EEqC+1kL/FN
NtZqhXhehrEw0A1TlXuZel5Ixq6QQUo486PObbdQ4Xof3HhuiDS48ORbcFmukZLmGhKIUL7oBnml
m7Sy8w3smc88yMTKK4mafAP/C03iq4k84WlSC7SuxmlT7/GOunqMjifVApc8CVVpk62VoGCY8pRc
Jy6zKa+padd0y4BAgWShyXEo0Bj2Xj2rvEEXqGtGX8O9spQLyKY5Y5hMhn4cQdueFU9GmE1opj0l
UbUemAm0ShuZd3akHpzMQDRsynrXtAlk7WnkHHRjkhEd+EiMJfWcwde8wuaJM3dVX80aZIgwDZHi
8Soj3eDDR526q8kgE5W9wdq+1yXx6mhnNiY7dUjrYLRkfV5UHhzKHJXc6Iab1Q5XQh40pRG2gZ4R
FSLJTQuJlRMEU/XNn38vDv1dZRUukbnEQgQRB3Zxe/qe3lRWR7dLMyVqeku86Akz3LRrk/R0W4nO
ScJy5J0vLMIXRk7pVnacbrVYea4D+YMj0qRB1AzdFnmJkr4WDJN0prWiNjHTkEKBogZksPx5HC1K
Sdm26+MYRY5+G1wllmNl2kl4nIEczJcxjmgzgeqGtBK/hGSI9CFGStcDJ6uhiPKddMwc3CWfeye8
yBgav5F8XGiBxpVtWi3HFoIASHyZ2+i1sdvaEEtNt3YM8eOEOYp1Dxn2aASJIcwtRKtt5RtF11UQ
iUz9hFf7BEfRamZ6nTPO5jU+6cZigyI3pE6O9kUvXB/DMfCbZEwGFpfmjknT+dTY6bovS/VthELR
snAKtdJkVtaLzna9W5kYzraU6Q6SOpe9ObItI/ySO4qv1FixbTMkbGt0UDX2iSqg1Vw+dIgGtB7R
M+ONTAPqSRcLu/FxTI3Q9mSeLbUtPQZUvMHUkT4OpXsao6WafGOxhioUjsYy+HPcUe1kDC3QvPkn
6JE0MxY5FHxp/ZumZqnuzj/tDWMG0IgFrFXRMstVqEhD77NWiLCNmNzZI6T/kF10ft+69B6qFfe2
sMubgZXVpiasX8DRku2qOJEro88fiGLuOjGT8tIYp8bgfJ06KPE17yhQRfmQJRGdscyqS0glxnxd
mDTxoXrGLjVWCya7HseFbw9uFBaooVdDntIr+DnrWGTGXlNZJprLKor9GuMmCyC72G7d1Puq8dmk
5EEibdWVpA60ghaICCIAAiX4xdGu05YN1MDLbg3bfnNhZWXgCLvYu01d7K1GOavUGu+siXXkQwqH
vSEr00kCqxTl4ojT4I66dudrU1kOxXxK4SLDZOqI00KuhnzRdgMss6H8LU/TAWq4WC2GdqAXiVu7
15Wq4/NUQsKJaSkcRy5LL+v2LkHu9dAovLaVN0BKEsC6waYT+6Wr5FaT0djj7dg2j1qBe7F7bcO1
QJ+mqF5rhAc1mX3mtPujjXr0bAgnU2tlULCbDqi+hLp1cESgMnZDOBZmSwfMXcXWjiV2symcqNnU
KXy4/pHWvWPzHzBarNGznSN9YuJI6t4f4iyn+GoVrbd4DyZk8zzr0UgfDEnRkhsG2unGsATe9Sgu
Wl/TvdF8UcngrE4gsWxyyArbgK5Ho15nbQb16hcrR1MnPDMfqgANygyPAj3kkTzqouprZ8N5WY9y
ZM9Daxq+X3eRSOd5skdgbqg6cE3OV6VRF4vByMXK1jeJ0PBMVkhZkC2ooKaZRcWFVGNxgRyD7pTk
oaY0v6oKvPnzrRquBZ+GtlA4s6gJEaIJd6uoa/64VcPdGgSZTjHcljxz1wbKLyTD9jcKswlaVvKr
qGLtymT1sFHUyfYoMc3po+k/uVBM9+Gw6TwmThOIDKHfUIECM35kBWJb5IS4LsgmShnbJnkLVZ0h
hjqx7mqmhp2QRqtgrddMLT5qa56RgR2wLLx0DGoVt0E1XYHSTZszLwmpvgJl4EQtY9cal5XqH+AW
GITXWnKEC405Mgc0XvGiNVcaMrIxDhpLQi2Ry5sEN2wzZ5+nPLROYU98W9oMrmwASzc6jf2KP7J0
75Wv7WgTr/yjnVLnyIemucmmMTVCY7XWxIfaN9ukWdsHNjHwtPGXW90Y5UvvhJeljcf9vDCgHVgC
cORAHXG0eTgzc4O4IBLjs6X36RmrbWsrGu96rbdGEOm8Nf86JQ2Zh5x4HhNiEfVe6VsxT7ddYiRz
o8qBc8jxAJ2J+KV7lJdeed+0Xb48sprUTrYnZrT0hKe00dQu4WLtnyWpLI/87lRILQhI4VIjXCS0
TbjT+OOnw6SFVDI68S1hRA3Rp2G04WIbKWoV1tzk+0ZWfN+27a2KBnFuWGWRrzQvb7puxaX3ONZV
9QyO8izpIeTrbw0hxbk2kNDEhcqPqPy2jjAkQeHiYVDAGXgpbTs6sLyODmLqCSstzhMo1vg1FwDU
TC2mKANPe8NeU6dmNG5W8XBfnDcJwC3U55uKexdZFzn7qDadvWWW8egbzmOeW8PuDUtDXChLrlIo
9fjVyNFe8466mhfXOfUzAUvkUTAb1TQrv3M3GXYzi6sRbgH2hDxbhRhUBCRiYhvB6XvlmlCd8FCd
XHQGEmFTFePXPoouq76LnqyuWsJtvOG+NKFeZUcNnF/rNFqN0h7WpEiflfJ0HL/akXvZONZjXjj5
2plKjXB9IbJMvosVlCA1p9PlRd11k7EMWWxA+XnCakxnJGRn9FP5snVdiPHKRIat2/fCR2Kot1GW
D89de6I10yiguqZ7Rx5cHFqQ2CzXWjg2tN7q3mxL07/rnkC1RaqqQ+0M5uqNynGoaohjv4/balWY
hYCLjERAygoqEGnpwg4dteIAIejohE1S2T5iZrusXFRYvoZrOfy22u+bHhKXMb1qYkOuIQGVm1Az
IfHBjjEJITfjBNHAe7ib5BrmOoJ7PzMZp0VyqEkRDmygW03NykYTDFnF9nMCv1PIDXpINoSyFD1f
pUNVnidpXFXxgrXxuoQjXRJ4zZQQkDkNZzru4cSfkYiEdsa6JDjSnZVLeG1qM4zb/i7rC3mdGsre
mVDKCmTRDnddU9/BZVt53YrC3uUWONmk8XBXRuoNHk4nb/DmWD31sZHIBvJb9TlxKghNMIXLPCjd
D1Q9N2XEq87XdGd0dJFye5zJE+CRtGkjwlpCiU6rHQW5sETna7pvCoh+Iem/mJlvhtFys5epr9om
Wh6ncjR05EGeE67/odtoNNmydKW8jA1bQpSf87Un4syncN1k5mlpWhSHyEvRVpFReX5dFM1S5lAL
0zjD9BoProSshYvMixnSeDk4fLCHhbYcRWC+Mat4b9BxFVsZPcelYS0KJXAglBjuvNr5GvfcvI6Y
00JNNcdBjJyZb5jueB2XwD/iKeATC/gar+A7DeA6ZSVQfSgNEn3m+bkHFz2+jHkHb1hamH41VWwZ
acUS3qpsZZMKfYHLp7AvmWnzqqRRJCbPSiVunHNh2M05FNn9sUYZHOMRvhBO6n4bTVQHnHrRVV6N
ZGmacoDtLoa7EU5uL1VmsOvKM0XQRJH7Lar6NTYauG7JCb6JeXzXweoBF62AVTBIgUDpPV7QiXQ6
r7yosnRbJMQISSPcVWlyuWd2VO3bxmmXdEDS71IjbUPNxFkFdwa6yjq3o+RhdJW7ZoNwXV8f/rLp
8Hc8KM6nRTj8adzxUKixVR+9xWrpdKhErwfQWd1B5Vpj9Xn0aPz1sAprIIxvvOJa0wD61Z4+pOpj
6Ik9jZCVq4JGsHKRUwZL9NTEFimgt5ZD98xBhMMaPOYZXAapI2EGBjyr8KhRChfkR/qPLGiLJIJE
Cjx5CLXgqMseI6e7HYy43+qcps5uHlkWgbVoIil2/i9n37UkN65s+0WMIADaV5a3bWVfGNJIogc9
aL7+LCZbzZoazd773hcEkA6s7iqSQK6V6E6hGb8Nu8lhGZK/ZvzWzuH+7stYF3sibRLk4fLc2Ud2
qi6dDsitocXPUaTHzwwJnl0YumxFQ1IAipysDAuZCpJRE6fONuuRFZ5FvwMtTv8aqC+Ar2pi8RMZ
Rv2Yh4l9xaY2Nsrc2PkaBf1GZ631w62bX7Ltgg8CIK9tZMdsNg3D5MZUi/3ZtDaRI11M06G1rzVQ
Xeu2HO6ikqkPNOiWLiCKomqPZ0C3WhYKYxZGXlbrbENLhESapr2ilcHN6uFmsfHnLsXLC3zFl1Dz
soSWKRQvW7p1HdWeKHCjMzn+rn4+AqLZmy/U4L38Ywtk/iVpUvMlc6x4OwqklkmZSUtczZDd2I9x
9dEtovoSH5yDMVEpkir+oAu9eeScOR8i4xOywcUnC5jQq+9gm5+MnDrN9o1tJJtwYmNUnQjWZquc
Q9+N+SfHkh9SHTs0oZk7H8b0M/mMXf8WotVYe6iZX+2agO9s0Rm/GrfZY6ux/wbwd7Byo9R4rnM1
bHnWCCSUKwd78n271WWuPWt17Xtja5vfKri7v939MB7u3YUzsq1sXc3TsH+RBJ1/ZKx0HSDtnHxf
+WWLX6qUj7Pw3aaNnezRSgFzJLu6alsvjryi8bgbiA8S395rbzPgZjDKdDFeu8L4LEKdz7ppNFtm
zayjkeBIhwc8fEgtvroHQfaBk50nBYEeCcu4mHCVyrODd4ESW/gznJLMyIKUqA6ximxhADuOjfBq
ZTd4+AB8IEQAELnBNox/cXoFmBDeMy0z8H+m1V966MY/0hzPoaJX1YsSBt/ijxCeWkPLL6k7yA3w
Ijc+RfM9LevkRzz5tCpHjrZsddycuigcH6sgyTauEcptOn37OktlF9z+PzmJabyQCHugwEQ17rWb
vrGR9FOAVvI3+8ZPZ/sIGPh15498I3QghLUyee2m75Xu8ODYloW/IpaPy5UEycKO9qQ18bXz3MTQ
LqRtux9mKfmH9xAkNbFUP+JNw1+RD6tsuQn7GqlEmb+o3tEOXWsKLJiUuEikgtZdAkB027tYB5CQ
1KyPjUsNjgMILPae5CQiJTUZ851jCbjcnXyxjXhnrRsux9Uy4zwPjafoIIzYe2UM+j4ohvJVr51V
gk2b0Jt6QZXk9z1N199kSLq/9XQBtknbtV8BbqhPbGqQ26hPtmywIKDx3CVppzRIqasV3crMdXag
ETVLiD+7kJGuafUpjdJiW5ZZuQ94Vz/gw9YPpdW6u9xNKg+p8PpBYWnxQL1FQXbksShUlr95LKEA
kHZ3pFiM7+ZYjJdQNPkyr2Ay9nhs1KeBbfj0601bO/7Q3Q6U2nC8bn1ooog0jH7yRht/gM84DfJp
AJ9FM/lkce9VIA+MeONuOnF0tSS/pqOZX30rY4ehGR7bQuXXRU69Xrk/ZF2oQ4I1erAO3JadqBGq
iIO14Rv6Ji9q6SF98qa5t5nN/64e2urZyFGeLPwr7634EJbNeIzfm6FPxqPZ1cfCrfsdUK5N5pGW
7OYxj/ibC1kv6rswZPfnEL0xtpm3uJMpDRNVRhvwBtudawbZqkISapfaifZUZ6b/5PDkmhd6fKFR
2LP6sW6lRwZysgII/kcAwlL6LebRFTeOGruw+MYZ0/csnnp5zAPcpHqxJwXJSLsoci0FvJmEtm+8
WfddB6ToIix8Q+xpSA3FEUn0qDOOm15V7gTgmaPXuIN9qaZGBEZ28K0RMK3cvpAc2AewYWhc6Fbi
6UVS7sj4Rl27avYjWdH8Mh3ZfQXdeGvGhfs5A9p5o/RWTKhB/qhXieURdN2x+DYrbOfGwozq/2JB
MUSaW17U4y2zMrDDU4zhMXalczTMzjkqbr71xtbvJegBv8ekJsM7mS+7QXqkpoZPcagX5JOGxnOX
pGAWGSunCbPVzbRhBObczfh92hsZ2VCImylvLvNmOrJaGrpiv1TlNk2LTyRXdzPOwmnam4h6tdEa
IF+Tts1BDOyS8tIUUdF7rmapY+naW5L5g1UApNyWF+wF2J6y5bDq7IFdTNdhl8LMGbTxqlSpeyJ5
Oyk7bAgMXtT5YCGZ5jFMYqTvyXjuBpljbkzObO8uFg2pyfIcL+7IUGwWGUWgiYXUVqWuZQdzbEvp
OWlrHalpx0Ft+iwJAWkUFv7nmTJW1F1sEiCH2J6EYjK6GeeOUyBcEXb4P05B5/gqwtpwqPwqfbIr
qzrW0qieyqnxs+FsssQ+k0iadfXUgHbXNq19phHJJ6v6nyJyHFkMEurkOFktju/hZxGYSAeVA6YA
WqZ+TXyuVng9UptiDNhVt8Hd9EDMZNci3hi6mV5HI9W5Jyetk/QAQA9JvOpJSC4Uxqmy5yA0jQO5
zlFGlnUH5tav5DuHIWMdC28Q4JJ8ezMd+GDWBRjTWUQuFL5tVbFpTamvSja2Z5ULcy+w9XhstOld
q1FDivyorYqjPjXzWCjjd5dUNCYvGlIDrEQGvEY3gPaF/51N//8K2CvpJWI01vagN/P/fqgCCGfV
rdltn2JQ05H17KPjNzB/nRY9yW6mpHHvsmEtwLhf3aDhw1CebVGcSRQQ3ciw2ieeOXhtISC9jMtk
k3FTX7vEUWGDyM4uXGbKClgY6VmleF3TQW8GpNbWHrMqC57aRPO3VtI1wNVCRo2hAIxlZfyLRvlk
puHmeUmx3UhOiyk3vkq7NB4Wy0YGz8LM+GmxLLWAe74jiz2ZkULH72FN10LxSTGGmfav11JFSgNU
rxrn66h5GgTzNeMaDBb0Zz9zxF6PGym9wgmsYws+srEyAsM8WlMzWj5U1HUtszBWTarM440Dqeax
BAUV8MzsE8kGCjpr7kPNOpIuzc1UNP98KXRVZHQzKV1EVVXJqreTT7UfyjXro/JLM4DZ4eNm8xDo
OZ74jfuB5Gmpxk07umJfj3rxRcpffVmMn4Kyso5uIOV6nLzV5G1a1Zs349oHMu9qNuKd7pkNvlw1
lhYBmWI23amiru7zaYcE4yLB5kimGuiHSbho3NTgu2zQrzcuTaQxf7XY3HvPgVIX9aJZl25JTdPM
imVsDVGFe8E04zLt+4w3V1oOYb3xW1YgKyaQd5h4FIPCV8zjJRbzSNLtSCYn3sZiQsOlWUyKsoTv
Mr6zKWO393Irxlb2FJAaV29B/5hbmmFRLXHMOGWbOAjrXVUBNw9UD5JIoeTgjbp1qAHpO/rrXoh4
PetR1TB+sNyo2zvw8sIQG/ggT2HFyPECyMMK2iJIHurYagyQ8of9yPHGOzunwDi7IPYdZNoUOdID
NjJ1BphUpzIz27WlgQYxC8HYg4FyyjTcFmQ8u8ytbrZZuJ0tm66OTnrS/RAZdzZJj51OauYIs80/
veYIs5wiKGudKIcdb6e/dZ4vYr4guuIEy4v1qCUjKEAN7nBbdzT7x1Gz5SUakSyI+ukLUCdfVOy3
R1JS48e9semrKl47pgauXpXlcmI17MJhAC1z8rC7JsLfNAX7c6MnNfI6TZxtggS04bEzqjM1DnbV
zxOT81xWDpC41J01k7VWpSAZd1HX3PiQmjUKGN7ZfbIMa1j+OdAUnXzm4LqbzleBkiNi48aB0l6i
vHlDJgIVaFztqSGYYdjZWwsZCADzAGgkETWci2zbdnG4WmxJQXZ1YW2x8jdOYLD8dJ3RB3cX799h
5NoX6llWyXD37PPtouD07s7LojvyODxgrxLv6fX0Fj93yWeo8cMlYTlpeifbl1rUaS91H8eXisV7
qs4y6hZ7kkGIlIIuPqg+Zk+8jPZU08UHj+7JwIhKtwQxRpNu8Xu3fPdzMvME5usm04oIyRgArI/U
mE771usz17iRFaGeSI+EZNPaCdvUSFKtuC3a3tNRPeEifXAmsX7AmgwjElVj89ZbZLjnfXKYE+81
FdYXsrgza2XJ1wAF9+Abwf9mirHIP1c5+HHMqxrj2YjDwEPZFvc1YtqAzaZsPBoVKmn0wtHwnBLa
V6EX89buYptW2YhMhjvMtpJ1YpXZpyxS9WPZxNpRFa2+8X1ZfHE6AerYmP1lm9z1/qNF7gyuhyoC
/x5jsYgaCy/hdSfK7x0YFliSaBx/uQgZHOxKfaBhgDWqpwzFP7RpIe61jY4ts8W4moaLMWmXIUWu
ukJ8sHQwahbf5MfoZny7/Azo2w4WXo1Hfzb/PO5+QGYUKi8qc7m7+wXVUdgcRZZcY6ePr0BcWhNf
Icji7yLJmr1OVIZpmNlNsw8tFyQLc0C5jEmrkBe7WkRnmEzKib5wJyM3k3gSXaZ6z5Jas6WiCgN2
J7fCH5kXMvCqju0AlqFeoBrNXIchjde9U7sv2I901nmfWHvKgAE99Opy23ms4zh4jU2Qfqf0WRWH
4UmMgAnR8N+cei0wN9gIi3ArUPLFxgY6bdmUPJYvdTBMqRNwvHMFDBcztXDVWRYeaUakXbLB8C9l
Ytmjl7O+2TO9+0IyahaTdDLuB7VNlJmcZofFzixcoEDLbFwvssVXzwb/oPf2eXYbhZYe6sx9ECB/
naPCCs5t1IRnGs6yFInMxtBrD4/SWwVpF+M/+QJL8pRr0tj9qyt5LZNROADFnV0v2sc/hpwugsz+
5JqYNrbQcefZLNrlErXGqteWnte7uKyNtbBia6dPyDTD7I112zrmDFQjLQ3ZVPRqGRKMbTH+f/JN
ZWQdMy39KYWd1D+lxfkx6ysnA6y5AnJsNPc3shoUS8Ab8SgYkYPIxVEp8FMboG3gFkZFsBpAhFih
BFMzfhmwTzBG8cUPbN6vG4HXqAxI9a3UlX6JLYDXvG5I9QuNnQTVggzsupDI7uxxltMwc1PsMZiz
eeuiUsncJeWY2t1B5NblT54UqIqGZjvVS/IiJ41WoWisNXHlb2j0RI9fmoWCX9RDeChZC05UJCvv
TyZzmLDv+UGW2HXg/XjRA4n8O6DG66SuwofY7p8Byg2PcuwybJ1MsjFBLRLXCopNpbHwgWTU5Mq0
dk6q5ViEv1trAn+SUGEHMfWtYJ8Y6jloq/C4uFEUp7bNVc6zYlNLxdYKGykAO9vZazHYL8iFRVca
gTOuUEIKUGYa5lZuHPCjC1a1aLNXoxfNU6bUmjmtDdRkjQT4312LQVU7slVtcOsKvmNLrqR8n3mo
tPDqdFK+Yh+sXd+563jYzTOLyb3qweZ/n9ltS3ubaNlX5STDiRojat96NMy53Z/uZDRkPf/LHI1i
+6+ugV9MsK73yEv4yo/K/4ZVQ4Xre5inbaGOl2FzHcRUoNXusGqh5es1kkrNR6aw79apxDmBq/4J
aMtgF6ZgYfgcBSS+D6y3dkEUPjo1N1dYGFabyNDDF9QZS6626i806kUOKkmT5isfb817kjmTBfAa
swUzgujFdkHbsetw2Puhnp/euFPDqk9j5+qX9q8aRWg+NQZgFVmNGxAN8WpZrzWjLQ8oqYCkZtIB
nJOwB5Y45sfSWZHU4o1zHTibIyQ6E3vbxj2LlBTBGbPykBZgKtdI9c8POOXjnb+MM3s1P/9onDFl
r6jcUMtBLezaQGwqQFu8eipJEkfpKRNa90lEJcrrha19EHFsPwHB92aRMaBbBY+eRK0f26ncgDGM
4sCL8hcv4rjeFFm9LgJwsDV/KuNiDiFfme7EA5nqFfRTU8hKHIq4uffgWbd9+6uNjVvuNMm0B+Vq
xVlPskNVaf4DNSRvUCIEBYE0HUs9KIai1GatH5p4sc6D8yJ3sGF/lLL5rE9WrVJ85cRZBsRsme6U
GVsrye3yWSRJ+awnZoNVnm4esDlePpfR4HE/Z9ch1bJHwLtsZDHjdudLhoRuVspHZD9RFccKz2Sx
yJukt71AlO2OzNK2FyjLZFqbBvm4dVxz0JfzIj3LJpQopudanyswG5XrxD8GFL3xhrGJXlHvbdw1
xkTWjmL3qS8F3ucmk8SNV4Fv1d8oGs9q92LxIT2DtyY3copWIFqCUgA/RO2C35aH0WtqaqjAlJU/
mKi/Kk2mD/04so8RviJZlGkveS2C15EZq7zN2MfAPfO634yoZrMeogHfwKnppkZ2U8WaCHg0GvXS
uWqj82aR8CQG2aFN97MW2CDhBQFeiYoIO2YUgDSRFr5i99o5EjGQY2mv96jJtdAEi0g53pBUAmWh
rEDzUAUHCGczHVYsSqaxZubnIfPP8/A9jFsb9mWW+WnleK1lit0StpI+XpItbcdRq+op8IFTwgaz
/i1K5NbWAu3nGMZPUpXD57qLy3WpmuChccV4aPzEnfhr905Z3vs/rTB9aowBWLDKYtYuHuSvuhDV
gWpnBQoces29LGWyehsIlr7GTSVq8ea9svGd85IoDPGFTLeuTI0H/IOMh1rK9OQb4xW8ZOOhrC0x
y3tUXds2PGhWi4K0IK6jmlLqazdBSNE05n4Aafm8BEdOwTxjq2ZLBkugrkT5D0313FtsyYTlBkNN
oN7e3Cl81jw7KDeAn97vy8T9rL+azre72HqI21ccAbwbFA0KOJE6rNp+Deb0BGb87U8ffyydn5Wo
0sOdXI/32KmJHxZxoUXpkdXZx0VEEcrU6jaB7bg3fyhSKAu8PGWU1m7xmD+ko9ZR2pWX5TOiJh4/
5TFQqtP/ZJGLKtAB/QjSm+AUA8SgdFXm9Xj/Xxgz/eQUGTstQTJ3Whfn1Xr5S6GQU7wtUycBAS7k
F8d3v+ltEuyzKjTAv5lkYcfQrT4jSd5dSNKFNb/MFmYFUDWw0Z9Jht09fuF42RzWY6Hna26qaD37
kyPp/3WiJYT/gSYjwXwNdCFTQxNWwv68BOyLtlsnbojbnlsklzLCq6gn2cfQBY+QRALZ5mg3KBTC
KazmkmDjoFnHUZBcMhX2HZJ3frVhput6NyrSU2Pjd+5VialvkK1EWZxFQz1lBydAc/rDPDMzAEMH
wAbRBcsEnmL1PEp9d4WV60/LNdId3fTpQTD2zoZhQfvQTs8BqfL8ZDyW1Vgei7L4Eida8xi7+Vuj
m+OjdIoGO0G/5b0SCcCoNqi0ZDYpUlcTDxmqQE2SLgD+aZgav0CJWDdC6mBR0Ey5WX1ZJiGHaaY2
GDHT++SB64IqMM1E0UgRVjbKGaHQsBeC1mi5+ficRu7wjKxPvxF+kOPvqr/JgrA/uL3ZXclCWsN4
BK0082hITR+YGV6P2nJPXg73u6fCfloMsIMe7MA/DNaLDHsUn1gb5WcSaRUQyFmevNKILqiIUBjF
AQBmuzjFjvQGOaVOpqtVpsn3yAQjNTENyasrgdRwZZgdSZb4dvDQ8263xFg+4/K5bTUcolTdfsZM
A05g8fJNPVsJl5V78tKysn/CTXuZuGA82GlJGN58xj7Wbz4jDw1+LtUBNTVLuz1V+V+m/WJxbPL6
U1k8JJHMyqty5c9jy0l9GGFYJf0YrbP8FQdWhCcAHlFYb7Ymxxbx9lzUZnIx2fhaY4thqFTxGIat
emnwOwO+CZl6GrrWqD+kWrTPAPh98e1QveBp2Hs4LaY40tANbfOQNpbhYZvPLVZ6Zm9YkRSPWoBw
Oqp0ApzMUeJo8qVwTpHsSUkzULhWvV1Q3WERRbydwAKywQ7TYEfknZnaE70LuwEo9g0L1JvRXB4r
ac3Sy2d4F1MDGEjXzjHCnbSN4GLLzj00erOvQxWgEBJE1CQsCm+GZOYAJnYnT98dyKtEBZYD3itv
zFDSM+48cqMpkhb7tgAndahvFLUgNjrxkSoT5LE+7g2rUCsaKumwZ3whqUwBSVBpQnh+qcdH1KRB
cQLX/od9JJ/JlJrIKMBbmeL/yd4vO4bC3c/GVOhgjh+iBDZdj2OF8dmJ4+c2NvyjWabMXFlGAVga
4O82MnI3fewo+0dqusk4MdvBK6N2XN8a/bMvw1Cb3W51S7B5olC3MWlMLUoAfMdjEEBH2wKlRi/5
yZzAQbwO+dzo7z2SkZbs7obCzUsvFgzopsnjT3ak+M9zgNv+PJRJs6Npa3MwSo/c/ofLILuiBiUh
Lfhh+Rh/mvFPMpqi0ZHoaeLj//AhFpOqSPFrmD9yLMZ96uaHf52B3KgJgnzL9aY8jFOxADY19VRk
IJgWutjfPTa+GPYkIuWdGSlqKgew+Ea+U+5AXXidte/hlijUoykWkyW8H7uNJyteb2Ythf/PzhTL
0JFf07OH5UrurnaZgnoGsGvrYaydbcTCndk4YIdNdaJA2ShPnBU/bopCcQWwPOorbBeZaIJdEkjt
T055mWkrzYxtL7WK/iKnxjC17pI3qETEDJTenUaAovcX3o1GtxZGve/4+AEMsfgx1vP4EcUFiqwr
n1AGpnxKXKk/RkiqTwMSF0OXPpWn6t2EpE23cnPhPpKdKMZyayo8mwzRWps2NEYvm25s1CRTL+Cl
rNd/Upfcwv2tmu6ediziLYrvofaZFTlbp876T2NYH5ids+9NPKB4IJZwD+MQa6c6zM11U8vie5MC
vAmDTkelIOk6DSq+i+oBeRSkeDRT/z5YxS5nZfa5wPMSdRzM5tBnfvYCKOkv8oyS7HvKffPFAcT7
QHNLzehobkuIf8wt+8hcA4C8zI3KFW9zo9Jg9VA7eNtmTR092DZgHUGFYnlFKb5pJUO+pmrUQ1qW
ydFgElygWuavVscTL0iAzWcdn23BchEoVhS92Wq2Wa2U7j/TDq+vULRjjBJ7T8MUDJt1HtTg7YwN
6n9N2mU41GF0Y7z4Ivumrk2v+ahgmufr2pXB114HUc8RHOWErPRas9RB4g9ygWI8Xi316uo4jnpS
WvZXOclxO8dhCaiKd8K6P/sAyiI2JSAv3cbZqDg09ykg1F8yhVQhxAYK2e8Sw+pxUAJAy2C8lqt4
NMyrC57T2sixxHKi1rzWspPCQ6qtuuTYLJ6HpEkna0MAHZdouoatzcmQNC0gzSfpsiMFJLtZ6xso
c+EzwXYoqVo4qE1pO3vsLX2bY1US5dsGq3otGz4erADLvr5gwalYOQxbLi1Ohn5mTWTuVV24Hg2p
AS/R91SQ8L2rl8Y6i22+btyQH2oVDiv6x+SoWnZopyHtxC9D+j/RsAmyW+PeR1nCxZe0izGFIm01
TfQ/+NZBuu5UaDzxvKz2nenEO2wp1Z9V768z1DL+Bl5HsjbDXj+PYY7tI9TMQrYQCs0sPtm95b70
ZmocCpBaNzzN7a/RgHwj9Hknoo2fdsHJdmX2HPdik0fBFUzm4atu4vgEfagFqlTw5MmWNWptTkSy
XCYSR1tEbwqeqjdFEwRy9nAC7EIJ4L1Q1FkUIkRlOV2gdLaP6pVTjxreVP26aPJ6tShSvfyH3Wyc
9L+ikrlzJDL7U8zZ1j1Fbh+eycqvc63Fq9/vWakH7qS2A3nt1YjcBilWHKdhYL/fBta1Q60gn+1l
gwyKpyet+xDlQ7Yxu6pYV5HpPlCT4If+MGriqRsL+7jIa79kJ6WrM4nInXqp1PHtYop7EXYTmqrD
jc0uS93TwjA/cEu6ycpsLyXY/9gFjeUz8PA4MoCDujQPJ5kVtGJtxaO7WWQd3gLtrmzPZqLks1lk
0QNAQdvFINAi0FJi1a66tDQPrVkFK8Ms+xOu3keGO+ZfGitEsfUAByjUOW8frbqJkFJn7EtUsGyN
Db74FDNWfJS+tia5PhrxbggLuSsm/woLcC2Q3Ucc7a4dUyVQXmGS21YYAsiLYsioe2eA36/nXh4D
mCsq1GlMR1TJybMhf2CtdFFa1Q422IYRX01UxudDlf31/2fBphjibzGa/qkph2au9Z+YFRI/KeAK
IZ7oOAHACMYvjm2aW30a6U76679w2i2ckHlb6MzRsaYXtg42u8BJfzqlEW4KNxWZIcAENpOXthbb
DImZFe9l/9HSAmMbpnm4NZnef8zrol/7KMK1J60yUJawShleTiet75efc/CgH0iZj3ztD0H3ko+d
/2plgTeLuxrL9rh4JJcRj9Oz1HocKVE43bODdQ9StjgdJykN7DT37IiHafhCTWmUauUXZoLS35C5
RsQB5x9nC3KykUFaabjT7IfA7deKFThP4u8rpJYBqtdnctguClrwYKM8r9eLuqIXBloudWOQbcYA
yxrdTcpTE7TlSU0NDQu3QB1fNZiPOLa32C0m1FvsyI1kXWtFe23gx8X2zqyimKR2BvGIB8lb4MXu
bdrpMgy73Dp2a+9RcQQp72UiuuZEt6JtwaPxAWDM8SFkeBYaVphvLT1q402o5T9RUy7GrRcmi93Y
gw1mVMOZp769ajrd3+AUiApLQY1l5wHJhrHtzG0JsuSZGiN0nrHwmSqNBeYqmqDsWDs7Rw2ns+9E
Ik9D3moGChADlo4dp8xHqUXYdIRvJ6lkSAR59wY4/ykTe5KSQ4/d9Vpl1ksl6ugS6/E3CfzEq1Ea
6auLuq29HhTPJMpb/MSE4WRHBTT0a1A6KE+MMiKic8JHNjWFHTbYOq6aVdf34SM1QSejRy1ynvIx
8sFdYtLBMQ8qPNpG9eXODDlJDcXx2of//HMU9xUmppM4UT4NB8vp3AW0/P6EqjEquBkBs/hhLEN3
PQ62OISBjwKIvw/QYDl7O0qDZIFE6mmymE/IWOwI4EFaAIBO88kZJCOTaDpoQ9mlOEwM+1HlHaBr
bYgEJalvzMnSBRx6MzGEV0uIJQ7JSryTbkSMzfw7xRxriXD/AaYrIRcyAbzxLcKfZiKTZRJya4i4
GADxMuT8STWDD5i7uLixzp/sqRFA7R0YTj3xirZ+jUprqg6agJxtgmILcEqOirIPNMqZ255xJMYL
zkoCw7YNTWTjzDRbLw4ppvPMWPh78iDFvwQhg7LSnD3wGN0OxSDUrq/xwDcnvCWfcJnUlEHqnICZ
2dl/l5OZmOoQKlDnF/vIL5MHiVLD3hgb1X5RkAPKWct1aBT2eglHimV+UaASfGzkxZYUZGczLJSn
i1BjogyvJmxpBghcOk1OdstEy+SoSx5pQA7hKBqac7GhnmWMageOUYuadfjMqBoSH0egXHfcMWss
VYKWH7s8tzNvRn5MY1Az+ZGGPTMH9wQGBT/2zigPKNjpNTq3UG6WWjJazBl2bVfhgPOXhqH0T1jS
mrtKZ480yoB2BTtiUkQSLxoedalBtUyxx2lXhxtFDBTtaTGJZeifSJaQcxf5/DDgzIZuCrjYpX6A
bUsa37vEbWcc4zYCnAQuc5jZcJoq7XCTeXN8n7rquH2yb+aQgRyw1OJBv47qAQwDIr+rAZtOvZAB
0Gq/6fJIZ+Qu4OZDdxji8RBqjYpfcABA6wVNGGxVkuKsBTIn+juI16BToLSx6C1RXHucmuY4WnAa
Bc6CsFNUd0fqQKs98J3kWRNgya+pO0uZpq51axV7qxolkpEKS7abLhYGzRaknb8FqaZIZESBqLfI
UPLxKlCpe38jWsIaIgiAkn2/NnLOrPLRGa3g4IY4yAQ0ZBSxkZGO7VLzdCOKqMINFssX5BmzbRoU
zJN9wIc1eVDTcSv1hjJNd/5kyLCe3AQNjnexq1bgNIdEnGMAjeYeTpx69rGNvl9EiY+yKutCyuZc
Ol8cR2x0LXFAyjHtp24AEyJjaebRcBw7BzsjqAQ5jK5ck4wat7P6lY8d7t0ic2T9tUzC6oT9WZzg
N2BtoztD/UgWVoqDfgpsay/2bWNi82xEFmmRmV3DgSAujPVyTcooklWVhMGe7AKrS85+YJxLHIFy
ykat3ceWs6dRPonMvheFJ7qkRS4Qr66koUaQhrqDFRsFMpuwJyMnF2ANg+m0IcdFsQzvQ9CYmptp
8a1o9hPX72Yuu5DhfwPQTAfE/+3FmHHTcnWcf40Te21Lv8fPIBmktQUv+UuL40c2QKA+KjX4P4CL
3EdlIANPjeCCoEZwhIpch4DjhcTr2ytyUHnkJaVcN77yf1mxfsiciv8oJH/CsXndd1Gp78zgxRWH
P/zMu0ZedZyZAhStn4BHrv6PsetaklRXtl+kCIxA8Ep519Vu7AsxZg/eCv/1dynpaWpqm3NfCCkd
1TNVIKUy1wp2hQ8QZUdtmdDjiIS5X06eW1XVQdOy4pkU7bALgZv8NE+QADkaOETyFifbQWFTVKbF
NgFykWe1pblPWsMHtG/1LbWc8mT0wCxY4Tw1wJrjadYZtjzHbHzW8QwA+VwEjjG46J0G7Koia1el
PYl4hbMTtur8xtg2VuU/oT+APVVZ8c0WaXXq6zrfan1ZryPl+/f46Bh6nu+NbNhbXNt4qYxJPJLL
Ep7uTvdQnzrvnQhnqbZexdvcjy2sXXxLNRLZJqiSNN4Bd1mEH4qWy7WMGn8X6kX0wQjGfFub6OSj
aZIO7b53fGyvKj36gGISML75toH6WBgHLUrHtIl9ZpqaDWn3pI36lnR0cR4azXReaexXLw0vsmM7
lFh89cMOnFH82KiLVRWgCJtSFLlZNf4z2wzPftIU9eSbK/QSQZ/0Xa3tSYf8Gip2UDfkbMhsHiZT
9w3QSe5mjjdb/r7b4ndzS0czohxl3+r2JBZtlf6vX4Zh/u2Xgcoy3bZ0UFWr8rJ7rN+61q1+qvoX
YX8QUSritW+o9wSA3LwycaIzXZDaAb3l/dBGKdgZZ0fFaXQfOU0GlIegg+cf/MygfBkL4Lw3rI3n
qP9oN9+KxxX2kIi9IiMK3tvosVnPeoNV+EAgGgApoD18RBrc3/c60j6E8cJarT431nglsBeCrXZ/
i2ZMF5pKp79aspRPZEYi8FVeF5iYP+OQqeNWc2irLjjoP/RMRuhfZg9Ngt8wsBOcI2okv9PMnuT4
FEc5CkFHBkjTOga3yGAlcudGDbJR5FEMxaGWgN2XicZNb9ItFKmx7MXmYKDcFTh3A7BGfxokEG3Q
2p4Ga5CpMlRDh/5DzOQIaOYYr2gn0K6hWWvXykTVWh4GwSxbFIUxZKvSTLstyaJoHPC1HtXKDe+I
dMxuL4usaNJvQYcVxiJabBcZGEWSswwUvFhr4IEK3px2uxiCrSI7/ff+CjnXv313XcOybHxpucX5
357qCU5AsVKoypeSegywuDyFo+Rn7B34mUbgALydkgK4r9/aFrRt80zZRvEUAYP03bdgoNNCFutG
dBcuBnkcqCt1O9tovY2qLhVGCzoUYwcFx+I79S9hlX9uJLNeW2a4z1bUe5o1Wq9YQluvAKjc2pEs
nkjkcuTfIr0azjQFpJlY1cDX2tMUxcfNFnDv/Uay2n7V8oEfggqpRIrUWWa0bXxtYNlGGBEOr9HO
dYzUhUZ0QUqBHwGVZh2Bk40WFxouGhqRjAwXPwqDB2Oae0uIxe8uDCjiqg26haI5/hLLoAjkpzcC
JDXZIC+uOo9Pc1SMD1hLzbPR0dZ22BpbmjZ9kj2YVXmlWUDVAbyJUWIeDqdU1QM0eKQDmhFEm6R1
ywqFrTYS86pXXO/MbzIrgv0wMpQWOUGXjuvkk5GDioUM6FIGuXHBYhwVSHpf7Llkn0k+NjWcNLry
Pi/WUY531uJHI/KjERoQ/tez+W/pPDyTkdgwOEhLLYvPVcE36TyATYO70Dbly2hNwrNjFNw1Zelf
8j6dTnkHHFVfQ53ku5xGdNEGAztkx8p3i2yxc8uw3WkMJ9uLlgIvUxFqmylL69OdnO44IbOljtzx
2FH3XgLTyDfaCQe2xqxc/JcPW+pW5iX2+B+fbgBg1c1fvPjSLdSns0ugNC/3Xz5EF03lmlnt26cj
1+VTAI9/Ok2DvibRUDGsbbDiS0P32wHdmOKbwLnoBkg9FTavInnpiu771I3ONy3NkDazmXg0fR6d
HQ6OYDHJbm2LetgIETTDFtiufA38ARR48aKIfrgTCAQZSrZ6ei+6xhidZ8tKvSLbMtxUQSAOtsb1
9BPJWCR7zy8duRG9W0U/xgh0JgLYjR5aomv2hLayeqONpY1NjVXtZVB/HxhoU2QxZQ+tutB0DLEB
xKroaRGRvBnc7AF1n+IopbUnEXorQHRJQzd187Pudyua3YWUEvunQG5It4RdrIL+U4g+c7AYAQg6
r+t+G0g+XtyqHS8+fkyXqGQgtO2qdFsVU13uSDMEzV/aYE07n/WAUJZRhux0YoxXpwEwHZmkTTQB
W7LMh3XajhvWAzsW1enlb2uOM1uAj1xQ7l2DtMHIxeZ/vWruwGIdHT9EdEoJrmH/gNfNHYXINBZA
DgJYyguAktszqtnRhmjKg4t9AbZXRX+20WzUejQXcY5hwUGrFnKAZS1GNML/TH+ebRzlObub9h5P
U3mg2SJffOcbUNTGx97//q4UdjGn0fvnLHs0vwcW0HhCx/klCt99TTV93GZWNR015joPJiqQ1yA/
8r/KFKweEjziMUy5NqDrsHLGLbYQb6YaK7AIMRP/q57Vm97P7J/IQUVWpqnKBbFecASTzo8f3c2M
C6jQ7mmUWzGfLWlK0IFphxKDN8uO8AUXK5+5D29lTB1IkTcsj0vw8KKJgS6WEV4KNAw80My2pg5d
z3YxW4Sq/aFi7HxnUTC/WMVjmRWrf9DSHVCClhSAi/tbdPItuMLpsp0EsJgfOGjCklUAUqijawbY
ybMweBZaEzwnWSA2cW1OXugCFwwPklM6AQnZj3Kk/NTUUYjXxRBM9Ty/GeJYL4rWNbD6wfJYHMl8
ALqh/kTD+RINcuUm6Fmmaev99zffNMTfVlmWiypIwxUGdtE6OL2wCrt5C/WpU0hgc5cvXC+co28V
HKg5o75OwiZHZjYxrnRp9WI65669DfE6u85mesn8XZFNjWfGXZFsBhH3685CPpNcfL99c0ZvYg5k
Ftnul4CkVTdCZuxvNwoS1Hy8u5MT3QxURY1H09r+Hrd1d6a8MuWf8bgtTgleTCSiy02iXc95Ttol
Vz1TW9P8XXvjYU4xeGxMI15ZCkDCBO0w9mtqiPy5fSzUhUaOrfAkSJNpAPfVQudGOxF8BMA47GND
mBTkOEvJfSRkiiVmMhUfghjdfuh2KS50GQdXERDxZutrIYtnDRb8Afjm3D2ZtGQ8CGxEaF5qwV89
L0DNzLpdH1kpTsPQndqoy9yTqhpblbKJI3CDKLlR+KgKaoA91+fAmRC+O+2o7cdMcabUD1JeaJo5
8QqlX+7rAOjyJxOFQ+BaQ68QDl6OWQ+ESrKiGKyX2hwjlsltjGlKVkljuq+lQHvoDNRrDuBIrRVv
C12ImaVMw3oTWjlqx5ViYWuxq2YEcZ+iellYXnTL5yvfl8CkRVveZqzwwhhaG7sW8i7fY98Foym5
xOpWd1GBwY9bkc3NpeZg/kaDS2kDZZn+4nL0v0Rdal4Dixkf8aikfxa08lsPQS1BzKE6qiYNZQGa
5NYaRfrZlTWhRC2T8zWYuvyL5adotivL5lUD3xWKmvrkMYwZ22oilmfkSa1DqDvJoQe41SXFmegW
JA3Bk9kV1Tqd8uYDL1sD50JJ/TXRxWsDauC/ggaUWCkq273B9QFj10a/XKTKkHg4R0AXOVHHRxYH
KEitkTKa+zvA+8E9/MDiA/WAWKJyntoM6FogVSeHqOvkHsUNMSqRIKMLQKZ/oBLHTMAaL4pdV4zj
mlgIQ+5EOISR45ooC0ujuZ3mRi22hhtlu87v5atfAk4edVg//Nz5jCN+/moVlb/TByfZ/2nQl18A
0WieamLM1gTYsbE4iy5m/P1GFCqi7QH4Dx5vkby14u9dECBRMWp5fBnH76SPAfaNfxuQTtPzAJT3
rgQ+/PwUUcdeITHd0/y3cn5W3Jy/QQFw2zev5TlDTqhd5sDinoAglbBpG6HCBvXloIf0gJuYny1A
n5xtAK5UKCI+JqRIlA1pc00LNqBItrHYQCMGanSyAURNyBeR39R0jnahodOAktLX+FZwdAeGzNY+
5Pin9bLCyX9tXFtmv7qhjNHolk8f4s5ELsHMsktqlQ5IeWO21TOOpCL+wYGhbKL9tJbVlhDVjRop
T6s7B5Pifl4w2Gs8kNa1XlkrfUBV57or+42egckGJ1caEFkUuOJymRQQIk1RJzd5ETgo1pU5TG+G
/+hzo78ZUhC7rX9JU/TAjE5/4fBwArsUWDJOWirB82myMD0xv0PbuRLShWQybGqxomFFQ9AIXcEj
AO761gUoStX+Ikq+kbmRsc0TBqQPB5Ss5yZfsUI2GZZSSjYbhRJDOZQBEvCNh+McpSH97O84ETtk
2EWMdibPtxq3KFGdkwO4RbECx0Q2nNL172M5OagbCBRdsFubR6YbEbjoBdK46BUGPGWaVqVH6jTO
dzKOuqMDgnN8qwsnQ4WFnqyRCTcvjjptQceUGD2aay1oH7UoRK2eHOpdXpjdKQ3addq3zoizQOwK
5mFYChPlANj9zPOYDLAnxwFuyXLPt/XcQ9FHuDLHsL+2yHpdaaRZAKCfLJQ309TFq8lGviH/FThI
65EdsATAlpFb42M31vpxNiFrHEpsAWI4gG3ldzySs/ERDEHjwyJuMrzCqvJHZBvdzd2NGpsetK+B
OWQIPL1JKo9K1OM0LB94VDxS1TqVxrdh9qLHtX2Za9573d6AqGDc0LQQQJmtw+qRTMnp3Z5EqSns
jT+KAZSoqIMnexXfJoY/My1eACv9Fjt5j022KDwusNLmdvXdYLGxGvWxW4UuG1BchpNvuvRBd5xQ
BXWZZ6CheLBrHIYqAzraZkVu7wBQWqGB6bfTvwWqisy9kBfS/3MgLGfttYlCj03rB3t9GCwcx8l6
RpJTIr/JrQuByBEEnRKVlcsvbOQ/8bDDp1PAc7HGdo6yJCOK8Gc8c6w2rYk947wxKBOsb1MUgdJm
gS6V1ADq7leziGDGSa7AEFYSwP9b1k3C8fTCzy4JuLEp0uKfqpiVspuh1SkeShi3jW2yYgO2n7db
Ln5kokJRlHmHQmHoo93ZqVCTH3zoC/7gxmV3Ekm7qdoc2JTFCM6t1HBKz+oKF5hSOG48mbEPeF4a
zlJyornyHAagWs6KG6e3KLpz0NAec7IUBzu+mmi08VNn1/OuD7Hx+D3XjB7dLBJJ82uiY62IDk+x
m4Wh1Z6HjINwrkw+pIbVHkfVVpw1GvqTR7C29s40Nx+DZPmtZTl1sJDH75nN3cqLItbrfSD17ryI
HAuYU2YrvtXKnY8oTkCK2GhWLnOqLd3GyDVsiUBU5rUa3iANuljONGpt2ePD5XLrdFrikcIyemyv
ST0PeYEHG4+RBiWhbHsAedvavlZhllg0upONvJFbX4WOgFCG2sW4B0oJB8zJxsRZyMnJ3exRCB0f
DCB7P6I+2aR/WtiF3+ynsQrPGjACPdPIxM8yePFjX/4wEzMH6nJs4klU4pAzyDiw0RzxXMdWD4x4
0343xclojlLebeOieN71wqYSa2lt41E234dKyLXf6MEFEN/Rg1sWzsoMxuzHHwZgYUBhia1f37qP
4k4YeFok02eU2INGtg5/Fqgk2ZYmG8xPZZj8BAuT2DoWajnXpjDleiyQRyVj3+dAqXr3I0OaZYpK
FnzIv7XdMlQRs1SM2z7eTLEYgXeSTY80yoKfAKwsrzShC8p2gfkharkLlNVs6nbJvg9jvAqU+9QO
0+Nou/LRel5CkbketT36ACe5XyydSCS7HJktbDxSQJ1rwMlGIQOwO9QNqrarUX+NRJIHaITu0EXD
gENvNCAIRUlLF6RW3kaT66Slt2ju1N2kP6qV+u5OTtN73yXqEo9kvotstJEU+orl4oLnC47SsCbz
PW7o2irsK6ApAjnP9/RhEkD4zW1vnuMkJHxAMxt208p8EKb5KEM89lUImtFlCTOH1RL5FqY1mQ3I
BgCjaAqKuQOKT63gfAhuvflj5qCkylbAPwTTjpTtbEkz5Sc6+TLIrtuHKtOHzwesETUCRvx4iWvA
WfsdmvVIQTLS0oWpjGCC07x101TtaglwZ5cHmYWiadGvF98lQOeU4FHMP9mJxCGMnxt7aRXZs9Vr
2TP63FcoC0gfSQTGRvMUt4CQDS2vjO0N6FSca40iyhfVmLLLJmS1bBNkrLUZhS9Y725s3jhXEi0W
5ECy9xiLRd43bzHeLSjGP92FLP7zLmWL8jSj6EvUumnFg2jDLxwdmXuadSjvBzqYUqBKbFbUugDw
eGs422JqtRWYsPX1zbZk3o7IJtXAY2Lp63ljAsYLr3CiOIsepjp2dkHY7EIDxUfgaufxGqXK/oZl
VvAF9f3bBMSnHwDDiNdvzpn6kYVf/LAyV0PuD6dutPNPRQx4cCXvg7gEH1IQz+76NOFcqO7dK0BT
7SfhtB8obNanydYCuPyOvN7vIgwOysfcAQuBuntntuZq+uMuJKe7YPO8MVz3gKaEL1PWJs9+FyXA
mXXZpsUWdk3TWTGFKJvSBtAaKRNATDzyPnTPjfMDfCvWI0mHNjFAypZ9CdE6ibzee5x5PgRp64VV
qR3svrE3zEWHSCLDx4wJ/TVv2uhoO1m7wdM1/xbrAx4kfvBlHLQOBbT+tGt9k39G5axHBlrTVxtg
E+bHtGjbV8vNnqzYz74BnHRaZW1ZXligD/iOtxKlilCMDHyxk6Pxx8gFdh7vko1ZIMtQTTL/9ufH
0JFQ25BcfQyV4z5nfd9vuRMc47SfrgL/bS+W2zfrHCWEu3naa+EpSizp0RR8Uj7WpS+hiK1nktQx
R61JVjUHmkr0Re6R4ulXNC2TiD9hxzjPSDRaINzRNHCG6JZn9X3yYKoLjVj7c3QD/0wTrG/fxDgw
TB7YADjLseeHRU5mdJGdBvBRuwf9j7K982eA8FlFsnPXi2KxYxnW7CPOeFdLZDToD+iS0IG2L2zj
13KjxYTh93gcJbAb6NOF9qjNfw5Lq/Ah2i2WEUCjLtKfUZvzMZcHIOSC6xdMkeFqmXP+A7xPDWqA
i5JhtcZSoW871tZYbilUSasbQBKl13xNQrrwWDr61sWeOyniDZCA0OuOZetHFvibPijGr77g2Egq
ufhDHjiQk700ka4fRmR2lBNACMevwh4HHFbI4eDkzRyM5IvT+01y7N1OqTVWu0h17HOzPEjL1s+d
6vwn0eDLaoMdY7OOFEgAyfqwqh6GAM/5eALEIMmictTRomG4cyQyFlmPVfIYJV7iODpoDlVUdY8w
GfTz7KaCyiivNugnwz3Up6CLW2vVA7BFUbYOkRVME74+6PwLcUIPnpHuL5Q94gjC6tyn1rZfCjuy
P5ehmLZmKcodm2CVFS2AKLiOLocJjC9Rc3ETELDQ81tm2bBvh7xY6aOOcwOUQl6iRiQP9CS/14Zj
ea/tUDKywnmKKor+HbmS7pnnRXp2+7bZ6BNqbzvFozIqghUaRfmXxg/CaxsNb+Kqw5HgYkpWQToG
m3QSYtW6jQaSsTEC9y6wSXoPz/onjmXV3lbsvG6TTdFu0JGMcDhygsruxlhE05emze1tivXCiYgu
ikCAD69DXuFgBfraIgoMIq24GXYs/gkmEH2LhFJ3BvdQd9aqQt9qdhtgpYs8PCmGsfGbee74WZOv
E5t/jLNq3JHLEAHzNDiUogW7esZ/oD67B3SmZT6YIFF+0MUoT32a4mlhgBFTus4ea7H+sVGXAd+w
XajZ4P1UU1LgKCvH4tJbJDRykfH19CQ0dosCYfu9q+PtYOPhukNtDiBFhnSt5wKUW3kUe/g1yRjc
pusmcsLEA8yDPskUEvQ4o30GdbU18pdO0aeBl2RiV9uN8VedlOfBdYufacmfqo4534sh/8xzkPYU
tfiL93X+1dbRMNF0potvI0BG62CUK58l/rZ3m/jVQa0tJUVpNqHTSaIr88O7jvKny+xdpyz/f351
FHm2zOUJx02A6pxC9IVIpKRQbA9aA8WvF2KjtaoyO7hMuemTPOncNzmKwcN/lTvAsF/iWJzdx6H4
euCCgXGId4xHV2pZtMY2xk81ulIvpFCzP3WBG1wJz5As1WzxS/TkSn2QxmjFj0qXDr151lFHuZpQ
Rb4amZ58qpM+9wBvVn/H4/qUpBEg/NtwAzJToFVNAFLrikz/kbnAPeJT9RlvvXLFmNW/4IgeqbEU
rM599GzqjfM5qQd3xbK0fDR5nQN2fhwPTeq0Dz2O1tZxE08fCz//y8Z75xcAkvyw+2U12S/s1NuP
ne+KtVGn2UPwhK87Fl+DZT5qKMRcZYVhf5L2+E09rH+BwhfduTglSJP2abJaE1DFVrUSQOl+nrq6
28bczc6gE/Kx/jBv41g8Fp/cvH+Po3cD4lTIxugCxTZT1Ez7sEVzNGgnxZeg71NwRGIUK1kAvvkv
i3YZ/bfdnfZf45EdGmMBJNbZ9cbhDjAvCzdFPxKQXANfv50u2lohyNa19aal6aJl1Qisp8TxV9EE
MrUD8vb1sapR6U67X7QXA9Y5wdcex/474jWnCxL+H9AjzE4L1bndXoIhYXggKz5122gvoplO80zV
gGfAMT7ICKVCNz6Brm+CmuGUW3mRotBEuqLb2cqNFF2XfmhRYH4TLhJnuh351HbQoUUftU4c5OwN
YOkPOkooPXPQ+VX7EuB7dnV04OuTwLHT7lD31vc67tDkT7I2x/cPh/njOgslSzaRU/wagZt9GJra
TzZvMcQUR8J7959NF9eeoRvUnpoD/qLkRBeuEuc2pdMD8NedaL6op8BGot0HTrQ+FeaeFItd3kjn
KE2PxLPpncUSiUZLdApyJ+t6XiM90nSPdlitKQGDL3XkxXUwvEa9sLZuF1fHgDv5FWcrYpVOQ/Mt
ZNWaMjBZY6HEW0z9a5FEAHgClz3VMuJ4rEjQGf+7NrLKA5wc8tqe1VTaSFrQyCdnGrVU/rjMw0g/
5jjiAAab/jmvUD9Eo8As30aRGvXFoH+m0aIF+6r++c5uiZJH5RGUkz8FwD5XWWYYWI4zvHspO+NT
QocHIVu1PTPmhM6c5cHhCRpjAxy4Ch0EwWMD+LwiQ9uRpaYk4yW3wTr4gSQVuttmsVbVKACdwFlK
ih6n8pWlywv5uCnSmaHD3uKQ12BHQsWhSdTlr6gEGF7ZE5Go9alIvaoH/2BUMXvToQPhnMUNO2mZ
HqKNg4+vZY4ji87V9b/YU6mYgRefekjFBriE8pj3oGJVdSBl3U2eiGxxoOmEl/B5cvDMHlWBB+Dv
b7VoXkDprUivVBdsZt0r3uf6CZzBoH5sG3xn1JRKgumSa9ONiJwkrHSNa6elelhZVU13K/ozlpAJ
6p5CXUcNE4Cja0DxTmlQPVbI5tAMC+55RpDmTl7PM0tBof9p+T4j3bslTnycdWwUwYOsy0dtaqNX
0Vj1KfSBYemG2fRVyZsiil7dPPoYOmG6G9DJ8VAw+XYZWxxKIxsLLNg+YJq3aGzLBhAj2ONWi2xx
ZjIC2qEVZ7OWFECycLGjAr/qNpWJ6y3WeCa83Q+dl/12dP+4U5HE8gBIw5cMZW8PuaHLVTTE1mae
NgOYs5WCR7219wP5405O0xLv4xB5r3NgBSUQGtxhr7BOH2PeYA0fscajKZ5n4yON0ujqdkCaIklo
QTya+DrIEZmhxXRk6bBHkxxyo8rkRoEVapCkmzcewbJJP8SKQWtmwkLm76GwcvcYKtlE7FgWZLUD
vrsbBq13GZg5HCCK6l8tA/WVoO08CduSz3RpXBdohX2HnsB3mcmLj06aF0ia46j9TycSGbr55iTx
PTjJ3EbJwrrAYfQqL1ElgP8c1C/PQxEz4KxmOaoAFyHaWIFQ7AJvCatTFEy/X9iUPBlpLvdkrIvo
TXk31fWOHYLS3ZKc3Oe73YVbbh5RhTVZ3nwOugGOf55c7AK3aWkN6HUNNMdBA7llrZlpu1uOZOZr
AS6/Y5lK8JCpqaFbyXMCDsuhyAFNXMn6c8vc9qLHff5qWpO1HsV06zr6APYiV/BVTY9JK392HF0F
o5DdqyNGY50Mabajaat1qAfkckRKG1oTeLkPTWg80YwuWv7NZ370ghIn6LGuBVDj72B5xd+CxTLo
Xv8pmG6jbnJgDNu7CQU56BFAlQK+GVoborKsUlXANE85TjAtx9d3Lq+QEX5X0KhgLtuOFR76N84T
OkPwdJRIl4jAPc0RSd/qKLbpRZNtfVEHSPGA7GscJQifrAhY3SzPUMTnAFsMjaHAIHQKDLka8og/
RwZISmSPGhwUCkPWKMhEvKj5yfIroF9gFvS62R3tBg2FIjQqr0Sn/IWMyzCrox3XDKR046DdzLeZ
74BWFcUO2PJtPRT1ccoSozvW6A04tIF1WO413xtLoWwTtbrvxTmw9vXauhqlaocHmlHr6a6muLTA
XE8X0mhKLbKfLY64Tx0IzFtQzSkPdSGzZYpSjtALamxzQRoNwyVUK0BzXYjiCIyKbBf3JfN4IJBr
VJc46NNHv3XOpWZbQIX4LWLAT9v1aHz1yGJx8EHDirp397iIiqTT9nHogKYlzLKbuMIJvpZxGh39
1DYdAKkANrc3xl+Guk2QKVk9tiEo5pz80OU9d7wUS95jCzhhCk/x6AM4QVB7zoB6SpqSIgO2wGl0
xqcpSRCKZE4jkMfBOfVuCZAFkp3c2Do1jR2tpjHtdnTUW/Y1nrRoRZ5zYT6QjK8AhF/hcYPHLWnV
lGzpuBi9KrPDbEHT0eWzBZlRjCXkewyrH18Tw9c+9iZyp53k4UfRJYBB4632KPOBbZHuDs5FLrtj
pHX53gJU6wOan/JNLx3xgrN45BI0xr8o+mNQo/dfkywpPNuRw1aPYv7Yq6OXsIysnR6MONSk85i2
wBG8lbebugrNBt0h5UWIMTvPWt0BdylFQJMwTm9YAe+SgRxD97HrMsfB3OLgVV5vLgZW82Ob+tvA
nXB8Ow6fbafqQUkWdqgQQmoFn6U905RGJKtt91KgYQ6ga4HToLwHdvOQDAfl3BVRuNeq/HlxuzHJ
ZNmfCtSHSJzTIlGE+jJNasWjljSgoGhF+F2rrdcYXeGvbeJmh7hu2m3XVN0XPQjBlVesqypyn7oq
zF/7NjwLB4fPHF3/r1HGbaTA9GJPymwEhPjYAPgoHgpgQIxh+GhmCEgz5fDuTvZmMwEAv0rKfYjU
O5LwKMKtYnFygPfwjBMC5zGOzY/GpCefwybWd3Ubsw1NIwO1dEle5Q+dMQD9tTM9rswKVHGcTIGs
NS3XASICmDEjxB1MoLicBbdPHZ60j11ddah7SpxLwMAtQbICjcmP6LdFJlIi609TUowMzyeAkn/N
lMXAqvBQp/FXpgo9qZgzKCNQ/1lUNmpMo33E47/mK6oEJasg7cEcwJALy6dScoCiwJXUs9OIWhB3
M4ehiIsBjehSUdB/vks+mshbBMDZuAxU3MQs/LrVJQ6G6NS/T9NOAJ3cyDs8mqCIWRSfqrioCm+2
juzfwwRZ5109lJ+EEzv7AgQ660QhwRuB3YIvHNnzSE1xkvOtmWR7LQs3+JR/ZLYsPgVdCBQ0Pf6L
PFigiZsAecnatVQBSDtqYg4Q8Kbe+EDsXE0K1yVG15GzYoOR7iZXPAHDsTpJdSEtXe5kswdp8AXC
tmOxnIUqVo2C7kU+u4iEH4GZ4OxCE01HKwcPw8JzxyE8WSaynlM56JtZWBU4N0M3XJe+Gdx6zGPy
my2cAaCpGsgAduiLPb3JluCkvpXO0VGpGZ4oyjwX6oMsn0Y2JnISyubGn9Q0J83sSELy9umm85/Q
2pq0VxkSYWGM7GenoPLbUBsendGwQcc2PMxUgiTzLWDYAs/5NMvkCPiTCFjz60a5ke+/ufW55Cey
INuBCQd5WFsAiA03o4vrMPuEjpGHRUS26q7kDpwX7QTK5/mZSI8+SkHTk68BEKSpMXRyq0fiIicl
JalpRAqrtKatJaJwTlkvCvJdpotvjOZCJAqT3ZTnQIy8u8cSPsGT7IDyZtRE/X6Kzx503zu3xG4d
nIIiObkEWD74nYwDTO/U2vu7T+dLG59n8aJb1KICuwFOCOeXiV8OW4lyqnOjjiCmIBqujr2fzxdQ
LwQEHddv1ygCTkACijU3kI3NHm/zg9sW0NKZxWJCfiWP2cqSIKmll1cIOCovAz3ojqZ0oTedD5Yb
L3ETpOTV268Qljh1eSU83e6vthtMQBGxs+tycViMEo1Q83eLjEajLQcUjIHGdVH0YIK/6lOcb4Yo
8QG2gClpSVG22OS5Nnhl7jxSVK2gnDr/cCefNG6dp3xcLzFYj/c7Gtae+BSUDxR2ik5m2adXHpT1
pRf+OvVb/woeWv9KI79txg0OCtlq1PopA0uZ9oK/eDoudqWsplNduefQ/MTTZhrEsZLIAtphA6JA
H2j7l+WitxagavWU4ZQeq7MdaQCC4+wDFEn4mfVmHBZWgENp8GjPzsDyf/MjD2dqf5Q9eEV0HZ33
IAQ1N2WIHjUAUJXnDo9x68DtrjjT3M4atkL5or5CfW9xXhStzuC8zEntSqM5clNblcGE9jzUROVr
yy7RyNq5yCH6csSpDoqxTu0E9J49DeniRqZ2iCWOA5Vhw3wY0nAxoREKzH6HMLukEqtFv5jznkET
g4UMxVb8QCaz9Y07SSe8NwBxpz4Ruc9WYBtPTiQcJ+1xDG28achwuQVDOam7p/n8VwVY0uiol9tl
AgsVplU9Nq+DbZ/owrTYOabGJ1Kib7pGKxB+lACPUybSCH4PZ12q+cU2MI1fpLa6cQKEt7KcHL7p
c/wHmXFSnS11URuT+dJiyehEZX+8k1eoyb4xmx2UbEAZrRfYTku7m/NdTNtJL23rJ3tHZPwkAXsI
BgAde7sQ5KMnkKJhpx30R1LQZbGjaYZ6tQoFifC7U/O0QDPTWFcrUlC8OfSd4eJMNsv0/yj7su46
cabrX8RaIASC2zOPHpPYyQ2rO51mEpOY+fXvVuEY53S6n++70ZKqStKxjTkaau+t8DxLHJqAwfCX
T/VhFOpBfuqWIWFgM1nywkMkW3eyH19jBrKBOG+GU9zG4yurXmqjkC8JpB0uvlQSOAiYcTz1FiXw
b3uZQAW7rj2slx1VR1+hGtlDMwXMqUEm1LMocCer7bwFmSvoLaGqpptZVlwcUY7PadhXdxKHUqsQ
Akxf5SiLTZpC7U9ErfmastkMGqr41DnBsKEoEH8pKFTxcj0EXbW2fKe+jGP/eQpyIGu6pAGFOwqy
UyGj5mOTbGaAFbnejy9h/xrrVsBfqgYSanoqKmgGmut3ti4fkkM7JY//OuTNRyoG09ri0LBbLQ6I
PeWbTGL5Oz2XoGY6gZQgOVOhugDv2rZPzlQDuNw+uNAuJWfQ/gyjZhtUTYE0eBhvupHtd12WuMTg
9VvnAcxBB6eM50luxluayYjEVgNCrGZj+qeuV/6JaqNuUk3hrQiNAN2eqzd+6iMq/2NvE8dIq8Sq
7M2Ng4KZjZU6kOs/J6SYm+Y81b+Hf/CLAaS6JmDyW+T3gzwJ18CrQuvcdoQrgJIN1syg16nOZI2Q
KDDXZv9v27keqalsEO9Q95QwDaGlNXOpA43nQ9Hs1LsHaQicYAsgmtsaFOZu7YAfGtq44bXxeuzU
3j1zIHlY4YNwgYEvi/qQjQqoSsMh8yDdgwIjWSUNOBJDfKuugLyMvb1lFMcK0ONz43c2wKw8+Idb
VPKpiQLkMaUjsJmq7nax3povaxpkE8TrERKR8559ceRmH64BszVnh2xqpGXH3Avwpq3sXREWNUDt
0GSA5OcrAN7BI867kK8iM3yhV4a1piY5BJJYwKTpejsnNfw5Dt8A34JqUmcKI3s9XIKmih+pkaQj
v7AquB+UAWTWlCfGXpYTpF30LBRimnazYYGfzMPGXVkgo3vMQTJn3gdg0QWZF9AL+CN02z51vW2l
BQJAVgKaXtt/NgqDP5PpPb7QAU5tfIzHITYIF0Zoy+nB3uNFHKg7alE8s/HHlv08RSEGRlOMaQlG
V+H394kz1jhpbQMgShpvw4fURpZVP1lnKsD4yc44iO3XjZG568XxIbBWdhJuyPXBunQygQs/250P
9FI8Qg5EldB8sgC6ujaqs68d5LZWXPolgEEO6MXeHdTELa97CcpnalD8EkW1IBqiHZ4TCErZwfdJ
TcaOrg8X4pSZUmW5hiTGFREMp9I3+GG5hZzjln6FpngQozi0rAEAoTJwR+ci+QjJMEPanT9UB3uo
NlHqGyssz7qzGY/SuVAvs5yGNQ7+U5y4gtMZyylNZwdFzuCMAwAofFDVih5ECqE1cnIJ7cbNEkc1
YJeQYPHeFx3KGr+2Jk+zHU5Yh2JfgUzrmprlXZarGrz/GejZcaYEfObYbHvbhqwYc5uDUbQfa3ET
t7MtfK/dxI2/9u2tFluKvPujmkyQRGR2gBW4iZNHvwXLm9n7v7SVqw+OZI6kPYqPO3sNxB2xkZQC
R6wKt4jUMqoBt1xJlG3npnBwOjhBwgeMvcgaiUNkexayPRJLSQ6BoVPrhs1qJi3RPCiQCoJAJnYL
gRYtiQ2sO2k4iujNdh6OOE+KaQBXocBvp6oT44ikolcFVLeAcHjiQ91H+etMVuZ21JzSpi7IMVTm
DrgVF4z3zpvpvT8FLPZlDHI0E1Yeb7Si/lB1pwVOK/NwAi9UkX2JekftCfx6g42lJjmWbmTTvUYz
rPc39g9wXIoTwrx2SLI60CC+qL4wpdl7NLB3jqXqMgoLsTTK6gGH/h8Ac1IyndsTHgkCR8UHUB21
vVu03IycW3xU0wPleRUeZ0TdHCM0Pk8CajoLc/83CF/8g6TLYyaDDCIo7Ezm+OwGgl/JyuqRJRg9
zURHyBcct6Fv/V2qgX/TFRx98m+Jzf/Gia7zKTWHcQOqofyIvYP9FA08Az029BAbpe7DIRq+TI1b
7Yxe7auqLNeLEs3Ml4wLwTdlGjdW7qaJJBTlfmVgvtGtWeICMLduLby1150vILLY+N6uarz8jpOm
MVUFB9sSt7o3D9ImgMvTMUJDzmMFitGYD8gwgNgoSYGmeM1e3MH5HmlJ0ll6tHpRPmiVqMEywDlY
WIkTNYGgaXdIr5PbwgK1b9GBA0hadf5QlaLeNSOwc8gMwPlFaIKTogSxEmO8wXWZp67//ZdznVuK
KhB6g7zHBxOw5+Ny5YZerYpFkeCSG2J5BfMuvYGLGQgml7sM2mIvZWYAFAQgj53WUDTyGOjpzMKF
KpLwkA5ci6eZrCwHH8wZmaxPLeUosCn0zp1TP0YpCx/8CKnnVGNqAiKDoFTgw3zwdEEOB3lPHLzQ
focz2VUgMU8vVL4mp9uMKX4TVfzigOUE93G6Cdkm41S57WOgBxFtjaMjcMmukKg+PIAvpNmLrjNW
ngM63hX4l8V90h3JGegr9VDfjpuFA4YsZLoe5jDqVvf4g4AzAlKaUVy798KYuy19me7m5FVzEF2J
0VVT+P+D1MI3/X/8WXyXeybUzz3hO87tP5SH4ysD+urhc94k3SHWO3zRKhQ1h3jkXNXtxeMkep+X
FkdyLnZqch8sbqulG6R20YbuFsq5vvjmKQoL9AaJbSJB7X3yj70o3tEf4fej2J4v4x0FlMg738eG
mn8CwBL40YM8eDax4L7G/edjGnd/pDKtvrZ9n22ZQjY1NSPcJAdQheztMD+ZvQFyLB0FnswUCNjI
uA8Vl0vvpGIgO9O9lUCuTuBje48bfWs1RaG/J6m2WdGtCfOjMXpYWus87MUB7UqcFObWZbEXNkeq
eOPXG7JRYagJwiEtLumtDBngZJvn8ZGcv8RJXOUfswkLiUWkjry5WR89xzcvi73S85QZ2CQXlbqO
BRXNA54bzEOfc8B1+GoE2908T1M9g2u4ugstnERqfpU/YiaeNQrkk5em9THDWcXOtLzsW518J3/j
AIFmBeNj6+C50uQzoS5qlbE180xnT7Y0ZPJeR5DQLpkqHYFH9i3CMEOIBjXtYZjSaZU6HvifiLDT
bn9givFhpuvEOd019Mc7TgSgnhyNPfA8gItrHk+i3ORZCJWg3Ch2M4enJvJsDPZ3Mhr2iSLI/nPY
2WLj/Z/Ew90yDPII34ZeeEKXoZdxfh2a7NibJxaIIr24m5BdTaXBkdIL6VZoszfxsYlj6zKbZnfb
cPNCBdaJ0aWvjtQoHZC7YC/ItsKL5aUHMiqKIYuBpXSK60Vt0jXnvXZjC3B8cPZr8J/8jFoCyMbb
DsrwVKViVGVzykDVCMop/1BPvflNgcIkDkb1rWy7aY2LCvtBVnF2qA1IBXmAyd+HkCHaAP4gX3Hb
8skaSwBtczD4QTBX7nsAIcC6YLqfp7pwd8AqmdvMi8Tn0WDtDtC5YPbWDuSNGmMsd0aAYFz0OVtV
cnNHfQMD1/aj0w8bB2wzTIbZ1S6ZvDYJ58Cg6ioZp4Z76xqbx40dVdlsI2+lUgRSTOsFe2hOpydT
D7OMNdd0t16UzcHOnOfFScM1U2+/DYJUfIgNqnX7fQQT6rbB4ci9mdQBpJtz66WYcgPXtJ19T0U6
svYeF+lzAMW2SIg/ToL/YdfMd1cUNkkut2CLyTcfjE2LK1EjqtMDxWB0/yptgCbSzNsUeTicpMjz
z3ZnnAgNk42ht0Hq5gAiHDP/nOEYxcaW7gz4UrHx63rajHbmn4socB9qpJKs6n6I/wyH6dWcSuQA
tKZ5BOgu2U1dm33zO2Tf6wDqOeGnnnsaI76zkEcaI/d2eAVfozf3jLAf3MUM7wfdkwKoZ9km7Y5D
1cWrkaS8ymoDgKOyPLZjFj1QYZfIQhaQOVC1rPOtDSgHFI+gdbmEUA17E33AaN3hxYqR6jrK9yPo
wkEyPEGOaY4pzD/VJNmx0/IIZJKV7M+NG1zJNH8KmTjOGuwhAgmZP+OCUKRYNnAVsoNbQBRJTa5h
rN3GM8/KkhZUK3AMtYLkA9BYpTaQlfxumWxT1rfHxTRH37bn3mSlIWQun1otdkemCQThW+SyYIEk
wBRi66JyS289Qnx7vdiQ8l6fqfidzdS0IkihOatQBHvghsZyHo96LINOAkeoi+2/xyPvEkzz3jTT
ZHpN8a10KcsEb7/JlRYoijzzgpVscsoyf0ststv9aM5Ospk6jGqtlaQnUHBtA2dYxdHOk5CCLbGX
OQ9pGs01srnaQTXmB3GxunH/rsuNTQBRV6xKx6vW8WhZa3LTiDTWJMwEu34wdOOSszlT4WvacCiA
WRqEDyO1iSZ8aS7ROF9PkQCTpBuKA3LMPpVYRH/D7ue7HUX9c20H+E8AXBQSeFX2Ci5zZGByHGn5
HNTdUiIpLR7dJxdp4PtkSiWotAP7gXtI3E6Kvvs+GA+W1bp/UWiDZIEPoUKUfA5NZXQbylIwACWg
dM6YLVc4G4jxVrcicJQgBYlqJbQqt8ZQGOsbB3hL+dGtxCeKhVZOBtkF3Zf5L4A4B9fZNMb9HehN
p9MAwbQPM1DoMkPW4lZtsVGNZpCj/2mxL58LszCICl3JJxyZ89XNz5DVUbgOcvBp76oSQr4glLpq
vO2JyI2IGWnU9EhUC6SYnYtpCYMGxuyk0MVOsb8OS85SghaFau/OmXtp6fo+5GJauupe0xiEp85E
Bi3uEbMLvvSA1DeQclNonbCei3tg29JPtYgroNrAlkB28Brdl0MzXHFH56+RXVidw0QneFD1tk2C
O8rXMkDkorYXCHPLITIFIOJPqaBFmYdss4SP57bpkTvJNkw7Zn6mfgqo+hWkb5P4yO3oT2S3DGm8
bmKcTtByZkAi2iW0jLVE9vRpXv/QUmjxijo225Xn+3PMvISq31dHNELqNcbe7kpvxbuo3g1Jab/k
oBgA4W1cXeOJ2S8Tjl5x/f0SezX+FkhbXFGUF5fh/nedyIsrmN91CnQnpmeaONbtrdf3SM3+KeBY
I7Py5AbFdiApWnIEltZzJI8D4E2iTxJSEHuGe4ETf9BAQfevdrHQipP2RDUq6tTAv+HSplqiAxVv
4AmTaV/4idhTv9n2oUrhN0NmbGhOt+PO7bmcR1m61rXHJJi5f/NJaOg08nDOH+X+Jkvr4E7Z7MEo
GaSK6sCxV2SDQhEgOKWdzSFkmx0gqjgPxXBaTEN9MjII2yK/oAnWk2DduShZgDNbsNwBDZ6AdjcM
+3NFRvIPOkiWQR2syWVFubNhY9Td2Vm/z6MiClfMKrHJMgJAx8ppjf8UUL1xoMhZwESM7PgHLyoA
0XagxJ7aYAUuQzc4BnGQnSbH+Vj8zlYDigskhvUWR82lGzlubD5WP8jBwBHRjYO63cyxhMxzFOwS
GI6xgy6hOiUsUScbR5CQONHtuVpHojoVWEDIFQUsodRcbMJoUnNNbjMyk7fqPAhF3Q7yIYp1/r4v
DAe5CiJ8AG9jccQ5Wbhqae2kbeRI7QTfBBVEFxSt7bTDM0rglGNr5dKardGOzHbAtNaAuo0GABgd
JzX9NJ3CCGTDoTSQsYFr5XucW91jZ299dRQbkRBoZI9NM3R7lcnhZI6pvIKddNpaYNb7lAgX7448
d75DUBRfagD0cbN/Zl34d43k3QMgeUgnbQVuoACC+j7JLjnOTfKAX/uPJB+rj7YE6lnKyYdj4vcT
Lq40nsH36hdPFRyYMoxHphg7u/tG1p8nRxlv/cnmd+1zHY/ZiWKpgMhzDYFv+1FlopntRZWf/vsc
jrN/EPji9M1iwvE5NM99l5m/spgmbtY70GBUT6LjOtPISO8GrILvamFAaxZMV5tON52hbNjGqXK5
E0MokMHCJ5Ajaxf5KycpD0Zn/Ukj8Kpo2cbPLH6aXORzAThkzmP3Ocf9eOaDo2Hb984PrvHLJuMP
olbRiemWEaccp6KoNUU27KU3VkirC0J7RR6KKZn7wHCQd5odZAu6Zti7E/5/C9EiN/R96Lb4AgCv
n2RXS02b3rXSr6NfuttCqemkQPHxWKSgLJhMO/wexslJxDEDCjYDTzMPrCOyXKunMBTFHFGM4QPe
LcUX5do5uA1kgs0Ya3BdyI+jwH6ReFqWgvhcjDIdrwaLkck7uGdykh3MdKBPhDhld/W3nCuwE5Kd
IrrEx4Wd2LmTUV+t2B78Dc56wUQ51u0O907g8SlKvE5F4hv7zg/BbK6Ny2uTan78re6ke6WGeg+g
kfJsanc38dUEPRMabZ6S3K75dRkESrCfTSv45FUlv5MisO9EdF/1g3d1tWUxg7wYSYoFuF8+2HQ8
xY313IlGoAJwDn43golxk+hOZON2+tqMuTySk0zoCAEW70qNMmy8UxoXZ2rRjKECYw2Ft3ZgsBV5
lH07G30mmg3XBm+zUSg5fn7EKAp6wKmyNEVKT4gz0HdZtTT3/szarsACHKxxftiWj5k1N8gCNi7Q
iQzg4KImFWUDULNlTTip+ZdxYqAj7lWMTbimXhDIqI5ld+dYbnuHk5XurlJmc2SNeG4h0mKtyEuF
pcp8m3Kk0VMcvoB/ui3Tx/sucqL9MlbU1Dih9Dy5hdaQd05nOGTjJ2pjhWCBI1armdCK0JPUtkpA
wWtHgnNOU2fNJFeFpr6aq2SlwpX5x8gPA1lmBzINXu+XYJqAxu5aQAiQwSXBhGd/o1UctlRgwlHz
qRdZbpaCtCgkm8L7+j2UzMuKsAAxcrHJ/JUtf0RTYmHBORSNeRESNDGyfMtRoGwF6BE6FyBFwCvI
Bmfll6rdeXaWAq0BB5gNtl1VgkRurCsgTSfzTAmdlZnnp8IVr9SaEz9tn30tkB+FbQivFGCeyCH8
JNdUZ9oQF9GLJUfvarlB/ymowejk1HI85FV6KLHjvOcVciTNJHtgYEUEdwzEdCEUnfKdk/XWU514
1hPuJmxoDT2SZYTAwR6UINOampUOkNz6yjoZX8jErLy+sCx6EdFkQ/eEt3zdsandkxfgA2trT5Dz
yTwj2tug/ZnTKX2dFrnkRs6Jlo2JV6eRO4fb1ElKmFxGWPqRg4p5BG7KRysOnUPux3/YHu5/UzBv
Pok+GzdWCbpAasbappxx3Wdp+TBkw/jUdpD9AgeJvSIn2bIKmulNUgxHMF8ZYCIYopVsJQQLdNHH
7VvNqYdCYrP8s73EJO/RS5fWgsTUPM6Ne4lZRvAcrzxNQ8K2owBNv1cEyJEfzWYd4vw5WkcVsHEf
2rWqs30r+wYIau1f2kU/qkeuRXiWMUCJoB5ru0p3JpKZt4YEo3vrTp/BJIrDgs6bwErF82/xlD1B
L7R5zqSlLjzTBFHajo/1twGN+8cw95M75QNmQ/bGxZmnxLHRPVjQjXtRtUhABGry24i/A9L3/f5q
Shf6Vyz8g0d9fvnvNYiFg/+bayeGCyeIKfgelHptwW+p1C1Xg55d2T4NqsZ5rhDGqdTFwHgAURZq
t8DsIGt3l/mjcSITB2YvX9225z6zb66PTgqG2fduVJOdh76zn6ZqLT4s4990mUejSan3bZs81Oef
s9PofQVtHXdodgbI0XdhoMKV4bUWqCVBRvhWzfIyvJKVitYvjJ3P+ZdYMRwlctBJnS1QzoVXqjZu
gZ5Rlvj7KUvuqIss21A9zr1L3IeMbrebMwG66uhl9nBusgzXqj9blDiAnfw3p42z+05k1hYo2uJg
h2p8HVp1KlVhPoPfpbjvIvwTkJ3C1HvYaNQnhsTqZyyHPobZLF1DmghnFPQWTTkSp/2qvHD9sk10
VlikC6MHc7K2G5VVHxhSM4GwxpNfpFF2sqHGumrobpfaILsNV/M/ytKmcPrPsKAoNvehJjnIhrv/
cEX/S8vYNBY1yVFlkCEf+x+MjR0UQ2X0HKu2eIQ62aqzXYDlo74xNw6os3akz5xqr5X1yA2K4U20
l/qGAse+aQUBQVaFz7adxodxaHroJaAZMBbimqw+F42LL3VtGsaoPYielWtykk108V3m2MaVTEjG
dg749gKdPg3Z8/WAZGkrs/J1KfLhBTkBbBu2QHSFpTW8CNnhDE0m7R13a/WEh2dbTOHRxgX4K5A4
cseSIT/5KlaP4Dya8FfFI/H/FiFDNzqMtWFectz+pZDnfE1AGrZlZYdc/MSrL8jwV1vg4rqXuDAf
uWb99GQxh8ZWHW3zQX4MxTt7Di0166cObcF2OdrtCxLxrJ3rqj5ax/nIofv0azsaCmDWovJkYHG2
Br0ue2Rj6O5DJiYgqr0U+Mks24DTOf2KE7Jr6Qr+owPHZcXa6hsbOV+XThE/JIbtH9raaQ9WrAlm
Qq9b10Cn/iE9b6dUkx1cJE1vQoVk5Ig5EWQUcqs8ujI7kM3RSf9Us3WNmiZBBMhIhduFf9rgtN5R
CJkgIglaGQcUkdB2BiIARFFHElgjIoUhMH/a6PFf2uSmQLKBSC49NqHnXWPRYte77RwTLE19oB+B
Rt57aWU/g1/5yPT/dJiI6lAY5YQ7M394xe0W0tH7+EMY12EB9Ko+hIFyHXkyY7wN8cV5GE2wIMS2
EJ8FL5yDy7A3n8zC+xyDWxK/kmHYAGLufW4Mae2xNgw21Wh5n80G8gttWdRb6mumqblz6s7dUt88
VMgHhgLGjrxZgWVIXWVQ4NZ9HRdLWx8ZY3vyAkribsYetJ3UVBCN27gmEiOk35Vbu4RyY5M0OP/n
sb5N01cBzDJ/VkvINwFtpm8ECsPa1DIwDhROgXOf2+7UTjTEI0F6N87gQR9MSrmSdG11Edt2vsPB
XzQL3JLDrpHd/qFNRiSI1ytSYyFODjvvdx1zrHtqQV683VfgUl+nwwA+NO1t3r2D9lrQff+g4VLE
3a4aIDay9Ld1BA5E8F56H13aXvhcp/3H/r/OT4owMY+dXQkQi1eYeyTQtC9Rl+M2GcB3HKJPzUsl
r04Y1F+yahrvs8H4g6wNB+cES1y+oSZgZAkYhRL3OPeJp6eha4OHKa/dTxz0qDRy6ot11IR1kR4z
yBxVWmIiL9VbUdQJjoMFREQWB/aBEKSgttE1YKGh8IEVb5GZiNLLEk5NCllsYeVAo0diSTQq/pWg
ChkDiXaSBfmemp7XPhWtZudyeudBRxHswQc55oeoyK3nqDHynAfoN8xjUZSX4GAg9v3x9T3qfaxB
QyhoRoqi5j+jqHPuRffD2O9dnVe6PGikp/w7W5chLcxWKSRG3p9Kekjn55WMNT26i9/zRbsJWny3
0LBzZCxtieTb1F31yJR9RirjExIs7WsRmdMzYKzY/kWZuyFnMwnnocunTdQClAUAU2uCxBDfw+Tt
I6ScYLsVrvtI30raaYXkBgn1eT2UA+7jzYSk1j0FV6njXDK3/zoPpaety5RfHTf/92lnp45ocZr4
YWqRexCNGg1j/iFoBj19V4Dr2CnT9kRdf/cZunL6SvFCj/v+43t9Gd8VITu2OlF4qEV7plqtm/9t
6yMg7bHABM5Od/v/6vu7Ocoa/wdlmuXbm8ldymemLpU3IAPIaACUEgmWTaKJH3BOFj3hEOA54577
Opm5ifPiqdwPhQfeiCpPsbX1bWhm4xVqYnP6RAUS49I143FyaOIEt5R1FZ1sMFBfSz5FTyqCShY3
4p3SLTLhFAh7wjTgIMLFIDLuDOBOynjjh4c8cUEj53TVHtqO4nvZNT+KyG1ex6wucG7rjc+Gj8+R
y7y6txsHGsDI/j73FvBGw4RU5wYXuHeeiy+OVjbZU+1gz9xmSnxJBhO08VaY/DkN/kWB7D1c/a/5
iqCYnuMsTrdNXEHN12lBEarvw4J6wmuPqqB0/w6iOLnzXVGeqSA71ew8+hm3uKkm3qPnsWo7HrYl
wPEMkp1rq4jkg8si5wBpbeuApJPyoc1ttm6rov4GCbIjvu38H0U1XSrFh6/Q0jPWESS87/ETpkdz
6iHua0bhXvX5DjdK/j0Vls5q7hyDbSGRKLBu+sUxpfE3MFQJaMD/tKs+CC6/jhHoQ8jIb8pNn0fD
VQLKeh11zZNQNSpb/heucHi/IRuFRL417U0p/pJ9kEAD6L1bDXnwk1PrjGB01RHka7sKYcvoPpJ9
aGCaa7HHwwjE1zK6/iQUkgsLefDvn4d65DT3MsJ7tzRQIHbBtndEkh0m0h/DH/vSOb0PMI+Xml6+
VlhSrEMPUjKmy1/KBgx3ZuIED6Lry/sQibvUIjue2uCBOf3Ot6BOAUIiYaywY4mRbMLYkeKocPFe
W9smuPqbOkcMpD2rHTYMYr3ExP04HYfJSEDsgtnIwQbgOvzA380tGp+JfGUlQ3NPk9PHqGT04iRT
eJ7DvHo8cBNKBmkP3atVJwJ5l/MnC9gcPCPhx8IY8mPrQZTyxu6lwESUiY31le6QO60JCK+ArGXR
+QCsv49CgyLdwN2pMHZXiwNMUv2+yQJ+nSyk7005T+6kyftrVKTGOmlS+0+T/+VzFXxTrlVshQqy
MxDt7MFLE7Yae4v9iVyyS1J3zhc52Nk+AHnPoS3y4pNpd18jPUJhKFCLDhLbqiHpjwB/gsG56eQr
KJz35Vj9jU3Jkw0Kj4e4Ak4g6SA2P9Vs2oW6SbZhsMa9nHAQ0g0Of6Bgw6q6a5Wke2rZDjLKrN4G
L6LsghNy89+K0bedXGf4Byfy8Hc3NZkaw3088oebbshE+5dRphjQT0BmMMuH6jxYbnIwof7alTwD
daJqNoSPCfK7dhRn2sUPb5LDNgzG7oT8+e4kdAEpNmwNqAqed1TJn1CVoqhNfqot3eeYxb1Ef/DM
Y36YaZmZet5OtAxHNdeefkCg0Q1ADhlzd7ug02ZAW99IvnIKNs6eXEPdPqDaUu6H1yVmhrqRMbJK
gNv+3b9MRDUaw36fZ/FaE+gEOZi+11WDbOByxNPHuIqOsrCSvZ2Y2RcIcILJKMm+/2fEaExyjhhL
9ZnjK+hQpT5QrWPdfbOE/8S8rntOwiY4+yBq3eDOsvtmT/WXmpveU1hhqy0c5azJXqby21gn1RPk
zLxL7RrDmsaZ3PqvwhH2YxqAkzmHKuVstwoHlK5ZLh9Ha/qK3PtsBao5daJCvNd+ZxM5b/H86Jg0
Lb//j5NAy/3HQSB3PcaBHQNNKT7ZjZxogrR4Pxhb/xGrgeYCbfXkCjGM5Eo1MKy81TIkL0lIJx7I
/q9hrPguRwW+JT2ENO0aWuMZS0BcioEKqepTU+G+QbcW+81oFlCA+6K2/p7DoBrXryhk6Wa5ibnJ
cxDD3TiWJtUs/fRm0WRuP3wWqK/ka2RrlBtvYOXeBvZzM3NhF6GzTQb9hc6a4UlCYK6ynDMVVmj0
x8wotxZkCGaTdFQOuLMOSTMnA1L+3VXEYXOOrY0NqXmc7JbheJZN3uNJ0VUqoqKN9rllfJq68s1E
9irg+8ix4pPCugQMFbZTXRsDeuIc2XDUomIwABfYlFjVAaymfuBbvt1LCEJdyVu3JhjTqG1DCQNq
n1C6mQccilTtkwQI8WAsv49NVt53MiteDrYIy5cUX3f3ScC+9/1UvPAmD4/QBh+hygJnZTOgmTqI
yFNT2c///TBy8Y9nUZg4jHa5I1wgIswbcFFRuVM4In320UuEnL50jWecXAYgDqlAKgPLCmzDiv1i
CzMf2hMQj3zzzHKRE8Qo09Zj17pgFg7WwRuNw85+5fBguh/MTN7/zgFBenVIlCqxacLJb+jjtJgK
avZ0+utoz42bhdjBgznvdbFD+y0EJq6Mjj1uce5aXZS4SgGEYDD31AQfs9r99+/PuQVnMVPYDrOA
WBU+d0z/5n/ZKXs37vnEH93Qf0zxTFwVyDbPrmpxyaWRylK/rqloLfzewEAi1yq14y3EVq0vvWgh
9hAaPwKsRjwr5FCNBi9VxMvo2agDb8c60z11TjxcRQbmLY8D9/khj23OP6NUNG6DpG9F+WlLuhol
swkRNYc4tw+3cRNnIfKrbWcd2cWA9DXkAARhkp+9qMS7ozSgBcxk8iVv4x9xw4MfRvk5Snj9VwPS
dpDqpSPkUspp5yXYXPz3LxYbgtsn07KF5etH04cQpufegKdkFOeDQhLMo1t96ZIkvcPyoDrFEdj6
4xJHvqkag5VQpfcnEPYgwsYvUYbBl7oq2xdvwJmfMFNkLCPrYJUOgXfhsYlz7iAH3XzqyG9ko+JD
zFytzK+tMz0HAF7gfg3a4MAYYzthWF8A04gOhevWe1wkeS9tlyE1XMuDA1G9xrIkuOQga773IF+y
yjP7bwgFFfs0HQu2ThwxnrxwGk92UY1Y/ZSsO7i6TUYqsHH1oKDb4JbCzt+6gCKuypDNh8A2CxTe
lnogUQMLv/b7UG7x+Nkrr23rc66au8p2jXsLOESkfzd2jP1D3m2RYRtkW5VZuCIL3KvAOSyYtiSy
lPy+OCApsl7NIf1YQSwxBJCExqEYqwoOeWNMmL6xwU0B/OrVDLpuWyZjvLY827pSQY45pgBd3opX
Qb1b3EsM1VQV4pN7xfnGTk1/aLKT6t0jjUkmKqSKkNlouqG5LavBAGgOk9/EkA2LmmkF6A0oqHWI
6nrr2PTpX54wOZRvGgdgCRWe7Qmy7bjELz5FYVCskiFpf4AURsRZ+xfIYu2VY0TqXICh35DryUT6
Iq4TzWEFekhgtoveg/J7YHfQJkLuSlCVzVWTL26B/S3Wfjk11zC1zWzv4zdxADvn56BvGnYyxs6+
RNZpbk1p8VccR18rP06B5GE9rj2T8b4uQW0adEP8GJtQA/NtwwSUs05xjuWUn6Cz2K0llGW+cLeF
YJjyp6vhdO5uNIJm3+bMvijbGg8DrnXPEAF2j1wM/rGURXZO3OT/GLuS7VhxZfsvd/xYCxAIMXgT
sm/c956wfOw6IJAQPYKvfxvlKafLVffUm7BQKCTS6QSkiB17z5sM8Ufi9l0EgRe1Px+Q3we7dCq1
DezGnz34+Wdqe26bMxSwIAFvTs2gb91nmweKcCym5tkKL85EdO76PtEX1y+nX0adTr8PO0/45ZOf
Ts9dXz7v+aN+ucqX08z8vWbolwt+cfhyauY6XyWvJ/7rqzobv1z6y8gvf9Y/fqDzzCC7ZbvfP16d
4HttqotsgItXvoMDnq/fIXF4KcqOA5l8I0AVHXVN11JAXYts79veQ5ln9tXJhkdzutGVAgslB7X8
qk1zexlk1FkWDh92LEdxNspcPDEufBBBX0P+l15xbLmK2MH90uMmsSwNyMfcaQ7KIvyaxAOYRHsQ
CnzaSYwnjciw4zC2KeUV6pxsBAHlyKvt2bEuJTnGhGxiOV+DosQ3UrkLChuE8PBTLR6ThONMMfUI
UvZsIcFg/pimIeAwgW4eEXH5CEm9NATfp0xUL8ulj+ce4DBhfWM69GyDTKS1sgxqAWCgcum5NVSl
TLZqqNNfY4y7IQM/277Ng2JKa2X8cAv6i57KakULqS8qBXR6F8TVEmCv4eLLQQ361DQuSMpVS28e
YVzM2GkApC9qW+fXDGGQ0+HLPGbgMM/9ZWBvIyxVz5PHjZUsrNCRDd9UCC6C0ATMJMjuxNFAFDjS
gAG+shAjxEGHWw9IIGM3B2NPS4VVdm3vhGsxL2JxwY+OE/6ROh4Knqwy23q5a4Nus7YvFaLhl0xx
coizaf3Nbpqxhz8RRPL90gwwh3Yeas4S18Hyzo4P9oDiUsj3cJTcpjEIkNPRghapwpsTYN6oCAo0
54OE9NY0a3xYFyerOf3ShSwexLU5wIfGOGTuGKkBJZwWMPa3TQVhFjA86j2w1M5tz3qgQEfQAjf5
JBd1C22FJgRTw6lNRbVovaS/NmMHjaRhBa2FqKpygJOEW/8LpjX42ybSdUEQbBOskBh1mf9t4Yk8
AAhmCulf++OoQeDcQ63paKRow7htli6g4MiUg45F1a4PFeAiQxgJVCzG1nvJugD+GaUoZMTgTPc7
B7CUndEyNZqqLSEEHIX63WieGrs5Q6U+2C3tOIV84UQJMoFQsQHdOnh/HJCJrqts+AFg/59UPieG
H8MNxGaWBHNmDifWn3P77FMg5g0GY6weuJVdT7NMIbesS5dX+bUztxK0TJ/rt+TBoumVy+3s1De3
Gs/zNyzIpoWV0xDPKGuApnoNSKass1VNPX1fFIEb4QnYvim/Ok4dMqUgxoZuFO9/gmDliRRQ5Ilt
YJYQAuluLSfO15MuraPD62z7+4ex970g3XVdyhil4bwDs4Pg2/8SBDsoSGzj/qagHWAcUapj1K70
zipmWQcNEBHsZBLW0DQt6itRkmnp+FI8hr4lojBsyg+HdYseckJJRMDmrDQf31KlaOTWmt4lDvLM
zmj/CALIY9ksQz1IGBIw2WYdHjvjQI+4fZpqmRcpfhWJ2ntUlVg1B5IeT07QeOjBH4q8ozWEb4p7
K5EL9ZJ0BNv8rI33oWs118BQYS1iITde5rpfnopA6plOAvkXfazS9Ze6EBI8/v5bJO7fX2le4BFs
Z8EPaaOQ89teNkx0MtW1x2+aDNRpTQXG4S7Qt7GSqAjwk/YqHDp9aMT0PtL23ace+QnKcQXeDJm9
tyzJnsoYIffYa/KrobLDLZV2vNWsya5sVuolhVTx04Ch+LrDKKAV2cY2e7d8t3tx0hBcGW0a7qo6
cJ/7cN1R1b2IQaW7sK+6lfHKhX5oB1cg0OFCHdjFBllqqi8TL0UOX9kTCnJ4uSzCsriX0Ja9LMvu
phlCeU8yLe8rZq9abSU3pkWFLZDgJd2umz1CPJI3ATI6SzPAmhQUiFRzYyYzAwJ/rg0AeRiEffDc
njHKtq/qS4mqPtBKkBOG2GCKnbQsloNi9gmfbHxNhwUKtXkA45txxOOO+n5+g5VBfpMLe6nx9ofQ
H9PJosrz60ygfMF0iq7Lb2QCYRbbRW4G4Vm4WGEWRy6qOTfZ3G18aNCj1jUO8zVppjFBlmICmCJm
s3AGfMzlXAamJBaSbnGahyHWso1TBcK42cdccLTreA8CnufTp0mntrxoZI0q2E5f/2LTz3O29coK
MIdaYSXSuSC6d/z4spxbxnQ+/JPtNPZzGOoU4wNlIj4QbttrRa0gyoQbPnDVL7yyBI2gZmRngwBs
2Y6BfuYjwLwKNA4Xxq1MQVU121Npkx00VPCTkHp/hv4aYPAJ4+sF2Fi61vBmesHv3NJ1EPMc1Avl
k+LuB6I95KboJMoBPNUtTDn0bCdA3v+TXbbJP9rjALIiTl9DNUX+SfprEw4BlyS/OhH8ggYMxZd9
OZflYEUWjXkdbqeUKZTlzG3D52tJYGw9SHOdbEGaKqTLa75E3fUHVNGs52IgRwh+qj8sa7oE8/jw
LDMB/mi/BQi+YSmCe367Lnhl3yfazSNwaiNQ7LqvHR+Ch1B0KqrjPnwfGF/qJp0lrpoUonU8fEtC
7OUmOeb3AknIVR0r96K1G7AA97HehiHjVxmKUJYMEaedDOpnWaCAAcrw9JDN1JrmzNhYolBRPtgE
m8U/O6h0S2Si5iGnU+Np2l/mGSsoQI20xFP207GuUIgBDOsiM8HMdI5r1k2MEKc5NYe2gDJlrijK
oO26SJeN7T2BwLhd82ny97pj/p5Xgu5NM1dQDkR89M92Zjlo97PTyfNzTGp6jPHcbZqt3yL91rw0
ThFunTkIGU/+e17L4srEID+4iOUTR6rsKgzBXjN7uANJoYPV6KUJYpKcjUvsn61ThJNhPCiq5K/x
I/UKJPN0eRWrHLnxC49C7KtH2JFDricB6YI5eLbvYLNYJb/a+Vy+V5QKRtNffvM8j/zWfe4wU5jm
edpJxePi928iBP6+x64IA4p4Xp2Bt8d2v0cFQ7DYA/WW9TcpTypEOioKyiMhqh9g31lWs6KRJsV9
K4PwaarycZlNvgXFTneDF1gCDgkcPFa9KpBv7QLh/jIZu9+gxK9xh2L5rUN0ZbJHsuj2m51BDeoK
el9LHUK7xczRcntFUncL4Cu2eQqFazFYhp4hTN+tB2CfN6aZB/opdJrw2iNZd1sE9mUa1tVznwIt
OAk5rUyzSus2Ytj1Xrpd0j/g0bkw9gaSV/uxy0HbOfrVc6VBEJGXJT2YXj9blFjaPrVd2oHfON30
GX7AxZIzfZPxLNtod4RqELg17EMm+8sMlJDXMsx+HToo7UXU6YZtRZUII+kM4Q68zj+My8mWBt4r
q0sOJqPZJYd26haVdW0k5rnOEwq/uwgqlW8dZt/zngKenVq3nHr1RZuXAqhXEbxYHBnbMgDZCnLc
402e+W/ETdlLgirCZYDSxf0w4XHEQLFTTVPwAjY3f83idg3Y6bA4B8/bBGxXJmKeCIT1qDP1G9M8
dxhn09sDAbIxHd8mQGhURjLjSD8jiLzj7nTZzmXB+I6dYzfzqZjm6awvKarSbLU620xHM/uZM3PQ
QuutCymhZpWD9fp2yKbqFqs9tYvneD/rRrDe6m7oF7Ut3c2p7ct+wQrIMxpvFLv0WyWvQU0JsT3U
44ATOiDAkrZpcXCS2t+emn3rqWONyAEIpmcn0zZnYSwQ0GQV5OGCauafnrtPnqnTTduqTKcoJI61
ilMxPGs/2Bhgbz45LjaCfXpTVVm/nzK7jvoQbD1YXOA/mFnBJbQYHGRqECaAVhP/wbTYpAIlcMA7
1ZsGINptqAvxqOrpaBymPpFgQYBw8Xkkt5PsDsWW2H8m2AT1JP3pNM1z0Yv4ORZ9DdJPn9zWAXgx
AVbsL0jL6p3NErFDPtG78OREVi3IYe76AJSa/lBVLxzxiKrHpoOE98PkjhuVZmyH4oSl303Fc50A
6DqV9bhBGW/znAOy5DO7e+sRw1zaypEHO60dwJ+RZ61l96bVRCIbhSKIeST9Au9frNNmtHablam7
ZJ7OLsMaPNCoo9rzXoTFAfH0tkY4wPTxpkrcZevp64ChhMlPwYECLT0rBHqBS+BXrKsJit9vPZQx
FwNxu8vGBft/I1Flg8i3+xZY43URu9a9QOXyrp9Usfat0H4NsqPlN+5bxgD9jNtFgfIA0GPhvjrp
SQR9lqxqVzRRCo6a7tr0iB7q1680rrNDnjbw74uCbsnkIPaM1+9iwM5jgBLdBnvXaU7YBs1+bLnV
fNgpKF0t0CQvOidvQQvTCXpn+rERg2tH5XUzySSSQERRzQEYy3z/3i6mj1IwAWk7Qe8B+NeLMmH5
7tQJhNcK6NJwBbUjeu8QJndFUw+LcHb2uaUuJu3gTYdW4NX5LQXPhRlpTMCF/v5KLMTT3sxl/7cr
mdk4KHf/25VODgJQ4c+/CYpjHz7qUQWh9totIaLrzQcLJQqnsxi8sODwndvmcGqfnSbU6H5xV+Oi
Gxv+xWJGffECe+3iRGWX1f49RS3FSs0609jaoLowTx7bKkj2f7ULTqwHjRXbP9kbkOLuSZkWK6dO
3vETtaKUVpBEYTFmja1n1WKfFzZcH7PZDspSSGE3/AUkYeM/2dOx17cNkN4n/w7bFwdgKcDq7dRL
FhJr8ojbKCzpoIYM1ik3EWvHcxAPMm1n6LpjNxR4uZnTxEjwtFqgqFuVa2MjRS5+dYuJYhK/5qBK
51/HnTqMuznUJK5XFVS2QG8AUR9jO/kYjZ7TFeWUvkFKPt+cPovxrBGDxcVQJbopmvj2BBHGm6lJ
UG9cG0CxsZmDmOHH5+YXm+CbZLCanYQqEEhIXxuV1dirhc0zg07XhE0iymEr7xJPPhUZu9dKsmJu
lW2lXbfPYR1gR41oWds2/TUQeG/IlLfPygXeMna8eG0GVf30LPRIIc7slrfOSK/KruGo+2uLtcrE
dDAHlg3jdsAtYVppBQhX3klUbWmogqOcqITBWEG5hTYbyK+BxlhUIYjQeitfngYZIyMNBBfMfHiL
lxsfibBxiAomXp3JKa/8ZnCQNoRoFzgrSLLqQX+8EHYhoWSK7vMBW7gQe7WmhM5T4yWrRPXOMmvL
HtwejZ+sBiQoFwpExct4xiPlqN7YVKw4MuBTvVUI8eE9gSSQtzLdKEJHWbP13dqLMrk3DmYA0wHC
PXJqV3Eb+hs7aPobO/B+QqZCvwqR1At7tNoLQ37SFbVaDkDELmnK6qtRB6+V31mPQO7zPWug5WKa
LWghVoAZogYSCp6PHQGfRaw8UEzMzv4krvqwkDfjxMMHaDP7s5OZsEj8V9MyE/p2QRem6QLXd5rQ
NK0SrIIQTY/MpMY0T6pQKXujdR8+FN6lufJfP+UQYtVmJv32KU0TurjZl09pExSQotzhNKGHDGhV
Jk9//ZQ8neJFzmUP+S5sz7OifR9yMa3Njt3s8Y3dnP2LTVffh57H45kLASffR8YgVCPITFDR1jkV
Khw6jYLcMfEOotJI7H/2WmKY1ShlZi0XXtGXL0NAvV3VxMGyyuvqJevKn4DB4m3Mx/E6K5GBB9v0
S9mJcImFIdmZ5haPxl9D+zjD/nQeiu3AT78T+hq8aMMOHMTlFl+Asz8fJtQa7cuq9+nKGHFLQrjB
nKatrWoodf3p7ziABsctwqJ2zwmYO5pFaIHQEdLHQJgWkULo98BmzaG8wW1wxNMfIgHg8U/WiUAZ
ajWGxUYXQX3loVRpCxZa/CZSKFhHQOc1V2Ulq+0gQLaSzpwSehLoUdpvt6iSy38ZzWjjnaFYHQ/j
LDo5min0EEzgtEih5jsguFXm7o0oyupp6AZUvwCNwqlDV5ntiR3Eh77Yswkoa8A2xY7O9gl7WGx6
x1cx241/R3m1BwSWRYYGt0VdFHctsjNEuWdm3BGPO6DvZn6bTxdDlEtyKC4Q0WLlEKFaFxIESzCq
O5uMNXTJMoctsRZqr9uUtNegP2guZr7GOORuCNwiOlgLBRAk7+2tIA24Krkj6mXQQF2V6/LYSiXx
hppP+7IFURJFjs7YvLFAd4WvdfnFM43HI3LT09Z0q4miKnEe/N27Z6JbIBBcLJMC0JPI9H85NYPM
cEcB7TC6Pzyr9YEzH8eFN43d1jSnYCyRXvbtyDQLRZGBYK808Nvbb/5YTft3dh/88kcOmi9Q5Fch
OzXRLtmJcJyuktyzQJWdXikSTlfGZA7MQ3ENQ91ndLYZl8mlAPOCHW5pOs7D8HSMI/xsw/XZJudJ
deE8dODK3Z9narWyr1zwqUA6Prk8T1Rzyo4cofGzyZwlARGQgCcf56mN3aeIa05O3S5Mc+JA+ENp
Do/jUfvjaRbTYy5I+hmy2Hrd1tjMXOYTliPfBWD/PZ6nZ7a0LlPsvj6/FuMpKFizuDd++abM1BbE
njbIRE5giAFXg10n4T6TAqBkFBa+0cnZ9QOHmiiozBZdk0wfvLR4RCxAYJwA2tkBgL/XKUMh4tBY
YF1E7uHYuG21Tl0kSxQbqoWq+PRid+S2asYhQR43QuUvBwkRBYwmK+kzmAlGoCQc/6bPlLumQwAJ
6LKHbJku240FOOq1rnO+LLDVckpPb2QPcSXPHTInMqeNlhsaCnX4YstnnxHs6HZZeAfjVs8UZMaO
sHe5tiEUgl3ltAgZqLCRQBojWTbWiyP811i3zvuUNXsVjFMSIRCB+FPlQU08+dkCywEypT7dxyCo
f4/74jXExu21Bc0jqt9S97IG54A9k3sEVlECTcm7qDXUHMaYm3C7Y19a+VTtgwocIv586JTt/1tu
0PkefvJQYe55Dm4j1yV/S4RQP00mL8jbG1ZZD4bx3zD6NzPDvzkTPMnAfz36SCfMZT6gejmc/f7J
dh4benl9iCXK1tRHDYDrg2Z1fPHZ6ueWlcuPCkG9U9/cknUzQiC2xWXnpKQLtP0S+X+yPqUsC7s7
Ap3+Phl1B3BQbFXnkCsPCiqL1pH2ikJkjh2TsQpWzfzhv8A8zwDPk5E7iQ3G8tJaZTHtoItj5Rfp
EPg3k6c+IMHh3EAFOI+w2imPI2Isq5YM6UPv4vXTNnjFpq9dbtl/lLIro6wClZLt1XzdZG58SKRk
/xIspH9L/nlzvgpqs77jhw5l37JW4CXimdX05U0D+oAQq7jCtu+a3nlNs0m+Z8x+mbrBuffxd2yG
os+2jkyH+985YO+QXY42qY7FgEomwMA63Jh4sRpVavO6JF6LcuKcteuzrQI6aldW3bWkqIorpALp
C8/IQwFW8kiCzRqF9a57ap57wSdHI2CN5nBce21ZR+1Z2S1HPvaWMTfeydQvQV+BpumIvYkukQMl
q7PNGtQP0lbVwZjitk5QIbFAigCB8LDwkb3WnIJZEmexPcHYfbbP3XXT3qZFikpCCBwdfh/Q9cjf
wIg+UIiUgnrdC0KIu3/7J6Wtl2XOVPXXuY0orTvzNpUd8G2xqsC22tk5A+qKb9OW4EaqOigWnrtj
MaUEOIPGOSJ0sYTQLKjvm3JY6szu79KBitvReUHMqr/r4qK/a/FNLvw677em6TjaP7hNCHaxuZdC
DeQORNMgHk7DCzMqVyVbZ439iERTFhmTKqS8df1n0zDXGRv9ddYUr9alcMBClAr8UFTbVm3UYGN1
BAq1PpqzbO4JZX6b+Xm8Ma2Tnxli2sYvGMpXlfY1nrLWuC4FqDlLRG5eXOIBAS2aJ2QTu30j7RF5
L+a8JNb47ju1uCFVWl2NE4IT3tA5L5keyKKG9ssBvBziISfF1sxjprVRj7WJ+4eg2A9ubk3rbIIa
x5h5xdGykAurRb9rwHfnXBibORTY4OFNMBN/zM6ncabHDC4UsZpoHl3kYQeh5HnaMiuC7RRA0HkU
GmK2iBWOqu0ihNesa6vu/INK8F80HUz+SCaUsrm8Sdek8Mku9DJy9w8DG4f4B39sEf0vyfAaDu8h
DyO/mvilqVOrZlkOgPfC7RCguOpcu2Y6wFwNXlqBu/Vbx18nMZ007OLvk9TEzw+K5a8EGzWNkvWn
bkK1IhbTCGjNi+PZ3s/2Ybazv9jP/sDZfvF3B89+KickeaxAWCvRh6d5zv5mfiq9FB9bIq/u+6Vc
Jl6xwTNhBGEenoprQ6zEPntSbxh3hjQpb3tQPXcEofTk6KWsfGp0Oq61IO6uSMv0Viakibj25fun
RxigbNd4xAjk3BYO5EmMB3gEj4gq/mYORbJlosUxi8NgZx6RqF1rrsyZ1MUjqrWC3eBYfbqam2J2
08MA6qRPly8281D9HKYsAZY9hp34KsY6Cno6vp/my5OKJiShy2WGIrNVYlQ2hVXJq8q7NQxLRlSz
41pex7NbOruJVvsXoN1LMGMWjoDutuPlqMLWuqsKmmzBeRFidzWV1p799eCx4AKo32ZztnsFUK0g
SkzARQNeiT2tBChum31ag1EjMhTMBo8fzzwu1NA9G6NpmzOmLoaxpxcQeYuJk1/Wk08uM6z1wGQX
Jt4ycOt8aYzmAAwzeqC05fd1fplkYMEzduSuQYo3DxCk3/Ydx9U/0/BmT+6MxEdiFDiLOjqdG7P0
LQngwhCsfr+HH0sQ99Y9yExSR8wVl2PdLSdiU6SueeWDChftyuoh5evGVoTSIpCWQxIEZCC9jiZm
sZWbK4jwmbbp6sexvjBneBZ2BxbqBTe9pgOs/L96TRP1oLc1jQGtzwGX5PONPx8K0s8V3fFgL1AP
GC+NkVDFL/syxCGLBiwT8fz3RcQzLL0WAAqDZxbRM6OU5UxeARYC1W5M0wZq7eDiFoxSqEvdxuQi
jkVbgywQZCrnA4Lz1bKI/XyRWJ/drWhBuFJN2G0aT9M+nU3ePEch760+qTchiET3I8ArjkKMPYC4
U0KO9ti6WG9wgCTNKYJ5aqkqZ1q4UIFHSem5v1bEPVaoOYrKuLdXX/oB6v5zvBL8NkjHYvul2wz8
0kYWMhrA0n8QvqlanS8BihX39GHMFaHy2O2T0EPW9XPq06fsQcm9CQb68m2EaZbmD0FCM1m5RZ0s
xgZIP0KoG0FCwbkyB2J38UVWe1GrS/dkMvY8cJNdJbHXOXfUswttG7WaFGgjmD15FHg8GIMiRFXI
2AO2Pc+MatEq+v3qJfhbjQ9ldkiI57uUerbzvd5MC5q7DZBE1yA0QuUyxHuvCABf28FnAzaSFKJr
xRQuc6/JHmUIcIdA1cQfCaRKUcT2c+y7J2w1kmfXScRy6PAETEiaL0SO1JA3tuIim1mGNYFEQhM+
2pq1l50OcFPOZn/wMpSIjmptmmYQ/+MXG3Kzq+YNxBhUh5aL4LqetwyfLdOX9mBun/sUc9I1FlWo
8EKm4socwsZ9wbKg33Gi6D5upT4g3AydBVDzIGfTQf2Egkk1d9rsQ6k/UOtY/nC0F0Inpxwv+RSO
qAom4wr4W+sJv+djH7Lsw0pqgB4tet+R8X6kaaFvULQ77HxnBJExB9QuZtJBLddkH8MitI/fmuDf
nP4FIeh+3yR4NGDYGzBCgbfxXENw+v52i2Lj5n//4/xP7Gj8xLGuuNcgt4AggHNMhwFqLWTQ6y6c
UPCtefVit2SVFLbzQLtRHKFbNyysHm7BDEUSwJxdjKFNwNfkHP1y2gVautUPO6mxltWogw40WfZe
7z5I7wg27eYFGIc90ijlQ6j5sBcFhcre5LB/+X067vf9KnZAKPOBLBrY0ZyQ2N/oWaE0TxMVd8l9
UNYr0vH7jhEO4qmivUtsskWQNHjqQFC3dzsPiCEI7D4loNdethDw2ZtezviO12N1pxsUfNogPDBe
9dRO2zEGm+F9B4bD64ZM8pj4Rbe0uZ3+IMEUKel5L4FKqjVKJZudTlANYvHq0TgoGyESAsnIayiR
yGUroNpR6hwbGKluCaPFbSPSZBsoWy3ONgQWsgW1+3JrXEzH2GeL0HPEtSvSepMGjQOhWRSXQBLk
3TgoUYxgElJOFEIb6RiyirtrAB70Gnz0aYQH0tBGoJB7AuE5QFUFoy9gI11h2YsUmA0hkcCFxJxf
j+yR2qA+mu1F700rFrbdTktf7KtUg4pE7/P5xhwnleHngGCKaQZOXazDsRQbQ/9dJQ2IVin4uyA5
SB9Ru+HjBf00orro4OKPjXX+AwVxSblKCbDe8cyAzGn8PoR5gW1Yc80dcFv6YN6LyjK375vJYste
jfVVjcrnjZUG4b6b+HRIECbYBJLLaye3DokLHFBSV9lxGJed7ffHjjbD0ZyhhvTXmbGBvQChc8+F
TEEoW7BuQNnh989Nz+BuZxpUSAd9/O9/POz1GG65uVjXxoPzb7jcRot2VEqm94B5yEMhfPciIN22
NKKBpjlm4E1NY2gExkVGLmTTbqWWzU2OiqmrJFELVCL010oyvVLK66+THP8zc2ZsX3obCtnPumeL
1pXhnVDtypuRVZAmGY/TCPyaOzcbcHNtGkCQ16a3a8ZyUQWgZzW9o90dpPTkLcp5ASAYgYKOpbNv
uOtc1h5N70Q+5NtSdf2Cki69S+tiPNKK/YirIhK9LR/irqY3wkmOSKBYj7ldpsfc8oPINIXfdBsX
/JMr06yRLkLpE592ppny4Y+qsDxoHGDoPCNUhtj+VFc6lIjn3pRAj7Y7Fc+8qGW3Mm8E4F/zBfMn
dqDmFzY0C4DV5cMw8uCqremb8aK6we56HuQ7bTRB0bLdNcHg5RcAr9wVHpiXkxh02JBkrfbYR0FA
0XHVs4Pbn4w1mN9sFyAnRDMh0haUz2oCKMuOh2Ztsx5lxD72JgeUq/oHp+cIMDSTKkHwBZLy2All
ujz3q8J5d7MSYHon7OtDm/gbaL+hFH3+r4c8qG+CnL05MoAG16cp1v4bit+xvDZMb4XlnppmkHH7
NI3aQyEDYio5+EgYmMLLftyVUIZFESOuYJynpADNxyhB8DVfUAHtvu5A5gY5TQWFGtZ/hJZfRWOT
Jw820E4QwhP1RZek3R4ZNL2BJlBxU8fpCFVXzl7yTlwyWTo/Qc0AAFZavOcShROBtGII2SCM5mGf
A2yRFocCj+n1BODErR9UgMfg9/smKn+XZ17wlNJij/+yd5G2wr/oygBnc1PbRRBhHx2ujI0mgJon
enCwYGYrOhHnmeqsQlw8IzOz+HCrf5YxcunQrfI/wM65mMhA3+rKd8Fl5+krkkq+x4eD1D1y7PfG
t0izKqoCFzyEg1cf7flQ1qxro97qEM7Aw6jO7GxjWieXCaiGoUhyfRMzSP2C2thda0m6pblTzP3h
tnJh1xW7Bs9NddOa3xtUuqZfWzXQb6ziSfQX572aRcJ6DaKDYWF2bdV4mQ0+WXVAFTylFYSa5h+j
l2Nv5YaWgtBNqXdWUzLUa7iq2LCkqten6/g+t3dBn0OzLAGhSwv62mVSielWIrfnWdW9eVML76Vk
8twAY1l1bxZOcDM9EFtujlTK+YbhYfAaWrdglYMGQJNCYElP1U/PwwZ7Ak1RGBSPvuy6N78GUDvO
M/Ei4sfOPZJ2oouwysstjUFYpmUdr50KPkOXTY/K4d1S+Y57NUwjwpMFyfcQAuYXyAWwFe/j9q5T
KCqCghx/axAan39dZS/ym3IOL6ZCgtb1z9Zo53slQxsqUBPeDnPU0gWb54rFSbrkc5PMOcBzx8RE
usT7BBnDft6xn72NoxkiQCTAs0qvBmQB95DSBIn5fJZUfb2cZr5nE4aQM8nzmbH5FJXo7APNoSRs
7Ey4xQJ/oBdZAx7pfTckuyEJ7JefIRumF20PfOdWclhZaem85KK6mYjidw3j9gWYtEHTNTuLOkkX
/qj0BQJj4g4PBug4wh8i5nrFRJlHQZ74ALwjBZK6abmYJpA8NPrR8gv6kTYQqnKqJLkDBNvd9P2o
dhR7rULZ7cHKPAEJqCS4SDIg3MyZsQ2zjc82c2ZsnEEkFPUeN/8P39/PaQ3V1yua+azMepQyRTHI
zBxO+ThccYjinlozL7iXVu42L6DJa2zmABrDdOnM9FxnG+LG12SWrkYtBSpfCl6CGhzZF40ynhjb
xC2AxsnWzcl0L9vwpRmgdfqvDgKAVXDfRLRwsw9EbHdphZwUuCKBMXKC/OgqGV/YSVUsxyxr3yxI
ffeWzD6CGrnMCausm0INIPwaUHShpeL3oQTdSENS76qNbT9y6tbHxgPZSi4L9VCkCcHj0st3pmkL
TZcCrIYbJCvKByniDA9vkaxNryfptPGhBLs0vTSGOFiPIO6i4GDEUpLGyKbiVVhiTY17To9IyGv1
A3IAUR9L+gFNbJQOxDm9U8DqbjT4iHfGN8whGxEAq/vNtwQk/a6affvZNwyr4F94Euj3PSjC58SH
kqLvMEZD3/5Wzd+1DrfDtHPvTu82ZLM3JeRa17bfpfcV4AYR5EjyP8bsHQVk9TvUZfCFF5660Tkg
+gCLoIKr0tXN/5H2XduR40qQX8Rz6M1rea+Sa3XPC0+7IUjQG5Dg128gWS2q6/bsnbv7goNMJEBK
KrEIZEZEUrXJ0uu89rtf/zVNAeQFWqRce3ayFoQJg9McLHx1XGx/5Ku4rZO/fNHsKFaT+YPEP+23
IYYkm1/79bMxGM4OVAc7bhhQ6gFlug5+/a/QlnoRhpG/hCUwPQG2iWvym9BtTo38a99Jhm/CXOy7
wDuBvZ4d+3Cw16CMTa6aXd96yFrZ6z7S4mvObXstVS8KvxSmhXKM1kzWxMaIz263qMFlgNShY7+Y
WQO9xlh+jnucrlLYyPTuv7zeBr/vKR0jAFoKCls6tpaWji3YHerMRBoZSkUF4DAo3kfK3j0AR+Me
qGe892Zfi1uIAAPY/Sl2Dpvn/08+FFcjbQAdk0hBCSft5kAhBskmheUuSV9k3oabOz9FkG+aRvak
z0zdeZyWmTSb1WKC6yGUPn5dJCXB6EnMuYu+OUHStmAPz/VolSM5fih/bzjeGA5946OIRg20zehg
z/QeQyNgunH3Q/s6u+9m0QD5qIeqZsg1z/Y/zptDfFCxLJJ2kBs6SOU+b9YJKI+XxRDhnNWtgCf0
wEuS19l/4TRXKMXfMs0O9kVQfnc9C2cTpuHq9yQd9jCafmHX3jU3LBznDqtcONmPJA8jvNNHFdjU
U2cHZWu+G0KneDJd1GmDJgPPKDzcsir7IUcBEmn7TAWiUZtg11B3+jXD2CUOGUMdASpHQZGCIqM0
uQ2kGgSRaICVGGBm2F+RKhgbJGwzru/BIdiA3jBrdKRbCu/qDKN3tZvc37EaXBezr6pb7RzLcY3q
905bUByUNTe2mVpnsqjxIBe3MGVlAG4Qelean4IQaz2yzl9RiKUuYXWaN12CfBQnPPEYKXL9MTU2
XDP85yhi2jWoGUqkB+tNcMPb9Ro4HshMNDZCknsID2T+5ySg29pFnvrfZ1pvyNBKjztXIDHTU+GJ
zxAMQnkzKB9xPIvjnwrvZqvKRg0tQAreZ14te6D4vkhwwIHWZIjXdHgE+P131BwF1yLMMiRyC2D1
1KESzVZkdSDUsOxVHVTyXDgaClXzMnm18MK5yFyUXPdQOARnmP23XwePbsuTL6OhgdE6M+wrJIPt
raiy7ND50W06zj1v00evfkp4dmY5MjRg9Xs09CB6HGIvfU24AWV7uONWyDPyT/Vi2vhasbOtRnCb
0GjtRTYUNICyptE2bB8ttYb4tQaqgBZh3AfAKzsuOIGsTl8JQ6A+UnEd4V0MEIes8opLX5X40NhV
tHJQXbGdBN2BlQKlK3ROlAA5tBuzlwEFl4tBWu2psTqgMwG+BGwizTcUkuKo/JjhUQVxYgSDg6x9
NrG5UQbFV1GB02Fg2/dhEgntubH9ftMlA5/O8TwBnu6gQe10lXonU8vzJf0pPCdKl1DD1E792I8v
+En29AcGVUq0VcwJWzoVVNNtXdgXVgwHwo8QxKROVKYJJRSrGXHCwjiHoN8b/RoowKr8avqtTEAU
Ynvyc/s2ta/Bu+KOjdhrDh9AOoLGtFl+qMZs37ndzUX+Xpmcxfh9uy2oiWyc7QPuNG7pF2HkmUAS
EKgS+pXUtcYebVCTkkURdjg86v7QXsii6VkcyGl6Jjqxr7GdWAS+WI9+cMi6QjwHUCt/4BUEzSpm
yc+lhkoDVIOnO0cBMCExecxLv3suAEt5YFUIiT6bj58zCFH+Y1hUMVBSqOm1Wg3bjVSGIT5JzIqy
TQFI4NHpqspfJmEJPhu9j0rofqN7bzd2zMoFTZi6eLV45Z20pkUmH83kpYDGKXU/TCLbzcGd6IL2
VDrueXQhGwWGI3/jtcjBOaqhnllCDMltC/8wGHw7+yEAAdXbVkbtMmvCZE1xyFkjF0PzgBIZzpZK
SGD1wYvhpxCybTBarTrkdFCbgS3hKuasgGbXMGzDMPsxa/1UMY6IwJEOUnT16k8Dfafni6ox+YF8
1DTD1spS8TgZYZgc/2mdLvrRjmH95pkj/s813Thyv6w/NWAhQPFB9UWVmO14MGQbR5k4Z36wWy1+
BtdNfulzMJL10iu/zNN9vCU+Q6xtG3X5z4x7EpX+kIUuox6l8TLjEKQ2kVqdbepRjJoBKdBxQ3Hk
54brLsDrLle9iewC18LwmXptWWtTr37vlYyz/Ri6IMSNeA72s6ba4g3FesMHZ0v6wm5gmkugXvTz
UI7+pRvHFETFOK92KvtkdQ1HHbefTTMhPGG9Mf4yDCBqVHd/93PMJo2a0o13A9iC0rE0DyhVNw9B
DE7eZVHnePFIOTKHowhjnM1hfHI6oY0hijVUyfBk3ya8L+NbCdiRh/YH8UgSaWWNrP3CTIZmM3NL
Ejvlndmx5Gp70MPWgFAZOjDJUdOAPW/qkdmZTbH3pDjf+e9ibYUrYgA2boC0+jjfrxt751SivfaN
LJbc6S2IBfHwxWrCLT1G2y7Mtn7dhRt62ga5iZpgt3uBGFVyzqADOj2F5+mx14cvADttWfg1943h
iWrePLwXaGX62qhs1i+DKuVgcJSZvf4KQxXW56H01ygdAZTf9j+lnsweDVSlPOEYQEIHF2RTZFJT
arJe+m0aqlxv+0Q+TBpcHG+grBp5ud4Ol6KMcfKfsE+F3rNnoJL4KSa/Z+KoPLXaVYS3eKhKoFrm
VEPEvsEzcMA5bxiVq8iMyqWmTF3Gqt7MfygphHwUZzcppsx2Zr6F2AAfyUOLTsup5e9809XAxAkU
NOilFyMw8jvkSeSRmpqPoG6cbZOoHGdbM+QtUqKUcxO7408anP3TCkFYLHEs/RW5Wcj55l37JNq4
fZJAdiyCxCkOZHa6V1xtQI7JogYCedX2bpblNn9xhhp8fdHjixylGjzmWxfJsrUcsOOu8pg7F8Pq
N7E29AetrVt5QAZ+Db7M8jFxc/9ZgVaQXrFe3y1TuOZkQW0GP/FHax773+YVXaUj66SBDEg3488e
tIqZJd7axMjOKQPbCbkb1NavgR+AZr2KcsbgCeq13SN2TuLJ5e2ZovDS6u90p9WQhEEUOCljVAqw
GpmYaWlbL8WbrYW3pQFnTJ9NTQ5H6WbtpVcNFO9DcFpAyT6NKt3Am7n6Jhd+cykgq1cZUbFXQrXm
NmiR3qq95EwRU3AYpd1RBsEmH1FdvprmVqOHw3Yjhrwx003ULw8QZTE0c5l2o4ELqLXp+jlIj6ZL
T1d4vyCFZH2NesbK0rZ47dtGUeTigC6LHyvWPzugAQDo2Q92gRE6K2k09ltvCX1ZQuXvAAVZ660E
ITlNgjp2/JgLE/T0n13sC3ZG6+08HzB9/EWlfxTYeE8N/mMCZJrHEahU5Yyo61bmCQUvxW3OHH6/
xmTnIQuWdjwMYI/CGrQm9aw0Q5n0PH0eeb+r6YJzCPWmZak7jdfCa486AJtBeglCW9vO7KqxoiYg
HtY7Hw3c+d7nV4pBgSKoQfn3U+Qn4Lj3LOvqD2W5BJFKtCXTRHXLtYjcAslR1KaSjxojkfk5COId
snzgsCZf5Jt708z80+DhQ7gIivS2FK1SGUCASPBZOEFhbToGnjoRseRRVFUMdDlRFfioIjUMUMWo
Jshc+4hKgSmC/ErG62Kn+GWrSdSQP46/V2PkPMxuEWsnuw+G0+wqdWg/o5AQGBG1PA3ILgcpYMLK
7XxdvaycFURhizUoKKpoaan7dUbUzMxr0f3iv65ZzD7eJ84xid3H+ccShQeoXgv4ZNK+hWWffjE7
QPNMZiFBqUy3K5c668dPRlnYxxb1XUtf+cu29RfICg1nB/uMlxJLkJ+PLd9WoC7c0HRW9tALKL1n
AIk8bMRce0F+4HTdpR3Z/b4U4UKzhv5Bw3HiA7DY9RKEXNkm7H343gdaMEkvDFFpWxrw1Sj1yt56
dXKIks+x5I9d5EUgJHi680M1FRSEwWV2R2PcnTtbKePiNqbrqnvBIyU6BlV7MQezO5sWuHtALQHN
geZjQz7Pj28+31p1eW8f/xRa/GGmL1FR0fnVZl52DgNS22jur9ojH7Kt2fjl7hJ3pqS5tGqGlNgK
osIuqlFx78PY+AcG8M1gg9kGFb3JomP6cKWG6FpG8Bc0aSEvs1+vAeEH0HbEPwZiiZyFI+17Pz+z
kekB82AO0RPDPTHUmQEqI3m06Y20W0RSgiLKNGv3BE68WzNEWSVQM2/sB3Az7GmAZk/Rky0qAMDa
/hsJ82hjYD3hnIIMBsbO56Z26rUJxNCafM1Q2uBPmwLIk3cjxLdMTV9TvI1n8lMFKLnS/il1sBim
EW8XRTtAJNYP+S4ewBdn63WK5xlALJXR4O0XJRQQdUWTqbhqrJHA77VyQ77GRQ0j9mmYHKnJUB+E
jdPUGDoNJnb5iwbVl3aY8ePcmL+bNBCEgh+rxv3cdVGzmV3zLCMMAEdRYbOPev+4HM2Yg2kua6Fl
6XWoG230HG88AiKLYLES284DNQ92DahPEBqoJiCWkC9zp6kfm9yuH8HqevORSQPka+sNKLR2deyd
R30MD4ZqitCCKBZ1qbEGDqGG2KrCw9Sdh6bQ3ItcbPqkf1vgQ5Qcu3qrlqc5eIqbu05vNpljA6yG
71R8ah3rhEIvHLxRt4xjcOdUsfaI9/ASvDQxapR8EO4tpq4KjyQITlwkSg8JxLIckWI0wR5kY/Y4
fiAsHjUt8yHA2/m72nQB2SMf4fYI0fd7CPnJ5UE1cGvE7lOgMWyC5Gggm14Z4JOHSb1CmdT7k/kv
pllDZmTgYunfurB4Frll7Fps1i6+32ur2tDLV1T54TkC1cTvplXjWwOkeQuRZKCIkMM3zUddq3SE
8dI7XrE2OghSBF1WQqCz8XdSy0HAqFYCGLN8hXIuiDXTAvL0Al8uUDizT2U73BpQVZjruPHkgnw0
6qHYrVyRnavAFiw3i1qmzkbXDPyd3MSzUa9T+eVq6JSaE+jXyKIBWmJoyhiBvy8+OTXdq3eoBqos
HbUVpr5qy0g/sSwSR635O8+BEFiQixq9LRIIcrCNoeGBHYelfiL/FMeVDQ4xTGHIoAfghTuQz4FW
bnygSI5jlBCje7507bo7xC3D3hfA9v6AzTg4RJy8bXdNFPUHVKeEFqTZpApQY//hJUc3dp5xpIB5
mTm+h/S4saRI6J3wpfSR0e7svAF3S1BPjejNSzsCxXnnJzPFMVQOOfDzHE9+x0nak293yzs/mVA9
R4oqtp4mq4FQcyFsaGMt8Yqfn5k2tgN4llHJtdcKKY5A5j2g9rHfhkkpjr5qqGfVwMFvUHTRfbRp
HOphD00HQKGjx2UIAlbMoUBaMEL6M1zOC9GIK4oAykO/JgYpqIcWFDN1aSZF+oYH0i8vbadvgLDF
nhUw/gt9FYwdq3ej24N4xSpQzqS+PxxbOzaWzJZ96DTrMOoEKC8zvtVkVaFIjInnlJXjk8TnM3Nx
XkieFK+Isd2AA0aZYRwmJ1TD/yALZTMIKyuk2/GSNFmo4Z0WJBNn/8MRQMjPIoQoJcqYGPgDQObq
5KBrtVRDJjV9BPYRX4UMgBH2q2lE0bHSyMDxPiyJ13VeYp44rz2PzheYVxgG9SiY1lZ3QjFSXXpe
gevG56G1jC2xBvlDDKpDvGXNjEB3BEFEH0SxbABRr4qdXTSLTOpRGJnvseSnJTn+7Q63I1S3g6hN
ETcvOPVBHePoMxTihMFxsMPy2fPKl5yIQ979hSHLZxXvmQ6YYQYGfKiLhLw7Fsu2tLd1gy0MlmrB
o4ae3fMOH2nNLBezTb3JSePzHDJHaVVgOdfB7fC+GA24w2Dd1inVCA1PztkmJ4VzazB2vmZO9zT7
72+H7nZaxhnwX6EHlg0YYGJUBvqQ6SLWfuL1J5Ma1NEtQ73S97OLeh+kAchuEqs6TsoAsz3PmdUC
1IJN17tLTf+s4cH+KZDBOtNz54snQmtTaZmxJTOGjmdW2NZbo2XRwWnBREB+aaafRryHPjV6El3w
+/EX5M/zAoQqEKE8+55hPrEiejGdxP3i+SiQaNR3RW8YFx8sRpdyjIxL3Oo/SicXuwjPQQ/11rlx
sKDr7aqIyde5dgvkcC6x+3d1E+Kev1ZIlkbIxluYnZv6enQ1nJmpuTg6RA6Lui1wAnViDIesx3nc
gq6LajsJEdTu+6gohzu9BeMn8mTeSWhOfIwhhHKU3CzBQfRukzNPCrx9UpcaGp4iycaOolomsVTl
H/92jXkhK8LJmqWjeD5PQe0xanLBcSq2RuFbsUR1SAhhkR4oD9c1v/Q5XtnCRrfOnAeWBLUA048x
BOkoohoL+0w9CqGekNltKTKpycvH2PxESMxWNJeSyfRMyM2yMdkDsEdrGqOmwrfXLpeg8px9jezc
ZcsY286+3xeCkkx/NnJ3i4o3MIxxpK5QwHzsRcCPrkDuZkndTgtlsaAujftdzY9jgNI5R2bBSmaO
joO8/mPzP/mQkLjNpWntQcoQ3/3vK/6LxUrIJmYoO8NN0GqgSj+4dS7Ordd2m4LFgIzx0H1sw65b
xArOWzUcfFdO/5YVebdxQ90ER5eB8y8TWu7gmWaHuInECw/DfBNBMn0d1w7MIoqBPa6GBY3qoB96
DIJkPYAD5oUaqHPskXVIrhSvGzVKzUzspWnQwWvCtFrDg3YfZSGY5/IWpE8eiBGOowatZurNJgoI
Omgmx/GafKZnNkddNXkHDs0qPjfSSS/UuJBwRQ79qfRb5ObIVSfpArtW9zT5BK/3gLpYh8Aq8Xbn
5wBieUZ8JLmUD/oog7ZVnDcH8hdK9moeZLkP5YYmMJYx6EGjzmPfGi6hNR81+YOfDtU5B4huiedl
/A1MV+u8EennLs/xPe1yCG34OH5lXF4owIuxIaKZISp540CvzqViCSgElIqbPv2Kd9HiwiQrLlL1
PKuQ+1sqGNU/jrZoO5Dmg/8avE7qr3HCqz8ImKCN0p2CVAbb0ebPZGkxXC2xRn0I7KVfLiNrFKsP
Q2E7VLukSJ4KlYimJolQqDk0jrul5PQ8QD1h1D99v+a7yVLUgtMsPS0vVuN9bTXeTYOJcjngIofE
M1L3jSslvjST4JA7XvMiHMtTUhbuWlaieUHJPRidYyYXNJpCnOURj5qlZOnYLlGDefFLM3kI86J9
sd1qWFqD5+8oVndSsa1Qc7xCUhJnLhXbRyjLrRZjw8wjabrf26z20j0O/sEJD6GfOW4Et/dNEZ5G
7KAES4TL2SksdI7v1VYULyavFGIkZ0sFaTvPTQYCm8nscNh6BLfoFDH772MFWO0Et7eZjY/Dn8L+
xbXsFhlJsA1B3310hoU9VvF6lij6o7zRLHd0N1ypFUy1Ag1oJf0aQSmF+sIBGtixXr9xpDPALOp6
walpBNRncgcZ/yZbQznHhqj7mIanqQuqnPBENjcge6rFwSHw8ea8osm3cH/8CeV6vp1MWnEaVpOp
Z/jMWlZRVaxoQS80ypMO7p7A7IsFkDv82GLbVYAHDQ9rs3OSIzkNNSIpiJw0nDrjT6PgnkL84PH/
xyU+rDZ1KTYG1/0KeOZ0A5nzTwR1qZgZACJdZSfW5tpT2TSfuEIki2z4o/8P8bRO8b5Oao31vgJD
Jzi2h5XKOLwCauQgl9SviJP+3SJO+kyO0xhx0pP1+zxUTtytMs9TY+lWq6NxvsZ8RTU6x6rrz9b7
GN2Nh0IRYeZg6GdltbK41i2SpvJCQPOq7NipxnDyJNm0EiJVgz5mR+r5XeoAOvAe5OWDBJHCeHZp
wGtAnbGYw3VQGgEmOxQrv+2bc2GJbsNRU4Cq7qw5k496Q+M2Z+o1MqqPWo2NoJrgqoZ6XpXKYZqm
V+PRggbdfvLNq1CvjkAZm+UAUN4NzNeg2/CyAGl7dRvzAM2ga77fRh2AMk6UHaBLo24fjMap9B11
LeoGXWBDgqAtb14acoUWo9rMqe2Dlw4oVaOuM+o1+D5BnbAcCn9Y0lS/1hxI8qlVpgV13+ALIGod
0K6w/Cp8nu2yWoKyXJY+ZKaUE6hfUPdpYMABEdeVXHgc3+LIpIZGWQ1aBt9kx9lPawZ+hzWNJp/m
06iKzZBlO4YjrkIu7A9/XV/FhmL0fMgI3eLm+W4ZpDvDMcSCrjoPvMfO/nlNjgf22lSSsNrC5Ga9
7gkpD/5ufAByr1yLCUgfqpOBD7ZUaZMhDVcoG1njx5FHO+7kkXqTOYyQVp1HNAOsXEbV4HGkOK55
pYivVUPmn3wU0tvydeLQfo+9m0omzafleOR2W3CoBV2y52WULjRQjWHv5Z79vGYouWEfmw++Poj2
zPKnCDsZIUQInVw8m/Hf6VjOc5EV+hXMx2tCb1PjmwVf1HFuHidfLyCYiFcUIJgh36GR2DhwmZWv
ZQq/Xp+RWDQhQYvScFOhS/gzin3Db/N4WUJy+UYuI0PNXvUsLx5y6BZv3aHuTr6Z1PuY1+HeF5p1
NJLW3koDpMsCDMfrIij6R1OYqA3IM++FxT7IPf1efC5sHoMlJum+ScEvrezNv1sIkZveMKDusP/k
akqcWo+yg9Hrw/dKG77pvtd/iSMcpufgtQCloBcsGe7hiZWyXc+3hao/RQfkVdNtgcEezJl2erst
EKT7KD40gWECV9M+47X7ZBsKS9+bJ0gtuk9tbLlPlRKZNEogGtMMj20niczHLHmhMYpKcD6y5iCt
W1MADdjVsAJrbHKliAhIqZ1mF82SLkI+5vSvZgNQDMXjXdY/jB5qGWgNiuiAkFu4A+SRyWw7KKrH
OF2dr+LkfrQKixiam+p2pVGbj4H5jGS4BNxAghsDpMHszZQh9uGJ/sgUy4XOwDssQiTa8Z0Pig+t
ybbvEXYn0iWQZ8Gm91OBGnWoFeH4HHgW6hVQWUZZR6UtyUR+vpkG5rgOsLz/Qm1koJ78vj7YQ9E/
qoQtG4MQOLmrMcenDnTF2CBcayfZSR0Ac9NP+4VgafoVionXUaJg1K1AqDwmPkOd4Lgygyz+GXr6
Z1Gl+hdkG/1FFXTWi1eLcdWNdn3NwFSEAnmA0jiTyDUNYbE3/SWvErajAkjUqS6SMo3fvDjJjilz
oxX561pHvoC79kVClgSS7ekzVfroReitjcaESiIOkzI3c4FzzuSXAADOFseF3zrIeq00FFTj/10W
D0PixMtaDWTmeES52PgpByMg9kr6wUhB9oNCEhep1DZ/8DTrIdFy98UfqvZFZMtUGeQRNjvhODd8
KBrPeQni5qnrx0VfsfzF1aP0khblM1mdcpnSXCG3Wz/iWZC99DxGRYbLzH1ttfnLmKbtVgfOfUUT
PF7LTSLr+JiOTnFJbatHTbGTrV28/FurQOPFBUIG/TJVTisbvxZ+/nfDbZZ1iwwEXgshhbbQ21rf
mVSb5OwrQGGfSlV3ZIeWu0uq0l/oqlKJGop38lHftTpDLVN1LI2seMpGHKpIpACdzFsCdZig1Jjj
WE4REFNDZsQVATGqJ7AXrU10cyH/7ooOyEMVOKoBGr2b94/mtBRNo/WAhf470H92hmKTgyS56RTe
wQg090Mz+5Azd8H3+H8Lobn/Iu5fhPhgbtliA3v6F7HzZZsRX9uLyf79Tu+WqfqT0Q7WwTPAigWq
5PZIPWq4a0IyVzXUI18p7WCTNtnr7LqbOg/cTaU4fN3jsHVe2YlA9+IZP0ScMEWGC2iH4o9jqqHe
/4+vLoOVBWGJfeW1/7EcFJJc0HUn/drw9H5Zdyz4Swi89RRD+LNzGTRG6uKLD+z5Sgzd8GAPRrbH
47XcpXrsXnPZXbK+OXFHbKDoA/qtuETlc6Upeia2C0bNBZcdw+e9Ux6MTVEQttuUFZjhrdQ9go8s
h7qJ85RGTHyrHPlV4oH3V5AziFh0IX/CW8uwCZGihxrbr8aDdO3Z51F8Hr7ceWeTep2Wassej7GV
z1o2LGgmg9TRsLjNBxka/DYYb5e8bQwXiYmeuWsQVwJmB5a7A+GMRP7kYsPwBh7H6qTjVXRJbory
bf9vvOG6ExbN8CJ/GVpAUnAFXANYOVwJ/MW3TtOWr9oAEgFuZ8EaWcvi1fA8Y9uBbWKa2xTuDcdG
c0GfnRyhdQmtczXXCHCqFNoezjvUXBBhxHgwun/lYx58tw3nAVri8Rt3WLoZAaI84LTLx9PVLsHN
YvvfDbmRUc6/d2Kwl2UrnEvZ6BB5BnnrCmddS3xxDvhaBZtsoON7BwenwRX5wezCfLaeXVD/C0Bs
ydZ1zrMLRdFgqHdcffkO+9mndSgHDFK8RKQQC7tSXFbhW9k13XxJcbSc4so/BoX7Mk/1E7e8smTr
cB/CUzjxNHHcgm3LMJ5FYNt44Rv7Zo33I8hkKCc1nZb3w6qtHBDwQrRkJasMzyhf9Hjh99Jucx8J
ftUX5gbGbgoEPGJVA5NzpDgbfLlns9TtnXAcVx2tt32xctiKAan9GYKH+PCabQexhFp+zkxIBKdx
x49kutkqcAv2WbeYd5RF2aHasoT+R+2CZSQW/ND0AAjj+7wAPjPkoEwCbNXGbUettL7m4L1euk7Q
PcyxVdndYkH6Z7w1zNhPJAvQTElWTdqDm0JB3U1Uwx8GFCDzsy7L0+D3X2PoZ0OlHY2Xt7dGRNpH
k0YpjkL+ZNIAhbgad/YxMLhDB9IBkMCF/CRcbJT9/FOmmNNTHPoic666tQVJNIpI8wHM6ygTHrwA
TE8LzQ+SRxZ6ySro/ehMjcvBFbcyLL3c2L5A/Vkj22hbVjzcM9H4qKiCNCTKJjkoBM1WHAEIrELQ
QaDrVxoSpPPQZJeFb651D/dKI5OT4j/YAGd3SK2OSJIZZi0Ai+DeqWPAh1kZkB4fnIHdehBpw7Am
TIju4IjE3fpeaO4NM3imamNsQdqnygPyqQ47Y93Rdz0q8c8d0LdnComCXp7UBIteHOZgGpUa3lDz
2jjMdeA9r3DQy0GylRhFuJ5rw6lHcWYBChYU1BXDohKoJ619d4l8fnEsFfhibshnEgDjT8PA992i
Q6+DglMxApysVpiDke049ni93t757xfN1NU/TIv1bJP2Pb/mLTj0BTTlSnS0HhJzNmgH8JefOgyC
i3+/x6ih3nONtwy8Wl618YXtL6aKSlH/nXAbrEmz4j0N3JVU3lVevs+N9LDYkEVFmx9WQXIf5XfY
chgXe9SqAw4GhiM1pcWHY5pYN1MWKArjJVvf+cmkCRR7Z84r1dAEqRY0DBH45SA06G2piyEHcbsE
mX/yzSFuKZeR6RaHRv2vJR0oxxIPJfNk5uqfUIoYDHNkT92hMv42q1ZsyKcP5s5v4n7HBHClH+Qo
yUb9THUEycVNmPJPPrNHXsp7/VPkPLG2gm49uE6LxwbwCzNEgUNkYt0Kz7sfoLg5GEQ86yaJLJxc
/DZf4wm+wGO1SgX40bTKPBcpoxoKhVkLtWi/T40lStmak8eN5iTL0NxYYfiTXHMDmrHmNJvUc9SE
ptTYGnAB1LSrReaB2bybO6JaA4SdEcByagG67BxMPjLngQg7qQXo6bp1nlfaKulG71ADV7o3ei42
JqsEXkLqoyO89HudYTcCdkX/scuhYB36QbfBRlC8mV55bBTKnyJQWN/vbv9ARg5dnfeCYSoVnqqG
/7FgWFAB8V3dMVURUxlyw1m9Bt2pfwxFFBwDnIcdyfQgigQ2wveREOd/+x5sTXMIzaAGBc35tgig
047jWndpGtDQaJMA790S0pzA5Dhv+FHOlm3GP5pg+NZCJuOFAZyyta2830MDOX1M7RR1uirC1n52
KEL8hqOHcOm2OKiJ+yY8mJEQqyJn2assPW1nBoa9JDMBLeOxSRwTdN56+mryeDjLMvpBg5D/TK+N
jwyWmhlEbfzcWS6oG9vslVwF2JxTCywCGjjUuRu+ODivPMcKymiXA95C+jTbtgoE6WeBtmcGB0O9
Gu0zUAm5o1jiaxDKTaoyEZrm0UYgTb2aahR70d1sKj0EA0yD5LP/140lM/BR/EXoMSQTh51ENhBH
Ab8QZVoDqIPmhd6GfNS4g/2A0pHwRFbMsuqh8LUPMLS7hSgMonnhh4V6vP05kzAIWGhyFJfn4yI2
eX6FSECATa8bPvQiqY+TiVOkEHWW1S2mNgWOc1WME2Sg8S+J77MW4k2mvfzcA/ePOtP0pah15zLy
AVVQyt8UerPWZDNCBgGm/BXGvNK5sG74C6fZ4lh2Ol6zeFVcYjvEvj5LrEM6OHvy24zHEI7hwVsD
/dNj5+aQazUKKLIq/GzieOYmE6KdiKN0JaLBQR8+EUfVCd+XIGl7CgZePedGtiUcrQBEEORTTTCB
bmkNFpvtZujH4s0KeLJMApsdDIDP8JZbZKuZQsU1mn6b192nMLRxIEX0KRPlK3WNEnw2EvX1LIX0
CxQGhys1Q16Agh9E0jaXV+agITekoSFy0OI04UMo0JRbAHhinGz9ijORg36w7WkSuR0H3Ld10F+8
cuxODYTJtFi2B/DfdSdy4U+CT7+Pf4HED/AAJxsnEuNWb/NPZN3FzT4aoKW4JuJl3jo4XVXr2dGA
1DANT915TtDx6Rb+I2a+DF1eS9JPtPZ0X3SL8zLMe8mToGIhap3LXIdWcn6N9YqfIcHaPrWJZGfp
2Fehp4A/qSaM+mpdxHWzJtN1neYpY+XVsaPbJBP1bmfmmtOkOgFDtBuIYNGrk3hqHHUcT70S57wQ
fPYuVo9ULPkjzUogT0Yhg1VU0zwG9pLfuu+T5hVDv1E60iHe/tSyH6ZQzBzY07p0Cc5dVBll1vaD
b+pSOAC6uJl5ZodEOjL+IZL2vN1jOw80lsWtpYHN52RCzceCchRGLZXrI3MepeD/x7mgJPKAdSt2
Jkp11gPlQhJFZQRoA+hRlXOiCCYq4bRpgP8AdG09MxDPAxTN1GTy/eNAqZAUzQhStBipuhoItB6F
mGuCkWZnE2AXEHe5zbrWuH5wulw8/R/SvqxJTlzb+hcRAQIkeIWchxptl+0Xotunm3me+fXf0qZc
Sme7z703vgcrpL23BJnOAmkPa5lwHaKINY7/DB0t8ZDtDPdEi/ez3UQfE6fMEH/EZditE0sUiz+Z
rfNJ1/ZJ2YKrukQJxpiIcNzQeJij/dzl82nRQ4SzUYrbI6Ncdlkb/SfmoY4aQynLXG3YRHIJEB2j
FjIeiu1quAo/FjcWoOQOrWh8upa6qrIrkM2Kyn18nHLRcSnp49nz0f2rB6PbmRrTDZDtn6RDtU0T
RAwbnuoILIFi5GyTirosAvbOrgNAeNwBmnsd0nwUHC2ar9bjo45Tn15W1ZYjHdcjzSpURgNyaM83
i7hxjEnwSe1LOIMOZHhzXTInoV4nw26clu9ThOggkzlh1OtjBACVjCEFZREsPZJIydVwkPPV8Hcm
JPtf2NFdyCuCwPgfV8yrsETAWF7NBnmC39tRskUdqX7l+bcG1RQr6LMpcfRpaAAtBUwjLjgApVYp
aJJrfVUSXugaA3tQ64OhDbWcUQckh8Q6EnwfNYTWJz4g/ZTszoSGKHHZsEqY6/weaeUrEKCyTSu7
32TW4B5Q8Q2GUGN5aRAwuOo6XoyZqbFvYJKLfKBFzpLoXHtp+/iF5Etu19t0bJrjnIcawPj3JHbq
cTiIDnBPOXJcvgGE7RzjxPApDcVwwS8RfnlatelHDx618NGBj+h5SUxkNuFqcK6iMoeLEZXYTfyG
oqfV3pmCbt+Ca21XymV14NQh+pV8SZcgQ718m22WEn/Oml0B/jFt8t1cxdrGmUXxGlgNMsStdTAZ
RflqddG4abTa2pFBhC3iI0rUDq21lK8kShm4JYpecw40NJJ0vAiTf6MRNYWk+3BQrnOmJZfFdI6l
DcRR0pbTWD9VJXaQmfutcAApvRAIS9QCjB5sLNVuHYsYhWg5a4CwygpEJboKuxa4np4JY6UD/nI6
ieiRwFZCCUIMkFUF0yIX5/q8nEhP8jQF4Y5MJN6RbEV4kRdhyPrxlYwuhMfjJoOz1K5Q0ZAGS3AG
XFBwpmFnLJI7nFpSrXruplut0RdgRvycczeRhszs5r1uh5+GbkY0UTbgn7PhrEEaC+A02i0HYPG7
LLQSYGivelMmbfda90YT9ci1UI5FevCfzJ6r9e6mzUfr5ODNsjYLqvtPOc4iBbDL0CUN2bglYDNX
4Y3+phuDn8b01VIOyLpQB8DfIt1yNjxCWmqTP1rNlCGnU2TXRTbUU0MQV1sAvEPuEtlVAzdHj7oR
kM4cPchPq0ILDkMN0hC1nFqEekj0A99Anz7qSQZqc3mt2HlloVtc7izvrkn2alnqJUDYnQrwxDOH
d4vXurNA1shoHRD3/Uwj2yrFdbR1C5HHfPo74NjriGzo341J7QB/k2asxk06X7ELBExD94JUksqj
4G2m29e+zpwvRWRbOz3q+yNZVCFIZugs+2FhFbO1EyW7taDzMLYD1ySxxP0auob4qT3tyWefCcY3
otHbIw3Bg7YxrKX9XIeJfeUSspvk4H/iqMF3AHgszxs6iNbvzAYpdy04/v/NzJKr0XRa7deLjlPY
rRcFNuD7RdW90eLyomTWaAgqmA54EdI2m7zAKOfnZDYiALlW+CO1a/EmbPfYxWkObzmcgFPmgib6
w4JnwG6q89DZUKJywwogUXA491QG8sTgJQedNnAgJRUNNQGQzvXCXJ5o1jyBZmXUk6/KIMdX9T8s
NLEMteEdoP9s5izHXNclNh940Lhs+tSPBtG+kmSY8sLXNCBEEguasifiMzIxytV+6IxzFGbLIV36
TtKbmJsWn+CPofyDfiscmSR+DELfh38x0HJt9iOreTfgOHCXwIFx6xGJAwgJvJg2gHM6wLP+KJ3l
xNtGe3PCRdumdmmc9KJsnpYcRKhkAeoBf+7T4AXMxU+ZmSSXygT6Ed0xfRQtKfcDNshPJEIGLgjN
keGziwJQKoWI/29FikraQOTWOeoBr+6pMQmpMe0xAAJyb3hKRj2tk1Oo+7t5oAWxsZsEsSQABcDd
iQwU9rc7tc2BKLdW3i1Jy+XmWnLM+fiVRMj3lYF6EZgPwrD/xkmhORBR18rZFVZFSsYsAxUMtjjh
jp7aoK/AM1892W/GZQOa6yR+oBfE+ohvc/HPF8TIQJdlj+6pMkwfyOPRg0rr4nMaoQhVmABx0H7m
hUk7YGSFqEqQsqYEkyFCbjXe/n6PN6X+0AbgtUj4GO+MJqoAoS369Fq40y4ch/a0ypIOlfctGBnH
FFgLqwz52NlOw1EYKWPm03+Hz0YM9B/ocK7pGLpuClcwXXfvcd2tqAOA1dSFj8OAxMRCaIOXlsgJ
yxnPt530++dmqGk7DjRTvDhc5gttrjYm6P7g7p+Ydlm7pLctC2mQkT34q9Bl2LZPmlOUVJa8pzQB
SglQuQL/mjrQj3a8QSw39dWMuwXWVIS7tdwG9LiWE11D1O7jTb3k3+56ljkU36IWru8C1AH32rYu
Xqe4yHZMi7SztlgB0keqZtjVkuyEhJVWIf0gDT3SKjkNqbGM6bGtc/bEZjBUpsv3sXajvdVxc29r
rvNNWFt4f2xvjlocw6wKtcwydYzyx6LiBaAuxgtJTI6tIECB4Z6TBrkD1sM0yk2PctNGSTxi9f1f
9hzGgM3MKsDeTrrwNQSAtySs8yZ+BOZn/IjwobGPkDKLBzFkq3XWZPFVb3ufZJPrwhmVpYADQhbN
AzWoqbb8BTD+W6THVMyDu/9dg8JLuExFf15IQda6287HtGxeVxn+6+YHmgEfWuCjEExs7pdxAIuQ
pSkyYaIaTKJa1R4Apxw+DG713jQ42AV9i8ArJHGIIyki0OjKc6knHXubqoqOUYpceWyMPyddPZ6A
huFsEAufv1uTOOmtXn4Grtl4ikfgARITkpQPLnbILcL/eyK5cywUG8ODqp8QCwVTpl4CFXEEoBVp
q7AJnks2erodaC8MBRt6MbJj0Il5I0I99nmFKoRdEgMwhGMDRNGxyKgQGDOLxgRgRofiXFk00Tkj
LlTFARjQQ609ZEuf+1qW28dIcpxPfTwCF6LtdjScjXA5MIH/1nJs7U9Mn8cLaoGRkSWHgFMsnidN
X221GPOzufdaxHVfyGBkydeh0oMrLUaXyqsOvF+6uBJ7HDWzGy7JpkfAl9ubFPW3fgsEg0dkKnSP
DkPECRgrJxLpbARXkgaUwDMI+FaZHTHAPsumBB/fGaGGE4mKHk+4qYvzQ+DqPtHl5SlSrPQ5Mx6r
0JhRCbgUWyDIcpDBgrqBC0v3jDFD7RTS6t6CwVwuXALhiwIg5ksBFHkDmY+l75jTjdaWWpqrT+Cb
BHb+9Iave7kQUria64xsxFvXYp5mFFm6R5UtgMcGV2ztgCGK00lAK2rg7i2vZTmXyDyG94y0YWXF
+5jbgM1IomUvihiwVFqifwly+yRkXYuOYj4/YvX4oAcTauziZvKpEmZujQOf5uKt7/IcWfDDslvP
JrE8sNCriBor05DH1oL2ZWt28vFJRxfTnB8EaKwPNgJpR6QZXlVhzswZYtZUhqODrOmIRMRVq8pz
qjFNQbBmueG1lhHaJcKPp+8BxNCiLPzRlA8P6lV1jFB6OOyEnRXWqiVFjwrkwEGml7IleWA0AILh
qDumoWqisrAA2IZLSK/zMSqB4xcsQ8dKX2MAL2uJKkI2Y6nvgFvEjwOKWi4DMUpIeWU0YwGAD3Rz
kQ9bO9cWT9m4RC6hxsh7A2Eu0zq/gANsM4GS79W0Y7iamQ6sC4yosezuz7Z1lgsyhbEFDOxlV8TN
f6I+/yziAW9Z3sY6DnjUUi0sZJqJeJzepsB464vg4mj4BSRmMX02UMYFr4I+fUZc6b23SFmHpNVT
lzJnpwrjVJ1cFk4L4DBkSZ1SD2YPTOpJw/+lVNzU1tkB0NDezdVMFLvjp2Cx7WLEYMpJQDG2xNGw
TQrQ32RLWzPUs0mhVNdL+h1YmPxAotQy8SBHNXV2iQJro8yoF6BKwEhwQfl7oabNm9dqLJtDIkU9
PbxIoX6FHybrb0399shuRL1L0w9AcS4EO4Gyg51y2et7jedgrUK3VV3Sd1FqIu7Y/Ua/xMRdJFe5
6a5r3Syrlinz4jGMuba7v9LNdLIGtvdpwEKH4Ff6IOIQAg2UfunF/Bmp/3yvRNSjhviGaOqqncd7
22gGDIgd5SAx1ABFrAG27qGdCgR/0u8tAII+s3Hsn/CdfSIpAqou+D7zEPBavHyrFyvbxk6dHUir
C5CBjyhQhzcXqeWu+8LARudF2C7gfItjMR2Q18MwkMufJpGAYUAeoUmr7Ji94OSBohSw6BbpNkoa
PIJy8s0GjwVhldS/DkFHJz23wSNLUBHpS+NO8MwDe6qdXqsEWdI8iEvnCCIXC5Elnm3fGQRBcxEt
EqHNH2dQLRNuB4F6EIwHcXhHVtRuWVLisUbqdwwQICpiJahISI2C/lAy3R4dbzSKdrvSfavF1zFK
jm/XWYW0EPa5KHGzEfme7TRExsWsnRohNCRgoEeyJonftMrqkG8IOeJx7xYTs4ICwB7/nGbNtVYg
8RCWN121tlpj6JoIf+VEp433Eiqn5IYTSXTbxJjHY1F0OjKc5X5UNauQpfxFD9Nmb0Z965nRXG0V
JN8d/p5SKEy+35mMLVKrUvgW4x6Aha1mf9KMobhM6ZyDgxfDPIncpyoW+wosUIOfDX8hg7561e0Z
mdJW+CVugN9Plu1sxYhza2A+lxNBvFNvAVa84J3R8E9mkrYH20rCTZYs82PKo2M8zcBGQMreeI31
FEmTcVzt5gK4p6NskL2VzAhUoNukeJ2Rmqyp4e2QoGzc+ByC5vYsdLhRAa5nfA6E+YdoGTAj7HGv
TXbynSVttUGiffXglnAE1E73VoMxWxbBclRvoKeaG5k5u/6Y2qFvh5Z9b3xj97EA8GRvl/rdNWYe
4M9PXe53NmppcOL9eC8XaUrU6+L7ABe2PGcgwl/5ydiP19zp8uf4tHLrVCEgAJboe9CzajsB4eU8
lJ39aBkgbzbNBhWRWlr5XQ+A1Uxiq6JUhR3mNgeTqoRblQ31qFmcZG49NaZpzLCRxvhzxu+m3cmq
JHxKgTf1GOZjca5BQOgzXltvwDkKt4Eo9IMGkom3Zs6/mGNqwK2hlZ/AsIbbb6PHHvQB+1QCWDqZ
ADKm7FHTAllpM5lsWDEyVyhMgrtUSJdq3qrutT2bBHL4Ppa6QdTUMx7DJ4I6mWicn5z43CNl9Lka
5+b5p4QGdlu1zx3isNKGJKM0nN9n0YDEbi6UzS/ruInz2R2sJmTy1IE3e9q7j0QZOw5LdZ7F/GBI
kZKDgJdtgqKyNj1O2ageCN1rycIOtDkLB9K9ZR5d7JaRQg5ARQqa0tBFhQNOkJ35uZv1YtVSwJW0
PAO5NGkT1HlVLmBrJKt0MlXZkRuR468HBmS4HOt2BkhdIrLliwYA7w0AIexHNhnW2lgsekalMWgL
PuQu2AevVhX5ZKXkU1e4+3ROgVgmpytF0ke2P8etuW2dgh9YqX3tApNFOxE0ydnJSzv/PHHW+IBS
xL3QuMqywp9FUKTpAeQANYpd9f40OZbIPCMGqOGYBeV2CjnSxuwg9AC/BdDiSYuOQWMj4dgGpFiQ
TtHb2IFs1wzNYePIIcOjZlsWDCVHIonekgrwRU4Z5VcaahMe1Uj3ejXBHf06ggq3AYVFbHyKDNT8
AwZuYJsyQVpnk6P8eBhE5LvS/99MhrscOhkPkC5x7ECaxNlSFzfGzdWK9KspqRLy+lPXCkXuOZYV
b2c5v4cvzNnS0qSOgFaDjK4q2QZ8xMauLubwHIFVhvv3XYcM3EyE57VbI7HrKBD7/70ls7Q3d45F
ab5o4VQA9yFC6lIRwvm56IPmYytepptOMNNHqaZ5rvSXuY2AiLWY/JGDyev7iC01fJf1AqeHXu/A
x9JdGJhKTqgdXvYBzqNPeg5KwTxcxjctHX7oSPD6C+vwvEaKq9h0MairYtAJGjJjQI5GJE+q0cxS
lL8BokSXpTAxojYH3COAguWQqmXANGJ5qEWLjySzkD317IBss62MxwX+pww7QkTHI7zHy9bUTtSs
Y1LdjHsLGejeqrMYZ/6Q4tdGVh08aGdlr2Q0XSlK0C8fnTQCXMGuCIB6menGrpVcgcxJ+q0ZgV15
0ezhy2/kYzAEjyJM631KSamRxASdl8A+Ax3OPtPwRkPjpdh1OSBoyCwOitfZClGp9GFP8t/O/Dm9
h2Pk5gK2Mb60IDHmAizQke4B+ZtfQrOkP2DQSrm6XQGXAkLbXvZgzXGPbEosMJOlPDwZWrGjKuiq
Gvr9XJsP3HDeC6MBdJefqSmXipce2ZGahDSkHsmiCRSq+L/AHKqLph41zmBHvpjqIto0UwHkYM9t
5mSTTEl8pqYe2/fenSyYeHQGdRxC53VZob0zJ33GdGSf2wHA1eU6N4brTLdJvpaoiJXkA7PjgsMh
x44e5XF31OFGOmW7yJnGVaEe/WOV/B0nE/gckV/0iDpN9zHPF+Mq18i1/tQlDXZAEm0B3vbm2rZB
M8GjizGA8DZWixfajYxsSGuOTukvMRh1uxJk9F431phI+kFzsoMwszcynBk4hhEI+EOl1048rCpv
6YsJ4CBPodGXiKvJfF5lQvm5DnzvZ+qphmTrFPy97Louj4/AJr7LTyLBmnjUVIFzmtz7jCfKJWKB
+BPgOj9Q8uqcqcl49967l8WaDegGVIwru+JX43+fS8vrwwlPcBTQydGdrT272TYMyn59atBf+Ppk
WJ8S9HefyweKQc8WMmh2oza4J/U4IAMyvX22rP27R4oIwUfVZIiTAgEWvm8qwl673GKoRSysI8nc
NE9Q4UCF2/StOgPScQrOfoAbdN47OdgnFblXouu1b8DpsecLOMFIEWX8YIIP74FE0cLdaxE0J3gd
htSnRUCW6lcmuNhMSYqJAmiwp6dOsB9lXiIQ52XU1eBX0gL7DNQx3fDZ0XrrKTe1l1AmRBoWuAjm
1EFdolMn2zIxw7B/1GwQg5AjcojGH3UNlxc5Hl1QsthA3+luZGRGjkgp71o4z5SIeh9ysiIRNXJt
Za8mFQwOsrg5mXywdxTPvgtqU9i6nMVyccX+LtJOOhXmrnkX7XC2A4D8r2F5ZUcKFzXOHl0wNOL4
aLXiC/4Zn5K0tLbYSsQ7LochSrcBETtWPmnbyGofjBl4waI3Pg2gLfw0g5pFWpJk4vwJZK7uA03O
+zn2Z9ByHiOn059aAxxSdYQ3UK+PWypgTZAefHGSEJSCOLO2ftcCbzHQX6mcte0TRNHqGnyNshIW
zrFkZ+fNKeGVvl1zSlf+Pg5ceC+P7BmAhihux/3ZV5WRGlnjqqAEVLe2q2OmmzKeH4CkLaq1bZeN
KMtxumBDwkgXwC+lbp9YAUAfYFmDGG7tLQgZaluluVmIhECHn45j46y8DIqcQfFG3MlK7jabygEk
PSkKeTCiHjU6HYzUmJgdkIRxO4W0os/4xgGgw0YkTeEcraBHqlvIgLcvaTELmdxfxSy3r4jSVjts
BlKvJq5M0nObw7Uy4BG7qnQAnAFpQE4dy9k1djSr1ObUW8dc8hVbIcINc4qkXpxzwrOgrR4g2rDV
U2Pmwm3jrToSk8EE0r+z/h1pd/wU0sZRzeNy8jqNJoDS7S8kYcS7MAAd5Y4eOAM9ZeLk2cht6+RS
4ueNwtKDym8qke8S1xzOURcCDnjqm1dq3DT+nNlDfqVROzvOvm0C06chk2YDvFGGuYhnEoEAOdq2
NaoQtS5GIAoMz48gYNiRcjE4fJnILfT6iFVHktFFdbiJ2TDvQngc4fGNrOkyBy63dvbAUW9qwSvX
pY4FVzU0RVRoxSbsEtA86ID1krIbRd33KBY2ovlSVEEP4o6o2ZCsyUJEyxLHE0hb/wqO2icXdVMv
3dQMz7k1vKL2pfyK9wnfdxrwntJ8KbBTMPGnFQz1gzZ1+ucyGrF1weyydmdQ9wJsg4Y44eGgEC3R
eR1GjRfHTvUlzWb7Gkyo3aLVQmtGrD8MiwMN5S0gUx5cuWJedqHFUWUom6IaUXw0oNQenG98VWhw
HiBukqEQuuWI5UmThFsm81ZrM6k2ZRlMOIomEKp1ltbwbH2KriLP2Lo0KfOwGHagoRJe34lEbFC0
bjz0Wv46L6OB54Mc0VJ22xbHpYzf6EKkoKUYeDdn1j+WVr+tgzi5mhX+rw3ZBCg5PU2Z9kyiEdTi
4LB0kOLY4V2yUXbUs/ryz6Ex5mMMpNXHHj7kR8B4Dw8MORRkoORa5y77MWqRLyNt1UIJiDt9J4iM
nTIm7cfNRcH0MKES+GAGrDkDfvG9gQ9fZhh9jKmnbIwJzj8HxAJKpGxJhuDU7Xp3dqS9k9ECYe3g
vw4lgOBO/rnA7+ws2x6OZQN2RVn8obW2vU0HmZJJrl81Xh3FAEC0wTiegqRX4lfTHPBk/UNGdh12
WxstGdpnMqa11Nz543pK9t/XS5AT6SOCiTIvcENzdkOjRYRa3DarczgFOyLOIsC2lViMFIml7VYz
yTimGLgGcP6qWWoq9X5V0pKGEx6mxq1OKppYFiOIwwodbvJfI4zYMdU98MjAx1YZ7KC0a8SRxigI
v53MqgFlR6SR85B/xA4I6zX9hmQ8FH+D0batAVaYuNcxFjUIyoYAOD4SYCCRYALUiysd3IN4SAH0
+1ZOSmpyJwFSwN00paalaDLJAhQweUHQIbXo4xrKmMuLq6FJIAQ0/tfLo0xJGxEKU1Y3s9RSd7fx
u4t3zuSicpoh0fzX21DGYpkMcBP+eud3Q3Wnhps+LWnZ79V6ZKu+DVKQrKRv8V/VqfxvsPDfQDMW
IGDg6NZ61gD4xU6eH814AnwpjTXWWYDulFJqbsYGWa22WtPrfj6brc8sBP1QoB68T1jHXK4dJBqg
UtdpJBATr6IdddXFsa2rJ0k5Kqesq69TZqvGuXSexDbI8eMVxfJQJ8vwyTSc2QfQoMBvEsM5RWEa
YzXYDeUwzVh7AUdLDLAqbfhkxW7yCkc86aiRizVDBzIrQDcBY3ecJWxDX5rP1Cw8eNORdHxWokSy
btth8qjNmvk88rp+StjfSi+wD8K+NXtSoqbTmuPSuUCGDPX3lRmwZ3c4dqFgTa5DxsACGzb56LgI
XuIOSGE5DvcAPTAcSAbygxrUjuRpdMFIOqNEpobPLwbXnINX9Trui9g6m4EFBxgQ1mpPjUkYs8E8
u9GkQZNtqrJqzzciMqHGkCtQbzUmo2UOrf27v8hwXdMLyy92s7jY4JXYdyCfAhwskz0hubIcDY+D
m22L47tzsVJeVicHuBg7QGqEqKpiRv6aGetsfQH+pQaiiw3g6gAqP4Pk5xLhrXpxOuZs815iGmja
u0xpizFPBo8Mw3ABloMwkRKDtKnBI6MEuQ3VxnKH8oLMdVph1TYoi/dMa+Lbnvawg4PPoocDiMXl
7pV2twBAqGWOLDc9FCrmW6NDudy6ZyZ90MXRETuNhyorgyejQ9SxqfJ1ZPVL8DS3eATXOkNBnrSg
xjSQWWO42GcrWeoy1InWluHTNEc47pPQpvTExuQvEpGtNeBnbzPNX0fyCtQLu3TLh5z9/BWDd8nx
1Hsun4DH23fYyNJrj95zYjJC39DwLFDvTftDFs8gXBhS10ZY1bZBXNlyEHLFRePR2IwNdCdbu7iF
3GDQkDSDrJbQGmZ6LnIIdzybi6cBzK0oo+rEDiFcZCta1QAY/12RMOObbY61z2OjfeGj0e6WuWwv
rt2bp6qq9L3etPoRGbizzyd9T3k5a3JOndv+kps6qmGRqwPGyfbRKJcbixgecH+SFjThwyJseep3
C5CsVSoHZ2OIvC6Z+UHpIK4exMj6Sccd2bxnfshEkRvLxAwADGvND2odnGImUGtT5TWAI5hvgJrq
7IzLe2NPKeBL1XgWrD8jUZvMzA/bm1kmou1aTBylE7J1t31ngdUgjo1LZ4NcU8+nE4moAZEB8gVk
o1kCGVlkV4FQ8FgZw+lGtnaB5ZnvxwoJv884tP1BJ+C8BNlZHs5Hgd+xfSXZr4owC+PuZZJoYdIY
qB7guOzxf9bqKE6zx2gLEgEQtIqmO9LM9TBuIHtzcMEYclPvieQcnCLjDhmgAnwga7Vo74Lvs8jd
CfXGi4YiUaEPFxc1jufRiH6RheV4IW3QBQMeEmiot4CiEtVF1rihIege8Z+rDOvo81w25aWaRNVv
XOyOvCQGD68mwXYyHCZBcTSCiMwI9WtQ2HKzVOk7oKpxUFEb8QMTpsC7zsl+VM0efxvNnyiD7sCB
Odv7knUxFgLcdoXt5gw6pBrI20a1T5BLhUxAoHKTNiwBZO3NKAk+gGfqJaYhvsF3NdmgLtsAQldo
bUjhggDj8J7IgCML0o0lDJZAisWRuqMzwcUFx9TkRQxY2OuYVCmSNnMc3DsQwLX9LhyKBAzaaAL8
5AE9bbWlR+O+rwOO2EiuH3ude6QOggyhr0a+0Neumjk/BjbgQSjBsKjFeMmC7Xuiocw55K1dIKFC
KuYUD16Rt7fJiD8VNH2F9JiCrAV+YW3uI2SocCcLzgYAVHYszBMvilxkWZOwkXkK9+NgQaICadIQ
ziCaQ0OlUJPvZOtao2nNm8hmTbW8ouRKssg05asbsZ0t0vwUx7N7sY2ublBEgK6xQuxKqoGKse2N
BiQtbPB6gy9bXe8YuBTNuF7nhya2W32L6kG5BDU5HNGeEH25JWf+6r1fHffk7F+7/9BpRhDs8e2c
/mEkd2tGNs2Itsnu0pgnmU98UFkcrvyu1BBHUQsA63DZkgKbfHzTlHhsVzW6ZEnjNUNEzi5jboF1
bmH+nUIZ5wLICPZ7ghtxPQAM8k8rxeFCYwaS3m4T4Eif6vGPKQXa8K2eNAVofeFLQtiRntBCIGRk
zsbX9YG8PrXvEvToeV7b7RtO0ONePaXVc/5O5qaGP4oBwbAMEeSWjcBmqI1qMzZhU3gkpOb/OtYl
qpya/j+tYUisOTKiW0jH6gD/H44mgdafFQvKHacKaf8Xsj5vZ79KE2MlZSGCFTWNev8nGd7f7+ut
3CyS6SXPcvh9O/tI7k/lLJ0DwFVWjt1tlQLIVj8dqr91npJv9V5jTTVop5p+3jnFkB3dtHLOQjY1
18RN8ztZHCM3EFV4wA36N+P/vt7gxLuhES2AoH9ebAIxyZSz+s+xSF9qSYRUyoZ6ggHnk3qVy0Au
bjHhKxlKysF+dGeoZ8j+HILwSHJqaD2DOJVoDJqT+ggWw5NainoZsOh3TZ/1KDAHVHvLNrEMyRZ2
g/3aDTKQg/fP2KTJNiMNGa1dAgdKczjTb+3lIvHHJLXQzcLrHKTIo/oyQi4Xj5cMr0XgsLeAM/mF
FSyWBGFV5i7v3GE0JlKwoXwrphzwEZJdbJ130/3tPNLTZHspZttX5GLAiOpPYFhCAfu8iV1k8RPo
OMGNr9DhjSuRyUlAzUiI40hZHEAzQX0S0zRAtmnbceI/SESg4yRfrZXdujLKB6N4p6T/WJNnyYNT
IuSs7onWVFMm+dJ90mQEGEc0xH6pG9Zm8d6lMTXILwAhCWkCoNeeaRxOurYtpvjHnV1RMiDOKGEO
rNH9OyqJYVpPAgghj30XOw8t2E/loLZcAOtRz8mD3Tjg6EAKw+W68JIMwT+RgXiJhHkALiCjW+wW
fyfcqoD6XgLXJ6yGDd1cUokw2q0fyW2Qhe/R7aobUh+JejefeP2IZJ7mE0P6KBYloxxpi+9bb5HD
gawN6XkAxwKo4OMWVctWinciqrBXjT61U3chKVlaWpSd5xioqz4JQViDRHKwyy0NCp5BjzyecyuY
wZqMLZwbNfjroU0aD4N+X2Ygfl+FaotHW786nzjg7xJ3ez+RxrXzR9eWy0Urs9pfUOK4iVHndZ5k
bDd17AEe9Y8x9agx+wbcOy6AkKVSNTRtkXPvZGpY8KnYgiAU5ZIfduDiRoRLdEjt5fowbLNE5znS
fGsknYrMeQNgRDE80QYQhUQd8hAqSdKDczmV5Se1ZYEQDtza2LMB15OEThyk5zRhAJDpbfjZ4xTw
ughcrIYJGZIQbkMgsczmu2EPWu1tMIOg0AFA7AEMyk835SujrA5TIHG/mig5zdAJHg41wO0+STdL
3eXflmI4laXJ/4PczC+sMMYvg5Ha28Hi7AwQc/0aDbMOIjwAXKOWtFjPWiViyCUKpmb4yJr8qM5f
k9XrFwOuFT0rmksUMraxUDX3JYuyvxkSSP6uamDTA9kN3+P3VhuHt7wvmk3ad8NjNxUGNv7AFm2W
PALRUbkJpwGse78hBwMg9XitEb/2h8iQxHw4DKO65yeBGE2pGR9X9b3ig+iryrXRp4vQgr+9kryI
uo/1wh8L0JBWofug4UpKtt6CNCzkRZR6XUHymKm11H3Qraq5ZEIyZaK0d5+LLhTLr0wp7q/28Z2o
ldV6q/HHB6ah0tKiAeoqjgvHQfHjU6mLrf8NNX22jwvd/N+otdSt3nxbaiH1YYEMDRqjRoKdfiBy
hMgtQSUaMmilKFUIGiuYBuFtrN1Vt/YH4FG/I23QvDtwECC1IKLHkSEH2JTrMoDSFNnfKDqUIAb1
wOphR2ObKoN+tfmHmixD17kacp11CslQ/4kSRlrzVxtk0wVnAUIjUJi4a3nIWg8youYom18mhoO3
qhBZpLgNKrbPeZ9793UmWZMDAC8V8BzRfBM80bo+A8PCrN0JoAFVhi0OMLTX+7n5YNSlhozqHGks
dG9hkqAiirqk7vP0RQd/zS4wUMBnS2hlJnf01LuTaYndISlR2gBYtt93doekM4yUHQ2RKPa+FA3/
f2QWKDk3DTxPOGZO7znJgKbVTtH8J0nWlGNNKpVFAxCV9mZGmCFzJm1BKRCGTY5E/I/8ZsTYo8vN
GmYChoqxwvdqSvKnJm7qvTtFz84QSFoVyR61dkl9Ix0HFPLiPRloWxdQxV48bC2kfT9GFaA6wjDP
LU+U1bcK9eZHkpGWmiBg5Yaj2HRzp0iWbjrk8El5yph6milrlN6vYADeOHF4XUXPUx4vW8JD1ULQ
uXlZ6f7Q4c3akWxqRX/uJdoq9e5kAHrGjHWeU4EKeZothCTcGf73ZkSm0YxU8C2NhW0G+6Ud+mi7
ZKA6utffj4e2L3ZLy8LPwdIGW2H09cEaq/obEIRBITIDJKLUq3OBwjC/GMz6GxhCRtQxmfpDA5Lp
F8CkviCw6DwIp57GeaeNJTKk4QUU+yKz8nNiuxsdjvIjjQpgByHTRirmHAXqo81E6a0qKRylkDQk
Q7AjwL6I69OhD/v9OiSNVtTFWWPpz9k08WZ1DVCxAvVxWHOxKvCa1wKAT3erZ9r/o+zKluPGlewX
MQLcydfaV6lseZH7heF2u0lwJ7jj6+cgKQvVNe47d14QQC5gSSqBADLzHFzx0NOWmUnP6ZmLKX06
WWF5lG1cbJeHqDnvpl9c9Wcmo+WTLT+ieqj+CdXvI8X2+rhMkdgc8fUWGxRj6JA/vICIEthvrvBE
wyzkSOlOqh1pqCEFiO1w0in8BLh6CoxUq9vC46safFi7xYY0Io1eG2H7O30HTD268UWSOZapqMXa
9X5jrK+C7+6OKz7jK6VVZK69HxT6Ab+bNgJf2apm8bRhIXglNfkjsP1/NrZtbEn+yCGp7Uj94KuH
1COySuqpSaVaAB7kmslS25IMQW0keWq19iNZyNIXMVbxJchc5wUMBw1SC0S9H6n8snDNs12UgEIW
WS5UrsoW/6bhaYjMDyayxa8sabaokDeqbdsDYSmME5xYCE/Bk82iThQJDzWFIsXRdsaAbKoVcpUH
UIqJtTkn0hTfM+BPhgDpOi1rQRrIl7shiKRewFGBYJbBb4QUPDgALFxp0OAFUxiExJA+4gsvY/AL
HYMyLA8a4ph6TlH9MaDCDXV5qEftUWHw68gGmLRow4N03Dyc5VyH3XJLGictBxqIfY4S7AOUe8Mb
sbMGZNPEBUKEJt022+ri2SrG6STSF5IzIlRA6bqXAu4U2dVFDE6LMVI1U1ZmbHKw8aypUiqpxHSl
3lJSlQgF+KrUVGx1V2e1FF/905sKsMibtImfF+u3Y6shhnpn2OAXbeT0BICC7uapxjKqejPUc781
HRQ9rGIL1HsAukKmRNrdqCHjiAMLsDWH9qgVmT84SEvPHRUkhC8ZxjwAxAMD8oyHCxG6FVHN5DhA
Q0+B0kcyY5pbnIDtP0NuNqcACNKHpEGuNJKSZiSodeAnrQu5wv0HIC69rrpx0LMoYMvANcoIICwp
Ww2AxQKlACzyaADkZT9Ze54Ch5VkU2zGW5shidxG4taV+51/DcBDsPUVtsIMXFQJ3g8XqEQCf742
TetLneQYss6r1iNwQq5Gmq1moIDzFQrx33pKNoIr7Ia/dYpDImCOO+LcjMcix8EUY92Ekyd8gDhD
SGqJIpeVFQfFRst+ax1wLKeAlBWnObfAPT4b494CZu9nGmL3Nu7NwQPeotKibHW6G5LWnqX4XP/Q
k2eqgpk+ROFHxVq2ZbB8sAS/SuyF1Wckm4dPVlB5Mzn+9uccOxCrgvpiWo5celtPJ4YxwBsVAM+3
350fSFZGYIcC+/nt9+zLv/yXk4MPHCA5hse+6Pynwbb9J4cw8kCtsO7UkGSkDYNUXJFvsSK5dqBh
CKQxdetu7EgRu+1gA66mMA+uy/96MKY5xxhBiWwEQqx69Fzh6icE1vd+mHmDdQjEb06BFElcVyVP
iO3mbBWpLgtRnV1XXxKeJ0+uHTojEpCRHVnL7EiyEHUPbw7YFztrp5ndDQn9UHbmRk9dYHu2xu6m
XNPvmA5Iy29ljGugWwzh14df/nKcIm0ALf269blKG5ttUgEO21gsyKxWoMFJbV3AEuSfwZEDqjYG
yOQEKXixaqg3mB3blRbHP6vSml09Pmk7BsScdd7VIXICoCAPrQ2T6mRjy3kiuZ64z1q5M9NiQHmU
jeJikCF2KmBL5NhLiEQNF0wAGr/b3cnuuov3r7lomlRWqMYg57Z5e0iVjYhQzfPUWuuu9LODqA3g
86ZBcetUQz3Ac32L4jQ/0QiV3eXNQcb1wWo4SO7fzUgxTs03Y8aLrudTcSNRHXJATCtbadafotmL
j8sqrktoJ4Hcy7by7a1+E9CCTg2t72RidomjGDTG5WVBinJ5oYwxqq9k+aZ+E6onkLl+AA3pKXir
P8s6eM4MAxssKwAIfzSG1WoZJ6DDuGa1bclVZYATqq68c8oELFGWCggTpQ6sJgFMnd1taEiKxcXu
x+zslt3ufjJ6DrcRrp4TIfd3s83+gLqF8G9e/0E7mbttVU07Hdr+OLaNWpa7/Q/Z0jj2I3yxhh93
Jm6KS6gGeaCoT8o7hpvcqfZWWYC734pW/FS9GxLVjBM4MNKu2oNUD7hx73LqkYzZ8TNDuJwhOTS4
hGlnrbkClo1V0w/AmckcUQD6GkMb0do7hfBxPCcZNQOolp6FP1YHraBZyFcrSgP5wovfw/xkDUjG
1zHKQCALWPh4043CQSYaGnDTO8Bltctzy/6Xsgc837lVDdni9IjsZBqThiEWsALaTbYjtTbUQ7/y
4aLH1KPG8EW/lU7cLhNqhTZenONw/gtcOO529CN5oga/+xFXq2oMwO+hACQOCKdH30LX5pZUf5xf
Bm8qmDqsaVeDQDHnnXpx6peplT/Nqp1oOj28ezxpFvfHxz/Y9/TByJUaP9oB7bw+RYrD0l+YL5GI
cwoVX+bd2LXyaQ/6vvMiCx7MyZ18qEdq6mmFk4EkDdFozItNDTAmqLtItRPy3FGp6FifdFJbWoXx
uqyQDTxTYty/p7EtekqMG6UrTmUz4nuNvDhy0Qlzv02gG2nyyvV7gIvmZwBPfJ1rvDCRozJcmGJ/
JqZnaojumXqkiAArcxLNvH6Q/86WphsSK9iAAsdY/eucD77vHwekEOUFVaSd0QOhLwv4BTfb47Sj
rjPl6aUt7AtYk7qDx8uRq1pXvmatnDcSyZBgTVU+szm2COcpcx+xhHQzmnEOwK4wBTCVLY0Pejo3
xPcZPCIrXpiNeXRG21whzTUCtsuI+zUk8dkbv0bhwDJ+WIIS81Nu2f7lbt2iVYncUKZmr/XCRT0Q
7PnXpZd8vnPVZuTassJGmgJsl8fSYrg8++2J+oMsFog84qICLw4Di+m6SWbjWvrlfTOOqXPypDho
udsnkVzRWLjjB5wS6uPvXEVnmBvBpYf0nn/MScZANLH1xPm7xcyRx7CyffbBQInOUbsuj+3UpLzp
7ye9CNQ/4CLSAqZN7lnWCRV31mkyUSiI2kF0F1UR98DIce3W3844ahz8pthagdvagE+DEampd+cT
TD0Lz1q12KOCdhU3bRI2YKA2bdRZxCAgj3FgOjfusAV8TIXsRTRNF5RPNHxXkqmWU4+UQPTaPshp
DlLiRbIoH9wNsJmtpqAXyDL1V5kd8lvSBfHHEoz0F8+dnxmvko+LSFbdfjZa8A4oC2oMPkkcIICo
iKDgmx33zNucmDbYpGHWZll9C81xpZ0yc46OY5rhQG+LLFsDp63eWu1cABjm1yRWj7c1ynzcI/mR
wkz8lW9V6W0YBoa1JCvHAbTdKukRKZSXQZEHGLjLOpSs/ECjuc1re0dam1gFGqdt12OStri3/uXi
GsMQXO1g2tkoVDwuhotPF/ByMwu32bVRDJaKwvVvJmr4b1WHchpQaLVbki2KZiwOhot9sJZVjpUC
VCE9atEUdj7wNVwUck7yieQksgDRCuo5Wxxj9RgfiFfmCJw99c1g45RjUeimfVyAPGWlSx0spUGw
bNqT4Z3andk/fJghY5T7vEs7NfFDVQVp9Wz0mGVK0pgFjph35RdqBrLRs/6yrvAp6VO7JpvA6vbP
ug3leD9j3a0CI26RqfQOeIYrGpB6Y00m6DKtAPK1fS0t3EL8EyGNhiiqfkHhUXSkUSVH3JUDwg55
iEDw35IwM0p5aJccdivvXcDAxtj3OtVT2HnByVFQecigH0E2LZtFVrogClkhn22xc5o0PJEXNb+R
k+h9XrInkZ6XZMuQngi4RKAonXE7Vp3Bu8ieqQmRTf7c76hvRt2b1AYH1jkIpydtSEprSPo98LZx
jfE+g1Re3thLvE1Ma/OgaFGphnUonfd6dvIwcOlXA3j0jAh3cxVdsJntKnmRRo18t6ofTzRsGWB/
i2H8K3FY8kIioFEiDc6w7i3yQv5FShD+xC+thYQZmoO8ElG553cLMhNVcutQLVoDBGQABtzRzbEW
UdNE1ltPy/ggEmB2IEWHZO27yYNx1UTlruYVEGjf59OTys5RRN0ciNY+cjvJV0+l7bQvQuV3H09O
09e3XP+cx/0RQPN4V9ALQzWpasAIAWgxEoIHG++aqEaSI3jllxEpXKSx4a3/7qjnqdQ7ihQku5us
1fMijtjY6wdTcrozWh5U+M9cgFIO1Lz2iaGM4pTUv3paZgJiZCPMHrw8ykQrhNeHxSIkzYP6/yXT
s5JbNsTRfzW1CSaB0UiQRFwDhIMjHzrh0Ren8LpjNTC2Ldz2qaub+gLelAth4/jBON3eRwBzXEYE
o5PEWKfzAnlyFh+r6rjUwQI36OwNFj+GIJkj0V35bN3a3zNQRDbZmeNkjCQzrHMxA/hUbVRHGuk3
Mr2MTWdwkYreIGXt15tdv+jflSR6cP/XaVkkj/g/NbpjFIft3pEzqoJUYw6oD5KqoWEaTz+nJDe3
NGK4YljkNCQzcqDhfyGLnbwBooqa/u1BNsbkqOfRT7dcbE8kkIFA8DQhdweUIWGeR8D1ccxkMytZ
x2zwIyFO4Z+pmb2+2odt8VmLkM9oJZtlBupqVVaiIEnG/bzRsjvzUcxmt6PnIG1909gB7qYZIN4z
jsScBbaEMEg0dskdTskD1Im20S7UG8LoUNp+dSALEj24koxgT5oHqBTt8lub96lJ+/AJRO+hYtd2
vhN8i28P2FhSl5oS2FP+zC80qOqgHlA963mXpdvbQmymEtVh2oN6j9Nw0FRWOOdos0cLcwJPwe+m
osc1rnypFOleG9bZde4HBF1l/K1GsQ7f247MAH+IxkrmZGMNLN5UuNC5hrk5Adk3qOYRNANwLPzp
m7CQikfW2o+UWvbKS+y9SHg3D40j2c9g8MJOYl35TnMaBTe8rznodKsslBeeYO2Y3a7/LG0EJxEo
jn4C9Q8nkfxnzoN25SZh/qmWQbVrAeCMDHvW7eOJS2AnGjlKeAAOtQVPTw6k68IC7FEHrnFg4H73
KgdQYEiXB6NDLPztMlbWkZsiT9ep0k2RtdET8uSjJ+pxI0WxFRLYdiRrq9oF+2aNfVhZAVJQGy6a
HkBXheifhJpgEdEMBuIxu2VM084jdow0wyLU8/B5C2Y98Derz0EP4jPA0je1CPcea/kFVGktKMxR
rGYCceQy8a+Px1A6QWYoLUTUaXKAgDviSKuPoL01lzgzJvPKFzHKKNTOgvYCfdXuM2xinkmEyyy5
z5jvrvX2IgG6TV62oL9VWwmy0HOQl5ojVRY0EkEJNGD1FNNW/IISEbSHBLi05+bJAooJySl1jhLj
qNG2/zTTFjgxZwBDQgFHHw7A1gKr8w6pGz2qnbkrUdk7BTtm2A3AqtxpPOTADdmXtXvwZmmeqGkn
GU7LmNk1sgu7NjABwMo5kBTerbQ9qe8sly7pSaUtqRfaYx2ctdBu8F4BRlLs72PLO5CLLR1v5TVA
9dWxn2Au5+6ixzqwBUAjpH+SZokatXOdbXMT6R1LmGgowHM9iGgDEEHcaPhF9KSbGqGEazq/kmQu
S9T/zhPy4K2uMfYkbD3QGK36FJSVQI+LVlFcPPVRefIUqCM1COR6d8MHWZfjFfufTchjTjsgO+pZ
H6ahofP+zCHKxdGo/cXhX6fPYxQWiakCy5C68QOfjHMS6gPR0MLOrFxpDfVITYY0pIYrZz0kLZJa
4KwNH/zYgJvswWV/aIuHqcTMcEOoP43bfndtXMFRhq6uqvJMa5XPyOZYqq+Woqt2ary95Td/Ub7u
Ilv0rUCSs5A9GJOolqsDbAIoghBPrgkYZTB6gau+KgHMUIUrhhGFnxsSOim+6TvEp8AirqhTUyP3
zZ2vikoXK/ICTp2/urNf5uubeZdZ2E6PNXAfgEhdoEwM0ae8aoanRMWmaGhaDNTZ2CNuSUZabWez
7iNvLQmW0F+u1JsLgJr0ZrxMqZU0h35gL7wYmYhVsQcTqHcZsrwMdyL1AzCyznuZpX2zQSWOd1m6
Xp3JVTNze2tOnl0/jQpgjYH8OkrmCfkZWKtWZgdaavKhKQXvUII+Dx/v/nR9Ks1gq//Id9+pO5Ub
8m+elMheavBeW9MffZnk4Utx57N8wSoXENRmPIcbodBSnLwE7Io3i59u4Pm7ZUgaz8umC/UiBbNC
wzwu8DKrchCRvMvIRBQ4fi0zxhxQMg3/gyxM4On2qCPHk7RH06HOqovYZBR4nbHyyBSCToJVp0uN
7rR8T+h7ADhslEam0LRIQjvdfU1m5ULjDB9nm4BoOwJvIwoZWRevkQvD9/MctWvEgDE2EE44AvMI
7OM0trgwVQT/42iGbbwezLF/KiN3E9t2+sEWbfphjJP0g0jxI9XmbeSij4EGyfYAQ2dX0pEpC8bX
aGLRabHoBzbjnc3mA81BDZLaEfAN22m3PEvgDLEVSJZYHmbgL/EUJeHKqi0wRKHWATenvkC6XAwu
QiXzuxYKNaQeyeoGFx+zPZ8fzEjJlFeXO9N+zNif/zoHKbJRRivO2JObFj1+DwYy9+yJVxsjm8Al
+DCe8+yvgPfyMnlNf2tlfbUUlqlUo0kIbO3ADtlG5qLzRMIuGX6joK40+32W49+5D/GF3fuBFOFz
3ppIZYtBFmDMUpXzOhckjAcH7HOB/R4p1G9qkObDLjJK8100gicYlBBiZTe1fQgpSwTQ0PneBpzN
2qAxYLu758L+6vMJmNWeh7vPIXE+FVUgtpoOd2om1CBNwzOJXIt7lxwXmzQiXt3Smpyd3Xc4Syhe
XWo81/WxInjIILBMbDrmvN71yKu7dSplio+swx4bQ5IhMSq+FYP/UiQjXvhKTqLeAedj7JmfyHQR
KWWFfIW1bQx4LbZhFqxk4EbP2ZoMhmlKbobB82vKxbazrerk9/WV1fje2mF+30RpLHYDQGFXDwpT
2ZkhAHo5sLy2WksKGoL+5qttW9GBJg4mv7ubvXOuwmXs+ihWHwbUL1fbA4VjjuLzOeM+OJk7/wNQ
knYDan+faMQKKZ8j8NoClaZL1zyKEYXtjb/I3hOu/6E3h3iPg56Ki8CdFF0HUtg6G/tdiav/FP/a
YE6ac5aeyAV8CTg3eL67jdIB70/HbtwTNVOQAPtVShf4s+iRTNTB38jymraWNkOdErDblZ12o96D
78OQTPQ02vdfpwpYHuAMX2QAxw0bQC1SiY1uxnFYgzShP/KsQv00KcLSdcIDleV4uNmsViR1qFu1
SMa2+vJLPCJfuWw5iplU8fZSrU1dagSuGNMI8S2q4iYRjojVFQf8ZtOjCmXVoPgonPd2jMJlvL14
883vJyBBMeAQt5LV38Ki/glEGPMmsVLexiL6m8Qmc71N3I/e0a3s/NuwDQNWHJHNgtwJkMpsKlEq
mhbH/gpg+qs7yOxj2MzmR7urzl3U2F+zTHBQrAJm1vWr5nMIUkTp5eZlzgN2QUUlW3ok8zNrPLPw
h9ZZkWi2YWiaoGhqy5tVf0VaNPh2VK5iJNFYtttuJ4nljGTU4Hzz05aju68BxnVM5gEsF06MUyca
FJCAHkaPp3JcTMBLBEX2bvgbEy2iXmry5CqS4W1mmmlEmbmsAWICgIVONb3CUnAJdYHGS9cbxd9C
KHpJquTtFT0HWWofkpWIVSrO59viGwN4Gikl1da2BHBfpYPdShuivMHCfwww3mevfspC4BUAgZlM
TGXnIf6yxUnR2hoqZxFgGYX5UjYdG7ZFdaINO2BhJlyqymJfdNP9Xj8B0eBejmxaLRv9u+09dcl8
qMsVC6cPBhAqwE0J7F/DD8FPbI17AgEmEUfV+K5OZbuhISnaPPvR4+JrO7dzsh3sqt31WWl+Bcbd
yZpF8SMfB4TXpG9/KJI0Ov7fFgCZqdYOM+XeyRzzTI1sE2vp/WdZL/kLgv7NnasZGT8cI2CAw+Vv
VVP/LLDCMf6LNQzTl3mInC24pO1zHJg/lxLZMHL5aWxUFbIFoEKcpbyLblD2hb/hPOMqZ0JVwUW2
oDqH6MECyNn3MnvkyNeJ23LfJ2wC3ogx3WbAoezb2PVWnRqSAnQb5Q3oFDSIjaaKkIGBqGqZhOkB
aOOfEBV8sd7RxAe38pDqYaDG/V1GvWR0EPizDBcw7r+gx6nXl926ApXTFdxZAIb2mxA4kjm/DTSU
UbKyBRLXuUyqywQI4kvpdhUiAskmUyKSIw2pzDd3XRyz/BUDKeUm7EKoyDStMwOgTZ4pwNYwIBEw
AdBhryC9l55a+u+GStHkUbLxWydYjCshAWpI1m5TpcgS+OcUQg1JFjALkLW9mnLwnBBEdKp7J21o
Ku3ACqBqvIEUeRGwO+lub7l3/Ff4ZH1P+HC1qO8EjQob6MyImvXvjEdhrYM+b17bFJGJsDW/hrnj
jZuK82RXxNEIZKF6Pj/QUIhMonq1BGUxaobccLWMyVI2qATfIfYjwa3L5pPl5X+FxRy9IAG/O7DZ
MfdtkBSfh6j6ksZp8QN19X/xKfp3A5QYAG04d/dlNOwHt0cNjmOmyaUdLBTZqF4cBxlSi97HJGQC
fK6Zb/fbB8XEuwTwsGjIbqIZaTxkOF8gc3g/tG1/GJLgFIwMd3MNmJKXkP4ypsD+Er2naL7RsM5e
UxfBAuAtUHfJDli6KgLUMZVTsLgNHfI7RpNF2KK8Oyzd3uzMQ19E2P7E/fACPETgcoCUHqTywJ5s
5QCS88zZktKbGvs5tN09KeME9mXmgLsW3/kTycrQ9I9VG9i4OoHWw5bLqpPt3Zk6SnESlx4yTi5Y
cE0Q3wTJ52TYEbcADfpqR7wDvzRMYbj/GpDGk8BaKDk4F/2yQ8ESsvvQ1r5pAyYcUZg4BJgKlTlR
gVOOq+P0OAxttq2kHa1M1ACBCA4kvgCn9l8GiTiYi7KZlavwuWk4K4Twfk4QZ1Naarr3nlaQXdjn
ABX/zy40P3eSoyirARme8fyaBhkuZEX1xBF6fWoDJC4ApqR0zkoBkFCEzBvQXS7qEYfKcw5FBmaH
fR3G2coH0uzZzn9Smauuel2QgzTa0C+zO3AhUpIb4Q/REJcDg5rN9tc1tk7Xx2SNXs5XYz7+Ljxk
KF3j3wWdtHOM+NjVT08UcwI54A/ZpQBMVTgZGtKiTLuty+ziqEUa5SLMLVXSVc0DeG/+4UYyEbps
zULbATBcM06JQlQQH6SCibT7+vvYI8PXxz13svbi9n6Yyv67OUsPrFP4PqzfjZsSEJUgHBHav7Yy
/iHKUeXFreMQAlx57vrqD8v+mfR+8ucswTZt8cY/90h4ufUMucOV3SZ/jlH8LQHmwouDu/pj+KER
Q4/MLPCOFV2a3ixcGOdYaV5IZEjzb7dqQbaiRB3KsnYjggVIKMTQAJiyticL3jt39q3Bop0bISss
AI/SeWzmdutP8ddx8MWlzUz2UfpteeFF9lq54Vyse7t21xGSUvZmnJgfE+AvfERMgnSjwwEbpSrt
yZMaQKJ/tb1wWldBc/BV9ROIpM0z9fSQzTGqBh3T3T4o9FAbjzyvTgkYnCgTHPcgMyKln1LLBzHG
r5Eo66lC6on6t4jrNWFpUkqHzutIY2fl2QDX1hkl2iwW9mpoc6bIBmaQPADBW8rweVCNBSAFQB8b
J0/BJpB8wv3vObKMM4m0vIlZBA62ftyQLJw9tpcgCp0+ZCy0TqgX87fczNkpAB7bbbIiZ9VJr/gR
eclesKq9Bj2W7IVmATzH3SbywAJLZAnEpfA7agXSapO5NOW6y5A9plGBYoIBonHn4C+Ny3UFu2QZ
/qZvLfDrvtOValQgLVuQg/Q4SL03Pw0QRD1g5Ko8woEdXeGmtzjsdjJlwwuuxocXCTgmhcwcHScl
8wJknLuZJ1eLVsn41O0dEMk+k6iwkOiO/dC0pWHeCRfLsKgPXYIL6jZiH6kZQtHtwBk3brqkYsW6
NJunGhWO16FqzI+9YwNh2hH8zqMJrWJtAtHqQBPgIJV8UHPOrjTXbcC+xcFobfzENs48GrObOxXe
akSZxJ9GlCBc57RfjCLFhkHW/ABIevNzWnU3MgANoFwlrHFupRP25zaX8bZkQfJni0JbNQNNPU88
3ExtL/F7+tPIOb8ta0scfv/XEQ+/N3nHb3OfYI2Cn2l3fwZAa9i1Ndg0AeFa4SZKbYpoTI03R1Nw
AajKkyxce0+ypu8ohVNs28gpv+bjJ+L4ju1EnhLP5gBXCedX3/fzdV/67WUCo/xXJ7iz4m4Aq57P
r1aC6jBt1dWfSYys2/lUO0m6WMkye7MqQrAX+azYTaYcQIHMUa7eTMlLZNnWU93PJ+bHebJpFLI9
jp50CF2OrQMr5j3r8+/6iPp40CUTGVd3JnR2BZk29ndGfEkU4QXiM7jDyJ9pUCv2C7MGUStCrMCn
UwZaweoWVWa469hnfm76qyhtVinKHucKqTPmsNW5wQ/pvxJ1vChxn749pBCTQ4YqTTwqRfEajf2i
CAFIOcVAlwai8ephrjtzQyZrXLJ5J/LTcyMQU25QDIftaF6PKzfu+Q1gYgHC132znj0n/Q66o6+t
LOqXqADLVml6JtIZIM/map8OgfslQKrFwQImzy4HM/Z32a8DObA/gLzn7jrm1wfQENlfcUuyIT0Y
AfnWwCXxaShF9mkMuo80nxMXAI8diuJaCse7GaOB/Y56kMVa1DjHLr+hePZUFgNAniQC125dz69F
13pbII7yQ+hk8tVv2NmSUf3SdM70jLpoxLcT+81sFiM/0PCfZix3Pzii2GAPsMOlpPupn5L6CRcG
/cJhzyPET+OxjI/0FXVgBlpRE0m4Q7VxuG28eKX4kpTS/V77IFcOndx+HtuxuM4hllJSuEl+6ESX
fg0aGe4LYJrvZwDNfo0nZ0sGac0z1EDW8gJglfbmVAggz3PmfkeW73eOAusXy07bU+shnE5yD6WI
SM75HheGt63d2j92TmO8uFP3JUKgPSnxNp/ARPexc+S0rgOkpfN3gvs5y85sBAcCiboy6Z9qLEhp
aoFHoxQIhg/4+64z0B9nCNxjggIExncT4Jbsv5mApo+6rn3iTr5rFQY177CvLoL5jKz06torEclp
SE3aoBy086dqrWXU03azzMVlYuDuFZsgisaT3mSCat2vNrTfpObdxCduVY/YVvXu9N0G93jTqXKS
v+PMw7Xt+0actuScOH1oT057cFLrIfUWG72Dj/OIrwd/SjbakPwcLwLt1hL/sQxAGvgl6oXjoG22
iaqocVRFTap6rlL4BhinSEEy0mrFqApsSKYVSOJ484i5r1I90wynstapkPhHBUKWnfnrFHSHp8wQ
wU20Gapb1Z2SNeGGZzTM16xKwu3vLBJP7GsUwr7ahocKZm6ITRQ51h4cMMexzSRIhofI2GRB4m8T
4GgW2BPXm8IPkptoMvPjUJX8OLcN8kbIGqmQDXJ5+uoU9w77GBvp9KTmiucScay6bHeBuqzV17nL
nW5q2Ttzws119K71kw6IRtpwdssnr0e+G4kCZ0zX5YQLUc9BiJ4rslLqOfjydIgYaTGIG5DR0RbF
vOmx215PqCCSiJb8coMHKugQY1KUpqBURjktKYdJvHkIpSE1KbxCvr4dH7BvNzf4ezhPhJCEnBt7
k7hGtsHx+BdsEkEiIfoiODCEyWzBVMqUceBm+YaEdx4wnt0oX4zNkadPbwXRRXPsWqvf4wSOjVsq
b0HhhH9343c/iF2VZDxsUW09/QW0p+9uYBqvAoXP66Ib408xtnmgF/fks5tzHCL62kW9d9aeGKgc
DtKqUQZRiGA7ZNWwc5sCwdPMBH2I4hABkFVwrI1oq0Ukp2Zy/Klb3Y27QeIlWly1iJCXyTdhKAtD
xtuEknJk2cc540/45Pnn3sjAFuWOr5ORtkffEd6mn8T4yoD2DBjoVF4ZeIc+BxNCrcqs8F2wEKUB
aCKMYnqtghAliIYjcH+HSrdj5FXRugLqwjWtkCTLOBa7vjWBSoXc3yAvs2PEBMo6yIQaI41x+d9k
9rr1WmfYkx/wNdXi7rFNMlpPlRN+aRKs90GPt6alaplzibWVhqaqdNZD0lbKOFLGTBk/+JI2ybIN
MFsQya19wD8sbYKsl1/90ave+wXYOzxmIRcm7M0zNba6+tVDLbv3I+m78/KM/6Uno1TgyDMn2Tkp
Y/tqTgPuD1mc7EMTACjYFUFITaAgcHMkR3bmItBSSrnIapCa5Ajeg8r3N57d6OPuE5XmeFn+mpJS
Ogocvmdk14O23QXkGT1Gm6CamG9jB2U/oxtVax/oeYgqgLkjr5PhOVXN2COaH8bAMCYFNaj4GZ7L
DCjiSR30hwcPPqevKV77xweHGKHxoMTBWM9BPWMUu4jP44VGbYrA5or72crDlcCTti0tExlCyMDp
uELNVw3uyADRi/3sMiRZlBcKp1cJSX1njQ1c54OO/p0tK2ZhCQJJxA6JPIsUvRW+9EMiLiRC9XW6
CXkMfBrh+VvbQTAJoDzVFXERLKbU1Y3Zs72ZG9VJi6jnqzV4kaXsfhZShEqblQeOO5yPYTTgf98Q
iAirgx3OL8OxKLCXAZ0myHjCcNiYKOe80dmP4fJ+6yU+2AFA4vrimHH5XMjwmAw92GYfpmJ1MxyH
ygpX3YR/jyKzvH3RRgfkACUvIFlMXpzOwzUO+Hr2jeMh3b8t+HNuBIvFHH9DJZyXA3sqigDkV4Mz
DOQ3EXCbmIfU+YpFFxqXOf5+fRgPWxpaYEg1dqSesQne4Gq3WdMwKBM4+spRe/vV9MNxDHHQKYmU
zBhaFv56WVXt8TJFckrRsXQ/+qjKmavEWNIV2xisWdWYv/Iux7tiyG3nCWc+58kNi7+RUNYeaKTl
xTDxI/4bvjGzdZ4s1UTghb3GjV98qfz+S4agF9KAVhNxY1aB/VlgZ/AadYZcWxafPwA4I8QPF8lz
n7ojuAJKYyfg+QFlxjjvzpX9Wk7tlylJGjXPICbvmzSsF7pSQD7C18YZox2NdKOZHUlWh6W3UEQ+
mDRd+OjvITu1B6QqHeU8BJ7G1XLcE6mxKgVSS0ijj4C4pPPXEYhgFA1H+2w5SId0cS+mmdVQnGpe
QE28LyxAVhiiCPYLLcSM+vgYLK0bQKwPn7w5M69pMb+yikfdGm+Q3Cs/EZsEsjuA+FLVV/ILpf37
aYZAcUmJMD/6WTseuJnIPWJP4rPVC/CHZogbGOlPM3O8l8XAG/Aa8XDFx+x0b4biB/G8+5QeQqTw
xPZODWne7UjUIjlsIwvh4m3QVE0Cyo3UudmqKc35pwMAnuPo2/aN5NH/cPZlTZLqSJd/pa2fBxs2
ARqbbx6C2DOWXCuz6gWr5X6A2HfEr58jJ2+SN/p29di8UJK7SxGVEQGS/Pg5XeGty3jS1otNFnhk
cgufLA4PtGClZ4F+76GOGYMG14bFbo1PE3kMPJsjVhBQhjYnd9NOMT8OJvOO1Kr/pruEUBwoKN9H
LMMK0azqyNIPS6w71K/I21ZbbMd1gG3/+hJLHL3i0qXWzbugsTdxIwTgVlZfF76jCBbbBlmsLPec
ra260E0b5gt5ybaE4DMD302tGAGXwFiCL5NmoCFNOzUHfLAQIxm9aS+1Uh70mgFfwtt+03AdQnY2
VjGWlUY/XGHuOzeEdK3NgbfzDPYT0snQbRpd66XCO13zlGsXmgnUofKQ9gJSFTzvNybAbxcepdme
7vxOwAXA39ML3fnpUtiy3LIiqNezgqKroMyQKQckjUVD4o+RtbK0uLinaKvJk2UCQ4BuTQPPMNNA
cOW0kL/DfzrK5XBeE70GXT4RnoSl+83sUveSaKHxCOn2rrKiJ7qU2AZumLDNjQCc6Qlr0OZa5t+L
PHWwGsW6Z90GYJWf+5KBlH0EXdMRuqHwgztxJRMnuHpxrD1IF+/CayfU/VfBg+jM4MEroL2bW8jK
UJccfMqmddowvqFRdu2KK2okdUDykHeNTgF30ztsh09WwZprM3bvl8Jj6YZnyTbsCuPkVp5c91x4
38fhoRmq7CcH0Tvecd5duB1AhsHEe88iYAMNN622o+vhNu9wbFADt3b8Bb4GejHkkgmTRpccwAw+
yfpQTYP17oC2bTYj4cxBGlt8HF/0ysQ6wnTvUO+hgF5p6945eFP9IXfASk19G9oja9kZjV80QCL3
Pco63eBbaSU485gUjpBk+qhVQ2b1AB6zc5iKXxBWrl+qPqi32iQ9HJeX4NIbqnTtuOHwLU/7rSYC
55cKZbZTzaFxX0zAiAl2RGarvwwCnAQOiF9fy1FPdjyR+TadTOt14jhBmaZCnMmLTzPLufNlGZTo
rLifpjJCIbIi3APvHC9Xndn2dzgHOmVg1ARi/8PWKrq+uf85fm6PYDC4izJo4llezU4DfmN+LKbs
Z5W8uNIzv5sTluxFnI+nQRjjJQUnll+Bpn6rJxHoilVOiCtKc9YXeBPUD1S2iFqQF4UA+GiM/uLw
KKO09Kl1O0VZhXJrTNVP/FUiFKWDRme5kI0rEtywSb01nsHvXnIIPX6I+jbaG56QSPt3DEkdMJKc
OllCcqoC6oBsWDe9O6g1UTQ1C4mnSsYSKI73MYjCqhz5S6UcjxxJ/aCQqLPNVvryiw1LY3FoDQfp
rCWG3IWXaReWh0A1BeMTOJvkthwCJDaTRJy1yqug2KTFX4Qj/qhVzYlmPve21vwqUYO2AhZLPkGQ
R27NMc/vkgR5ZWD7X0xtaM4Sib/lraVRPpuWd0am0vEOHMu2yz//8T//z//+Of6v8I/ivkhlWOT/
yLvsHh9v2/zXPw3d++c/ytl++PVf/wSUEbo8Nnc9/GtBAtxW/p/fH+M8VOH/I0rrOs/bwrpkQL7u
iGqHaHUMK93qBmocFxMx7yzdmX0nhk4L7uVbN2njmZCHIm7IfnrOQfBq2CbQfUFyYg54DmJkFn08
TpMTzpjxMVMTIg4JcGGIoS5dIHWR+F2iP8TStv0C+crv0Cj38ed3fknoB62yUiufNeSgtnrD0qOZ
yfZq2QnuCSbo30j6R2M43cdeL9zPinrUx84y3KeUvVz6swIfVjLBKnTiaE/ieDLYTHw9P/9EmIht
qek6NCNKABKpX6u+dDI2rAGW1k4Jbm4ounzIPc98iCNIodfSvVLPyuLx2red74ZIGPg9KN3uUDb+
vMRbQ8L20FlEyTeFZE2UbTMnKNY0AV2gMSTW5jg22+bjdXQImq/MyA0P89Rxbj+C5Cw90dS6YceX
gcdgqOLRE+UX+qq4pFjJnqknSt2A2g9SF24wFP7vv2mu/i9fNKBLPeAFHG67hmk5f/2i1SkLZRLy
6aK7ZnhHOkpOPZbRLL40qysVqO6LYxyvzG4oz9yBSTfv5n7UG0W0/muMPpVBs0VNJu5uRGGo4/F6
aGUbrgJpZvfEaEiOpB1/gjrMOiBdALkmGRsbiS/VVgtXmZDuj1w9yMzWLs8RpOvP3LDwXgC8BLyR
bWeObxZ18cWpDsWIkqxdaIGZLmw8e92CPXxrgdcI1V6V0HzKNoEVFJB0Si3VdgpFUZldnRRplrkH
PuFpV4dpdYJwaHVpTYAFaTOndm+FlVc+REbbefv2EaFLIyv8NGrgteN3b8i+/f6jwk//9rOCwA9u
BhYAHxzMo67yf7op9L02FpntjRfAMgN/nLyTy03tyawa7zR5dumXfWh8xSbUWqF0t7x0VlI+Oqb2
QvYg0sRmKqzpgFNC8y3SjvbQGV9R0jfsZWwGG4pysP10qtTdhF3T7u20bK45cCcblWj1qSv41Fwj
dekS67OjRGXeuZuQQa4N4Qv1xA2gfLfJwzLcS1Far0MMXkIOsE3eOOWL3oGrUUXJetSgFYNBQTe9
GWHTojQ4AXxKx31nrVk192nJW3APJ7ARz9aN4Z0CQx++dp0W+I07WNfYq6MDFOfw58du9t4wKtSO
VdP0rYjiQ6lu/kXOTrbMN0KL4B+85pE7UbIqvNY4Utfg0r6OWY+DUeDR/drLwh2KWQJIOpXaQRMu
Tsxj802WgfihGuDjTX7EaAzKohpk+XDl+rTEwLUz8rS6o93icqF9I04i3DWUewqfHBZuNdvff3ts
17799liOA4QCZBQsE08VeuR8+vZIM3GTMGLiogFx51eOZ5+ZKfGT4tBebi3j16gKkshETrJTNxd6
dmdF+ubGTl26REPfrt2u0OZ5/y6uNZLDqKOipFCvvAylV5AjRILcxHi9sdN7cHOvP4oy3LFOeEdL
XfQMuTFU/jjucdRGNMk1N8lKfWqBY8I7LrbbGJpucVMLxYb7ENW9+3SInvBzMrfvr/dvp/r0Jpa5
bqa+fWUKpHc3z07hy/vOQDCbqdde7J/illdZpllsoxa/OH3bbAN8dEeeJBCEoyZdBLSTjtje6cfF
Rq0bG7LrIxgV1BR0+dSnKea+W8VgaGpxDPV3c/ydjV4GYECs0m/cEUjqVpVW51uDA99gFMEfwNwh
HcmnL21ag4/CLoezM07uEXBMaPq5WvyENAB4EoEY+KmkU9LWDv4wSuM7eFOnL443/DlILVKqcuy3
bemesYZPwUVqpLnv5s2E+hcc2Gm5Fl2SgZ0Nup9L5S265N2b9WVMXmSKoycaMHXR5/EUEWO8joTc
dvCSeDsCVnFyTSv1ix7U2XWMp/hoJpDfMjrzuessQI7K6ivWh/EusVCzPUi3/Grmzt4ZDeOZhksP
2AamwpbhHP9nGo4sVgSRZezrZqCdoel8DVFx/F8/MHYz5o48nmFuKzfv1r1dpG9601/cxnR+IdH6
YGjJ8GqDmGcz5HYLTuncO2WWFW2yxkzf+NguoZWAZEUbeS9eVdoX3rgg5GnB+6l6qRtYIFqacFjo
SEP3AYqvNhRHHrqgfAw16RhxY5+gNe7rsp425gAsvibDds5yLZmzJcE1OAwr0gyLEpUkm/NnFNdb
QOJ1gXgfSyNukmNqLJ4wEODQoh1JBSaZhsJJavZIr7Urg4Wbpo3FkWxFyVH6Ro7SnbQDnhsOtFkm
XgJ4oyqKK1YZR2ox1aXW4uhU/XFP9cfUpGibyoYpCKXUqCBeRnZVWq4kbwCw5lO/dbP2J1OrrsoY
3i9TH0NVifo6zvjqVafELxf/WKRANmTAx+SqgoIujSqNqKnegvojIGsrM9CdTaLgK0sgKgi1Q4iD
9/l/TP/52MPixsGNY9ZKzNQfZP6jGeLdQ38p4FEMX7QKFdZ3xV3epu+XKuBgll765JamAquSkfoQ
dzE3WAjGq9nz/zPHPJvT1Fuh6VZy9rIyxbExiGg1zvk9zkqHo4H16UYaAHMAqbEjADVFVPit3Jse
6HgoQgeB5qqs82wNZAA7gXL1MPC+O1CPLlzZly6KCbtjFdbAuaJSsLTDAvUh+riRVldVK+I6ceJO
3s19akYVy8stNemSIc+tV4W1BXlsVxzIRrNRKw5KBRlXszOQ++KY1WlPeYNNuWiAlXkgz/I6NAbH
1DUAfoMm/HowigPBLCUoBA6VCw1xQmmSbdg2LNCfqM107O4o3FME56iB+hweNn3jO0Fa+qCN5o65
6vr+12RYeCWs13dUohhPoB+jrqGQzlZjZ5tWeSfVJa8p0mJHFYwyCzJwk5u/GbsE01iPmcciTL1V
jTLfu0R9z2ycyEM9Gll8VPwoq15OOVJjqEP0qZ+iuhL1XMpFF2Fm/WYIGZKEKpJsQx6HyZb6NOkS
PQ8Jhn79+6WZoRu3SzPbQxWgaTrQbTS45ail26elmatHmoNjCfMM+JZoD95XXbxZbuUv6NIbUOoC
Nv23IcgNawc1SWTiV9sG0A4O+ivOlopzr6ct6p89fkr48JB1Y/tIps4siw3rmm5DXXL8zaA8kA8U
QJdGDXLVoGWij0GD3VcrLNjTedtX2mCfK1LvB+3/MihJgDZ9iqIV7sPVgYyGiZu+GPsexXGZp4Wb
f5HxwNOG4355HEjUg+DwOSHhqWlCV23r2qLEAy1Hvi7xftmlixVBIV+LEDQKJjhBHiyQfG+TsAtP
DTgJoY/Z2jsxWezaY+8OEKvhvISjrJGCG7wfnQNyaRwih0DYeys+7Dh2GHcoE4RA65KLTEXC13aD
HWJUsHBcLQnKud+ayPmqgTHEt3//BeL/sjG0Pcd2PN3RDRe1L+bNaZEIirbCT7c/hxykP6GFCt9V
NVWoeS1S37JCdLUqgwq16+Wg/ULFCZi+SwippZm9JiNdNPwydRwvTcEawq2NHxSGtXGZNWGRBB6/
FSWwRAcO5S6fJp+6kH0FZkhdKHpx4I/QXilkcVAcjVimipR0l16y/FvQFEh6ohLlaYg1yCt7MYTG
HAcFVCjK8gOdof4sewMjQrlnSNv5jTp+7T4kU6hFNtSZJDtHK55ISmWx/13sp5A0MLf90E8rIWXs
yybTT6Vje18a6w9H4f5SaJMecxcZu1a64xtF1dGgn1CIw7+w/A9bRVUSkLmQISFHUdiKKVpTzEVR
mIvMSxQNorkMcG2dfv/NMGx2e2tBqtgxLMO1XQ969MbNmYEJwsgu4nZ3tqfG8yfFrE2XSBiQFHTA
kbPYqJXJ0QcFi7hEYwCZCYoz8JT7FIcdWHbv1hIHUo24dF4cHobOblZFmWZP+K1Tmp3S5x520n5s
CmdHNmDz9ZPbi29z5n1y6lettrQTxbYGKHhSfPxriq3zqnrKT3PkEIXc7+ramufpsMQ7NaL96iUA
UPoyzt48F6zRNI/emdOuMlsNLDduvS6k3Rwa0KUD2Gzwg3S15AvOWXZFZcpvQxd9tpcojyI7L/PP
dhUv9GT6FqTyq8aap5bZF5Set4/Yhwb3nlG8xjguenMat9gp9sFtarTVmxXa53dQlLBswMbCXwVI
G86Eu1G9KQyDM4FyPnxsas2Xjx5Bcj56H+NAIfhpFprzYxzYFoIz9fJQzK+QJQB2hiFArGqqfzc4
Rfjv3h692Y+3QJEfb2/yGn/MOxSEpS5TsvNm6UIw1tOuWj9kUGJm5VOIXRWO7tryKdedd9viXVoU
p/WN9R9+C/z2qFMdqnvMdQ3cKnH8wW5+Ct0AcH6YDem5dFExZrQ9lvmUgZrTUqAu25l2O0EI4c/8
lMUrZMnZeNKmGhkIVJ/4IM1ynjUtTM74Zf0RCsaebekFD60zrl0jdZ65uqCsG5ocMnukAO5WP4Xu
VOe5N6LovO/a4kChSH0C0xgZ4Za6hpnIjWkPX8FTkq7AZmg9dHlnPdRNk+3GSAOsVtno0kYVXye1
220Wm9YFiS8j190xxt7jAPH9ZXacHTvLxUEzIK27NAjLC43Kmjx7KLAMUq9CFpzEVWeANu+WGaw+
DY/LO0oYiwBRCPPjpKMUtGgado9Su0GdlQqchufTd9kBv9cE6SsXcbyv+7jYVaVuvqWB7lMAVLLN
9chQdTDiqOXR8vC1IQdN6Xq+pkU4iF7lQeoe/sNd0bq9K5qG6ei6aVu2baM2QFdflU8LrqqPwxEi
TNopYmBTX4pIGLJ8DLmeWbB6sS/FJDc2yHO3a88LUcKCKrZVlIXTJzrXpZgnKiBOoHNbzt7FQZyx
ZgZJBBq7OCyAcIwVeVictigDbe5bQi4XOpBPiQBWqlFNG+jWLbdDuSK3hkPGZEdNyE0fAjMMj3hv
/VHnWA9khVa+leCA8ouY5dui6y8Fbt2/QlbfNJRrFGXza5raG9cIy6Rcf4lBTiRdWWys9vXG4VV5
JbpWj1YO1Zosc4fs9cbAMv36FwsQa2LV6Aq4UPDWz1Xpe6a4ruiST45xEmA6aonNCueyYCZJXPNH
VWju/lOcGuYC5LzpjajzJw9oZKOujc0QowjKkoeFxyYuy65dET0S8dosF1XdOQ3ltld4gaCsoyc2
QE8PyzvAXFUPihX7AOc8+CV3DspRocycppAyHIDhr1fUpEuujNTyvAmkF6JzNreOXj79/gvuWDdP
fdNwcYNjDirXDMtit5kCp5nA5ucCDJCHBU6IUND+MhT2WylMp/EfoUKVPsfgRHrucgO1tEywu9bq
sudElEA7ioqB7wRdXYMiBTCYGQBPDgorOq4YMVscKohU54CDJNWOkjh0gSx7cooqcUfreErzkF0v
iwMKGZLxQU9FsGNxp7WlotLZRNqvscVtCXe/7yETSO8CfYzCxY8uebFh/95+JImTPyPmfDBFgIX4
Icaeb87DgBfIADoTKSXK3HhWbpwGnr6OdObXW50B1bH+3Sva0Th18FYcJTe//xRwsv4vHwPHb5qb
hsEN8B//S3LNsZiHJT9OSvrEnlCGCGbyyQ+TvonAi6hXqNAJ2fizkrq41NhSP5lptgFXK2R9AEF6
0srIwlas65F9qbB0iY1pU/DQexQ5aubH3LUgUdB4j0mp9acEiynQX/a5P/FKQA2Rm3sKznXQDoLp
Z98n1Zj7dS+zdZmHwXYKdPexTC22BVTb1b9Pca4/2FPfbkGA1+2nOMBqFuQZDfKX36KobHEUPeJk
vB7kG2rJVin2aLN9iU9xxrPY/xpP8+Rd8mvwIKBB9aw6tIZ3Nk6GfEa1rEuf3HkGxj7WmwF0fMfy
FApcmMwhKDU5uAhtOBRFuiMTOZcwM8VNE4hvxJkxire9zkvuioHpQDPiYqGY5tIV+nNZF/1hSEW5
Y7mFbWoYTu2Kp3pz8qg5tqnYdbL+Pneh8fRQTFW4lSmo/VcaThSO+cT1I7YLaNkcRup/an4KnZuf
AuZhaoJlqnkoeaKmg8BLBdRkWRl3cdx97WVkbVvRgsfJlBqu5AEY0rj71J/D1Rhq1RZoGgbcuDZz
l4bPk0CgFLRc5er3X33n9gELRjubeUhPuFhy2bp584AFtKE3WIp6h3rMowmISdTgQTWthMqvYb+I
j1Yho3fb0vq3cYVt47OJg/4hD56xb0i/Thlq8njcm9tkGuQ3r3opnDH9aihzjHT3Vous6twnORjd
izCAzpqH3UZpt1/sXgc0C0WBQR/FRwObhLVQlYRm7f3wYmYm51Sv5JVNuH36YQDJS1cL63OYQaCa
G511H4CD/tKDUwCZTrw0L0oQUYOc/r5DodYnB42AFtf7CGmD0pRGAFWdrcIejgmsP/OIADr331Ih
MBXSG7//TDhXufzPoBLHtAyuey7OCZjheM7NMUHL9H6wnEKeZQp0jwkhbpyTxV5xRxeZpCUUqXBJ
W6CGVtSURrcZc+gpUYiWdeWdA42n93Gf+nO0Gk2RS7cJgnZrB1q0yhT/Zoy87qZwq+IqRqO4Uqt1
IdVXREG6vnFM4L7bRiV20ORI1IqBWiAwBFAWW3Ecr/45Varmi2QQH4U1Pi2zUwSHzu0pt6btpznU
SAeb50uX7ZZwmobG1EPuZ6BOh0J2YtyJfBwvVZnFyDoVeFI5GTBbypaaTWqusGupAOAGJC0zkIYq
Mmn9Glm8qoVtQ3Qpf9KH3nkrGRAykCcZ78cBZRcNpAA3RhjcId/bWOu6Lr6JYUA9t4M70O5vusiw
yD3UVrEyBPDE1yTUp6KsNHYjN3WsLx0dbJqq6ttpB5DWQ2Jx11kmCH3wTQPo7DpHgDnE2HXlpK+y
MUAsDfgYNXndtGtBR3aZZvoBy/rpUgUbBBtwFCSNfE1gIvBP4xSN8EbUX9wzVCm1OmerYVfWrcCJ
OYHAFHSooJjhxdqjurh5lOdWdyWSo1+brOe+CYzv2TUB30IGql738TT+6Mw1YZU7FaCrACj2BgdD
hN4dIT4hM+luUamBh+KokF0LFnQGiE7QPQWQHRljBaSly6fA6MO9iLiBJxPzCDtFeTxE0/xc5TvC
MHrVogmSANSzJ5jUpaPE0ByCYsy9GaZXPlruY1rnMSRqUNQgczyYR5lWm7Eapo0chPdIIeb0auHx
vYqZvbeYxZ4Cz9bWTYECigpMPk8Rkp2noWy+gUALSqJ5j9RnHndrUTkOTlZQsBenIN8DJcN0HJ3+
nkwRh67Qqszc9mhz4wG3vgl5PBescaLjj8soasnOE+AOS55v7F0DTRGU/718mhJkAyj2aL0v9KIl
CWjVuOEcujR/I9s8iXpfECrqD3pif2VRCDappgFExzaq772qHlzCgCROD54d/OAVD3cphAtWTGX0
GlXPBjUF1M1pAQBHmuPf2CmCbEksc7/n4HB0qTSOjJEqt+sNSGSqsRT8yTsPdtr3cRRMwwCVcn0Q
7OWoFY5BodDkP6yQQUwi6/SXNurHNdI62nUYu3E39gI6xgX2sKAWq3YCGdD7MRybtd0G4ZfKGyD9
lZfGj9Qx9yABiqNVV4lVkg7aHzy33pIh5m8yH2vfSbLqgkJI0DaCZboIzPrQSeuVGKPpspRuSJ5t
daQJTmTvmwDMvjVIx3wtb+vNUrkxu+2uPrgBe53jlvnULHnXv8/Ckm1Z7SinreMJhApSN5i7LvP4
ZQK2l5w2pckr53OEU+fBJUy6w5IX1z4iyPbXOWpVFlOa5S8GJRGcXSR3wP/iGB5oZz2xUHmXuels
Ixi0249Qi4fAy8rupQeSTMVbOVjmBhUz6VHzMuPE2xTklbM7UMSVyp2N4M5KwRCuu9nZaJQcdpKZ
8Z0lcP5D6iNZDf1P0TgnKmctAigZDlossBxFKSxdyCFMkJhHIRL00zDgEPy9KvZPY0G/ATMHR74i
Up3ZU5d95KAHr1YjUb+6MPf+SdKLUyaee6/xyOrdp3EzF6vEQEMNnKMB7c1WEJ4D3UsfR49tAlbG
KsqfO3VxK+M1EuZ4trD8fG5tHOpr+oCqGavNn2sjzY660YISQsW2aRc9Vm0MiCecNOCvw7UYpRRx
CHi+OaSbAKRD+84b5RvYkrZpN+rPQac3FzwFWtBywW6oME+FDarb1Gwb80R/RkW1n1npcAL3JggE
dE2+4QwgVaxyfB+lyTyjUDOWTvA+I9nphSlMy4C2SsEBi+Ox/lnEkSoxL18NjYXnBKcFK9sNy1cz
DOqd2/XOhrpuZfV+IIARoa6X8DNYc8wHmqPIwjWZJRNgbFBzmB9zxAW2v7XmrKu00FDvg5MHOoPo
CjB24KE/mxY7DuIs3whQKk22+VxizABfYyx9nbsTBOArZwD/Mk4er6V1yALWX/La1SE/HI4XL5nM
Y6h3OB/WHCe9yhbfZRR3jjuzAdJgnRaDQLF2H26wroAqS9SBk693wytdTNQ478tGS1dVFhXB2ssk
/pLmvveG9wjeZCi0zhPnO9jfwsPcpbGQVjPWwAbhIaui+ziL5kmF1g2HHjd5Clvs1J3a/05sYQMj
Ax3LGrUbOwgvYTkSQoj8gFrW5x6ld5dAS4rL7OCiL/3e9JC0Bob4k3Q5A0gl6EowHhK4+EbOfJYu
JxcN/IimntlUd7UXeEe+scAI+6l8nX6e71Y8vJrrSL9aDgrlobzOten0u3bWUJ0Dt2vMXsKm0NZ1
6wDsDui6jFZxY3cA0IzW3jPi7ixzlRHVkKykAw1LdL3voPR7m1AGMzeaOWY5+ADx4LTDAQzkBBSG
PlEw+xsi/MIb7kCGVB8W5ntqtYAsqXqNI+hyH1BFJp8L1B8+ii6BeBd6fcfk88DEOUiT4UompzVD
Xx/rEBgTOAOgQzdYqjkb8k6iRp6yzX+VLClAd5P0X5teYq3N9PCuKDr+pWeF3zLZfxWFxnctMsdb
ChNeeMI9OXxOnC49IzGezGEab2J/bPsSu7vAeUpycFrm+AKXuusek1R0j2FlvPRSB0UTarMedRxQ
nV3dPaW46Tzm6qJVlb4pehZvFptpNo9myNiJIlIP1SM59I+B/bwbTJ29jK7ePnvGV+r0oBR8ilAw
QD2Gz+QJmFKwpkfOSxwZwSNwXes50mv6R9yR8MsOnGfsAqsE3B4xahBKLcbW1CtykJybqPSmPWSi
I1Eb4hZ2bV1tusoMIhlBYXkv2FW8LBQPRZjgaURkY4ML1u5gT3QQUCRoseg1KmsHYMS0AgvlPXLu
+RdRGALpBWBUIUSsPbK2TVaEO0kC594CwPJLCDa3OaKUafhUtdX/c4R6lYBBFc9M9HIjUbq2AvOz
DtHuBjJDfQsaoGgctiwZQ1Qr4iG+RgJJbvpoFPd2lKE0MfLEfXcYm1a7kpUuRc6tjW5i0f0+kYqX
AoqocQVydtWb40TAdhq4iFcdfj3FRgrna9ql0ZGmneMcURwHw3mdI8o4tVbZoEFKAtW4729xqHvQ
jaoJQC3y/hbnvnYsuli7LtMBt2Bt6lFHUpAGaE67K9SbMtMxXIe9W+20ov/mGnhUlZAuf1E9vao+
9ZJIay5NZpovNhtnXxP01kthN3837sMH1qZiFQvt0DEX37l2+CF4jz2A6kGwPtx7AWq/qTuy4kvm
IVVUy00e4KBOKtaovinArx7U5a5X5ciSSfyOuPbMKZdZR9OPpMnqU6ucIkzfJ5y9g72JuY2JSn3w
c5BC7pwS95HEkTPL6MI36jUCC+cyPhEjKdkrC1wOeqFHGyIhJdvUp+Od5gz3FLbYP4angYYixKwc
tt44JFCin7Svw2S+txbbTaucovDbBAa5eYRXN1c3a+7aqbShBSzNL6jVgTaFNj6iphWnNuOrW6fm
F/Xovy8j/alTMSAYsu5ScH6sHEfk5zQymg2w3fVjYY4nUGjbr5Cjcw8yCrEjVdzG2uSlayMATIu6
6J0cMXaPWd2jDBf83LYel4FPNVEj/ufBS9i3gBZEXuDP1VO1lSd76YJUE0dUqA7R27Oj3tigc0Cx
nOjRsUvtRXQ7soqoZmAy0a7Ua8DxfYos1PZTN9V7fV/ihrymbhtmxgZ//GIemrMSGY641I8uq729
5mCTCS4d01qhgAELigYkDyOIvDmqu6cRBD0QR6RubY38Epn8jzjh4x73PNReQdTk2HPQag11M1wt
1FtfBco3d6UOyepO2RaHxEcI0XGwmS42aqXV0KwNkICubxyePtS+9Np0S47Fa9m9YmjGYQK9JDno
1ZC5+8GTrjqQPXbc6ezxadow+TUAUAvfbTc/UauBwlu7ombYwRNxJFZWdpAlvjFxCaZrGMlNF0Fu
avYZw8Fc3mtrSy8AJwVJduNVbE+9cJAJOJ3UvZv61ujyu3AKV7FykDcFe9p/AHKZLr89YbM4drue
zhhnHHVTNydsrscjeyhlfNbrYlzNKKoBupZY4OXbBTPVFqDcr/ThQpApiXJLpdT1bQnI/s0gQImc
bYvkOAQEwmwdpCjeXXi2cVaCzFf0c7FQawkNwGzvrSiMRz/dpvQFAweVNKNr2Lrhc+mBinYawQgA
devoGbkqHbT5EuAB5Z1sHjwB9KFcZAD5K442tMY+UrjuNSnuaQL/XRUOpQ1+qVrnTD0aBS3gc8+n
FCgOy1gNoQghZICvPBvy4FiDif6lgYbpGhvkeN+qLqRIUXFtg1iPgg3o2u+tXDKfuqMOlEHsjKhF
VMFlY1bXKRf3c2wD/AhEKle4gYSD36V4iiGH+kgvMxnZC9OC4UKhvYHfLB77yR3N40TOqgFjC2A7
EyToFWcKHqnhWv61S17gyMzZq9Xu52CUpH/u/t3YqgB7QdJDpjzQsbSH/M9TOFTsjsdu/YADseZB
mVgWsbsEu4oHspe6OZt426zzMkEtk+mC7Q20Hfw6hBBN99TqPOn4dVKXKC4gwzF6/00Bix17tR40
5UG2Jcc8ycf4JThqwK4xTnq3nmGhHmA2ySC+EX0nmVBZdtSaurgSUDRpJIDTKWu3SzzgEt+oV9XC
eLBaFBWqcziH6tapsodq1IMeePEUdLGoEFanbxSUtwbf9tj7+F0RZVfWleqLU8hvDbgO8efr5BWM
itm1TWNjlStMT4tD0dlBI2KQ238aAe12Caha5uAMLtJ3xLuL4w0stvgzSlzMlzb/1PnTQ2GVtqew
P8eMTfwIjAGHvg6g4JIN1qshZHGsEhwAkRAPNgTF3rQalpzFpL/R459WBqgG3mqOHlypl6PcaEMX
6pJDRdASgBYJqEwwcMqjR0fqUgsF9kAU0qLhYzp6BdAIvk9HwTG+6FcvwH2D4ZfsRD1+lZHhHbrW
SX08ObxnV1TTObPG79Sz+gwckrY+gbXXDQ6xJuPnXut1LLAUgEd17SQrrxEWF3nZASf4fyk7r+bG
cS5M/yJWMYdbZVmWbVkO7b5hdZhmzpm/fh9AnpbbMzvf7g2LAA4oW4EEznlDMkfH1MAGwKAe86QE
ermasmzY9pUSPc01vhEx5NqFnGokWX47TeMKKbriEIRAhqpywAFFiUvZnHydLIuS59n2v+sfmqx6
/1H/cGxH86iKIymjg7f9VJQyyrjUyF7wkA6U8sbQ2bq4pfLT85WNMvQIsKCZOnbgDgWPGUK5idrA
bMDYYkP8g9vDN1Pxgq+myfeL2pb10qgxmYZcsc5Tr8yrHJzVqaz6YFO6TXcXj/6MfL8d8/Cuun1Q
zcGN5pn9AWeIeNePqsnuM+82k6IUDwBgg7VRh+0SSDLIApabS6ce+1cX+DK4GL38bqXBEV3UKVgU
3aPalhE6g0OwrrwMdwUb7oYhllyaL8h/TvNMybtYJf5UnKa2zzdRVc5HpVC0XThqDeXKAX2VedS2
ZhArSAJRiNATVt1pawR727L0Axxvb6H5tf5ijk60c4xWYW1Fc1QBdifdaOFxSxPLe+iyJM0Osul5
xotZVvq9bMVut0Bt1Hyy6z4512G8kd2BUZd3M9zTywsMhXaDx6hZfbcsE/mTRaujaUjJmTpTlyDT
IEBxnRdbi8Keq4MEoTW/m0NI2pUk49n3s1M3ZuNrOg7QWLoZGosTubc61kRrEJnJF4oDd5rW2T9J
cJ2APQyvPruCdY/06y0aFs6tHaXayhDwz6EetnpW5Q9TomYPBnQY6BUTltg2eQBYwNmD4qGzauCT
spVNGfw7LjaqbqsqfoTxVzyulZx6nm7h3CObJlIacJzAwV9HJSzeVWv0e5QouZXPndBUlkZQhmfZ
6limXlv2HKxKXHQObqKaoDOTizRvYvK0YwPsIr095LdjY9ircczyb6r2/xwRl24PMbb0/u0asTqb
/wMpYWifsXm2Bx6BkrFha5AwXEeULj8AslQfkrRSceHaGFCVvAorSPGFKNGSdezG3UWLodERZLio
LMjhiwSDnKRphpqjeYH2gmzLmezwOxSafos1QCKPli348JVvBOrBFQc2lPNBNsGAAVqXp7JTDifg
CVZ2bqP5JQJtwyNGnl4nfrrOdbJnKhWaJmkAVZ10zgxJfCGxtl1kgDGPkn4nm2gL5g9jMhk3Iq6S
cXY65Q8ybiCDvLt0yhi0dp4uGN0IePjSHcQWwZ9+SaDqaDT1UteC9oh6LMibZLj0TxHVBtk/a9Zw
EvES8Kq12sd+EQ+C9mvIQnxnl7l2VOpRO8ozIQN0DLu1N07Zh24cameSqZHX78OsvpOhgeJjeGg4
D8DLTqMdjQ5Ywda9z6iWrhwUEFayKQ9l12S7QJkO+LvnT5Sy5hXJqZTM+EBTp94Xe763CCsjezLY
7CEXYS1tESsngPF7JgVqH6/Tk8pNtzJ+SkNlj2bp+3QtJPnhQpvad3WPYUaHawZib6ss7ZqDCiNg
ojjOKiqqrRYRF/NVhvWjp0wLJdH8aWGwC2UhjPK+nCwPH4JYpl4uJvvkta5x8qpupb/Kfk11mr0S
mLdqX2glytZKc7gejLhsPzQt2VTHiqShvrqGyTMZe4kQF/k0VYZ8fg0ZEzaBu7byJFz0ua6Wi+vE
VrYbJaZXXlgOTVHIogYrBXav3WOSuAaUDrVfVK7aPTbigH1RsVSdOdnJphwoOtwz2vBRThJuDrvS
sPzFrAf9pQ+HEhPUw5zsZbxioXRvNZcxtwIZHjvGncFqFP+ZpvmW6MaNb5l1sHBV9oq51/0MVBCY
HfYZL4FujdCpo/4+qrxiN7MI3vJn7wKbLQk4LQENL5SvKmTwWTwNitL/5em++5TV2bzJWcOy7SF0
MFxlaVe2/xXVmLV8cLjYkbQUTOuhNJ5RuJju1Nr90pu9/mwnKFezjvhyHRs960uluvqzopdILPwd
+S/zRCSPZ/hpTbgNHJNijhNNxxiJVMiMyOzJvuuAJUZl00XiGYNDH7Es2Gjs1cTkLlDcdVXX9VrR
MncDJs65qfJqgHYJjVZF2eWlabVvbVP6f3VRuQgT0/zhoTAIUaSIzr5h3+f98By6qIUuJqVjxSAO
oWY0N9FIIXvx+VSOQ7hrbhI5fplUBe1l5nX6hxh5GiEB8t8rPevz08RRTdPWocR4tubAev/Ep+on
20JcyW1uW+zhDN0Nb3KtixYXjRHZLubx73aVsawuxfhEnegkhUWMNBp3UGMXtW4EF3awq0zOXV87
OFGmcIdNfK+R7feqpRINHmtHBRrssjWtzXVnhNBNuEgSReERDYcu8+MInbdkuGylgA4UD2iFslGy
j0ZcUz0RTmKflBAxO5g2U2aUF0KRe9VIvBKMfGz8cKpr9k1sqof/fi//kdJwyM4DPDA021FxOdE+
PZl1VHI0hPiy23ddNy1B/+nyDHMDfnq5l/kb1BY8dzHNqM64/fT+lJKPLuorN/bgIK9xL0WXfDf0
bxMeaAsp/RDoSbKZyoasmBBsajwD3Ri2gHeT188v/5yUIc6zHMKx2A0CEurrkM8HJSj2pVAQkn1W
o9SXPqtBRkgOBMYfcZ2Ye+1rS71GCizEOw1itNtuHId8pBdkj2A7g7u8Gt1FwPvzluUJGDLDdam0
ttXjUM0vsr/LUmtFdjK/sZqsePW6cjl0vv2mNeIfI6e5lU1VndnFWtGrF6rVTQQmbCWni5dTMy19
7JMwvLycjK9TXKLky2U++Nv//mB5kHxKVjmqjayl52qWAYHlHxpDSV/ZpgOx/Narh8Xsmct3zZ1Y
j+5HmlKhR/4cvP9LF1+85UWYR0aIa8jfkJzJLye+FxGyNVTgwvmcDyynixu0yJONDuLrC3LuO5t9
0A9DxVvBdoPqFI81EUUjNL3yL3aonuawak5DGWG5oIc7+cWBea3yq515xbhE6h0bCQw0zWQvm6io
fZikBfGuMBRlAVu+3cS+QGT/eWg0uEgL2Yl5dLaz2uH4b3HXvkrNj4AzTfsrRahhEQmvm9g2jV2V
z19k60rA1xzccEIxyJrrC54QxZ3suobJmTODl37fOI2ARBZudyftNty5EzhYpb6jumbcqqUxrioU
Mb7PySWgAe68DO2qvgsdiDP/FWD7VbmfPW8VQY1Qs91/f6v+gTF0DA05IUvqjJimYX26XeTkb9rJ
1cIDxjvU0xZD1N9kXaK9tKazcGO1e3KSYj77sb4KS0N9GSbMWPUq/+7HlfrS1qMHWCFHB0XM8TJY
oK6T1JjNEjtVmb/iFeLd5YoWzGbVmkcsd5grNp6q76v3v19O9Z2VMWJ2egWpR8U4rzx0lNfXvtTT
7XvU2WTPFbeeqvrHUDkgQ5thKSu9/YBIo2VCQ+XnU2KNkpu4O/al2sC7BZdgV+Zb23MPiwf+Fwpz
sheVCfMu6MlFD3hxvALl1nazhq6zHE3/vETpaJdLdNooL6GJC0em+n4JOUdtHPVyiUCgI65/ReLW
v2bVD/ZXPBR0uQfdtQEFSaDUFUIVenrKw8nEyFxgrq4Depj8j0SMK74DH/MwDs9lFzS84Wm2rgIV
/nOzZ1ehac/l3NyQb4IHIlKondjwo+/D5l7kW5s/m+BR30etXDU+BDe1+d1TEQOKSzNft6qabgLf
s86e4iPxbyavULitMzJ51hlllaNjtUhBii5sNt/j5WACfPcYt9GrbP2Oz1lm3F0uWNUDFkETet2F
3Wn4E/jRThJZ9FQBrDUaX1u0XO5rcZD9Rp03sl+2Bist77w+Whqtm2+cQU/O1cx2Jol1uFIgNgAl
+7+yCd0QFdsVvxfmM1ninHUlcdeJ3ZOa6Bz1hgJtt81wQhC3Q0Rd7Cl+M7LpMcdQ8FeTfg2LOPtr
5Ca8sIwmfknhz65SD3kvrN2CfWg7ygNWF1/aUnFQGfDjjRqpzrboR+dLCiNNycfkKYht5X985MZn
QoqrwUA1HdPSbd37Jx48GQdTm3MqVG7vkgaalGOnwVJIw1ZdT7mr4NtJ3/Xgd0LjzYx+XrvkmULK
f6VDnFgNxfQy4Gv0V+/5+O5S+F94ZbNqY9v/OdXaVz9owzd9ZIUCftk8zxEmY03XJPe14lrbvhvT
Q9iW8WEKjYzkP5DJ4n/cC0krfvqiQ7c1VIcvoAH9lsXTpy96Yhk9KdGiPpiwBm+haji7DlTrvg2K
4G50LbE619onxSOTi0ZP/F3FtK6qyo68WBmvqJkpP/IM2pDegCfUDUVdqV1T3ed2We+myXUx5HGq
I5w6E3RDN59H7piLKNNJVc7kq+SVwo7NA+7cf81FFqLUY7kvU2CVK4O3+EHVB2er93F/QzJOh/sW
ZRu76axHP8EYzAcQ+9V1tHsrs5Bu05WH3vXDX16afQ9D1XrFZsxfyktE6PLX9/wSe+wdxmlbwHZe
Xi3HFL36j75GuJLJYBlXRhmAWwu7M2j+7rKqQxAV41A/glG05lo/+WZSP9rcyveJik+qHAvHyb1L
R7JgfJTlS0ilA4j01H/jPbivenBfC8179rXI4XsyUUZv3P4nasPf/IrvCdvpaOlSJ7pDKz9ehln0
9bp4LJoeAIKefJVLSbl2/LMrT8CeFcj5b4OwXhaVynfxz7PYSKA3jkUF+Ufj7MPomn0bWBi9HppH
uY0ULQS/P7TkmNxU5sW8NkWk3FT+nteILaYYk/PkWEnr/23e76v8nievApXB23udMa7raJoOjqaM
hzJX08XclfqlL4AMi73q3wcZd23KM9nXpwh6k9fdDRjsVFAOuF6RjilSHb2+vsRN1U9Xdaa96oz5
owPxbBuFYUMWgWY/e/ljgsrgMnTndif7WtHHT2Dh6Vn5ILvID5WHyGx+yFYXxDABVE3donBHOiTA
TkNkruRBl8kqedpQYtx25InZYIk8VzqrR1UOy3anhcDVpybCS0EkuK7XkGdBAjsOgaZoa0I725Na
J50IFvhoQ3I6oHFu3Vh1eOEDFn0STPu2K9VNOaFfkHgGLk1OW+4no0BoLHDTY5eX59DE/yE13OB8
jZB9mYgAUHyW8fLAfedfrxE7xR1Zr+fOiqLvhtGsnHg0v2D/bW0G17R2Za0lz6Wfn2RAiEPaYtRI
2uexg5ag0kYrDHbD75XWrqCpmV+ySLfZ06Aew+IDRmTQ+RtSbgWrSJqaGUTnDOyFW2dA0EUXd8X3
CDko+/6MkNeYTKtYAT6v72rVPoMZRV1Di0ghxm39EIOnWZqj4X7HnYsUBcK/bgPfGJ5Oifna+B5b
TqF1O7bZLkrrcTk5rMnNtN0pRaD8VZomSFG/emu9NlyNuTXdN3BT9lQBq53ulTjliUmDmNRCbsMH
sn20ATzzwSTJU6FkezW3rS+9nfrbxBrDTU2SEfHE+es0Kw7a5nZ5chXzVXZDjVPANGL9gLHUvZcO
y9SonJMeK/apLSznpiysnzXKgzHiFTV4fbREfTd29yEMtLcEpxQd9a/MnPeaBjo5xZziTa31n0Va
Gg9K2TfkC3oyXiIM+XVrZSD9uIdZGDE5n5P+9b9X85r5OZPiIkpj8dv0HEtHmuazaKBv+fgU6lp8
aL3eQNpBG4QTRZiuMTdDEIWy1doNR/eHnfjJojYb/UVtIfwHWjI+GF4Iq84wm4M/9xxIYmyFEfdD
a6bYBsyU2fSseTY7CoQox+dLSCbNs9PP/YH6s7pIRLNygOLW1hAvvDxon1u1G+9Yd7/KqW7e5g+F
GxzlTMW0lJPfejAomdipoXvOh58t1ZxVE4bOqhyNAqYJh24OykMfDSS+rm09i+A1XduK1d6qdjLU
CFqEvbbshepFF43ZQ2vr2RYmgLKQfdeDntQ3RhuX1JKIlYcPsZiu31Wp8oZ7lreI6wiKT9bq4SZM
Yn9B1VKdWFZOyupiIYcwuHGouN9KVzgpC3m1GJBNeZiprBwUyOXXLjnhU6wMs3BXXVljqioLv9bc
h0kzjk2hFbcuawcFszgckqAjuGiniLYNxGDNfWN6n+P4nbKrlAT/mo6/cxEUpXYkJ7+RF7vMYXO4
DBxjuvPUwHuQA6g8Rws1yg1AWY9mC59AleiEgQxuaw+PF7c62ZfDpllZGZp9Hzq7YYASbCtkDgSe
QeAcgO5f5l67ZH/lC1vv2NH/h0qu3JF83LG4rONYwKIKrFNC/odA0wAjLjDaKT44WQYHuiKZTAo5
Y58aVmih5tFjJ4jihSLsnnOk40JvXl1Iz9ipM+O/f5fm5x0UzEoN/VfVo6Kt4gH7aWEZR5ZVkiBD
uchR09sJiANfVQ7y7NrMikoYXZWk2MQod5pu47llTXl9wk8BEvldjUW2bF0Prt2dsijErlpEyUMM
ZXVZx5Rvo8wg0zwodrnL4Rwtoh7nlKTyKOCmQoeubkd95yUQNUuImhvJtZI+qPLsSrAyTfXvEKHh
L0c/HETfEBqP//2+iTfn05Lcc1BIssloaq7FcvTzO9c0/gjPqK1ucpv1r8W91Fr7tjocGwETZXcS
LGSzzUCGGjUyxIZN2rwV0NAca+VFAhd0VcOwXyCeFh6LuKVQb2QHN6/Do+yiAAeCW7btTHlUk9E9
haXvbSe9z9e11Skvujqh6ICV/F42FUdNFok5wQIXoyk+J6Xn1k9VU86P6Gnv7NBVyIaqcFsK7oyy
6UY/VKz8dmZYp8u4gSBhIxV9XwDLmJwGukRt9U/8yJZR2CknGRD0ZYO5S9Uf5CA0YNRw03bcyNFZ
SzQYWhm6ErmygKBYvMLL8zc1xf2NJE04vp0vu5ibuRxl73ATlWn9GCS5eTZzZy25FNzOMIsUCRHc
gI1DCEFyiV6FYv6g8PkzHkqcLjxM0SZJyK9f47S2HyW/yEBEZN37iPxWnbGy2zQUOOKXwDZ0sFB5
+BAWA4upyQjeihwuyQQIbg8wMXxToP/rfRa/Nn2kHcpa15ZyOpmDcFlkdcSCrEufwaBu8DsUG0Ml
2PWDz891AJBiDjghzErm77poSFEQR4v6Ik+mNcmbO5XZzQXrj+RntIhtN17UilduIadMgArMk4pl
66M6BfqD0o5fZTeWZf3GjFJ4YYJn3Gf2yYiCiEUrUWE3fh3EZCcz+428VhdOW5+kM3sswb5qUnOp
CLPxUPiR6+3KNPkyyQYq2enKHPp6K5tKM+VHYK7PiWrjUTR2yrdhMNpbX1idd5q6tmxUtecpZncs
ZB2qMiru7Fh7ROiQX7/vKquecu0pEYoQqlfI/c+894YculBT9ttpwPEkcqc7xVJy9Nqj0UTFd3jx
Z2t8kAcFW8iHIrF3+Cq5t5ewLDIAyLfhtE5H/I8KI7KigMV/9eKw393kPkZR2Ovab0Md/VV4cXLC
WAVXEbgvC3NsnDdTRVkyMGFst0bant2oecBJ0HmLfA1xptrv9tkY9cgxP8vLRHHhbRXDHjeyGRi8
+57mPreAyQ6JY+KHMcFcC7lRLkgeeBqZ4MrbDF7+49IM2jLEcxLpmGLRBq2217oQRl4aTjyiNe3J
6HpvF/n+vMRTVXtym1A96oX3Jlvm6LXnsHxWYiJlDz+7Wxwx9Hs52TJTa5Hm1XxzCc+sGku9fmlS
ZF2rWMY/loIqoUFCqVGtP8ou1Q7G21wtnkiHqQhSJ1qwlhM8u8Ju0jFfgsnqF2QNeJUgj+5LfaZm
laLXIAecIjDuJ+i+92pjfBzQxQxFwYzq04zrQC0ulQiJhyYu17pXh90eI6htmDjuJijj4q4o1H+c
xb9HRzvtebMLOzlOwK6XLOHJ8fvNC8wDHLYqHTmkpA4O5OwpgZHW5ANONHZKZfjTUf6CzO3/FVIX
6PvkfY5RQMCnMhewiKtN/FAb5liuimWYeZ2TtMmPfmr8m8EnPdy6lHNg1Tt7xa1tOGAYrDbCNKV1
QwQT7PH1GmGWgX1SI/9zRG3N/Rp8/K96xJco1AdMPCzTaTddQ1LE0aYziD3tPoH0cuzsGmeYzlLf
mqDhztOVw3FiV3Q2/PlB6XP01v18Wtt4yezCgaa3wllnfNMVI967GnBeOZnN1wmd9OA8KOPDABJj
kzZGB9/Is8+BxkdeOZbx006P8m1KG4BqrBWs58wL8QgbRvZwodoeKEatpnHa1Xx72N+RBe3FocHi
DONW60F2eV1VrIDhNluZ6QSENh0mBy0Ma9B+OJ4Tr03Qg4sL/7gwdqMtzM1GuMmqRrrDITe5u1CV
fXQ2kBjYWR5qgAD1UYb6bQVyaXfBKNC6wjkEN0sYTcaQbtp2bvh7hnh+gWsJ/EHApBT/UcNk9Umq
g+bGWe+m90ZUn/2hFs5oql59L5vBqHAsctL5JeqK8iXP4O9YnREeYdYZr3WBhFxgvvS5Nd7ZPVKf
sttBaQURrCTbDMYw8leHeIsY3OLscpruslzTV9Dc4pVsmqJPnslDa04PQ+J5ezWNhBeOGA3dzL+p
g+jm0ldDadtbcIR3mm9prH7ZS0eh/tRSK3jqlCGjQuB1G7WNIV3ZCASKgAYr8JUDO/q2gC3z0MPp
HceYp7FSdechG7o1PDU2yp0/7jTdiYS643AL+UTFq64tTlWjYGeAL9IL8sEZz3mM2mdB0IubHHM5
4F+umcW/glR5URDtfjPTOF1macHqaxp9QFMsGqKkHFgPKsoOmEr/pDbwXgclsVZyFL3IHMf5KFnI
0USpvMegJ7ElpvbiEDrGQx9Q4UAjasBflixux23rmKTWIe3r5HES9sCmArG1alATkM3LgIvLuZwg
++RBn9HLogZ0J1tjiguhqw3RgrolaroAGEjmB9VTqpnoEEEw9ctZ3zl5gROtIJiaWvtXYb1qoeWf
3dz21hkKQbckovwbNg74ZNeadQJvWS/Nomi+xnl3i/+L+UuDJ9PVWfhjAKS/UMzAvNEi+4eltNbZ
+V6wxD3Lcy8Y0iWQ/2zviKE+God91BboaopmOajdUu2UEWUZPLwGR++XZck+9LoIlgtes+5wZnNR
sg1y+M1BCU0c7+X3s4i+AcgpAIMYWK08u8b9ORqZtbkww77ZOlVj7tpUub96+8gz6eMjbX1QMzT2
tWPtggzbtKiuwXCONZyxxMj+aPd+46wbg9f2sFudvaML1fToDey6oWsHRzuZi2YVoUCzr23niJfI
D82P69fRmp+MVi3OBe/3IWHhtroIA/EtUQdu93OrUYfNtHCFJWy8H4AhLAG1BB5fgyL8anYQZp/H
Sv82O37bnhHKxtXJ6zKEbKjeG8HU7ubSNRZYGoCe7wywWjjRGKhPMnxJ1V77pHmQnCNj5CXcCBO0
QBiRV7ENFF+gyr2KKrRhQSQwXCvc2bjQrWo/Mw9Zu8qE11Ep7miduIF9asqBa185AmPNtX7f4OWO
HvigPHuAwaUGktUgdtxHRnAzgCm79vsTEsnXfjfMd/Itu8Z7FlIoDbdmNCbvpZBq4COc4VbDXnZJ
WdXf/SMF2L3s0hFD2qgip4RyWEzyoQ0w4NGTk2bp3/p4qt4w7UvXdRrU+0RmnZrNkGJfwZo4u3EV
dV6NIopNcrwYYf3UNbr7Vq2VpLu15KFL429kwhByrdlcqBLYOrbGQsvC/iDx8nJUNvlQkH8WwdfR
VARPYq4hMPiyOfh1u/T5PJZyYRo3DWK0SUg1TKxTZ+otB7kwlc1CBXlu7y8CZwjHposiz7xDGpCM
qwsEUKIKIQiUba3DLA6yKQ9lXpWLdvLmdQrcoF5cR2SgnJIGPHLjrDBZGRqlWrPnwnD21QL5c1Q8
ZeGABl3ZGUtGiU2A4Xk0oziGBhsYj7ZNMVxgFPqoiW8ECGglo1BPqVZlXD3gtpONp8tSKVFdYc81
58eSNPka7qL+BICrXahK7/3ownRp8zT7ZYDPUktzfGs7bDPHxopPlN3HLbSVDqPo4hteyRaJcjwP
AJBhETfd2uoUfa+iaVhRrRCa5VGJ58/fAU15G8VD/H02mz8C9ORxnG3uKp6XI3JR5E9h0t/Lb6Vq
4CPwL/1ajzwJ35vi0Oh8UCJefus1pelWocuTpvDdudGhlLnR7aAMB7LPyM+Lgo+sBIkuIy2g50sP
qN/NWcCzEqvx7i5KdF3W5cfRz9jCUEv9juz3QhVoPojJLajArjh3ijJsYZJ3e68M8t0UZDbseau2
sdxrNdO6Kd3845NdT4dN3qj64fqwl8/+hA0Q8tTFi+w3AuPvxz5UWn3JozxdyyvlTlpxAzanhbz/
uHPP8g7H0vW1cvSpT96I7N9xsimDP/exxERXBr5zAfhpP1fKNxaizf1FkyITfZPh/mvfIPRWrqIW
cVWoW9849znfnN714u8tC1WwbvZPaxqRyBln7xzYbbI1E0GktHXzHo+AeWm55d7qLeMhA8ezyqeq
fYADzVPUTpBYQev2BgiPwpZ0Su6VFGZCATfkCREgB+Xxqf3aFvqpjsQSWrPe1yR5Exw6s4+/dxP/
WRgOzvM4py+jbyLONabdVkLkwxYXigZnn61cGcqmHJVrw2tTAuib2HsP/v+ae72yfKHr3PDPP0O+
Lm+he3dZeDYkDQH/Naj1CNgE0ArcLE19zI9Qxz4hKS6Qi5HMzhIU9riSqAwP7MthMttd0yjW06yR
Mqu68jRbk/XU2KjF5K433nZiMJ6R/OnbWd3JJlre3KTHclzLYK8PzL3pl+j/ibnakHnHtOUOLlpt
nLuPqT8u5Ez5UsKieYCf++49bDtPntjOBxY7eXnmpva3sjfTG6cv2fVbaq2sk0rxlr7MAthGMh0x
19s0vWrdgFuylpnVwP0TK6/MMWxIu3lxVOwmehn4q3oXdRBScvY+TezV5d3jYX9qpsGGAxRwMzQc
x74JfV4h0ef4nBdtsBxcJ1oXpVv2JDKJTL2jaSOrUAbjFruL5AHzk2aFdWj+QpWuEEoX1Q/UnjcD
IBSIJF20cgCh/iy8Ec3FUE9e40oJVhZ+tQ+j04dbUbQ4DJoRHeQ13R5f70bxnNvcT+BY22SdRrfT
91pFJodK+3yGjFAh0cEPRsMmM9SL4ZR5s7+0Wu3gINVxZ1Y4uel6WaJBR+5LurjJg2ZisCrYYEpY
Vs9eYu/rPshPkoU+qIgUwrA6Sab5oJmXMQS0q03UwulAqTJYp7aVHebA1E+2beQLWaSrPfcn/CX/
0WiC8sZxBqrJblt+UzT8HCj/qQ0EHVR1TkbRapefFIoSrENFU37xZXOaVJri8Xttyp8UCojuSg3b
alPEmGYLoKV0Rqwi++QbyGZefRJ5NsHAmcLbizujCBVdGswiSL/e+0TRJSeSMizvay167hQIfrZd
D+FSb4p4y57sj3bEXWKh9FTPlHibNxP5t3x6P/nd8/FEKVQvZsmMDIA5H0nB4kSjgwRT1OBO/rny
r5Fd5IHvArmG9DUiRPP6P6LlR8LLDTzqfqiQzRX6wGQynRUGlva6DRCmnwcN2zk9nVekZKzhMtkU
0NMmrtdz0A+XV5QXFV01nPRL1O8uOfH6BoVRtZZdofiYKkUF7VqNS7ZbxiuPCCwPyQ7uZBORqmey
ePaDj9MjBN50I7uxm4gOqxTKzH1ra+KvTR5ngHGPE/fWHWAgV1hwJo/ykCLsuuxg52yufUDuH6Iw
d4D9MisP4+JeG0mD8DMA/BzqynKkkLDNqjE8e9jj3qOfKtJkUCxkzqcr0hMMa77wc9nsMsFflSTW
zhnf+640VyOuSU6NUiiyYaljKJj/zCRoKXHUb238INNQ9ZhZl+5sTOs3+N6yW0aTzHNlCkCFzhxp
2s9G8Jy7EgtjtW4OSqBk36DPeKTKphGJtYbPjl34sfS88MYromxnRvZ8XzlqvzJRh31pBISqVyz7
TleTX/CxzLsJUT4SYr6zlc0+8zEuCBRF3euDezYnqntyQB5m30xXaaI+uYU3n7w6WaJgn7DRRC8a
Nmrl3Vx2kNrgbXvLci9bRmQng9UlE8J+ZiOBs1rieDsbS96FbMqDnc7vfVfIepjX730SskvOG437
pAt3tWpa4BMp+leeFT/Kg6/GK8QB1ftLS0E0qwnNk2xhfZc8tgMp2nFAtfPaZ+Tox1T8DFKqopso
brHmFQfo6+9nPaT7ILKOkQlyB5EMBnVIc1vXwwjnGpt6EcN9SSEgF5eyzHhcpkMqVrJCzizP0/E2
hiJUCjW0qTEGzOmb8ltsVsFeapg1RUlcFubq2olA5snOJJnsTW9V2s5zonhnlixatFmtz25f1OcR
33ajRFMnZbt0NiK2YD7JurUcrBwfZRNVWctBOQkAcrS0GiPaywhEGw20kMXq5fclM9d/0Ufw7LZ4
AUW8KB/PbVHlcIL1SF04iAWsqrCtnWVFivzgNEHX3hpKmB7cHP9Xqqn0yoPslJOMooR85/h5kuxA
kqj7FL34DBZkGm3qKGvXkYmR6mxSe0ws/68ys14tUwVJao32Sinj4K4NVJTIeocMl6v0j24WAjRs
yWfYQ7nsBOXDnJxXvc2L16qCHign5ebOJjk6GbCyGpzRHuKRWoQ8qB2/u0JFsZMeOWayq1xnKQo4
LkmDD6EaUrJ+UWt310uEaeCtQ2eAoiZi/cACJK1leAYBZj4XPYKYAgE6puOH1u8xCQeddPMnyyBW
9R0/nybp9Se4zDMy41N8HLE7vJmVAqk0UxlOVhF1Sy2r86+Zpt8WaqD9UkEpQMy0vquwwRbwjgHK
RWm6mau4wI6i7w5BNxibuANIOdZuuPRMffjWWOXOd+z5GUeaV6d3u2VRs/Yi92ydzSKO/w9j57Uc
NxKk6ydCBLy5be/YNKJEam4Q0mgG3ns8/fmQrVFzdGY39gaByqoCJbIbVZX5mxOqvUjvLU25tMmz
6yn6izTu44NSMT/py/hIIzshvbPhfWp0NXsATb2dm8R/NBdlPasAMKGlIearS1PE8yrqNwOG2I8S
8lNAZk2chdQyFs/R/+itlt6bv93y9GbuqeQXzbeUtO2uTgCFZvX07mWz/gOvnVNJNvtrAbBl5QKh
WRmUPQ+106M9mNefk8w3ngKlSl7rAH/QJdxgf35W/H5Y23VkvLmh7W/I9VksB3CdqTVVbFWAIL9B
LCCroNUDb9rcPYixnZW+F+XgvNVKrp34MoHiXPzuqgFz+ax1m0feluYzGOg32yrf8WB/88xkfi9s
CAn4jbx0PrAKaNk/Kmy73r3RyfCJhWXdF2GzSjOj3c39NdND+0XerhR70Vgxa/0gzcwJQgwLZnM1
GKH1qShs6xPj82FHTbt6SHT2sKemT7NN0jTxSk/B4Mp/Ui1hKygAwfbyKyhJiK6qLlevljWoX6L5
KmGqmD76Q0yCwrNzWECHaefNF07UT5Xew/lEmC5/Ms1qWjkcgw4pzBtIMy7E92XMwolYY6hi3QTU
IyW2IWOpw/4OSeeX4Z678CegPdDH8ngrzNR2zScCnAWKWtH3OVYgMwVK8VJ6lOoykzKWZJiDleLn
wfdU4duL/rh+IpVZv8jEQKfe6OR5dGxqt355IaNPNWqpSwGkMQ7Q80HZShXKrAZv1bKvOtjWbD1b
4c4Sno1Zkkzz+4dbPq6kWZjT8CCn2dnuzE05zxOsz6zAH5CL3HFYTtaRERnbe6wCIv2h13IKEj/L
jHuHDJa5ztIrHXKhwPBz3L33/mTVDo9GTxIlKoZ3V+/4BvkxJniBCYwqruPoU+NXwyUpzbVZa91K
ycz6BkjPZtNcIbZIdWLBpzu1i17f0ivvLmnee2Xw/2Eu8pvgy+5V1JCXe5eCWHPlxBWiXLIegEnv
pLwq4zrXVY4DnsnSwjUpwWWueY7zxUWpzDPUmmd3XN+skF0VVZEEm696toxrXlD2STsFR6gmc/5h
uwjxZewo8bkFlX9ltPzxOBZODW2n6MnSjHHyRZBMTTa3mLeDWZSm1xV8esvWPWvoy94QT42eYfyb
ttNB12p0t9vya6nneMPgb7SyXa18kaIyEvPGCqwOVMEllYcevr3zBra60svX5hg1lFJE6tMx9G6T
YxuzFq1PifmLyKdc3OUuss340DjG8zRVPqkbDz3l0n7s/MzjwAbZ5x6ver3qdxL01bHYJb6WzF9G
vXjs8spHihmDAiPg/Vj62kXnKPDJrfEExrYN1QXTpKQQKBacFj96ELYIrM5s7yxgKWGE3BkkZVOd
lu/nxXKq/GC6fbT6LUEsOWSJFa77TnUr3t9zy/exY2sBKSR5uQHb3T8OofMz4e2zHX+s+Wvcvm8O
WyRrZ8edQ04AcX+rxIuqLtXPU1J2z22tls/N0H6RcElCewMX4hB3E3J5amtknxo36J+8It3ZojMc
h2hXF5NjL7VW1jveivvajtqN1nFKRCTWsZzje4ZA0Oe6iNnj8D6OMm/EJTkz0PKm2Wa8CkcY5g8a
ZQ+UbdHzS4oqeijVYl1qI3RftcyCR093lGvpT59d4DzHewghxODRd5x+wxd12Mgw6ZUOY5jZeGvD
ZxPIDkiTZbAMGVA1kh8jY0FuBGRKuXBosFadnVrQDWnepjVLu1h6PgR//SPloTkfvQ6BHTsp3XNp
K855Tlvn/Cy396A0/yv22xDTsnW+lKh73TvcX4++x357Hjv08cCp/hL1jr9CWdj8KXV8yzilqpmh
iOBtJad0i93STTI+jAzz1nULCrtH5lCv34aLUPJtzj1jdf85pLqnHQLe6qrpR41dzBDsIRzYL7wi
YeWUdfcnaDUyS+wrbSRI1GrGM81Hu7QtcuMharQM7CT7wroqgzeoYQdFmy1gf2X6munxRiBPc5b6
DyavoJU068nwDnFGLlqaY9Um26r3OMws+Ki8zyYSPbF9SerQOQX4GW8DxNHOcnFVBMUDJ0sQ16dj
sANkRCR4u70NSlPS/nLrjFN1Rszg5/Rbt9tpO30sgg2Lrwkl6p+Dk9N2yQai0LyTY5J0dHrz0sC9
vkgoTAIT6K+9vk9qBzZA8qDZDJ8joCgXWRWDmCQGqmnZWjGXGta93Um9StplWlAQw+zmyuFlIwni
sO6mvcTv+WIZi/pktpZH//Z8qYm5dUwOnHL9nsysxumhqnchdG8SHImlHWfF+3usq+npFmscpPRC
JUUdHwyCXCZrvoaL5W5cl0ghpHK1rDFZJ5nXbodFR+EW5OWGpMJy0bN2HZKCPkvrNvE2UMe0tNfc
b9IKIkAhRtYH6zYnPfLQYK27qgPX2ma2E4XbqLdH29qYKorE/wYWCJggZwU/DWqNfBQ1ug9Dcl0p
DoWl/Q3MedpjS+bva17aX1AhOQWdE35XEWpZh3o1XFV/DK7G1I9rL6mi79TFD9D/87ciK2JyNt6T
rfkheyCEorBx8Z4MJaLCMnivEpr6Q1t4yatEnCS7AhCYHqULMHi36odMPUunpXKqzhJcDKW3sex6
h9HBvJVercEup0IHcS29FS+oC1bX4er2YOMIZKL0ned5HJXtaGfNBZYLJkaB+VT25XhGtAV9I3C0
l9FdfIyl3Vc8rl4KlyyH+0RJgK3giqvupe2qnGqtwigN5IDJ3Rko/axqUvvHye2sLzna5CuFDzlA
Fppx3x3yQB1fFP4wn/ljsYMlXEfx9OiMxTvJQutL4jXeqYtBo0lnGGbpvqxaayvNqOvKTRCpydEN
kZJL4pjjoprsEtxjtoJJadEGuaKnDb4FvEqwUPr8cPpSt91iwVF1ZzNq8IuEL/+BBb80OSWuAVLW
53vcDkWmbumtsjDZziCv2Wf/MzfrrfJoqOO5BxlO9Sbqpp+3vZtMFArH9gCM7CitFqZycbyNYZd6
vqWxjbkbd4EdNM++m8T7tuw5wDcBycx7G3SEcfU9Y60slXMpn8slM9L4hNH6/l5Wl3iXWv667AN/
M5NweGzBNJsDZ691hGvpKTDxOkg63X+Wi6v7xrZoSnMT/YqFKSn4vqnVgwyRjrYKT3E/U6VfhsVx
YR+6rP0Lzapt0Jnqi1yUgJM1Rr0ZIAp3ztaT4u9HynZX6fUryzs6WtKv7jPaFHAZ+gdoGVeJ9jJM
kHCHotvGgR6fo1j7LHuyO+X6A9tagryXLk4WN4ffxlmd5W7Be1QrtfBI3+juWG1qJdXXd1VlAHj0
dLrzfgNaF5idHivTcx+dxdGijkLO+bM5rK2lKTHpdd3wbyiCxfEeJ3EH/yf21jKAxZbyhjpeUTLT
OKfm5TVXmvQ01GrLEbxNXuwE2eWx7Obv6hRu8mL0//Ky6bOn5dbj0E/GWg5usjHUgZZtYrNHJUAF
WnrvOIaUZ5+myrtoAE5IUHnWwWwH84rrmreZ3Lz/nFJwXo3otv2poZMGcBfNE/QT91TZm++douPh
3WXjq9JF2E7XEAvN2GowKwxnNBTZdsUoFwrS1ir5baKHdUsloGeB5D+ybWsQPCMVAlDmw1H3SzU/
uarRrV2NrVeHFnN+wsKKtXaggq6O79IIWaEuQxM5qyojlYN6pd4CMsd9Ni/7lsNF7nfrrI0BJC3B
sYJhuVHvt/VQOGe5SBCexcGvIuUgodvT5PY28XYbkBDTo/nBRmiyXn14mJVhT9qNYb3RlywsAm79
OmAl20oqVmJyF2XYhurjuG4ld3tL2dbpn3qsoxVtdcPWGZvpq9sFKOSG+Z+sD8G6TN30CfRfcv6P
EaOTBms9GdOnhXR59vXZXutVm19HBBee6jpVWNSMAPQUTbmoIxpDWmK86FFs3kISn3t/pWse+eZf
cZLu4wqGRHeQEVWRXPVksUtbhOnH5MFSh+QmUC8RubjpbK8qpdZ2Np9Fb4OArLGndFOu5jwfvU2b
jX/cDj0xIuGwYkp2WCZ3UgBRgv9o2/3kb28bko4j3CZp/c8Ty8FtacGWvsw2t1Um81A2HrsfoYoZ
d4/gwUpT2V8CNTry1TVO7I9qYyPndN5pR3WJacocaKt7VkBnMG8u43Q/7M8yZJkhT4mMrDJueYRf
T74f+//9pNuPMBRYpDo/uigzfO1Z9XWQOSjthenVGHA+RL6oua36cJxOatVbX0L8VfZq3+l7r0+j
t95Jjt3kog6lV8+Gb+vXKMneb8nJftCvsRF/aOWsgxNVvYPhBT0c3wot8tgMm62K2eeq1m34AUlp
VJcpf7zhHkbHWvvRzLZSfNBS3he3NvZTGFB1v/pvmAjL0n+OF8QEhKfiydevrmHOuAfIVc7Hclw2
w9zbI+X9KqGuq+ct5ZGcXwnSqxGgUzQrIODKP+Qek6ZALiSGbwRaWL8wGlZrGyuJyT/gPtdpOrTW
xClwxuHq1OIgt0/SaNjJGRFk/B/Z7AKA5z/2EpTeczalYJRvyIxC55hdAz0QPkJF2vMAEXDh9AEa
02ZNv4Iqfh6WloQm5Ufg+sqLNHjJg02ai/JGf0jDxNyEdZbslUWXpdb6izvHpO/RzfywQCCyaD3E
eB7LOnBfOAIPHTl74C32W0fbvMRIqg6sOy+FmdrPo2s+hU4fvdPCHc+fSKW0XvRuFxYLcN64l0UJ
9y3Dqi6K3iul0S5Rq1MnW+b0UQuNIQrUg/RS0mfl5Ml++Xqro7XOYCYPTvOOpayyx3lZe7WM/itQ
tuxPviZ/DABFXmcorgeMzGYcN7pv+bID0/y0WI0tp2/ZkHVUYRJHM18AgTmv3USif9m1WT6s7SRy
v8oc9NmM0+DMzW3XpldhuDdaz73t2sisIf9Z6uWR12/A9q+Da4X6Lx9qEAbdwL5gDEhhtgtWIYvy
5Ip+95d+afkp4o96kqJNpeTL3qjaR2YRPktnijTsqijq+iLNhHT4esBm9SAPMhxlWOzDYKLlBfa7
KagQeR3qbLdXwejgffXr5Qp5Td0pLtWk+1vUqML6EvHXB5FlPt3jTuFSY22sBwnJW7rpDWfDGl88
hHP1LYtzYw/uoHhgG5QknHnx2hh1801G+EuHLx7wIwfFDbsqZx326Tefw8H+1iED5dInHHuD2HlD
Khb10NsTZHIQFt9CJ21ICWfAmYMMsr9uTvmx8gGrg3ddDm2+mT8P0CSxq13OiaOZPtcgd9jOU1J3
PYrSXuWeUTnHd75ZPGJvtwAGyq0yjszoggKdOy6dWMjex0w6VsxOxNrl9um5dtX5EZ8Yb+9lWXYo
mrR+9ZzpG3J32Z+hMb/XU4u7Maj7BTjwYYDI1FTl+O6naf4yeFmyzR0TQ43lIncTnE7eeloUPsAo
jKesv0CuCnAf+EH9gEx0Pr5ruVJtXR+8qKnx+SmcMtkoWqp/82AGlKUW/8CZHYSnV2rPJAeSo12o
SLHnSkkmQflb9zr/KfJBFnpO8CVAyfQTkOP0YrWIvquxjgoxp9YEO8wGyUzeX4M1nigEXiWG7BRO
s78uTjdcoq7CjvRXSIa1ntJsvAJRb+kwkOmBTLG3za7CZCpP/kyjbz1OEz+0avmWjX78SdGoUQTY
ahw1yh9PuE6gGuaCs67s/gGXrfITjPujt7w0cgxejjoKAhtpknavUXb09bM0q/5bHPfTlxyNgwef
WzhoTIJkgOMJZjl7GYUU3Jtt9NpTmNhsIJz5zY/LnqKN0qGUwx0Vh/52h/DD26C6xk7ilqjj34d4
uA6VK6WY+nMWDsm5i/A+DLLyUIlgNept1gqG+L/aOWmFTdQDPe4GE5p/72krwXSGRjifLWtBwy/w
0HtT4KEyWHqrLDDY50Sfhd8eY4wQs13jSAupPBmm/ugX5N6lUy7hPyOkZaLGdrQN9eeIMG27QzLG
wI+C+bubVMPZsa3mRQl786pG1r5T0/ZFQkAB6l1V2u3mHlsmlZ296Zs3fbEb6M3uKymc9Aliv/2a
NTlW9dgOpEqOgCiGOGulNY03E+bcVg9HGJKh5uzjYmx2fDMLlGTacKep6N3dLPwC6Bp4jSzRJTMB
AplBYggtdzE8AxsrkH0d4+Y2Ilj6BfmfeY+j77CVZrG8kqvMao/StCvwDqi4TdfbYHdahWTDX2E9
RC9Tp5w0vw/eak4gF15f1srz54NW9X/6RqLg6QH/sZs8daMUnr8XwmOvRKhqSXOhQ0pznDVjNesq
TnDnskpf7hsuuUPQHNeTwZp3soEzxavw3hOROqA2TjEnrcN81xW5dq6yzTwHwzfb98ctb5X2VMQo
kHhp9Lds1kwDCWQ1CtxnzGqjM2Zg8Tbv2ajXOI64ZB3UWP3SWZl2VTB5pWbmGW82Jfn94ObU7QQ0
UyYIzk2Df5Emk+y+dHeR30AVWE5kSqgY1xj1I2ndD2n+4nZcWGyZbrGlsBZrI6wRKog+cspHO7BY
ywXcMSQbE/OGGznA9pR8rdtBeOyqbyV6cfsSe6QHRa39GVcgbsmXt+u+7tNtlxjKg8T0wsA1pqTu
d0Bj4O1ncxl9H6M4ydbOuuGMZWawc52gh67WYYjklWQ65VYlhQUMm0u/9PxXbOioOKTm9PLb2FKe
IkE/u5RV7QLNxy8cownKIpNKdj2Lk4ut41wY6ycsimFAWhWOa71jXWI9yZ/KfFhV+TBdpZVKSCn0
rW2VwUZirTctWaSepbAjb1s0QXUeJVF7b0swCWb+T3J7GxTVxpq3SwsMnjmBBuVnBbLw5zMkWCW7
KpvGx7JzlFVZNNmHCqquJ9WFksxJjuVyDieRNiDG7ngrWewx/czxirzcF28J35td0OWbAK2q9b3j
tt6HCC/9A272zDzadpU6/g4ojxYg+v1yA53fUOaCP0/qkg/EMhGsr5lTN+vDeJtywHaKlTNYE1J9
SbT9uGGVXWufgIOsUzfaSvN+cdAgUZzeP6soDjirLMmtk1rGL3OY1A8YEnHWVcflhDs+eVr7Q5sc
93j3kWkVfD9SB61dGQZGf3pKGtPBFuXnzHmw+6MJzMvba4WbfA3sgoThHBXbJGAb4/jhW5652h4I
gb33B8f8ovjpSZCLGRuwNaAHjHjsMblOI8ZaIkiiJsmRje+8VcI42btx3547Y1bX7eSM72HDRhdS
3nAeFL1/x6zBUopXPDn2pR4NT94I/3Wh1iYKmdV8ADcsfNzZ056GIi9eFl8ulup05n2I6OsXxWu/
I0jW7lE9qPdiLnAx7W74w16CetXUezEW+CrBbMR6p/Lh12qD1T7AiFZgyoF1QBqpYfMLwCcc2/qz
3aq7G+gBMfj9oEbGrVnlxdnp6vgT/JtbDSHj1IPmlnmSikFsV/6zc72XF8bG7E9sMWJw06zCa5gH
+LkWbr2V8Y1hjnjSi5VVRAUIMwv7NJPwvRdI5e5+HpRCqjSrJcUTomkqGLH7j9T5yG0AF6mgmql8
SMeCD/MXoJiESPNrj1YQbu6TBGImD+pxVtjoAnRNXM5EVTg0yRestYMXKB+3tTucp10MXvBRlu26
Mrq9EwTe+ramL4t9/D+MkJ1ANRbphU3D5QY3zvHnLr3pqZv09GVKsmcJ21SQ9i0mdbuhQPNiYa9v
RMBjWoS2oboYHdY4fQyoRCLzImyiNHhdSCxj8c5dTX1IgvFLsJA1XT+KtnmV6UcV6OZ71z/MHVTP
Wgm7Q4kW8U6ahdVfqiSPXvUJMzMvs2AxL7M70MBwXtT62rGLelmeWoZf87rNsETnFb0rlbo8tIHD
/hK23178GjunVxE3RZ5KmuZYlM96i0dP6cDdBmb04mLicRU3x9Zqz4OQSdALNbB0wcPE9tzxWMQc
Ei2dpTfVp3RbLU30Oaaz3sX1Snq1So1fSg5n0imXOkZWh5P7o7T4IICnRThLnw3t0rXpdE4d37i6
VUnKLaxgXxXx3xKy9Bk0gi0dVvYV99PwOOHrg7+D8hoEUVF9hsddrf192ZXTH4Cvq/3Qmd3eSIzu
D38fsIr+QS2r2s8qcncSJaEV9H/NCFvbpeM1u6KNnGfYvIjB+nXwFKdFebCiAlihyq+/46xxQdmJ
LfyYBLumUeELLh293QwXuQNwAOdA2rfbyq5PqaPHR1sfApTml9n3OahaGNniUDCEsfOsdsYPQdQ4
iZ+vXDdAlMyt8zPv2WArGBzL3RnuUHwDPK1tY8soTg0A0lNvobONbjhyvguAHAnYVRtV9fex1UeI
Sqn/OJmjefSx/tjDmjE+ydiyu/odHpK+auFmkGTuRctsLDqzYY11x3ix0K24GMvFntF23jWu366A
9gHNaa2wuaYe7m9ayPamt/qxR8MCYprq4VmnzKl+Yc9uI7mggARwmjMbfIy6pMMop+ZsLRe/Nk4R
+cl95JP9Wrt+HZ8LZdZc7M64tfywRQuzTupD06PQio/qmRw14jZya3lpx+I11+2RUuiH7L2hOd15
0vTVLY2fLD6JoVaS0ZfbX913j0Rq8hwjpZ3CWcyCGQkyzwwPwCHeM8OqMDL558IptxlX0p48yrZp
T8XG6j8Owdy5vs2o2ilbuzF7yw/T7s+Cg5XtMuoInZOi3xYDCEYEDiC4UWFIaibFUUA2nWSWUy/L
DzJQgv4CH75BdJbRqurmR2PJVEuvXIahyw818jEr6dBD61gD9D5Nqtpfh+XiBkZMRr30tikCHtd7
h9z5YXFKGk6r0hmGCpaGy7BWVeyzpaDBsLQkLuOl2WmsUXOACJU0pcOtQr6WITS/GsTbIxz/L/hL
oLTX1OGjXCSeW5CjS/yDwMr9u0NVi4OVlNgcLx0yWO6MuMyuVn7N8Wwzb50Sd6b8AN8Tc8LUOPyW
x5UjRNqp7ykViYO05HI/c3TB9I4NnrsfSzIIr6YXZetbJgV/2Ge3cZJNMFvRVUnK4JK4frklJTa/
8zU/uY0f/dA6jkyARYtXiqgYG8ZNjCnApD933qivZAgioGRhtPmbPI1EbL1uZ7/YF4GjbVBfUj5r
c4zzeNPFP6rQWkONpkLTAqPC79b4ZmaA4CvbUD6hOYHtQFFPJERU46iMHktjaWSPqVrMC3zxGITs
9+Jcc89CCWkngQpGH5udWwNDWc5qMhga38fmXGvjqkqt/oQ0lrYOLHhi2Matha0C8JDzjdWFr7Yf
RPsAGMyJ10N00gOqi9OYUQ7qurNlY1BrLBe5c7U+O6czh/w8Ga5V1/+MS2fdGemuVqldSPPeK/MD
Dd2Ahlr07t57f8qvH1hz3OzYl3+ybSxmGqftjnhgBF/rGhWLZHjLWMbPftfYawlbvCvYQ3j1A4xg
6xW4yd5aJGC8EUcagOCgupbZbhq9Kq0avjQVWhemg3+qswyzCsQS3Cl8lHyIJDfumZH/Q0yG5Pqs
HJ3SRtGYVMotTzJ0z+Eca1TSoJFYDR/oYjxR0WHPbcfsGdkDpLvfksl64a6TtNMe7vE8RWRvqU7K
Dj6wlB3Fu+o0J3FXbdykdg5F6D70SQrIHD4qvKh64UXlHXqKVlqOu9tI3bLRsBuRwEAtc3qq7PaZ
ZE57FmqXXPI8T7Y63r2bO+eLGnJ2MTHtkEk3olfBVHOZKrH7VA1zh02c8A7gfPZzmvTexy0/tVXL
Q4nkzFk4daUfIk0bJ+WDNOtfTSEeJV7ys1eaH3oXzrC46dznymA1s4sHYSndByda2W1ndeJ/t3gD
u2yJlT7ceosBsLX50Aj3+DZhDO7GlOhIPHB8T0ztfL/MTah/bPKvACHwa0xWkDLC/v3PWTrUuY82
eVM5EAJVahTPoT76JxMG8wYdkOmPOBge1A6h6Sau670cVX87ucrhN1yQTNIrF7vJ0m3beqiu/ero
5ah8b8tAmdzWBhIxoG0RqkR0oF581rCt8w8cIp6lJXExXZPmfURvtM/TCOZhde+Qccqs+4feGp8/
GLbJkGrCsDVMnSPZoFdBq9sLbp3lji9Gk7Qk4miSscV+1qlepSUXpBkpjcwYZcustmjDh+UZ9xHy
DHRBfj5DRizPuP+U+zPuP2V5BuQU5zyV5l9qrgWvXup+tgFBPOAKF75GFQT7qZ+rnXRGYGXP2ITg
i7T0SkwBqVlQ23iRkMcpdz2n0XzslxE16ndkzIDlSm8VFs1TtZge/poON2TfWNADF5Z2Wm19Kw//
RiaCuhMW5l/UWDMpUrfqtVCmkmOXNwEyKudHvoxUYr1Me4vn+atHyvBkIgVSfW8CSIYp1W7DeXML
k/SW609/VAZV/HlKcFlH87SdY9TE5gGpHuKO4hNPm/KsIgvCRxrNAM3w851gwtIY3qehaTjnCsaM
PNi/2tLv2oO3FmyZmQcvoenEG9Aso7Xyq2w8TWXwbPoFX5w+6nnFlf4T/wf18+CknJRr21inTR19
tz2L935vvylYqe7ToSsOWWyFXzjJPsiAFnD/mpMw9mNY7mDcExydFoaKy5/poQsxKEMcy9mmrld/
ceP5bZha50dn2MfYLJqvjtJNG38ZqtnZfJ46/8NQ0Qr991CWzOjUkfso+FBe3KItt6pfau8DJIhE
a+MfrmMEsI67/BXxuWHv+nN0hGVkPoPQQQlpGVIm7ioNnfFbPlsp258hvLIRDMkVvTdmnq+p4wDW
s/riD6UJvTNi3eNLprrlQ1gpjxYr/4uEFOwYNqVjR7t/JuRbIHjqo/SCXERapgB+XvRqzglutJQV
1VfjIN2mYeecP77dpiqeFoKswqZGOoMWTZWGGvUOlf3o0M16BqpAix+buuedkKS9emkbFLSXGOYP
vXnrVj18ICsvx8a4iRTehXyEQ6M39z2ioj/HRJmqstur+EjdJ8qPUXqkORSMdkKE6S6uqkIXJsN0
tKcE2fJB41y+ZJeS1iw3VW4PW8VfUIe5yn7VBV7uV0H+6JcYCMZe0T6h+BTydfE6HJ9oTrCZnhDJ
0feougK+luavjgSvawUuDU6ey7AlHqgRurQZzJPYdSEkqnyALrljneRJt3F9A7qxyV3A9X3npbtq
cv2Tps7+qUMVChb80kY3/WFI64bdya9YZFQ/B8poGfehu6JyqGyl634pfEO11l6T5MsXKIWTE7Gz
LxNHxflat9yTHeh9cglhkvl8yPe87LGeJ4VBIoKFfj3pMQBdxXAe5C7SbB8VpvnTPZ6aA7zzkDfG
Q4tL8SpLs3FvJ7kxb+IlqGnTbYq0PnQMihuuLM8f9tIjTxw6TkJ2QR2b5FmMMMo6K8YO//dwfLhF
0twYbm0gHrnTPUxLXyqjpU8uPRBG+mTePerOXcl50du2borgqWJRZMUq/qVVqgBhoJ1RwEgCOId8
sB8oESzlpa2o/aeyHu3FXkZ9UVEYOhej860JEf5Yc9CYwI027T4eNpLJkfwNfqHu3sCVaSVJn1L8
1FAEeZzarj3LkHbJ/Vhd6+6zPFQ/yLnKU5axbZn+HAuJ/cz/xXsY26TBAcxOTvKP0a1Bu1LJOcaN
r75IaLBgnLHqmLAL+ecOaKS8mFhSJXaJFecSChwAJS6Q1tV9FmXYPxvzR97OFHD01H+um/Ddayf1
K8kNf2MNNipmU1e8Z/Hnog+0r32j8U5tICdhOql9JcmB2GJaveZjOV+0yGjXMts3CuokcOWuedo9
ji5qDMPqhpYjV8sHM3DcE0doZaUt3BZolD+b4rN4b0rvfbCYMjoRHohpPUPGLGdjn6WtSmm6A/EN
d+ybYjZbVkL/LyWeEDef8/cyCBANGVKqb0lvHUdUUtbFDFBi5qxy6kerfogSeMZBbzmvdlo0q0T3
4h9IBqwcszD/jmPtyRmU6muuedq6wuYKQpWj7h0PbXzHauDjO0F3YuVTjkFqtr/fJeD1Tn0dKMf/
fRzbpWI3IDOFW7dWP6OCDLvv+yigztZPl0ZYluMD+32DHX/QWAbiVSgVg/k63Ypet2vTupcOy+MP
eCbrF/tJS/xLucy4H2hveKilI2XF2Xmpt/y1/DL8DG9xF+qB9XcaYqhKhfubhTbxure66qUtInun
hlZzhiybX/JKyXYaua1Ps+9aK9Ukw7RMd8A+b6k45TvVhvTxA1f1Fxs/imL2rKOd+xOEPpopAper
lELAld1djaz2gi9eqmT3izZ0n4LWAXy/xMvU9HeZZ7prJwDlYQHlu23K703Z7kuzSsLoQWQH7s0P
vRShH2T3L719of79kwvbOAr1bifz/G3umt7JSaGxHOQ2XdrDNKJBIbd+Frs/RwXo5pySksNSbMzP
A2YkOaRtYoMV+idAG/auGIZPzjAj3rBczDFhky+3qun+DN67JTYoxle9bHWMPP6Z1toRLH0zwGyx
ZldyQgcE31Jvbs9j0tqPlZJCAR+t7M/I4ZCgVubVc/TvwHC1R9dUkIB0IZ3ZkBNtwKwEh4GjW5DY
7q4eS/1RYnKx5uDq2pzJrarke1OPin617WcZ1f4aihIxxGFz/uM+Wzpby6G8WNkvRVeTIP0H9pW0
eKjkSXu5wc2kuYzIsHVuC8Rv4GmBAF0uctq8HTz9NKeQ1sc7id2H5CWVsdW9jTQ0fC+YPFsZWCGC
TYl48pAE88FFumlhnnQVpqGbF9l2SPwaWfkk3t7dqsGOeI/9PJ/yMlfO6ApByIlx7DuYWmBCs+T1
+1eGg9MgGO7QL8tqNSzwbbl8aH+4lS6n0IvTuMg+jcB2vGHYFKYff198JHoFaIrlgqfE+qCClZo0
RwyR8/2o6dqr2fc/ZITjwAhCLP49B5GyzctCJ/OZd1dH05S1prPVVywFYJqT5ms4buUFcnv9ZieL
wxMMLWPQTnHGb0Ka//+oCBrBO1KpP0dFi5SsjKIuV13AHMuzJOwPlnbCbSREUJ9H30dV3VMKje2Y
REP8ogCwwupAC7+7OQAcm+o6e9RoPqEg0m77pLW+1Z/VIIm+G0aCPLD+/yg7jyW5kS1Nv8q1ux7Y
QIu26V6EjhSRkplV3MBYJAtaazz9fDjIYrDYt69Zb0D4cXdkJBMBuJ/zC8O9MeddHbHbh34LLc6J
O/h6C/NODpHSQsxOFW9/jZFjg6G3jJYYEr3gEmVg3Kf+3i8S5zgW/qf/Uds871Wg3j78w6uuuZwh
5BrcrwrpUYVmjIyJF1RRNwT1rYFsOuJOqTEAEyI/HR6cJT8NzJz8tClZagmEksaOSnDsGE06Owxo
0biXjHWyJK/XCY6uQamNdR0YdZXrd4gIHpW+U09arU9Aapd0OQJR5Mg7UGdoJdVoNNaWfYJdxvpm
nH7jRRSfZ9Ql94GKQKFXJXiFtXl6QQ92vIyNR47C6I/hgPy9aIaIJMg1dtUqaS3/Y5wMkcHXcRKT
wRKb2CSQ/VvAYtcx1+tfrxUP2BiWWatTTES/SIhhwiGbEy3etTkUbWlKx0oeq3RVvY/+uA41Kz/b
jFaQHbqJ7S60r9i+dTHi2PiK1e5tIMK3EpMzOaj4ZTUHOTUija/fdXig50W9kS7NC9NukVT7zjKl
OoRL5VwOiVTK5RQROqZPi6YbiM9XXhoVnq8M/GlM3fiMuU6XM5kiZz/mrVPYBHz8GCcbvxYjrw52
gdy/cisjiuXcLPgDucUltPY6K+p2ufFhUDg3GcSn9b5f+/liNWTh8atxjLa57XsSAD+fjrbxVEZe
ftTRDLqVMUaYFfqdnGqhnd0EYzSz2Jic2uN/JcyaTd3r4d0Qtajr/DhzWQcrUOnOv8RjmXEdd50b
e9y31bCkEn9c5TpOCcg5IsfyN7GKfEYKZBGvUNOmiw6x4ngHvVGeix+CFj9pXaAXxXA2guO2lzdk
yDdi9ytDp8Mg6pbc98rNEYJOIsDLTsMvYwDwupegix3F/kO9Hep6uW0UaAZt0OcnKVSiVmgdQwNv
EmkOxZTek4j8w5qz/jUo/fiVPaF0yUGptHdvmM17acm1Il95VV3N2Hd9rLzbVbGNQZp/hjUdH8bJ
wr8TPCZGFPoRsqm1iZZNZxjPYHpjdqM8tNSLxPplS6qAhNjhiDzsI9mNzstuNGM3miDYi0v5stkt
O60DPMtomTf9uLTHGxxLAuusj5r5IAd+AXtT9j03yhJztMp8mNvAevB8c296FRoEP8amyGzctuZ4
ew3JmZGSAnP6DsvnZSwQmRLjLKvfwcIDIgniS9+iAzft0OQZ7+XQxoF1l5daz45YjzYiB0+Vuj8Z
AJPJCGBL12datovtcTpLMza997HLgsfIiZs3pbgJF3e62s06kHdOFX223YhcY4Y285RQzO2NHky7
17FSM1uH9y2HqY7/HKLUuJGWxMvJ2ya5yy5umYQaoHMh47BvLKvFT0yHvRJqBbJmy3SZQM14PEQ6
sosyw217ipZJaLH1T/uwOtc5+mAb/J4xS18Oa9uAT24pMMiBVObpTnrW02QOC1bYlXmwqvBbgrEk
m5QlFjHoYJa5zlsLbQlAAEv2VdReA92qdk2MeNo1dnU7EH1YGVItQ2Y74x5zx+eQ7NlN7MJCFUlv
cImfwKmkL0Exh3cZJoZIOaLP/SOeOshs/Ys4KlvhXdgml3IMUFVzIOt2rr4XMdirQGwjlVVpm56v
4abGe08BAR8cryNlts8ifAd5wCUXpLKXFk6mB25Sb7dmzveGmWBsRaMHtgEVi9T8Q2Ki09OLyE/t
g+01J/3Orit9F5eTeYONwNci8MovoVWuJ/FfJz+6lhO8wKovEtGt/LPlfC794b5dEIppXbePS0vQ
jPnfWj/6MuiZW5//p/MKVDDy8U8FdXx8SBdlryJGjXaKzd8EyxC5Nh6b+UnUFmMdyUWgNV29MMj9
FLD+D3HFv8IyRkbLANL9MnocBvKn//0CMrIZwSc4Rf5nncysXE0oiK5Zpie1L3Hh0KbpVs5MI6B3
HYPbRKpsJdzkiXkqBgW6CsN1JpMpSXFbxW7v44I/TZRB18P16hKDYIcYafbb5Lf1TYQa6E6KaW2k
AzKskNDu8Gh80dXyXuLhmClghJKQW4Sam2k4d42PED67//5S2yN1/CWeBH29M+aqvUEoWfntmwSN
kE9MkfuIMnwMcZGFLWtprCws9iELqOW90D9JOJ+ghCTQn9ffVz7o+ovJ6frfcv1F1v8aDeH+rWPw
C8mgHmWmvVY1+SYboqHdzINZ3xlx42oHw6s+KVOtHt0wau7Skt2JjXI+6/wDKijWC+7IaJ0bnrMB
PWOdcek2X6Yagnru2OVWetsIgkNX7kno2169RZAKAfC7CYHxO83yza3vN9a2NlRUg390XJtpHszN
BmeV+eQE2k2An7G9LfMpuP13py6i+aCZh7jYgPOfb+ZuLyF7icuZXELOKh3hUzQ6kQaa0eT+4L80
0QEEnXInlUapQEZGb5/REv9smgNbLOnoDRfZyaA09muwSOJHs2wxtAWNW+1Q6N3k8S7P8GmakcIw
NyHCzQ/xPP7Brx6cmzFNH6rlYPFVetDUGj0Fa7GcX5pOa4HVLvAx2SeA+ShUONSAp9jAFdj0v/4y
mbKCDSYHvccEAP9GeuUy1eht5RNIiJTNGT0L9c7w9PDWKOzFxkJ77MdC8zeub+46xQ8vrTTTfE63
ZVKmxyLz1UcTEcRHJKQssIzs/PplnkxOc9e/IKfzEZK5Zdl+SZ2hvJFhcnDJf+zhkWi7a4x66vop
QMksnCnvbWxqtHo9Iz/GS9WmRjchLT9LFMOVH1HD1ovPiYqur0S7MlrGznqvPGFlXm+aAoGXZhz0
z2Vf37dOAJahQLgfN9nsex+BQgCF6r/lnV7u4thVHiK79/C66+qbsFadO0evwV3gPPAiVzIbVpRp
n1ZNBGIWJHW4lEwSbGoOpuKmr2xv0sUaxvrWFvM272bry6CwUvCyeHxoFtHdKO7/aEc2irWto4hq
2qD4jKh8SosO8aMIhaulIIjrCtJuywhp/hghLZk0JIa6a/LoscEUZX00lIr/ZrZz9sTXb3iKknB9
NOgt3gh1pFoH2SiPpf1mZlX+FAEP/WUUylUW7ke4L2RxympseZaHWfCsJXmDVgstCRnLY53iyXPX
+/VP8axHAasZMBsYFlPBaQrsYTfY3XiPvvB472VouOaRTcITxck9LkNjiMGe89QFRrHuT64bkJ82
JHFm4Zokm5H1NEsWsxbK2hsP5/jNBPf9sXbJ26kQ6PYiI2omPRlk3rWLzqhZdwkiCeF8xEF13OeG
Zp2GRas7Hr9o42i8R+5s3Ni9VgCAwk8utHmHuElbUkDUnKfIBOCz+Mm1iQVKYFBeDRt8hUGe6CnR
FyUflxSglgX+k8qvvOqepigU+fM3RBc+RsZe+jESZSHgqyZZR8Gc4FDhtuq3Zt7ppBvuV97DSnHQ
3ga7ye/xUoMZIUyIlf+gvYV+lOOCgkMeonv3gilQzc9x4VQPLnsJf1O6Fe8J1lvHFaKgdIEF3mrJ
261atXGsHJH7BIXh2emdsJfA4+NORfLiOTJT7ZzZw3yAUZa9k6y5s0uLPac4daFqQF6wKN4zCMV3
EDrUZ26E4q4vnPdACPGYsVhb5BGao/Taljo/f5NTOZCwrUBQJc62bxJKF4lavZOmgQlZK3exCeBi
kwxzvsW1Z957SlJceq9ztoPaL8Ia1HpzEjmPsB3Di2aY0VbWfkk7f3ToVDsuA2vnrVmbEaawi55s
UaG+n/vaC5WacoMMtfOtHUj6F2n7hwKDbttHGRXIIDTPhTYXx4i13g5W5rzT8mG4NdWx3MnjxUyq
Jz0wnBeJt+xvSPpQcP4RB2N5j7JY/dU10/y9LHolP7cORSpHbfN7wNIIpy1yfmTi8vuxBgcmZYN+
2lgIx1wAivi3CstbwXH9CvdaOgMX1vlChLkivaLBK29QlMhQuNoPC7dKbSjJGrlXYoSax6exTO1T
YzTwgpGeQ0OGWs9L7ZfIew2jdnFc274vDUqjSgv5FyPGo9UV3Tt2Fv2xRgNpuXeaN8cA0lrM+SO4
g2HTT2mxg9tuAlW3tXet+trMKlp1XmOdsmCcqOLRNNBUImHsPhWLiFTt99VGGyPA4MvsJkKYyIIK
80HajSChQFHpTmuWVbXyj/ZK+uXx/dH+abxuqN1JzwZjO7blhCBkDBYDSPqu19Gec7oiOCRObR8m
DDffjFijDMGb+Cy95BgSlNtz6156ndg8GX1SPmeDYyO0fZJBkK6cR62qHqRl2NEEpjqk6rdcP+tr
cqwp2rs5vIjOcjpsG7zsRf0KQLV/6ZeDmSNvqaNTdZRmX7szyOzis7RkittE746pBrioMR4IU3+M
kVncRYVnnHD/ogq61OEqo4A+kYTVVup1EpM63ODZQBbQiL/GFSXUDksKdLVllLHSmycAb5exEspT
H8xtNbH55/98C3L+U5WPE8as4BnwGI7Xph3hCUXlYASRn/sXq2zepARBhdK/uEr5JuUKN/Q86ZNq
hbWMdBgp6KN/MW+5ioz0C4irFvWxQ6RmR1k+yqLRV1Csd+wwvpNlZuiHwdHLx3EnvaxK08fZeB90
LIUXIWU5lMha3/vacLwm/Gz0+CS05vvwgvCwMu+Pfu2hYJMU6SnVi3d/YaaloTmc+naMQUHCW7NC
IORNqNVkPmlCkN2bTdS/5mbUP1pYSlTR7yx+/O/u8D0BuvEtU3BbCmerfMEOzzhE4Nhv2QCh9BZY
i3NF2rz5dvnVi6d55wZ2s0UWvAC+intrrGv20RHRGfDjf2tLf7r0d6nOV7iCLvIX/XWu+2IjhLwq
7JpnPFR4+pTTvYRqpUBeMdZfhMAnh2CpvJKGRBd24fmth//lpDKk2DgKG1cNH7xi5uNksbOPm849
u6J3oHduu/tg6PaAuA9O7LG7K9oK4MqkfLLgUEv+13Zt84yqzrRrJtYsmDFE81sdgg5MSQztRP5E
5OlW4b1+2lGjxW3ZNqwjTPoX2yyc+2gR6JIzeFPOfVvx8A/Ldtr/0iFDBuos+Dc5O2nlGS516YhI
SDqZ9j5Enm0vBArxF/bMA4IjDQgf+BZaqZ0ayoU3GoZp0+YKERtz/+wFZXQjoK9ZeuVUoGSkAQD3
j3/rXa+w9Mg8udTgxOrexPaV1b7DS0pVwPI7VZ/pd0b/deTljog8mU9WFizmDTldEqWtViAFyCaj
AbSpbZoAenjWT/puvZmkPXqGvisAcKvHa/96Mw1Jf1kFL7LRg3uiIeQR9K1yG8+aeugSM3hW8R6F
i2s0vw+G+xyLajT/f0lhqX/6Tv+7ijTxb2mYw++uo+ApxT7vOA7OcBot/es8di+tIKkau8FchOb6
PbRi3brt9OElKpXt3OqrjsCKBx35/9rwt+TZKvssV4mjC86164ZrjaUJli2sdmoExg3Al0HzOoyj
+t7teH4a7xTrdDwz8g5IiWe8Y4KrHiKjMQ7SW7vYbJmhBWzE6sBomyWaCp0XoRxnYjew2E2b2hTe
2i3OsfLXl1hfx/HGsIHJS9NQnY8h0pSDXOUIlHg4abOaqMc6tD/P3lh8oF75TTTyX8m2SrJxV6UI
WaFR3QZHIYHL4dpzjcnZIBRxOdU6DBIQO4bGFGk3+uCc4xAuluMa33VFvUsqO/iWJ0BgYHCCNEv+
6FNF/2xXORoDfZ78XgdQ4ecW1JjWADWCMRa/BT5SfiOJ7deh1L2t3aVQNXWWG2nKjmoOeSxm5XjR
PCu7UACj/FoH5pe0d49ptqD5IOJHXa1+6T3W5XrW2M8Al8ZDxQe+LSae8XZNSVgsz1qlS86KPp5E
j0xCcsgW96CrKdo6djETknGDaWTnPk1OomkmoUqZ3sLB7aHOdP3LBFW2S7Cd9hZrRwhPyd4PfVAC
SxNGefyQhv2NTxkB4S1Q05SSFXKnmd2/oOdXn31tKSovVyrJgrBPNBaXDyCv2g+g6xXyGlSOXm1i
MHgH081/v8Je5eyncQn3VYv4xvxGxsRYdnhe6AAiVcIn2dIlPXJ58NW4HZYdocR0hCt1dw6fJMSN
isRgxqtPOicE1e8g2L4hqZq/Rk4+k3aCN99HvK9cHTfbiTWL8KFynFm2YCSqs+Gp2WsE/vU4zka2
U9RBOeiVXWwLJfAKeF+RdofE7sGfg+Bmjflp/ZL3g/HgbErDLBD+ySwsNGzKgcsazja0P/OqGEA3
GvPjYFnfJUy1zOMp7ehnIy/C176qjr/YEFuRBtMmmOHwLnVrOSCH01/GMMEW1/oISTwrA/3Q1Ua6
5Y/fA1FbLGocckZ3IgO2umu5ao3DDGm2raiEBVbEU9zO802HuAP1c5j1ZVHfd7MTPPIUDB/r5WAW
kbc1LcAF0iEx6Y3A1qsLumMZL5ewA5UHhAGO/5drJIX6x1h42lkmSqehD5+Q5DNOWg8Tp3Bx8JO6
zHrILGQxFgkNOSR24wAscc7XkJxdaz/SHCz9z9p/hjKcn9YdnhYm8zEPRnezIsy1cYoec3NnYzTW
7NGIQQByGd07zfHDstNgAwPuOrdehiawX6Lwt7bxh2eJpPkwgq5ohpP0BeWU3yilSyI8AGG57qHA
Ps+HK+QjjyZu/2tboB4/gUPaJn+j6BQcr0P0EbtlrG/SsxjioQNpAUV/QcwWvZqgCLDkC9U76ct9
Z9xN5dwcpTdyUa2Pwgm5XYDjr4qlVpcp0tap9aTVm6xZsNBjYG7Rkcgp3iyeLDY5jXPmJt9DdDGa
PakcAPmxcr/+H2KcuU9ntE3rQrOpPwPUScE8PpZBWV9iWOtXOI/EVX4TOGiM9VAF+WksmZCfxvqL
Oe517FSOfwLxBn6MxJRRXOBij0dlUgqWh6R0NT/72gRj9VibcfcMjvJBwlEdf4wS3IM+lz+PMvQH
CYdUKXxE73Zh1RjI+ozeje7jQcry1gA/UTZbMt7l56Ax77IE4762H3aGrsRfw8Kd+XJE4WuWdO4e
L8JiW0+oS6Jm2z7bqDaew85rFquJ5lkOIy9XVh29eoQzgtdq7EKMRPn6MV7Q7J1tm2u9zY7ZiMfm
PJ+k6Cb1M6nBdQBXR/S7ruHZ9AP8kft3GXSNF5GT7jXMq3bXjh6r7b+KmlXjQ4grC3fng6rYooCE
AeKAx8J6pkXTBYfY59RCLvcal06dfcitz20emosDg8TkELtwRjtH/5O9bfeQOyAVSxtWF3mm91Ht
51vSM8kWD47yvRrRBbWVCLMNuyneYci5Gyc1szvpDWbz4GlT/NSlaHJau7Twk72kaOYh/GaFlX8W
/odwSmbYlwfL8azteke6gWLfw9tYJ8iQdMR5WUG2GLNjzKRy23fu5SxSCvd+CDT0m+LZvZ+WMxIP
7s+9sflGvinYYlJv/oYSyU78bnzWqrugHt27Uav0B9cncy9081HBGLDWkk+DixuG37TWIQCivbX7
1jmDozO3gdL4Rz/gBclrob0bsFKWd6u8M6No/oQSXX4vLWPxX9ZGeIXyfjUWd2Y+gfTJwcXwCniW
uJoMCen32gqPfd4ZT+1ysF0vxyBbtc/BzBt022TmXQPc935tesqZMqD/KGOtgpeHbw0HmV4A7Xya
yzC4tbTxj4/h0eJnTdpyq3Ut2wNyUtNeq5GN9qfl6qniq1v5BDLbrvr3ydAxoFhKlBkJsq3TlsH+
Wp2UmuS1eR3iOgmJT+kBakMlQOqdrtZou2mu9CXJ1hvVe5gOT6wRyEjX0w0m2uWfs9Z+acsRDaTK
9JHlT0xEwMoFq4AfZ2RXGeVXCCV5bpTPUHyrbdk5oKS84k6bhxqnQdK8Nosq6zhPzq8V7Wkool0S
8BCU79T1AHfllW1idSMh+aY6Af+bhv9NIhR4EDEMakz99NkrNhKsHWU3eD5iWMYI6yqffe/Up/W9
seggIuda9Zv1dO02MKXsuR9QBVmGwyCnShejmB2UTvhgzGG9UZRSPxoIOD4M6PSZm3lC0So2FNzj
luA6cDkzqP7eKHr+9NNgOW0shB7npL2/jnVcxTo1rvNJIE0CYYqzwN0O1Jy3uUCeEPiKb6VbDius
SRBO1zk/waKuw9egXFOGZw3y3fxiX3AQ/mbLPj4i64uC7/hNXXb5MRqXiDSRa7iM2IdIxzou+Wuc
W83RyVDHb8MPeeCWm+Veo3B+r0TGNxNI41E6Y9EWltMp0tO7tlU317G/zHdCLK+sMsct7MeFpzg8
a+js3TVOrzzgYCLPqCs/rQurcVNafnm6djSsLo4luIWNxDrHmx+q5F7u9QI2CXZe07NPhda6MWqF
ptY917g3F0c7zLW7f/7j//7X//s6/kfwvXgsUl74+T/yLnssEK9v/vOftvXPf5Rr+PztP/9p6Z7L
dsaxdB01Ldc0dZX+r1+eUchhtPZ/AEWPRRTk6Q3Y7mxvRQkUOpcv+ZIblQy6ZM4NGLqkq/WXEaeX
Rk/HV5239xnXMHePzfr8RQ6UK909KQrtHOf19OpZNfI6C6VV01IU/svpovngw+thRBrXjNUvqJ8+
j2Onn/RktuGzDdAabtDPM28QtLstHfJ62JcvrgL4hG+wpvcPdq4qOlZ/eXCHOuSBkjZlJNxx1wxd
MPrYBVQwwLU86sFKLM0oRW5JxSnCKax4SyoixrGCQzKhjw6sLD0Cd0jWWDRF97bC/S8jimq2LyPO
x9dJIEizk1woTXGe//d/DVf/+1/DUFUPaXayNZZrGRp/j7//NdLEIO0C7uImTcD5TFZQP6ZuXVMw
1JodbrvlXmJywD9Cuy+beA2hIwdrqwN+rZtNvKPiir5LWg0P8Gn69YAhRw5WtOC9C7AacZc0HEAp
d9pxioYm2rdN9Q3d3t2HzEfpNu5FacdgG6pklxHFgt54bVNooII1B81DvZxJh16RH5CYmzsAEboW
bz0JrrNLq9VRDDimluFDRWbDuG4xcxQz5uJjw6m0vOtTzfjYcCIXGIM6qm9kqEyazIZNZ9gZN/IK
hFPRnK+XXGNcMq09+1FacsmuGOODNNHzix9QLFr3rHJduSRYaWP9MXJJT1d8NN7Y9Op8gU7//k9t
qMYvf2vNcxy+cqSJDQvkuPrLN09RXAOzsTw8RaWq3YypS96+wR1CT9EAxsHA3bXhBJ7HL0jXSXvq
UhtuzIs+xdalM0sM8xr8c7dIWtX7te1FSnPnIezmRN1fY+qGv8IYo5dr5KVzCUF/n2otG8ikJ97r
5CWfscmbvxpz9oqJkvdpQqTsYChdf56rwH7iWc8zzO3Ur0Hbwg0Im9/9kErhTEbyFisdH+GHBuPO
eZi/IjfXDlP01fZtb5vVXX7R/RGnce53KDZWDaUQkp/JT0uCxt541qA8zkmeIkqPtIfppS9IowY3
BmS4BzmoNemGME8axElnFw4t9C2JSe+oR92h64xgW/d9u9geMi8syEbga3e/xvJxYV72un4OhrHf
JUMS8fZP0bj29ZY8FLc+/HTUcOSgk1NobLa10pqdYby3rfH2KnhtIZ2HvzJP7/Uio0uZuWERsb9e
xCrQwACCEK8XTquqOpMDy3ATjDWSgzgd8HjXKCPFWnnJUnyJhkQvsT2pyku5xFrY6LzmXPt72Ebx
aR0tPWYbv/tOByxE5i4zZJo0YeQ+KANAPgmtF5FTrXDOWt8aEFUMLiwxuYqnG2+FHR2tPo5v+xnA
wvjjoNsFkgYoyoMlpoz+S4c0w6CFRVMBK5amzLiOM23FOGfo1v4SvzY7lM4cDzezfzV9sCdYYxkA
SJngdPq8C0Mka680L7V2dq4SZrcBcrQUyoUgttDGlg5/6biGVlKZdZ+5bCHVz0qRjV+6qLI2TVOO
D5qZmvd15fZb6Ziz+YI4ff7JsebqHLdpgp5cmX1BOFP6MYjvNlppnFRERy4kIduLMzocAL/vTVD5
W2tpugAiTEToKWmrACcOVgCyfCdz1Cp/MPDKPpuuq2sbGW5F7MhBOS2Xk8Da51e1fTbt9nEdJNfA
iyA/wOZ0NzK6h799YmNM9p+MbvxS9idHx3iv7PS7hhwzSv6u+ZQYCAhp0dqIydrfG116lq5uGWT3
fPko9GW4n9GUmMn+i9IibGRpSoe5KDrjpZGS2macxHSyH7jYD/l6PbloqQUs0xbIzvLTZewQg1QL
2qfamC2QyMZ8XwYIT9lAQCaylqGio+bQQbXDb3bGwjaujIfeV40HOasyc97YujsdI2TpbKAgdHtq
cWgmx7xbY44St3cpC3jpXGNDQ4EC0i2wIfkB0tVYow6JGPcHaf70U1KSI2NS34zLD5Z4Ng/wRvvF
l80DsLPEy2IiH9iH39YY8M77f/+K0F3vl1eErrquh1+bY3mcmtayXPhpccbzXndIYhlHjD8WxFdq
a+lhbMyu/M0/x2M13CDD5T+aCmKk7VBlX01VPVZYG/1Wm7xKqmL+eQSpnvG3MsPELK81j+cBBfSq
H9Fgdxu4wAsrbw7bbiu9IjotvXMHU9jKVeOnwZ6Doi9frUd3VtpDEw0RbyIXCngylcsz1kU/phr1
p3g5jAaAqBiv7pPEwqh+i4Zavx1d+48EOucNksb603pQlSMO7PFFWjJczuQ6WtLSwQgEd+xHVrnl
rbZovRte2NWbOUYrulK05Z2I6nszqQTX06UdpDBo/mUPKo3erP88YBkvV56Xy8skacqZxKTZsfbc
+36AZc2Pn4BSBu/Zn37Y/3QtSx+eKCGox+v11k+3TPj5w19/jyLMm1NraLfXj7VOuQ6Rz5Vm8VnP
gPjFnu3fs00yNqPmZL+7eNFtYdsMtyASnbfJA0nOwh51mWk8aAs1RVSWftJeWlWXeMKhELxs8a4H
ZP2M7WS5FXt+iCzScb3E6KFOcfilx+ob/De7wNl28Psf7d74iqqFf570Etc3SDA1Rlm6unWUxQVu
NlPyUVm7QfavL1r3N3Ii5WmK1fGAYhXCXf33pFOcNewOSb6zK9s/Ztpg9Js5S3DyDUfFu4uGqjj0
C/lDmvESk7N1pF2W/l2rUS/s7Nq8lTdL41SIy4facX3PCN/Y6nRg5JGuf/cndfzoWV40MiayjGZb
dxaSfay7jkbr4LdqxOm77TrHbirML7bnuFtsD4N7rHSDxyomK1ziQvrFh2U6oH7z0lojlghY5e0l
zrc06Ib6i4UJ1j6scuucGmbymigZfolzsJ9rykNsgxdieoJVnhp0DRgNpNLWoMs367ZH80ZiOKub
l9bw2TpNkepteBQ2sDMJSncVe2BMPGD5G3P9Z4y65FjWin/rGk18k1QFuYleran05fUBiGnyxAO/
3IH7aD4VXWZgD6Enn+2segOzhNnHmO6w+RtvxxB/1E5RtIud69TLx4KlnKfqlzWWsSXdREN/jnn6
37Zd9dFRL2dmjok85EbuPhknQZlHJelrEOE6UnVhcInjO3GoDVASV30rvOgxXDcws8pBmsAYoSjV
RXSceV5fxLk25E199uOgV17WxLzmmS2QnuZRwJJjotS7JM6bW4Mpr0tckEsSj5vi8d8/6jXXW7Z2
P23ESYNptuoA6tMsNgOW/cvWTx2KlE16rx/GjkKxD9zvrLVNQEUIRJFN0foLQla7po/T77YVf0/M
tvsUmyGs7CpDkK9ItXsXtPxOcafhtznNL7wRv80zyxH0BNvdRDnnHV+OaI+6anaSpumwjwopbpD3
pNcIzV2O899LqQ3aswmiXsJhY1Z35mCbyNjxVy3HbD430+dA6+xPmjv2j11kINatlu8Yr/pnY0Am
Il4yvqFS4raUqslJess+eteVlw7BuBdxQdSUh3YcwmeJtFWJavHInY2AXF5QRlk71bHKTmEAxtvT
0wQw6V+HsRzfK77YRzdB1SAo3XjtNNBu47vzoy3dMg3XEYRrjcDZV1ZhbUzNmy+515jbxg2LT8OU
Zdtsttw3cgo62snpjAkJuJASy53PSjt8VQES/lFk6kuHmeo3Hhy3oepHf4JeO+jqGKOH4ACGY10W
b2IAeaOavbVqWm/w6xjeXSTooKR2cPIL5RlBq7OEsVQIAS8rb6rV3PV9PxRHy55ROfAz7bzE8rkn
EaojALWxkiJht3NUSs3/in45+dd0jp8glnmnGAXnk+qSKnIrQ0XXokMaXEMOPPtvQ90xize2ZoJz
X8bDTvhlvBNCl5dL65CJTnrYflz6b0NRM7Jeg879Gs21ehdm3bRXAbh9UnLjz8Kr7O/W8IbjRf6t
6MjYxamavkCZ6jflHH0aQ4Psl6N7Z5aCyWthocoYzQZwMzNNX3u8aC4gxh9UExMu7ELDU6ME5WMJ
nG6rg7w7NmMHKUIZ7pbU1a20HC2crE1Z9nd21hpHapu/p6mivgFO/WLhzP3dxurLrUPza14XbLTr
Lnox48o9dGrm3IQFbmCWDTQpXyZhe/XFWSYBLdyU4/AxaQh6e5e26AkLSCFBFhMZ+Px+bcGqO3vh
jNfqAnz4+wg9wdgqUqrHyVA0Fqf9/Qq++9FcsXlhW8JUAeerIuwN/rzUlf5SRFr5ZFKM0o6d0mfw
gSqH74ZqP/hIx972TnYnodToa0oQaTPtwYh426hTbLIcHGRw7nCHplmKSOaQNs5mUOrgRu9gUEP4
fpIN7uAWN6oVUDxZQooCQTzk4XPd/JoBOm6NS0n4OkmbPHNfB52xk5japrtkNJBwb7p71fStB305
yFmltzbfvcbYkqfSTqMGQ0KeBFEbsIkeHRygyzp8cfWwejIi1DGXZ4UcUjvVdp5HhlUmBG5VPvmI
11xHyDWyorD2fQabzdNeXbTrbqrRxvJGmm2bPfRj89Bwi3ZbL9x3lZW8Sp9pJ586tGUu0nJqpPNx
Aju3vlY9dnHp79Wg0nb50KKMi84QLwoy7ee13ea/W3PiPk6mEoPrMefbuLd+X/uuc6U3xSjg+Tpf
YgC0pgf0fTYqJJ5pYk08FHzkGJ7xc5tE1bHFxO1mno3FhYfadI5V6ftcWW9yg6KkvlV/TMoMtXr2
U9D3aII9VHqWXexSQZ3bN5/lkLlxsZuVnOW51dUXrUuTt9BlS4YFwUszVuEb2OtuSt6yUFFfBq3d
skFM3vJgap9mzO9kggpO4MHmPQGBD4FhRLTwui+RFJwROZJmSa75ti6Tb9IalxGDVWSokFTB7f+n
7LyW21a2NPxEqEIOtyCYJYqULFnyDcoRsZHz08+Hlo/lvWfqVM1NFzqBFEWiu9f6Q2qRN8NLede5
oEwnVONvRB3TDYaKzncrPcpn11Sgum401vBYLLqyl0Pt3o7fh5Zl5X73lkPfwaA3Q+epXaUKYe3H
UOPdfi9ZWgXQI0D4Wv8uOi97P6oC7aS/B69z0Ze6zzmrn5uBA7sgb/JmGGG24RGM51tSNU+cma+y
XdGmcdu4BXRssLpvGLeil5pu1bJEkhO1qU09x83XqVQOGHPrv2psAXGDsL62Wa34xVQ7j5PXzDtr
SvWzswLF+gn/vyTKD0lo5Qd53DLdcAjI1oiDPIxBMBqDqZl/9+bkooOClACscj0L5gLfRti1xvNU
iOygTMPfVW+tNqqrP5dW97v3oyrnVvjKPJUVi+MYu+x6BBkTO4YhiDHFWzLU+6ge5x/g03/OYe58
Cr3Y3iVlSeKgacC29GQ4BWIJ39Lxpxyp58hKLiX5ggJlor3XsvtvzKo+EbTDUrxPuk21VmVbBB73
/eq/t1WkxZeIIyu7DBv/dRC4Knqx0X5ZL13LrjdjMWEt304xCdQ8uZdXshDAdrbO3OmBOq4yEDqK
FmpRvo41Jol4hQ7brtLKVwesiZ/WpICFaJIXw0BjeB0WoYt2ytvB3Qxz9sbJpVOexrrSdhba8hxf
rOlLl5BtUMAEXfRKLVH8oUMKfavgINGqU353QAGofSn2LTs+ZsgOzyKms5jiFhOAf4RAemRz5l5k
LYRrdAijId3IqiyUtnth6/gy85j3m1j8kpLIPCDNi+QWymJ0Y0DlfXL8aG+T7Fo6IChUxVS2iuro
n1CqKv1ctQk7BrNWhj8tKxR+MpjuJ1UZpq2R7ExR2ldv8EykkGLlFT+eR60fnV/e9KPGWu2Hbbu5
3/BZPSuTg8OZSwy4NKzpqGNjB92wP1miEPdJFLvsScXyCjfu7h1tP1agy8rsMw5V9UZL7JMRV4hI
lFXxfRnKQzeDymEFu6/MEZSLmY3XucrDL4OmqX6Ine5ziQNyMLMfuYoJhoPe6Z9b9HyusmiGGk+I
vG42H23yasFQYRHAmT/aJ6vXtgVw1aD+M1/2mskZh5nxAZPr1PNhT3grj9xnt69vNKVCkcjz8m9C
HY0zWqDLY5hAC1dMIm6GvTzKJnVC+dvSo2Enq7KjTnS/x8vvqq3DmrS1D5ZJ0KQ14gG5YJ5Dogdy
WKXqVeV8dvZC4JYpkLVv8afYKoZvyZRYgWK4zjme6uo6mqjJjlC4vqmjfT+Ftnpq8rbemWmIR43U
Fn2/hN+WHpoZqax/mbJIe5YPxdL3bilj+i5DauRRdoiU4twjA7ktgOLdK3HtbOYcLYYlq9ZU0Z86
6FNgQw6Y/xqIhy88chR9aaef0VbGnjT3HgtvVp9a7B1Y+9LPqGVG986AhZGsOplGvrbN220xF9ln
fMVJwkPnxR2LwbphfMEwc3iQnY5FjnxS2N2k8a2A4eWrGKE+F606wQNWymvG5mw/Tzr+rYWWnxDj
UA/5UOF8kdrWVlPn7lEssYo7o5g+DypIVXVuq++KWRzSySEgneekiKpxlVoUD/qsVV9tkU/+FCfm
c9IqZTCWg3NdLA/mwDiqd8uCCu8YufGR/1x/n5Zs4qHC27c0tp3NZHjHuq9b5NHj9i4SKsmS9eqj
cEKn3qHZWPutN+Auh8FbR3YnLYKB85a6H9jvvterXi2BMK6DZGOdl0XQrI2cGLq7tsk/RWrFZxOq
zqMae/bjgLhZIkYOMqT7HxfHGM6Zlf2SNVl0bWPB0gL4KMenRdJdQiN/H68opfM4YqwKzW5K9pC2
0aJwq+nUpvUcqLVangrVHF6t9pCtnLDW0sujN3XFdpDMsTL5igRlcXNSUW66yZp3IX5MPmeH8k2b
2O/1NszACdbla4Jz1dq8IISPXyw6Ze9VtfsVDeFwHRbF4KnU/CDGVb3ZvSC72abDMera8m2wtoCy
1dfCaJCvhoUUyOYm7IRvDo5G3l6db2U2vma9inv45I53LgLZ2yUetIPgKP4ahnjhkIR/5ueFYWdG
DNiuF+t1dFwR6A4SvAgs2K8zog1uVL7Wg1qeXYhsCJTR3IYwl3oTxkqSQS+aCiXfhphsvEws9i8V
+mI3e6lxIaeJ0Hp6p3O28mXVXcL0UMRl9D4haROU31n6D7JXjrPJDu2JWXVgtJfXJI6nczrpfL/W
IqsLv4j68kray7nZPaaRMfrqHwOqBlSSU8Ee/GgLiWHuZncQQZ6RxdpocI8Q8gSFKO8iB8Ju/1Wi
/HiSNdkem01Q6Pi1daaZB0Zsj0UQRuUI781G6h4us7ad83z0TVufCqynwuFOK4g67FBRPmjWMuFO
RduihbPyfinnhClEKdkj7yavRkCnqeAEk7hTf40E9ORZiccvhiUIQtdFfIlGLbwWmolz8NrhJHzJ
HE2B1NHGw42o0i8DSa4vrqj6jR4q2X3jVsqtSfRv7zdaJXRV8YRLZx67y2UoIDY4KV4HYpnIDYG4
0315mVbdywoQPv7VFinCOuluhFoMc9GrmewAD+g4sBzdDOS0yBjcndfAbZQSqBrGblor4gepn/qn
SbWc6MFqq/Ym21Wip3KUbFqsViO9DtEJ8ZuS7Xir+Xq7wIdw8+qpUa38bOgINruOlgJsssoXTbFQ
f5SDHYLJsPi7jRP3WYXUrI5UpRiusldUToRGYp1tY6Mrn0Sc5o+m+fg+FLz8t2QeP6NNWL2/sjCa
/mIm2FCsLyzv0JTV7zfzfkMtEe9vRlZlUabNX2+oyaP2ACEDI+/1JeWd/vmmeqe/i7rofom97IoU
fX5NVZPNA+EssN/QmP60961GIlqE1e6jwyWZfklKkn/rMNme52oKX95d8SQ8Emtdx6oBDjKHGKqg
c8Q9Ue/HErYSwImGbSfxoOQge2GahQ9Yz0JX785lMTYn8rhYVuFFurXQFjOPom6mbZzGRIDBsgZh
GSc7qYUmi4nsWVBjh/FXW+5p+AfgF7orYxtIISYajTk1u85o2he7059qJ0p+mIkGzjcpiK7g5iHY
7pw8N02ugKXZV68jRv6gqlS/ay0RaUvv+gdPJ8hBOjfZJbauvJSpcW3SEWF6y/1sEZV8HrD+2dmi
aXZ6YlxrpJIhwVb4Z+PH81ok1hUV2vBnYzQ7peimr6MNf05nS3HT8jrcz7mYj3JSGmK6nevL8poz
SboVD121g701/zVJGEm4H9dJBZpaD2OiQh1fJ/15JWdGNSDoZjN/QwJK2+pKhhafzm+9hj6Dm0Um
vo8R8p7/dcTMCCTJ/u97wA/PvyPh+34P+OfBYkf5fVi/TbkirrLQYXlfa4jCQQlNeSu0zHVZM/r4
gWHp0rPfl+NELLyNg8BUlpK57Sc3MMsuf1FykfiFomk/0/wkCtP4ZWnu584qw8/WoqL3YoJU1gDp
HTSlHo5ytvNntrfOVtVc/zPbc6HTzYQ9ePzhu9zbji95s0WVgN1ejPyqRdZykR0yjF1NKt9ZXE0k
lE7pU2sbO6RgO0mB0x/bBEXNTN/FVpsdVK3L3lz3WR5ZmokNTFmsNJHZyd7sv5v/MVqeY+TodNRs
f2zrtz7qLPPI87S469bCLFehUs9hT9qWK83b48AU8fhgf5flj1raGnuyH9a+Xk+oi1Z+d1Se4IM5
6M+ISv5V06ll8AHBkHHSXUfKWtz00/dCefI4ioAb0apnD9WhhTPE5yjKdMzc5vK92o95tiVZMB1k
LzpS5MtHkEdoNj/pfbEfdM/+nBjafEKMjZx3nhK3nGxtM67vVxL4JXdfFmqXdIdOM5Dx01bx98qw
ydCt9Q+mv14VLRo97F6tqE8JH+YWAS4vheheorRvmU+yyZ7n0m9KUZ0BG1hPqhgwHPjnBNiPwSid
6q24QTKvzYK6RPbdjNXlLgrjASY3cqXye92Jp9HIra+AZ5egwx4XLaF2uPAFYMWIxRsOXyt8G0Ie
YQtog4Y37WTIUkdn4YYLk5/OFSvmR6+r6snWhvy110j/cJLqp33fGdVr3Y+fgLU1t0moys11wutk
VtUrmGOSYIpibeUoneORP8C6u7RmBk8QLYnzOBuB7LQLSzmqjgvaab1jliskAEj0nGWvc/O42anW
1uFECU8VOdL3ombzVPgfda20f/c0MMd9eJ5iy+HfOX3MK9rYJSI0XfQCwVGUle0jCuHN48AJ6OaJ
xxDdn0fZksMmOhROmW5kVXYscYQwQJHoB9kmi6LcQcbHmCaDfy7cft6Moi6jzYLK6RFDlMoHVZ7c
ZDG6iLWMRf2QulEVESVqxwddZ/Mlq6hRlzugf+VGNVsrMBILrRI9MSc/rbzuXhZ1WfT3y5qEBKv1
QzaF1dLd/zXOCdPkXNYArdexckhOLOeYQo5OS809cVJcUInOQvckC/fP1b975PDYnvMNKqMIZ60D
ZZu8eh89J72xj1D3NaIyOUOJS87y6v+q/r/avHRAmsKx0uDjfjDEoZpCLFDEPN7LgpDEeF+uEPMK
TCXPWXf70en9GSbbZhWb0RwwixwvZ8KuQX5aXqpjnd4JhAHlWDl1tKI/+Hpy6sZ2MhoNoLCp3kXG
EgZAVTDOTqB92W2i9r6TDIj4KbrGtRxAfDB6H2DWpKZ/C1oVYXfPwUY8JqqS3cz2MUJFPEPKTxXH
ULVVXzdRNU9Z9ytMAPfJ3Bpbt3fiV8SqyVU3HsrYBFI/Y2Lb8sN8bSItvSv1NVgZV8nrUIINVAFo
HGU17Ke7XEFjogcSehsz7ckSnXhpTZB/ExDRgryM3QC0klULC1zbD3vlFTVO7SjbnNEdH+CKMdio
jgppjrOsyXYIZ+Ji4AMqbS+TpI7Py4RYtqz2jesGlepaBzaqBilI9ZMHJPla4nFQOmqgzbl76YcS
KU2Mj0IEJtrHBscSwkNQa4IE8Vd9Vcj9ixQlbEM937Jm+NwPigWLdIweFzWECtABi3ejxyLJo0fs
PWMkwMUP2T+ug+o+y3eDC6tajpAdcXrxtFuVOs9ELKurq4/RSzk9Sc6KjtXupVXLnOguCc1Z7crD
jC3OVla9NRABDsJ6J7ist3BsFW4BxJ8t3otlYPam9qpk0/vuCb0HYJXz8HVqjXpjJUt5C6dIIc3e
TcdEN5KH7M8kvKzfJ5VgM+Qkg7BOwc5rXQDkiiFQN9S9WNxkzcjB4HSQ1MiHsqZYLvRa1cxBFq4T
ZFvRJH9NmMEWd7gfZve9KZ67KP0uVvnBJguHjQ0y8j4ye+tGKOtHVevzF6SvsRFVUN8YWlO99bHx
U47XO63ZRAbprQWnzVvtYn4uO2IVE89qaqd7Lamq1UQthh8Tmvdx4Xo7TdqLrUUxRYgU9+QZV2ex
j3ZZba1yHBDJKLoALzIMt/85JgGhizbUCKvbFi5KvtxP4FB5/E0Vm1zt27x0L+pkitd+tNe4ETvl
WkPR3B1G9SgSRVwiJ+aQp6Xhs+ihTrqL2/7sVDbIpvnrn7OdxozfZ8e2+ffsoYsan1PHHMggDDZD
5SXBveICq07fKJhFBkM/QCyX4Zi6i+0tQJ7vHTqEm7kOnQfkc6BpC+jebJhIqRsx67TeVp+8ybrM
mOuB6iIcuzR3eexpb806cekWEoGO83ti3M/D1Us5tk6uV55LfKQ3jWSzx3PMO0FqZyQEfXzf+0k2
xdrWr23v+0M+4feq7MRv2DtGZjpu7WILHNm52nYDrCLF+/Oj1rsBsHL3mk2ivaHp1t5omY3+czsm
1QNQ3PSBs4XwjaiZXwnNoWhijxz01mofYjpI5P1JDgtLsoalaSJEjJvIJkIQU0LULMFnGxvzeCfT
IMY/q7IXf6TxbsqKaKsbPSuAMF9mtcqeyfeyswQtfsiKNP5UFcZ3aSEupuXFqPXfA3TFhryXGFvF
itpbTS7rOndPdoMi+0fLED+9y3nIfmqyq9X6cG+Ms+K7icNwm8BQMsTFIV8/CUsdfrdVSVUcZDX8
M0626YlK9Kq+IMTtPiZ9fhorkt+yhkmOcmimhCWwQ259Y43u2xIKcSd7daetkMnSCefawwxnhp3z
oM7aUVblRlpWY4fej6rsLezdO+bFMPSrFevg+HmZs9OAbF6x/LJJXsVeo5xF1B2I1HarPEvNozqN
DxWLzCGxw+mTp5Vf+jhGUjF334rOWz7JAeoYJyjIwALhmPc+INfCt9odfw+Qd4hHPfNXF8K7/z1q
Uur4wKnz920cXsdAnfX7n9t8DJBvpBXNF90Q1RMnK3vXtIrVEKtdwjPeDJzMdAu8hs326ywbs0nf
VYVVH//VLjtl2/s0WQ9dfb8UKKTue6FpN00ALodorfjG1DpvlQe1S+g4y3oDRmBsLV9HQvL/HSCk
q577L6qO6Xie5sDQMSxIIqqtu/9Eg4LbKmxbq6wja91yiDFnWDaeJopTy+ljfr/M+TeQM1lbCZwO
xwpWjab30c7E3GGrTbX3qY3DNTeygBBQbZPgHm1xV5R37VQVPhkp75PAHZGIoXXqHSwxNsIH2+V+
kiOTJTk7Gsam+jqw7dwCpQ1om7ITcT2LzJRrHmSV3ImyJSilbOXgZMLaxY3cNwdN3w20BvuTZc8c
XTqi7LJqWKS94Dzt6qEhxbiO0HizXRnn2GBTS4rsBY+o8iJr2KPHm0Q301Pfz3ASCZWfzMibjhOB
rSBGTvfQj6CUvLSsAz4itDQ6NIlEw7pdLqn33qtHng3rr6+OcvBSGRvNxXStRK/s2HdL9zwguh7Y
SSVIOFP1VKyxeV85JF7RPYPPiHbx2CNMvfbqeR/uSjHWnHuoKoYS7qcom4JUUxMYeWhmEvVL7521
YK+c3i+26p1mrw9kDZm03+1y2Ecbh0NgfhnHCdcpf/alWt7Lwk7K6v3qo03T9OuUOM7ho4mAEx5m
ayHbkIqE08MziADGPzpkrzKHCcoWSXMijGEd39tCxEe9CHjrYmVPCRzv+yKPQkDfMIl3Rgo0Xjb+
1fNRHyHKe44dwWZj3kfxfgdDrOLPZn/VJv1371K6yBlFuI7oi1AfZ3SUarN8lJWMh91+js15I6vq
OiC36+8a5h9n2STzbqWV3azVBkU2FShVBJAkSbqvbV0Xx9dyqIKKLxjRzgcbusRdFI/jI+EoQPEC
PomsyiIzddBFjZMcUQ8dH22bA50QOCqvE2SBrBayS6zl6D/RBvlnfEyS6qc1LTiIr006ttCXGtdE
WZP3mRB+2DpOWm5lG+IyhIgry9uJcrl3EDi6F0nVP8aN1dwhHvEsa5WrAvPCHht+LMJcsk0WiEUd
B2QALrLWQc49e1nzTY6XTdiZgNtvnBcjG0kaqW77ZTB/KGNvvE5KtOD5B+BWwK7m267Dc65d9Tl3
JiOYND0Oeld8sZpSOeElW+ydMps2hegrBOjifqMt2jUZ2SkoxkK0rGvUt0FL7jVXeE8Jnle4+yxf
wYC3+wYGHC8yLluUTIbDNLUxwg0F9o9TdyKGgPPNlB7UIrLvIytM9xObajyWBufSeMZz2aDF4HYc
MTzehKe1+bHFu2rrjTAGx0bsa9ts75TiHtcSsR63vAHTA413NNoHLU93mVFlh7S2UmDkOWoc0exX
8wINpYjtmxriem2oynQq4oSMpKu91M7UfUWimedLZaqXSqktQDUR+yC3ivam02jbbsrNB1C5m2rW
o0dZIJKgHhdADtz8P20gLbNtU1kNEMz/tI0ezvKxkodHnNzj97lRaxBiyPOrHKYCZbsju/3wMUmt
lZFnT9ijg/yfSRnky42mOelets2ojt2FsXceTDAavtHO9YmUKOY3sl6uyAtZl4WtAJWNZly3UZTL
/fdSxyzupCEBccqUQVO3sq4PZnWSV1DOGbqs/a2cJVt/T1WryQ8F+R+5EslFKkpDtOXXQrZ9VD/a
/jUulWuZ7H6//Oj/uAU/Vuf3gvd+KcSAMB2EGtxTT1Pb/S6SCAuObC1Sx4pzX9Zlt2yUVx9tHx1Z
0iBe9NH971t8zP49Er3zfQ2zbxPWiT9GlntTkA99SvLhiErED+CDy4M64A9jDpEetIB8gKeL8GnJ
ReUrRHF+WubPKpoAPYzYzPIUj288B81D5bUVTLDYvA2jwA0z6bIfhXtIDS39WYtpQOsqFE9KV7X7
UsvNo6HkOgRNtPpcgL5f09kJFhX7NMsDoh4haBBYaEOejaXKn3EXOlq4S7zF+ZDs3KgB9TdiocYE
8sVRGj1rPb/Mvk2/deQBn/VBbB1TGKQ78+4tW7Lt1JvK89gu9SFRLL+bnPFs48NyRoQ/PzfmVhfd
fPTyYk25EvEgUFkEht14B0svjsmSGsc+QugBDFl9rmzjdQU9yAd7usYdXQ6CQfjM6jnvhd2hnKZo
yVvakLDjA31Mk+oQozx2IWyKCYqZ48i0zPuiGtO9K5ZgVrp2W4s1MV51iBsBLtsbUaSSAAMxzfcm
O84KgjwOtFhEDdwcL/T0UWm0/mDO7HDClEA/GGz7G2L7h7QkGR9P8XjXZ0AxWVc2QsESTJudn0uU
3kxPMckhpBtzzJ5zBCu+csTappHb+oSl80tZReMlRFZyg3ae8rV0lXOY9MWLjbbwoUDHb784HOEH
gGxeQ17dTfrvFZgEf3Kb4QZV0z3mczrt0lBTXkAcXMD/13eQsotAhIW5wbGkOQOAz1/VectTUNss
gi8MunFeYMUQfGu93Lf1VJxzl2S2U5cPnBWxYu6ifNPqhhlopJIeBs30ggkNUs+ugrG1jX2fmN7F
1tVXcH9oUHRIKtaYlRxT0mWbONJ/OPaUnRAYg4JmPrk8xpysLE5DCp5aqdQVUxdVx9IwXLRAk5oQ
U6UebEWczLHWNq1d+V6Sd4GnF3VQIpl8cewkP9ls6KB9+EpX+55qgxub3PBzXyP62QnPeUqPCftK
ZMKI8zcemxNLEO5NgH6qrrGf0/nZ6OviqThaY3IbOhuDbWRt8BYAnxMTd9rZWcNWflHcbSPYhc36
AwbFyik0WrI7YgLatxL/BOJJqZcS/lSbuz6dbrqdwqS+Kbhi+bOYEx73WX8HgSUK02P4s09nbdfi
JnqSRe01eTBjnzeXbuojjtOd6gqN91p4yHcV2cFSzF1j5rq9tbO631SD/aYywNGxAhrjJ3ZC3a7W
p/IkC91LqvcrWVUquzx5ayGrEQ63PMb/jP5Xd06Ejpz/6BucKU/N6hPI0W4u3uttUX6LrW9ObfE9
iJ0N/nT6qRS5flrM2OKIzv42h2bYVaEPYPkLblJYvfMUARSMhTBkIm/ZyEtQz8+2Hle7uJqM05ja
xsmZoWlCGpnAvx3DLPH8Mh6IkIwYgKVC2ScWKXbfc7lD2VSbNO1Z9RswxLWLEDUOHLODbI6HLPSG
ZzxAIx7vRkqaehI3e1T5fqu+qs/ZsWnsQttMuXhxhIOl2foOYKXZnlod5+65rorp5EXjdFLWwlOD
vI7RXSyH4hSuhVxr5BUqODEkHkKYvh0pWjCOqJ+p6difCAJhArdeDdbwvWrKTzhw2H6tZnwC9brE
EpWz9jMrAsZxDV/zMdwtSXZBulw5Nav5oyzCBFkRJTcJ+2eo+7Xz0Ur4w+T/TzPrFws077YjzHIa
56U4sQHqlXw4tXphHk0LgIetCc5oDtm8weiLran2qKEgK3oqPfHFKFtrW6jpTDKj7HBRqYuXSPOa
E79SeHZ8sOaknO0UI89+hi7kOXv5h8Uok22KSoD/SPTllNTdcrI6FKMIn6Md5lYn4hX1ib28u3fS
hA1JoZ6y1UdONFX//jH9vhEfk7zKi3p4v8rQez52Bue+EBkP4Pi62ESlC4ZUbZZda1s3oxRo5kUe
IvpK3J5k4ap1e+ozqFlYdoCthKThV2XpQ0xvTyIJv+D2dGtq8IBVVHebVNcCUGhnt+l9NXTPmjWd
okQ8pjUoNAMcyHGImlNdEJbXHOutsZXwPp2GZdOlxa1MxYSrifYN1XjEztvxLEjXogYfIYtpFy5s
D8RlbSAJmdo91lkbBbbNjqip8naXICu9gadL5rU2EdMCNwl48WXWQ7FD4iUNEAdotpGFJ4WSjBEn
P1jCSsUPzsx3Reh+zRQC4JbdPc1lNQVTFblM8cJNo+uxby9dvos52UPgGp9ih+zqNA+g0NcA2Jpc
zSwbw3QHcSlwdfigOitvP3X8edWH6Cx9q2GdsEMuB7QVx6qAHxVcQLexDmCR1V3rdWwOLLfZxl7M
IiFugD7xyFRH2NHRZB0gID14UaA0VQS7hd+EFhbTHr0hg5eedFTj+HvSeCHeOWl+xBMf42Cdv7Jn
L0OUSYTXPIuQZ809ZR8l+XVKre7g2t2dHSr2OYurY8qadUrCZN+LtOOjHBxkDrBQzbES87HjEttm
KZctNBG8zpTokiWi2mRNo255ttpbbKmBeTn5C76Q6tZOIRelSo2r0YSiQRLn29HTMaxHcnGbudGL
MGHPjSR+IqebLix2D/yGmnMRYz3tDHfrsupDun9TUcILElI6m8I1wI6w6w5c1SFbqWlfBheqfNc1
8Qng9sZq7Blb5BaNmiHJtk7f9YEX1ZcmTo5FbIAQ8MwHDGIhC5WeCcsm1zduC5S8z9s9v0/0idvy
ppcVDIWm3fLPWg62K6x9bg/badRbWDBm45NE4kst7LMVJ/xflTR9XAy+crpxXAge7jhMXNbd/12b
oJ2Wz1N51IyBo8GgkqtkN54tM9D9noWezMZmrJA2tFDLOudq8iudewFWf1VOGlCoJi6LqaCJs5qK
fBBQXTxPMxY/b3yIstnxLWVBKQL0+13eX9sFay+14u/v5uyHVdXFVnMV416xcP0lAvPLM1O0s/Lm
mcPUeWl1tLstSMujqz6kKWIJlbfsdcW7N/O43GRa550sDch7paEjk6XuLkPV/NJ591OkRehIx8mT
U0whx5/cOrjK4ATEkCwoP901NV00/Tif6bbnnbQEtfN4DWR7YXgPpRojDkJkl7pulIfFwi8LaK9e
1vNJyftlD7n6S1lquu+yLb6O43OZ53g5jLhNs+HTtuyjxk3TWHd2HlsHBO1RedWa79PMdgUxjvDM
anRJc6s+zNMDsnmWb0HV3jeWk57tXCU9Ht873tAGBZnhZqjch3jCdcJounTfjSCSDGLwfhpmzn29
qDz1l96GYW1q2HyxoxoH4QaRJ/RN1xuVrwGA202V56OR5jzCONJAyZfB4AlnXbgtSPxOvakH/Jei
GiNLQltI3ILZg3iF3GhvrW8qvcRDcSXhgs5gFLZIkqD4mnl8T4RNalLJkohUn2Nv++WEVhp/PsTi
pXbjjbLAz0cosvB1l7CcZg7BUnkvc6azRCMAt4+Waoc95hcdulcQLqRrEw1UaFkl+UM5gTUED72J
1Knj9Qpg/oVVbcYYOALSn9lmJHSzmUdnOo1Cu+pR3+wEy/OD8ApYFRaMIRaB+BpF5TOmlnfI3V16
wssXlGNnzMVI9FXjLnQH72Zawz6fWX9qURtbW1WREq0T8TArs+F7U7/+PWxFi9qed41aPgH8b7eu
UfdBqfRfs0J0O9utcHwSIC6MCG+/LEYizjAnUIGcnPhHcNgPF3UEq1SieVclIzRxuIaZ+7yUpvLJ
S5UrOOmzjqr8PaGPYaerKQcgux0vWtzt3KzSzvFa67tkvNjCGC+qElknGxcW+M6MSGLQzjwhNjmM
z0UoEJQ8/ZLEi34RsNeCFrmhjazy0D5Nc9piOtJO4NaX+jUywVd3Vd2+VtU4+r3R968TTH7fs43h
lZjuAHAyml4j1mwfHiNsSE4kfoIQzKtWzD1wB5Kb3pL1AFoH47XtbcjafKFfTUzpkAxpnFfgUq2P
gKD7yvaD0w/M5mDqNATQTWIzFWj/V847fKOaTvuctgugV8OMP682Ar4RiuGlimM0/9ETeG4SBWAn
5qdNXz/bMIs3ndpZn+K+MJDaiKpPieCpPNvkzRwvLA5T26IAhBbKIxQ4ToCmGYHAuIcZnKBYB0Lb
0oCVLY2jP3j2WO8iHTYobEQMeZJmvvfSxNyneTfflU4zHkzsoc9E2etj57TaqQeWj7In1sIu4AH4
VW54UOYcfzw7zQ/zWBunDjDlVgh7U6eWc4RH6AT4LPCWYB+jU9Lm2y5ROcYm/S2f1X0ZteIKQrs5
dEjCrfwPC+2l4lOTYeqYLtXnErpzAEhI3ZQmvmOFebYT8w5nMY1TkPZ9aI0XULu/Clsh8MLmX9Xr
Y8b+ARCwCKYaNsXEQbyP+YEv8fi7GDLlVPBefGN2veB/ODuv7rhxLl3/Iq7FHG4r5ypFS77hst02
c8789ecBSm11+5uZM+dcNJvYACipzCKBvd9A5fRkeeG4rZ3pFcXCYWX5tnjujeYmGhB6KdOsOrI7
WcQ59ArN0cZdjsDYckQHcOEa+ricsP1dOmIrEVvGsDeH7NH03l1H1V9yZfoZ9uzMTe7XUNl1ShBf
6zRnM+E5bz70xEVpWd2LG8D8ghUPeKiuNnFASlepdWDnisFmvGkvfTS4m8DL9YVjT9imkr/t9RPU
ejSIhBhD7CZvGvjxVeVle8sjt270PFCjLAw3GdKhSHJGjxPl9oWWhq+l00A8WBjDDN6mO5SRou1C
JXrgxbUazHhcahMqQbpa/0J6WbPrAmxI+4uE7MDbvAXlpkbRwgpM65DNWr+e8y7Hg70+hrqTbAtf
eyN6gzXeIJ3VPlmKckqddGOV4CcVFoH3qs0gdo1p8UICgC0lkpAkBF1SoPmm7tNoq5vvepEZG56P
z1Wf50s9i4dzxw1P2dEIVgiVb52uTo6ZAVB1KAdYkvbwMqaVvQ18v8W6pv+qNgUpBTNbz3bIs2/0
+3NEasD2GxT3YL2uqdK/Z1YLH8joXgJ/ikB4LNIZnl9Xo9KgRLyZlLJcF63mrFOHF3/VocEQ4gsD
YWcNoSN8btxNlWIeWai9h70Nwk6eeZnLjrouCi9x6M23gpW0Hfc/FB0JMs1NUKb0kdKxnadM/z46
JM2ohbPiHLv3BydM3b88OGkxJgYgWSFO5MHBb7QEotOIp/cwew9oOtqHVp9+1lNubJNBfCCRW18n
B7W/ZROR9ETX9xp4kb4Z8rk5NHgVAppD7nYQuYKsagZSRaQosnrZJvZYX1Vd5QaPPPYd5cSWIy9x
BQdQ3e1ZCPfbSXbLnhrSE76tTcx4Gbhf4B998ip6ph7MKJu2tvMrqfx633cKdZPaXarQUA4Gzva4
80BN00rV3mGQsyxhpy9LpF21MLa3xrROKGI9onlzSdEQXUZtB4wrR5t2pPz4AnUVj5wezlKerIcW
ariS5DwsQQuRv9kque38CGJq/1iU8iIo5pU9F+TwfZw2ImSeVZJQi6Qx2OeXw7EM21XXdzfKa+UC
U0s4qBoAU9voHro5M4CHlCZEsnYdBvswQCfHSHGNnRKzQoZC+ENmSbaewAQhoxY+FinvKzTNFLyB
J89ukSCyDPT4an/l++Fzl6E+qzuHtu+1ly59VkHloLwQ1JeuGH6a1Hy3/VzFu0oNKZ9pvN9moE34
m62hahrLYgTmoCjTxfeQ+Cnr5iXyaypz/i9/yPNn1e+/sb/rECBvNlPgC0VrvotlmVxsrFz2mOQG
S8+210j6vLMPR/s66+Z15/hsdhv3K26h6W5W8LYx4p7SkeHPi6xyggXWO9xX9Wti2gH7p+ZnPWA/
5cTzs1UmmyR/q4rQ/OZX7dmuK+ws0L3Npi9BlhULNMextpyKRxyzuo0TOY/GmH4pclzgo+Y9GbUX
v2t/5inr1C74pkbTLzeqc1YUXkflIAioy0Xq0dVQPrKifVN1W9Xu5m9VhC6bj8GvnvY4oFaLoiWV
ouRatdEqo13HVg4PP/qrxWWNwlXRnocedcpMTWPAghVant6w1qKmWSn6gTpCluDUnFn+r0ZgsywH
IgGyz+qt78i8cedGDmbIKRhUVH/hILP66IFseLPjsLf2v6rtYKxKa3IXXTZ/TflgsJtnP9Ldisrw
NmNWhjd/NC0Qc5fCs1cRG+c3pxn3lj34CxPi3Bb94xfFzaKroJFuY1/hFdV6O9LR3pYX7zcFUZtC
NYJ97vvFY1AnP9B7HBeuhte9bijH7w4PCJYPTnEIKPUtkObHTtnr06U78oDfsepO9kliXgaXlVdB
Sm1ZYFlJSiEHHKsafCUwiaiMMl9F6KDx+GdDFYG/2cykXFaqbiLhVpjjRZ4ZLelWB0aaOhTwSvy6
h8JTRw/4l++DpnR2tm0ryyIulYtR8Kc6+M1Y2NJwC6fGpYom60xZKl+wQFJevQnAnJUms1gvKa/G
rEJXD+x0p1tNeFPiIoZoGtrIFHupdgUW3ZBX8UhrB/Fcr+2p5SdhVd4+gSRAyzvtTm3gU+NJ5hZp
iwIk0ocNVpYAbe/Ds9rzFDbnND25sQ2FByrrsnBm/wxnf9XaIZq31RD/VCGKsVoPyf1pSI/idBaZ
EAor3A/CiYIU+QsFz4nYWkiwTh1k9XFKYDNJRnPhudWxw9lqIZE9akyi+nOw7JVNFpRLK8b+LSWR
KwrDPdZDQZ2tIjUcNtnoe1dbKz4Og4/eAaiVz7BuaJg+ziDH2nmWju4fQ2sF4/t4graCYjq63J1O
qZBMIQ9I+OjwHaa3Bjl+SmvudarhJdYTshAiLEfZLksI/NHuo1y2Wde5sdxH3erPMoyQ1MXxqPwl
cOSwgqwfpNZMN6DvmibJkdUn+06nVvHSAiUrO6VyjQyJEaSLcBCSTXENI9H3UPZDXtWWc5MHPftZ
YUp2RXGcd4jKvwmIgejwOSBz0Fic2XatWXIBUjFTd9yGoxYg5CCmUFjFZwyRCTklL+dyZccJhSQ7
fmNVNT2V7VQfVNIud2lXzT/XqJp/dcKp2VToDO81K5jwiO3P3Hvzt3BSB9JCqnnOtaa9Ou3gLGQH
JJI3t2zO3QigY/JwlUibhPokAOet4sVf+t4Lt3OsUiQaQUz6eZi/GlH9Js3/4ggU32z274XOUgsG
cXdK/S88+ODjoCqwtO0ORmas9wnlgHaTpqZzkb1B0dVnK23Oie53CWQiP9lqnoqzldBnMJH8v4Di
ee5Ve6UAz3ysBHKqQMJatiSvQLSmOtEfJQPh98gPjJW9Mt1kWsWtcUVdGjUu4Wpxt7GYrRZ3uAyJ
rknX8t1HUPT/YX0Rj3a0F36C0oEctK59vDuU42fWbEmhP8kO+IcFOUbYUse7YXkxR9DB7wbd1eA6
p7tOtubky7CpjeOHbPDfTfSq8dixnU1T7xzH9W4+DgUbQ5+1pSea8gBNLTlMRfbzMxREyPTCG1+i
xGEqKLUwFmfftVOXGWDNv2eOjRou3Lyz9lTS/ZtK5v82u2Tq8JcuN3Kc7EDZz2UvTBrmW2xAAinD
bHxIskg/D3PfrjIyqCs9rOOrpmnxVZ6NkYEUvjtViz86JnvOT4mVbmR8mJPevA9p2INXOXAieZG2
7jtz4fczoptqEJFe4/KfB8VW21UJf2TRdeNPqUCfj7O1Lt2+QX5RyNVP+rioYOCcZW8V+kvbUfrn
Ym7UB7eLL5EYlZDvPwR9DTAGxC67OG9aF/DzN9WAvL00N2tzUqeRpbDmE15nGEXgWG9a0Vk2+XxO
eqd2D7I18Xq0h1ct7bWHCtiIDDZtXZzjBi0B6a/GhmjYG00YrLoxVl/DKe9J8lFhM137h+5hT5I1
fcU/KPgVhKay5yScMvAzqIHrJWZZQ2i8FQV4XTlWdWeySV3kbuRYy8g+pvbCFEVOZWv5MbXvrfvU
eCyyZ6e1bErIjrO5jyVrAhG+pggpisaV02nPWBMkV88dr4VoeWWkPc/ZGsX56N7IcvWFR1R6kV0c
miUCevVeTtY7IFXT0Kpr2RvlYXKA06gswg4mXkCK8OoYzWWohvQty7QQ+G/r8oUI2hNwxno9zWP/
peROc5H0+OvfQ21X/xjaq271x9Bh6i5osFbJLgpL4HNdUN3A0dnAhYq/VOHZYs1TsGYPPO2HDiJY
9wsxueC97JG/ylnTrOQgOdnHRPoGx9W+WWb6j8nwTKe9HFazD7XwSvmcLa+pwwBfyNlWTcaurxJl
6Y+A1BpUTXda5Hs3N1S65eBTX65mfWuT6f456sbFm4vovUbdQXBrmquK2d4C73jqKMK1RO0HkiPz
oC9lc8qU6NHCBlS2eI5YT30yjBhgzfC4A4USbuyk82uSXqGcNUglGtXODNQU1qqOwrMMQjOB1YVl
xsLALeM+cKpNrNuGlnc4JMdF0OXRqR687FkZUnXdxq2yls280eArB6Bg9HjMnhGjcZ9c6A+iIQeY
JVk66n2nKW+ag6XixAPrZn5rAxbeTW3qB/mCtqE4N237hTdJBRCv1W8qu/tcm5ULgH3jJe7jV95W
CsxdWqIP01rlEuFrua8wDF8FibXgP/9nNc/v+qj5LO0Nn+x+b/IGS9XD1MzhFm8689GaMOtIla75
YfCQ0fLmVjbSsjUeb6azCnjqJotcX4UDpUkKzaRrs/uJgiog5jyUQv5jjIp12aZsPRydnEHd9Q2p
90aw3DCHVHdqVWarycvL4/1HmbbQRcTPxiBJJD2KZjP4DmsuOMtQjirumnQJGD/xRdZtKTFtz7Cw
mSAITI+o9WBGGgrR8PZrpAlafNbkJy9pgxtqsjgnFWHzfexchFTC9LWwOndLgd3a2q1XvuZZfian
2XxvHGAAuam41yatq1PLBnlVmV53zHuoAJIog4VWv2u09LHvMjLkTvlrsPJdodfVL5V82b9PxBgZ
GTkZHOjiSoAMnoND7SpDQHyP5OGE7si0qkok8FqVmkICRGwhb4Opj+1VPITdXjb/PQz62cewsXnT
I+/L0FpDuFbHBIMqZUYVbBzIlSjsgIVqgkTxyzOnDZyVqalIziDpsKJ6UO8RjvcwN831hz/O+PU+
YkY+lEfXC9NboASbmX3XY5Pp+otoNYZaPEIt0aGX63irdgBsQtY5CmbNpvPMosdCnhyETSHYF2E9
nbIQ3I3B/XpuXV/ZSTMdTcfnOkIAcsOrDoxKB9n2TEpoI013IhVF3URRjeScqyFWOQg8TosWftm2
mXjuoPwA8ykv2wiQBZg+4BqtulOGka1O6FJiR5U5OyEcFS8oS9vlNKEh6U7A3ziTB/Y148YuURsx
f8c+e8cGTqPKlmwrYyWuyPcLGGNvn43ohIW1jjLJgCpEFESP2VxOx9bemVVLtrgeKFaDd+4XfD1x
xdZ1H0eC3DoAr4HlQUge+gYZTeAl8aU25+nwOVaeqfM8ribxtpdNoEzernMKrAYK13/IjWajDWwA
O9GKqHhfsFykEEhLHiCslHvDJhH2GQNblSNryEHOkh0uKZuFmmcVmiTMRfohvTp9vnaHghxXb1z5
ddXHGZmtfYueL9mrQs2WTdex56oHBYXTSntMTWR+EOTZtbI3hCG+znQFP0O2sdlSXC/Rw/6aAN9O
FQcprM45gam9KuPswFvInYdUU+AFJxEgBNGUHSMWtUz047WVdm28VELfw7UPtn2ATThFTNNHrsQc
T3K0J65lP6RscO+XjPLIWMKaSDZQRJWidS6D2fOtsZL/vsXaB/ACuRT57oiUKToVBe5920RxwlVT
IJrRsCZcOSNKDSsHkRrqiliLZbpf3Q9j1i55y/bHz/hABaBflaWwpfSMgo+GwW0xUdD4nOebtbMt
M/3rZ0ie3S8Tr21zE9Z1cGv1n5/7MxnBzPy+PeuaILhl2a9UqobOOXYWlh1g8gx6Q2nXuobWjxUO
yko6Y6CeuCfn6O8w9ZvJ2+s4nCZttWnMCSFv0UwiHwueSKsupaYHXyZ3gxWG8cWANXNC0LveTi2i
HlK6ixf28/1BcLeVDqyxRR/efckK3T7dfe0sa9r36YjWsbA6B3HAd59s1Uozg+hpJnW9ioMh20aC
2xvVZnTDyWMdSTKvLbRaYCV99BpVHN987lA5Nk1Rvek9o/sHwxG4Vb/RAkgakuHYCJqjPJMH+Wyv
s/csmJy1Qq77MGqGfm5TV4FnhZBmloVfJW+pBavDOq3/kQw9mYHItx9j8mZbJOKObRP7q4Cn+5OJ
UOR+DICqJYICPQriWmssc2CCTzJCHj9f2ux+9yjgHqIiMF5J6A3BNH6PjRFxVP6+c5Mj5lNTrKcs
J+girAudYPrHgL6dlbMZUC1S66l9bNCdWOaWSd40CPpkn1066MjX2TXZPIJC+JGQUIb7EX5FVbFc
k3Pqj5ApwpUyYtTrIxbE6kSrn0IW9TtvtintTpr9MnXWYzmPyclt2YPH+tBcdafrhbKYujWF+7s8
/FcdMpZZqCxSIbc3bu6hr2mo7SJUJ7FNpilj8kwelGlWT2lgqgDNc572FLNeY4FHd+y/7WkTVVsq
ZRTdpKft2HftIXJAc8kRMuZg9rC0BKxccfz3wDSmr36fXuomHJ6VIIuOsNbGFYTD+St6xPe4KwAi
SaN8xF3Gt2K8LeKZiMeop+4zp0XKwgviBSAw51Iirvtqpl8gzRhfwiGyUAhAkNVJFfiheo/XNOp8
W0s01dF7UMsgn1/Jedgr7Lmho0nzR70KnrBK9FK0g2oy520HQ3EPmsYDGKOMbUBV17VPkOJmsnol
grWW/q3AQ/yxbjLnH/E2U+/xSGX+0INLt3MbQxPPW+INpb67CtbtYnWtDy1Yx2D4mhkV4jB6MdzM
Tu13k10rOwztMR1zLH66gUpMYsfNFYSXfchc64LK8YBD3ohsqYHwgYxReGMBbTQlShdqggWDWSp/
GdxZ7bNjtNajPrBI67r2zi4FmKEeJ1WJl3J7mmZ+vannzuSzYh9K6Q/luTzNTrLpZO5Gs2rvjFX8
k8Z38dSUXrySvuRIOrByoiSbJ5SUEFCk0FQMwYtaOA9uUkXfVX0UbgWjddXSIvpgisHwmnaB3hpr
NkGY8jh4iC3V1CwXaMIoe01140d5qL2TpRrAp+oieew8vzzaWv9ddsmQ5bSi1AHlRFpnhzrCOTid
hjxhxuwmY9KNG1LNd02rXLgnSK54CUK80TiRzUBlZTi7lCJKFWfbe2wu4AqEUXQoVHjPQaJZD59n
c1a6q3AsrYeAJewKW4H5EE/ZJdKsDNEUD8Ft3YlXkLPzW6wnHwcPSkCpBPZFxoUk7VL3ah/BLlak
UZxoD1OPaEGYGtXGNz3jiyeA8eKJ8zkiDcaPEUZRm1+SoriP0CmyLIpGPfZZDtpaMsbtfxzZSQ8b
zcsSoMydesL0p3FUslY+zu2zMQX7oOvf69kyLihrmpc4L+nA6fkn0jHdropabB7c/if6MP25wZ6x
tQ2lWKeK0i9ddlGoFejIWAqTxlbDkETL0D6MaxhjjmHc8Oc2b7o4TD7miXHJa7mNcMJBrwjgTKfX
MDIYJw9RW/mb3DURgxEzZMxXRhPmen5ITR8YJHIUbC99Ur1bV2gSkn3it1UcZZFNqn+SMSlRKGUL
y2Zs16Smp6WM6fismJltVt+Tvv3mRrjqKRGfR4rFQYB2GAJfmb+STYWKNckok2e7FSJQOyvFodEx
O68RhltCcMDJssEu5xr5+KFLg08KFhQFqt7d3bvrEYl3pPgy+NlwqXVvLdcIStw3D5+xz6xtIcY1
vYCVyrQtLhcf7c+1hZzXlzVuPqrm3uSzS/OUizXNztkUT7LCG0y4lCXfJ/k0m6zwKnvl2DAszV3r
t+jOAlMAn0IBtvTqU2jCBZaHTDQTEHhLhDCH1WfHaGfNfYjWj/O671AHGPShQxprWne+Vz+EiUIJ
4f7IDKuI2nHDWtrA1OkAPD1/ngvD3sChdFaG2I9TVqjOU928d2Ij34hDVs0Lq2lKFPwYH2p4DYBK
2sZ6p8DeAfcfIkxwm+f040zGYhEbRSwerGIzAkH8UTVgghtvDA9W5YVP2IhWJwDo71k1hk+O1V4G
S8Xhehh4ZuJIPJ1VCg39oATcaj4IUFjFm0ps7TXHtZFaCfEJ+HdTisJC8XfW00hd02vhW/RKsqA6
0T90QmmY3RRiS4jsrGQzhiv+hGQAlY4UgTVBlf9wVjdBXXhtOnc4+vKlssC8rShUYf0rXsTylYwf
Dd3U/X+y9HQW5Nm+RdrsXislTF4AON3FESy7xGRwwh7NE/7aHYW/taVoVDuFVgL+F/dJrdb9P02a
glw79rX4AysEX+TaMgBKtJdNKfyKv8lHU/aG07+aCUY498GJroCMCuLXrDarVemimYgW//RmF80i
jer5VVUsB34SuBNljLKNqc3BPlPYXXqlUT8WIwkazUN51cQR+XvBFpNXDP6bJZxQxUQ2zyoevYmV
gSc6PMirCp448lec0Xu+4MPwJn/Dop/VizNDIoei8IIe+J99EyPDesQPMXIoZloN1ZcSUqJZ5lD1
5WJ+CANA7nOv7qUGlxzT47j9X8ZcUciRQ8Lebrf9AM4xXM2RhhpzVl3JcbhXS1Sh5FkSkcTOY7B5
f3TgsH7uECc5fsYLkGZHc4p3GZoZMpcqM6iW0RxQ3KWsINK2cQKyDJXvYScTtbHudjtwPMZSTpiU
Trtmk3GY86Q8oOg9LLU0QR7dDsK9pbTWU+7r2p59C/pyFJyfisK2nlA6LdWsQhqICO/t7zHAvQBd
gu+RjXEXBjLhgECoGuXemQJ3ek7joVo5OXWUVt7/rc5nLNaydllFZyqbyHbRkktZGW8T9R6XoVF+
Xf8dk8PkrN/XkGMHkFX3CyGjswaHcwNdC3I3yn8MbMMXo9XWFD6H4Mi9Oa8zE+MMMaJ3jes9J1Zr
7RpW2niWh6iox3MgDrJJ7nsbW8DPRzCgCxMQOSKIh7LJQKQMU/3Qi+ehD0ouHKabKQT3ZJiImznT
rRXdf0eMyt0izkCaGJoTKyQMjZb3/ItalsbOgZa5kOkZmYWRh9HyoerE3cGfvC/aMIXH0iShl0fe
3Y5CVgF1J135FMcv8vUhDxE0qdRqPkLy1fN74n27KpqN3hxavQaYlinjbayr6aY3BfRAMBUbGbMH
bbpBO4B+k7Rs58S4e9nWAVljIAF30evv44R3RBSyYK9UDZ+RqDiwr4rWMgcl4lqXf8QTJ43WMKzn
r/8eL+MZq/wbGLl4kYTqqU1D82kMeu2sTODmZdbbVkwU+jwnPSEAp7+oLCzvSfOaGjZiN+NGZsHn
iryXgsVdmwOnbCsUz1Z9cwCsFV7uLasVeUEbTXFFrIXcKn28P6obtX1B9Vh9QDITn9XPMzLhCJtX
6xFXSjKS07CcR019i9L8XYv1+Jfdv6tdKiAewOTyNDa+DToIjnS07OemK5RVga3KRVHA6o2zFwuk
gUE9NajApvcASVyYrr/4YxL2a4WdnJt5BqrWa9Zr6MX+BhsLSPGyiYvKyuvcZi97zcFBazlz9XNV
FtarwL6XWe099m6oP/cYJ8pJIFWzaxZYX+Uc+E/zQS37bmnB27h4IVqNTuZf2MpWq37ALbfRfQDz
Mqi2KLjHSX2VLXlAy480mpjhGuOxinvl8Bk3x0ynIA1OogYrbwEb30TCab6KLO8qzwLcZ6KJTd9n
3GoNZ4c3aLyQMeCh3lUTB3mRyq2pZQTRjfT0VLEMFNgTJU13n1LDmXpMJlc9jq5WbdHzf6trF6Gu
aTDrU6ykUCp6patPXeDdu5OBouRKxswYwu4mAM2xmqa+RD5kNeiqeegUn0Rk3KvJ8X6aitOh95Kj
PJMHawDSvLy3g3HmGywG3aO4E2hObR782ebXnb1jJWr78h0CDA4zpejhPyP3V075q4+m+GHCrjJc
Mli25Fvl/zJdoVi/i5IWg4amDq9eiiBtPFO5lc1a0UKSinRAoikPsQkux5ytYEdZZDFnCNnn84AD
8H1ukTSAhvR5+zlNdqQqupR2mC2xUx0BoqvjTR6MkOzzgEJUK54Tn3GrC/YUP5xToAjERxCgEPk5
VQ6WU504eZWzJvEokme/pzpUcJBQS9CJlFPdVpv2Bd84lnWeQUpccagaxPH+3lS04urj3CNbVquZ
j/zmCEp5akCRtTQfC3HANaErWaXLUS7QORwQQn0p++QoEHxPUATck2ypaNAfVb0Dwihmy1mJNf3K
YEiSejD3g5TZqx24eS0yRlI+iZRk+oR+lOyTEcwqoAH9/4xP+8GHYRuNOwfAztoeBmujCz8223cn
SC3lP5ufvXKw7FXFYFcM/uz9nKsJLzfF1cEjVYa1seZWf/lj7mfz8+eGAUjpSne2schWV6nKHrDV
Fo1MRzuTk2/aFqplMZhTBjTfPzVe455dIadgxpZ1wFosWRgyWV16VbxEfmfaDajvPpjOd8PI853m
UpGSipHa9BWNI+WtS4J/hqPwW4fZ4NvnaKlGGYTf/hgtw2P/DeaFfx9thq6xRsOQO1roPMdu8QWO
zmNVekKdKKpeAvgBMmx3iX5G9rVatF1ZfgEb7mwn32uwHuqKL0oW2sv7NbKvTo3Ds4moVYyUBnd7
a8K0sFozvmDXgWPEoFkv5syqFbH74qeVPkmVz1zTX/ogrN+qKCHfXQ7JTSEDu6tJCO+d37O137Pt
csx/uuNTnhbmLzE7RozsLQ5IM86lk9wyaGu7oXc+ZgcaNEe/LZ80a8Avxw/BMDr++O5omDCZuvqz
gbXHoxa9/BHTqFmrvb94kn1V0A19a0eMjgYVoM9gUcRoSHRdNDNXtqige4fWBJPlxMa8DU2jvaps
s1ZNm6TPyfTFA2a2iLU2/gsVgQWgV+WbEynBSmQ9L3mvm0dMDLt1UobFm+m2R7fxgRtiVoVG1fiM
pE25rfDChr2MnUgMmgAoZBLvbWDW1OzK8Bgn2JEIpFOqRc4NTLB+Gw8R/nNoIHktYb18Dp25ON5j
yPL2y7nhyyJ77zNNdE2KAfGQRM6rRthFdoCepXJ2lcj8GnjaL3mCn9r9BEzKL01Vja/i5H89Rkyf
xax/Xec/p/8eo07ZujfC4NHynR51tfBNiwf2zGhUPjfsspDwjh9ly05gCcWOnR9MPc6fySCzbIAu
tnL9sT8DOE9WRoJFk/BkLNy+e/IdSJriiRBTtnv63Uex+d4nsXiyT2OebP2eh/wG+JQxKo5WViXb
3CeFBJrCfLHn5iI3ZXPph8sSZ4lrQnnlXCBTtgzQIvyuoj5CbqZ5RbJsMQv2YVqM4C0Kkq+xOAM9
+3EmY7JXjkP24H/o/bwKSR3IS+HU7idI42hyaO+955Aw1aN6Z0aD9t4YD1Wstm9hqJh7f+Iny1HV
1H3Bqz0iL6H3lyCFhijjFG4aVCxr/aTjmP3cws8aPC9CKarWHr0B02276JqbpdcKsoO5irWBWr4H
pYYqCP5OTdEra2R657XXlfVO1pipd+yHmkRrj6vAteqr7F6KDoHW3YfJirUYxjLbeJpt7HNqBE/u
w2YPcejEzZaqEhoChllsC7Se//uz/3mcm2rq0fT9pdMYxZZcxv/+So2KfXuISBGygc21wVdk2aC2
tinaBmutFIbiopnws5AQiyDM+q38+/WwvSm9Uj2mQ9rdEFf87mpuezIq6pyG2mgnuLrfZYFHFnEC
1d6HmgFlUNR8SsFsNUCYbGS5B/HGbhECttpCVQCqaar5RpbZJFpVnoG+Li7QfGz8MLp/9kq3ejlO
a8z11KMuLKy0PM0ia6xYyXiWbUchB6DCE9ukTkFCFP+qHXbOwVkeCn8OzqRKlmrgoUjzOz6Q4N5p
Rk1lI2pOs1iMVnJdWsS7XtHsowzJg9b2fYv1uRqsnAI7R8cBaopJW/1kanxmpDHQ26v08qZ1YQu9
pHa+K5BfesW3/+qnJz3XH+XnCnuY3JgXT/ePObK0K9u57rHogRRBFvhR6fq8yO1O0MDAS3ubzxp8
E+vCh0j7JQvvsmivwvrXF75aJ8vKLsDMln8X8T/HYCqMR3XhnWSpHiO/ZuWrib21/P5F7xzjda5r
fQ3GET/VkkfREDUGhXVdeQOGdsTZMvumuUiHljB3kHnMllZhNVd3iJzpuX22qgFVlNBnIWzaarBt
kBxdSslAKR4oY2mVj8t+CjfQ/LuTOs2FdU76ChKpLO+gigDljR3BzpizmiW9Z9zkYfDr7jqbP7IR
jv49ji7qa66PLjz6wryPUsWq0yiAlH3GmjZ2dwXF7qL6JTXvVH3gdjcSK9yFYVPCpEQgzxAH2S07
IgEnV+FYLUukMrfS16vpdG2nG8DfJ4E0lbHS63k9RhplGglVBX98yxzPOskhEZZt18FBOkRMwFEI
6LkEEqFO117v2/tproFsmEM8v1bRvm4Tr9ngGzvt5yZf4zLUI9k4s1FptVMGKeJUI858mlK4pFrn
PeOYNWxhM47NQsbkEFvCK7Laj3Zj5zxNMkmjK45+cI0J2Q+hZO1ZiXGw7OHai7RMpWOFE2sJMjHL
0fHCpfwkxCfmIzR7Fw2UIflZibhXIT72Gfo9/s94BHrRJh28xBODT93vm/mS+IJqxy/xuyV+h3FU
4gU+QANqUEBxtJvM2MQR9dkRu3bNxuLz7xZVgGYdFSI7z5LlatvoEShdhi+UaGZZ2h4Blhzvf7nq
TxAuQn8vNbsxR7vdYQuZ3p9lDqbT4ASEpMJ2dyNRz8ezNGudfvcBGBD9rQbGSeZn+KdCSr+vQ2EN
VJztsIVoKU/HeE5WrtGD5BM9TtkXZ3n2eZAxgMeqRxpNDFLhPG8+vuRN6L3L4P2aKKqgbu3iYSCD
f1xONj3xI9TOXIYkTI+fw6auqvcR9IdoqwlP2FhTD4Otj/peGFSs80Kn0n3L0b4iH/v7/wMvAtGe
Pv7/u99F/w1xHH4ffUeq2r0j1fsMlGSU5d7qDkQnKeDs+kBryHKwxpMDkd33zl5rru9w9kB0BEBw
Jsoe51iu4LzZFFLKGsZXqOsuccG0V0Bq9OGbradfI90ZNp3e9sd2TPojbM3KRyouK6EHlbjGDLOG
Di76wfLs86D4FFZtZ9p9hv6rYTIGAKgHFzbFdySSRBLphc+jHYDsUjY/D3k+tbwbovVnSEKXUG7w
L2lTQIWpY6SgwC91gWnvkbQA5eDzrxCbnrU0Kwh19uRbzkpvqd+13q+7oW841+HazRR1lXUjJkVI
16nGaF97NW0fZ6NQD2o+/x/Wzmu5cVxbw0/EKuZwqxwd2nluWO0OzDnz6c8HyNNy98wJu+rcsAhg
gZJsiQTW+kOykIOyz0tMyCuuG25ls5rUVzysXOrTs9cNF4yqHvhry4dmYxlqjukQugUyDdeFgMky
VMLPuYEzYOCWp3AYKhJjChhlAzc7P5j8hWU71lY+kAMUoXfVnLxcH9TX5/Hvg9f+aqg3PoWvQw85
88IQMRBtO+t4ZXzwR0ipneWotCcnzf15tBPN61w5iobRwxyU7Vcdiwzok3DO5fKL1Tdps2D6MiqI
VwZR/D2eMKqt+2E8BiNbh1M/xMmNhZvgkpXi3iuw/1QbH2JpNL51An7r6o6B7yEEiKDx250at/Md
5lsz6dNQ/UtM8of+qGlkoGV+dfCd+TyGCixjkQX5lZoN3fR99FFKkl3yEMRiKZ3NmNoY5XCTeMMq
KvFXpUL5QUsZKKtYFn4jcm0w6gomEI1b3BhOcwmTnzIY4gCp4PkfYUo5ajeVAFz66FI647185MRj
IgzN/O+yJQ8JKdd1VwpFZGFWKftqXFYXjqpnhw/HS3NdmtjH+FDUL6lk+SHiMH/J4kw/hDI7lCGw
tJ5dEtjXzxlHhnIqTFT/xJ/ErCdv5SuOu5LPcBhwt0AkMB/kJ395YOce9CKX/OtGRsindmFG4Q4U
jnF5zMu+QWNRWCPweF0R6K1boo2o6VSfay2Ztz1yJTfgM6hnCQNxPwaWlUy9t00r94d8MHT9tKsp
sx9l67IOaOPxU59cBsD+rJeDyabivoZYCAFiYZi1i6fQYO8nmycaz9r+xS0wjxaAgH+LwMOuf4G4
8imiaYSOqNWi1CWWNVGsuKdCU/dGlLCkkR8zn+Ndk6LBff2YZQZOyeuAdF774MaEW8vxsYMRS5+E
Z91+dmN4w0r7Pgx5/aRPZNhhmlMO6Zr6ltotGD+sH8iiTQv4WeP3qXH5htkt7CYMXEm/ufaOP+l4
3/IPu4QIx0w1977JSw+6LooOLtwEww4WRRK9ZjqCjnjZtYeaH+TBroJm4+AgijRf1j/2YT8eMzy5
FlU894812ttf5gAL1CLy26WftqdGa6fbxko8yPnqtLJNvm1BbKb3NRy3Q6cBTsljtYJp2e5knQgZ
+o+IVkQ0/7eIpMsqdAy6T9fw5rJdqzjFLcFcJFtXi9NlbsNxASzr17dK/NZNDoy4ZIIW64exubuM
drCpV2aVbDK9II3XmsaLglLoMg7s6KR7qfliUnzKpqJ7moCm35JN+yajiqD0tpbRMYmPwEebjjgk
sqQrAnwE5KndK3ztsXmC4yK8BdDO2PSR4KYLsXG1ULxVF5QIv4jmFb8sVchTzfIQuErM5XWg7oA4
WyTNVr7jZStvgCGcpsbesQYPQDcoEsjOecC6ETMcSMpCEAQzHCwXkRzMzSdD6/o9Ghmo3DtB+TLk
IG+KKZ12Yd6VL2oMLk6LDPVGjoYW9M15eIa36N72pv3auRE+NZgfLNQKn1BbCb2vlq8fTCvDSzUb
3iYvTX822vyKyZz1OrdRx8rTbL+EbGA2AGnDs5tr9t7NVXUX9cMAhcRIVyosgxify410y5ImWXqa
c1cVfWgfsEbMg+ajPYiangyUfTZ2E5d5ss+3B/QkdL3bSKhEm4JJ0VuLhbTj+qc5mv3TVOnBCjqt
skQowu7Z7WbKSQ5nOmriSI8uJ9X9CyU45/Z6qK06WdkDFi6yz+3YWYFfCE8Yw2vHaxwq5vMxj1vE
5pifpna4KHx3bvSlH6NKEqh9fO7scl2RlblF9Mi6lWfDUCdbdrGuEJn76PNKvT/UsfV9iqyljoT0
E9kMXETmyESvyhtfuwmJVLO31L0phNk9VAQR/nr4AO+ISrGsH8vCshHrW34KwZ1sWVqkrvCK8Tay
qFyPIMYzJf4pS9JYOH6lOuacNXGQZ2qrvvqZ1+5C8n/tlh16uFMb7z1y2o+IVq2mDVJd7D29Ztgl
bCFZMA6QLOxiopo9aNsITOb50kRbnrxtUdQrGZOXTnNn1y3OOhnW2bnv8ARGoG4M7ewtnzILwYN5
PNbJYD+XIyqaSZO9QaKddvOAmI+pY6hB+WlcQNdpdrPB1KkJIG0iQ1pf2mQq+Rr5uvFg+trbZFr6
85jPT06jY7nex0d+gMFbkvj6KgEccrbG1DnOfq5TvUFlS/UM08OD1K4UsGRjV63GEEvmojUOXV4b
gLCg9Z64TSTroDMoe8sYU6/tE8yZYcutcIYmoCKHpJsRRO/ikXXjR/bimq8g5Zyg7wdY+uSrj5OF
cpgTr1HY6vd2yu9oOztqBFIiwbbGLJzzpRM6BKbixGwSKEKLEmufszTxGPiJmkb9Auwgukk6Muey
u1Qhjmm9029kU04KtaZeWv3oLuXmKXcqxfUWI/+TDdm2bj+n2kPKLf4hrfnDFCZyKAKg+5ddGQ8T
7pCf+hvxnP49fmYnvEp779I/oVYU51s98SH3y11uKvbA+a8D6t9i6yuPMDcgvGC2sYGfhtyu3T91
UFYOPppjK/lSWuvvB2cenlCorD71i/iQmojATjfnvGbTbvjmveW44UNpTnt5Z29ND+pc5wAapYb/
gn50z56TXYZdpsn9B8gKrXhQRJqVws3CQaaNAFQrpoOaTtpQ0BoAy14wf3JYHuw0twDKZ3r17peO
v6/QPlg5WTZsPSFwMIf4lE+1BS40ceBPlW56n+Av2Rod1D/RlWoVRTLWPjJeRatZr8tDSqLg9Ocz
RrYRZtNIANWobfpKvFH1RlkOUa3foB+K5KIWk5a2DAAmSjfsoNNi6zzW1kNqteMX3+VXRWOGOH9I
VP1b7pjBOeqKZjnVOAzK5vWQUPw/yyb+tmh6gG3couw0QBRw+UtYbM03FZWkPTWZF2eMUn4oVby1
BWwuV8L8TvUcNjICA1wo+ntndyq6+EA+JEj0eqjTFsRG7Xy9dskzDHLGM9ob49k2UlQMTfMSgRLI
Q2ja+LmV2b7VmulthBW3AlrsnpuuZ5upoaYf5Wr27JvqKyZy9ncqVhQ2wpOuNC+aoTRfqrFuKS0G
P4sgTo+yq8DS7bYd880sAmSXbfnqJk6UbJWHnYFk3dCsg7FMcJWwgqXEw5aziutcPNl7PKqaU4TI
gbsw8u8KYuFarTn3bD2cfRU53WYeG3wZ0/IokevAybqFLYoDSLhxhw3CmyRvIIkGxlOt6ojm0TKo
2F9ayDt9M0KkekZ/QnBLAn4adrOLUY2PYajrX6YImK+b6wJXDFoNNcx9jYAWwGKa0dhFKy11o4P8
AYhJ1mShVmG66A0PIcC92bOLIxuq08UhmKwX7zQMT8jyZLedzPAN2gapSKFrx19P/oV0x5+WhqeM
2+uf1SpHIMrufCe7EPsJDkGC3OHUxBWpW1A7Oc4jIKetaj1MTvmmNPObpxjtfVhr+q3Dk2Ah+9FO
RB/cD9tDG9v5a9OfnaGs3hz3sdfxuA7TZHpNDd66AknkDN3Xf0Ie69JvJZW5p8aARkPsrMZCrW/y
EXzss7ytBIhTSPSDEhUO2zTkL0BByB6JjIg1zdvMUxwu/xjISxSW+lqtd3JA9/xg51u+edDRVxuD
6knWb6x0GU405L6YEfQuqyckKecbTQPuIjLftnmvBS4+Vfz0iu1g4FLSaJV211RVKtR0sx81Vg9Z
YP5UleHJ5pv3OqK3guyknt55aDXtWsM09ngExDdDiu0LJh3K7ZijSWWhjHGmsNqcyqF6YnuIKKti
hv5qbmpr3WOL90UeNLIKdhLb5yzvEMl0/XDnRpaenEFyaFszc++ha6i38hsZp/Y9Xz+VXCvfQTEm
W0DevC+zNq+DIdvUFnf+yVGwHB5ZW2pJbh9y1KE2uhnmT5CWvg9+Zn8XoYPZZMsiTOzqHYOfZN+T
CrsptPjZqsrg0sL1tbiR/aMYtOrw2adeuJf9CTBibWEn32vDfKm9ySEVw8HgGQqLUpwOgBanQOXv
zANUDrpp380AnNRqpeOZuirQqtlc4EgXGp6T1M+4qVeryGMJJP+RTjt9bl5HZUHPwI5v2Y/BSc8T
Pu5v3yBUuo0V4F1Ug34fyPXypveC+njtb3K3PopreFNdbKoZU7u+s4zzKA5ZXSoom8YULFI4JJ/6
LjGNk+2CSXmTA/KQyBnyFFmIfJnHTrnu6v7jgtEWc3JQQaFhze9OZ5k7XygchX2DwqT4OUahgzmU
p8JaadzwSQ2nrewnfU/RCg+vjWyi1HWI86R+xIMgPcvptRM8XwQEvDI4q4MeOm9T6D14QJRKvJeP
iV8WR7boAdJFrgrQt++AIrBSj0CvMt6SPigX8vRT+zLh05jnqvrCMMpih6Sme+so7Z38XiZh594C
ebvTMGE8jfGQId6HmF2WleW5GXN2QnW9dCvLesRZs7kvnRmFcCgaUxWoB5uU2tJw1fLFRxF43WLx
sJWTup96B7hgPkoMc6x71l2VQIb0e0q83WTd/RoL/MK+tLgCOxItvBlKqKNtrSQH5NMNEg/aARS4
hc7tGHyJs+wmlTy0ypn3hg9U2evm5s6tUHYwZzztXhU0TxsUBW/82RrvYjvruYWHb4qZTHey69Kf
dNuGLeE5pKB26eejxivu9uSDEAA5X2o04ZAftN7fYeylvFpzkq7jPC5OHoKoZxTqy5VJsfmrZSKQ
G2ZACVp4c57BO2U34u54HGpbw1JwjchclNVMPfruusqO1ZW/vyyDWsfw1izm/EObhw/thPrfWu9R
XzLMttx92qpG5GZH8zi3bIwO5ajDBLVy62TEiFFranwjb1HU6OKTWkwv8hYluwpVgwRFrvVyJ9Ps
uDoPXXOqY31Hgs14a+eoI3HVBDdu4dVHZmOwA+HxGfPDN7kR+BVagZ5FRT36CG18P9iMRhI+ozV/
DfX6yjnNRvJDrogwqA4uyyLHVG5g4Tu760pJLpcmW4OeMiWw638xVkrlsQr85FZyWCRrpXaMeu1M
XgFKF15LmWs3itK6u9rXgcw5QYVUM4ZM67BxwM2Vg9IfkD76axr4r4Zh1z9Mvh4/uMAHM7sHZBD2
D+LZukznyN3KppeoOAtOwVfZknOaonme4ik+y0le5reIzWXxinKmin3MrK7JSwfndobjQtYC905R
cpUHOSDPSNuFJzvLYHRN3rTwrVj/3q8Dsc4y4wrRv95w70sTDqvrAaKaVSzp0pRlkTnk6TqpQanj
KvQIQyj49tsJZh6h7GGncTlxy8p5sdJsW3Z4s3O3se4TtwUeiNf6evDb8L2Gx9u1OChY1P0tlhQH
3UJctTPHH3JcTrTRx1qWjZ7eItS7d1gbfnGCoXvQhHSq/P3PPAtLbGEWit0UL90sIF8dYgVytEiR
N7XbjBvAGEVPhWqu2xw8EiQ8mGfhtu7xyDWG1nvTw0u3igzrVk3Sj26iZ8XHqM3XBmTQnhpx52Cv
0D3SkAoIshGZKGnCkuhjXY5IPvrfjcCvkabEq+j+wjO3ugIgnQ0hB5vUv9wUwYWEHc6No3MrAwAI
SBetzUe3aX8ikDx9tTSfDMz40mCmtJupHp6LAbT6dqKv43GUkDx/nMAmwZgMi7NEqckmus3FWaLU
5hpxMTnK3lTfdHGSrUwL+6ZBV7ujg6fsQxYrdxWvqTxGdXdpaokz/iXDCu9dncHAzCUasyL5yr/q
jQqv9hhFPVaLehfvwlpFvNFvx51tauP9AB9I7ijkIfUSa6VXVrmpBb8W4eiJLO9HRG3abDxERG5P
JUqN7ENCp3pE7zm/N0y0SRojas6st+JH20VqWIiF4LBibpoubbfNDJYktK2Ny6oHokrfneKsRr6u
txu0hkRCudC1GzBs4UNisgfwfeS5Lka8U6OsghpTGDkaidFAYVR6+KaGGzzMTbCeKzu5m+wm3yc+
Oe9nKvXJLkwRizFU3AoukNQCsT9qFrQdSVuSbeRT/27PvbnqZlSa4YK7ACDh4galgtZphrKTbEoI
pIXdET4DD7In80oELUV8LOItDVuIa7wMcdt/jTeyPFlEIXagtbBw7R1DXyl5M5Ow8KZ+c8FQF8kQ
kRYVNV4tUk5zmk8n3ALl/jZXvXRXUtlaRmK7a7RODi/DOckdsNzzOvmMK0mV3sl4C7NAFiymvbOR
tj1SUH5DYElgiNXqMa7wsvUKELRINDZ4ME5Jvc5VbV7aDWu5y1vQM3uGhsEqRWYY0XGCMYcAAHe8
VcAW/h5ToPreRYTkpk8dAW3jfSt+dGnKQRkmI5TMWtUwpbe1UcPdFwvLscaQwstMYx1FHrmZX+tL
ecavKD/6ngmXnXXnZcl5mTY1ez2ZbSp8TYT8GH/NdgqgDc/NuDFRRKecTd+nQzGgApZ7zSXkOjCN
KFwt+P4bJzM13/2MWresiRRW0F5gEF2kId4vBmTN38khjMLhpNPxo+ESLaslctgTxVM54GmYbP0o
3LTC6RjLm1sUQMztYEF9kP+wFnvdm7iI7uC7OKhbOuUGJUHr8q9TQHYus3Aq90MyBndTiInIME3f
Q1VBZl2s4SMU/Y2VnmeINb9EMVipdzCJE0wLNvkhX5BVrFJE/iMPcGGRyuGGmuJl+JockNFVNqtL
F5mxy/ZgCpX62PPYlC/7aceAKwsrggjxG/lWXHOBdUqMrTyiwG5eKRvTRlgOXVWxxXbGb+Ce2Oxi
7qlZcJSDyn5GcSZYj2kT7wdECNex0N2RkKw0dYMzmNvVUJUoMMimotQrGZEC9nfdTGjHRuaNPAxV
/zMnfbG7dqlgo26CKYz3UCtfZX+eaXAI7FoY+gZnt8rCszxD3GtemxnCUdc+OWDqVrQsy3LapHmQ
HfWof71+p5sM2TqE4F4j8UOI0CmHpCo52RBm+PUqvXtE2TKhnl5QBPLR3h3Zzf+wERcvRv9HZEHJ
Uwc3eRqM3FrrhdGcVA2oaGN6MzbraAJoxoSghWvHF8yYh2zUeY7rZwkokzAyH/e0LEfNA6LsuEi7
0t7kDwjgh2B9i+42G6J304zEUj1M9yhl9CvZbEHqrPKgdHey6fjKd8edolvZyh9mz8KLUKZF5h5h
qNZGmCczdMzPhG7SXBQG+nJ3hjEk9bIS2kmZ1kcHqaxEGTFfdqG+UQV0TLIVJKNBnl0OlYWLthI9
yv5rmKL79drIqxqCV9Hc4Gm/vhQy/mimQb0bTC9b9lkTPHBDiZeUDKa/kM47T03YQHodwoUDbOrH
bIw/U34aLxinFxBdlYgCT+tsETdtD0bimfin4ZSml0q2sYf6R9rlXrq3M1KniVV/7fVpHL7OAONR
iIIdKdAVLCM/DtdmEU0kimU79ydcRdhh/Fuc7NO7NQoKwVnep2xxs4JyrnMDLN2FvDFdb2ByVDYD
L9DXmEF8hFwHGgv1EM28DaqpWPtQZVco0eYXzrM8i6NbJXLK22s3t6HPocpM/N+hnZVWn0LbNLoD
A3qDKep0n/SKuhlcKz8p8zAdQrX1eW5jidC1hb6ixNs/9f3QLWZWZO8tt/gLuci3tIVh5yUKt+M3
F3+5l3qozGVXu7gFkBTE06GylyH4gncFYY50IAlZAz7c+FHv7/VCN7+wKWZPLSLgM31DJX94SLyy
23v+jAC03hmvnUltRARMMYxTPDrKG3Tw9LNjcy8DTq6cXG6aZ0UAja6Hrn3rmik7XXvk2adQWF0r
fMfG5bWPLNXKoSZ4F9VNuek8wCqWnc8PPd6Odx4ancCZ54dBdaaHsrF6dp7aeJBNu1TCvc7aBlRg
2FZLo3/W9KH+IgdNsRcZU7LdssmqjRvcbL1fQv0WnU4F/pEcrB3WZG0WHAH0Yl5JwusGCS+EnaO4
RR8Y/2q4qSS9RWvWIg4iJJ6HbjcnyXfZfznIWRjmFMt5TkxWVWp+KMBMLeyCLaCre91txy9yBcOm
f0HMGhRSYP1Mk6WlqPlPVMgRj/HnZ88zdRJBtXkDTA9f91jt15f010w6MvdXiXCy8obKRZgdtG3s
edMrBXlE43HmPMZdNL268ToTUZOD5folSnSbZEp+j1KiSvl8rV9Rc4+Ut7zW369YR+HKz+A5KtPK
zZDOncfY/NIVcbxFLxnKgWjOgIW+9DDVcYSdz1Hf03ImjNU0u1zgWQNbXMHDHA9cXd8HYjgMhv5G
69uDnH+ZUTSY+MCx26QoWTJjWg09HjgXHvVYgHope0xzknEkhx+T7xHS7wWW7nIJDHQffRqUuOVw
KoZDP/wYJuMDi1LMdieMbmK9uu+xctUQumuhVQ6UJP+oBYD3Pdp2a+3/eLRfawHYjBzLXLf2cr0g
w6pYGQ4jijr/VrZINONu7m11V+MGNixkCLAXXBTkhv3XsBzQ46LA5kNUROQoQpWXyRMJ4b9n4LuK
Ejs7c7Rqk+McoNN9OZXtUnTKs+4N10nlIM9NJUwvvbaSE3+NksN/xMhmoPSQ29LkLcu8+vLRhj7/
YcSoglMf/Eg//NtHFlkKNe3zyyT5Qa75CjlhyHJ0oJ0JJcgyEO5MqgsqISj2XaSHRwBRHwfsORhF
9iEIN9fe2q00fGtF6CVADgnFmMzB8NMorW0jgFDLbs6fVbOwQWm3zv2URBx81MZZLF4aEd/b2LUO
l3B/DPI9MtVo2ov4WBzUxiB11Ub6Ss6QA0Gg5EtHvExfKf3OLxVhnANuQTge6M3RyVssYtzeRxra
NVowPqI3s5MApxbFW/85Ysl4SBbUgIaVnzTlbZsYFZiQOPtWU/rP41L/awBytZ7jzIWOQOnUA1q8
Lwx9UalefI+lqQHICHupzcf6Xhm+Il+QvPhJX+57YWEiJW5UfOadYMwWFWWOTT44PpiaOnN2+pQe
5rKnFqq51nqKEtznRmzNyhp7u8K2+cI6cuHXdnwTBxfZBx7oxkKYiIhEAgvXBJNIaNnkDmJfZ3VW
rWXuQI7QuI78Hfb3HDiApECS3KB81QtuaDsuJHZX0qmrCb7oECFE7psCnjH+ipHDkolt6/k/5iFB
gnW40Tz4pPQe7cB51ac6++ZNBXrvVfOY9dQvwFB526IpgoVVgNij7hUdwOhhB9dO7suUWzx3yBHk
6GMsXNsa7v/3iM7Knpo6brG47Jrbi4bPCH+p70GFuFoIiFlK/4g+RHWV0x9xqujLMWrfhmrD5h70
/ibXyuAUKmNxYlHtrPukVh4NAx4J9uf+Dwsnb834YYwuKp1apT6mYs4UzsEJLZ7i5A+mA1Ta9x9h
S3zM6U5/zJGv4w14TsZu9Kxxgz+DUdXW6Hdg8CmKAN3oUQRAN9cg10l7HvIf4ZiwNxMtH4GRaSHn
sZnPT1OBecyvWNl/CTH94QYV0L3n9jtN6+zviW69FQgBobmphZumUqtjZwwh3gCgNKjVmm8itMrn
eeGn2U8qc16D87LTt1uUXac1T2vsJjSUdLgr1g9xbX3NNTd8L3GXXwyjVt5jtTscA9QZVzIdF2l3
lAasv+LGeIvi3gS3pE071UdYJhIPRVzPStIYOCkg0RQ/5h75QyVu9oHqmFBSKb/xxEIKvtGcamWH
FUtRezKf2w4sNMhvlAmLAF3FdMoQVwR3mKwSnaz5HCno/zLQdlZyEo5ty9ktrWOomQ+N4UdfBuh+
t6TxcW9Bxf9tCDHsqfyp28umXb75OnmyoMrRRE+RmuSOEr6FA0lN1zKacxS7xiM+OVvZj0Yd98HE
YxMtLiZexAUFtUA03d7VRe8f5cF2Ux9RaPOjWU0xDJ9Ox1zrV0gNaiNaueO4GHjn66n0u4eGW8eh
HXGSk0191nsWcnjFBIlyA2alf9CKMsOCDjMdOYhdEEk5y17KQTkp6fUASzGl2Ptmxw7GrEa+SjMG
eU7vfFGqIdlDrwi3YZU0z3bNFqTKm6fe1YdDI9zrhH5hKQ6u7UcHbhgpjwrXvpcDuaqAEffQs9B8
vYmXoRApRPQl3F7amat9T4rOOfhSzlDMQ7x5abaxeiuvguKZfjPExWZQumLTQ5M94Cb1vY2S7BuO
A8+hX+RPZl9p29bmzhHHs/9QG8W/BVRj1u3ynsyk5iSb1MQWFprfj8j3wU96YCHN3ofJnxrv0QD2
vQsi/WlosGENMr4QMc+tbdnmOtIfY3xCXh2uiDE09zNkc8Bquv6CTsp3xAqGm1JUfOT9OOy7tRF7
3UVP1JoG1BOG7j4en9DUj7D60QuQ1an70tv2Xn4omCjshFPkkPscZxFWZ/lJFSgEF3ZSoYbGnWzl
leXt3chGHF8MAuZovyDQMC7HMlS31z7MAv+cZRl6s5ATZJg12vgBsX75b2f1OSUdCMGNgJNSQL7O
uLTFa9RTd+Ru4Z8AR4YPQ+HNG8uDMaMOKQtGPK/4MTl89dgPgAiJ1U1ILoUFrICEjIySyQvuG209
kJB8sXr2HaE64JTUeafQRdSqF0pSc6pSFDPSBEdLbhAGYUYajp/CZL8M6zIkH6jeTq8VAFkZFmjJ
x9XGX1dzxNVkU4SV4M0XM/Dis2+yh09lBZIHxotNwWgzOohogcdjK6CEwobXDW417AuefD1dyn4r
6ZvjhKDQMglZ5bftpK30qSz2cnTkw1SoVX6xp9G8t/0RWAwX02PqrpC+grVsljP1cMWt/aNsBv1P
PGsr8Cu8IT+wVoig2Ys6Ro15DrL4FTU1pB3M+nlCWO0GUe4WqcAqeq1HxGvzvpi2yElEr7qbvGmK
2d85uUu9qEz2srvVqmmfjTi5yElVMMIlLP3xKEd/v7YaFyzZxWs2mfX52sjsv3VO298lbTH827V1
8Q76WfAUf127y1/VgRybYZxmxwhRaOGgqu3HmVFyH3EMRYqYhTfZmOPZKAMRwfBXqZEg7CeiEVhl
RM4e3bTZR113D/M2ujG1ttNWcgqcoIUyhOZpMCtrh5Drc4TqJzKfSkr5ELmkXq0tvIXaMt8pRcnu
32+1lYyxPMs966cOI/bsaGjuG55ZyD2I6fKQ/DozZztdkXnJM3Pc5EJ6KXRZu/ROeO+Yg3ZvpsoD
u2d0kcIGmYQSlyQJ6aS29keUnCyjVNTt0UF1zGXKPevgVvX3fLDir+Kk/PvEJFUge+TJHHbf5Yn2
94kI/o9i/reXkBcEXXrmb8oSUUELSxnKaccCYHwt8nGX5m302GWiAqVF5UL2yzDfQGjAZvH0ysNl
F/pp/AhO7R9hnriaDFP77lNY1StsmkJkpa9X+/Wi04Ra/fj71VxPbdfyRS3KXKtSwb44jDAiSyb4
DbKQJZuW2SonWeZKub1cRqXcwnVUCjlMiv3/Ole+DflC8srUxZXT9XWvb/L6unJ0+PU2pqjtt/AK
nWViuWAmPO9sxYN5qyq2eSvP4gYvFD8xR4xaxEDfRc6i8nR1kc/tuJWBuuxs6mqV2nVzvk7+v15U
vFpQpObt9cJtnmBkK1/z14Uvff/JReX8FGDd5d1+uqgGklh1ws/vNjRQHAgM5fInuMT++fF//V3k
RV1bHbfyjV8/8/904U+vn/t2tja6lRTA78PkpStjFdtC5PcUFw9dsp3hVjYhwwH4yGqcKwchx1e2
/n0ZUR8RSnwyotDDT9Ox+/zHdLfKP09v7GIpL/ZrOg4k86KMG/UcdCQxbQFyToyv2TxF36iSso1F
kRrNSBc6IQaO29Lvk4eAsvO/hCZ28xE62vBxZOikVT+SYViaTpQ+GYVprtMZ6gderO4R4B/wU9zq
HmeRe6vraWBHsmi52f8o0IOiJ8u2LcujhSbKGrM4GGXvL/XBxFxM1EGsukejCDVAE6fXBxkm+53A
wmZH0SmZ9ti1dKiyHuXZ9WDggUDN0f0IuQ78ESybvmuUy8wBC0gVeDgnfg3jIfDeURhuEEb5uxkD
5y7Arzr4/fXKvC6oKKAhkoIYivJJ2EEOBxaP1oOPkhhQORy4TSHmhoBk+oWkPGTkn2gkxo9QgNvH
WnmW227ZKJVnuSEvUKn9fSSZPoX9OUeiAfj+/XOOXGiaptE8qs2LvLSdB+7GUxx076fn/2Tiv74n
/MH0ZTji5KmqXbGUTycMC5Qlsv7mQT7DEPNkQda/AEPLTp478e0UbIWwND9HadoZTm3/wvblI0qd
6/e0nXNQcGqEgOWo7T3Vtx7iwX+loBS+dyqQrdkYXJROIbNPM+J9Uvw2Ln6Mqlv8NYqJ8DG1fYP4
wYMbuq9yHCTL54lxUKGHI67Y5z/lxAEU7CYynpvZ6g9N4mNmjrYSuBkNYpXFI3P0n+U3WIm8720Z
JM+UCKq17g7Jmd0SFp3/Mqcan6U1xa85vZjThnlyHqsiOzqtMW/0YteYir5h0VHhJuRaxz7rTSGf
gJx7zW8spKr2lqpIuUBBCRZevSjLwhffp9cSPYFXbObNZa922b0xx8l2TvBBNjIhvgqWN3zA5NNb
z6bwhRzH5LZxRo0i+BB/K829RHIpURovo3ic7lj2e/sOXdlNhr3Tk116rzJCs/TbwgCpWXZflXwy
7hLBdJtLDNmwAqB4S0v2F2GBMcHMY7VUW5bpCj6TGzPV/KUclgdbNajeZ8p9LUPi+GW0MfYGFBGf
jaaw91UfqDtKHdON5Znp2nXi5rGZsMUJQe19RXjoXNRif5awjzdN9WdZTM9On8Rv06TVyxRk/5fA
4L/ZZi5mJV1fb+RvWx5yuxwRmuWn7hTvVpS3pxIFtr3KAmIRkJRoH6YJ1X/vVulJ5b0jT1qgUg9H
cyF1beO420aaOx8dyfRFDa/cOF2s4IM5mzeUlTWUWqPgGNeAI6eufaoDIJKJo4+7GEWzB8PVfiCQ
UdwFSTItC71fQm2lvPf7WWFOKAAFSYdnrDj7fZTlIn1sIj9Gf48r1Ibbk4tfqpj1Z2zIrFjO//2a
f77ifxcXlKfMCdTqHYB1CtHFVL/wNEdkrxlG1I1p2lbW3Y4FPvcpdqBLv5r7dcSaej00CW280rYN
m8BbGTxUAZpdKonFukq0Lwh1ZVsDodV1SY0FYcSvJPe8dZEY/T7MwvJJn60zDJvmq+UmCMwjW3W2
4SP+F2Pntd22sqzrJ8IYyOGWmSKVJVv2DYanA3LOePr9oahlanr7rLNvMNDd1aACCHRX/eEBv6du
JQNpxsN2Gu3uMccX9VzaWJ/LlRSnPIICb9AjL61DW5n9rkkd46tpbtoKEB+aMdV+tHnnQOJ7JQOL
hEJa/RBIfB5qzr7IrHkrjBG7CcJlf5eeBT+/TGpATBUhVT1ko2ZWY5ezoKzhR8f0jdIXgGX9MJo4
DXUbVwNnp49btXYbID/g1nEkOM6zbz9bFkVs2MgozjR+9Yw3GcY41c/cTuzvWqDcVlXDE74y+Yr1
BiiFCYhrnHosJQIVT6n4NBolKBDf9tb4QdZ31hyA2SeBte1so/pSmuE+z2Ln+6wrUCaccn5yZlSL
2Udp+1irqxe8vH9ac+w/OGGGzHEMq0PXrX+aoCbv7NXuix/o6XaomvJOV4P0qLtKcBzssWNnakdb
K9ejV6s0sJHlT/JdmX3sOgcq2suVmjSf38XfIww4UFVrkrVu9DaJqjG8K8IJHUxztL9ZbH1dHpmf
qJJ3B2sesUMMGuctpBxlHrzsVqC3w1gaL559K2rB0gDGJiMzgmrLyIew7FYAuuP7yL/m6JAxYYjx
RExGtFFKq9tSatG/kFbfCDtjqKtwXWHh+fD/j5ijIj+BrK/DFuGoFf6wmIXkGEYHWGUO/E0QxNi5
XPptgguxSwZ4TVputkAZs/ESkVbDSa3C8nOFmf2OFFvHim3UnhRDSd8jCvuxzUv3Ffvxbp+0ZE21
2vSf3SD/fvmQbv7ShvPwolHMPTSAFPcIoztra2EPAvJ7yAwnfAqctHlsjeGF2m35pmpIiZGc4G26
NDX4eqshT7y7zA2tl5oEr/QXeuUcB0VrYZBY5RuqBZSQWKOdZdR7K9Dze+s0wCCVikt86HrFW2eJ
XF07HmUOdLKdPijVC9vE8l5x0RTG1jp7LbTRhDRZIJv9yFt0W+Bhif8pZ7M+cBbm9oe+OGmwYy+R
irsW6vC9LjdZMfGo+F0ak8KXNO2xCM9d96JBTTpX+kwSL89eurGEsLJ0AWZuqbssp9eQa1POXAUn
6w5e2+aPgVQtBrTVMdnG6BZeSF6V4wkR6/HUJMF4slzYhpfOqM7Wlaa7Rxm4hsiMS5yMODLlOn4N
BznqIukQDJsP15ZTL028FYqL0yaqNOvEQ8U6ydn1cO1LwviVxC11RKvO69XfQq59TeP/J6a1gsu8
aRx/tPA332osuSp8Db8Waabel+ZjrIzga0rDPOZIYV5gWnOXYUCfZPiDAfG6lnLlTPqWCBvU1Vnq
udIvh3fvgP+MXgf+LBt7D++sTcs30iM5IeOidI/LJZY8raturn0d/CFI78o3/bcgvgw22s4bleSi
rC898IUSHshNe5z7RUCYzO2ucVGxhibVp3tKWtXq0o6msLjTnLq4G3+PSB9s9EDDpVAv7mRObGI/
eekMYflu4w6Nddxl7v2mC99cZ4i3aovUxdh1A25sCeRhMEyfLd96ENQ6fN97BJTeQ9tkwJkjJKHt
wBH9S2itKfaavS682cXQJNaH5t4KLWvtxLjFX4WeL/rOpLzIFTBwDf5jQC6QFvG8bvopQXwftKLg
fAagYet5AHcLNxBkonRe4YqW3oxrO6gAUv4F4Ch91ytcrypwocGZxhN7xI1Zpt0+HwGeaq6dP8Hz
yZ8SaLf4tyk277KseHKTPn+q538aO/AepFENnnVTZVhaOJaOvL5OcR3ofOhuh7JTkjWV/Gc7M4az
XC4C3HkHHW4nLbnA9VNT4O7bqod0flXwF2n/a9MrFoyfZ8brq7S/jDaoUGaZ392EXu3BthXGet1b
3/HeSI9tYNgrL0+1nWj7dti7XDR/raAx98gqlaur6K+cXeK6W0sdkkvotdsE27qiPCUvuxGQ6jqZ
NIy0F2MzaXp12xzlJWkO8/votRktwU2uWkdHX5Z+fo0FSjj+BPf0T2q0yVuUOdp6mjPz0dPaBbdK
OsCv3fZG9/ECDrEaRJPKNvFF68pXXA6H1TyNxT9TjcGmBpN4VdaUDdIIPx+BsvfAApymf0nnstvq
XYaUSBP0gNYpPkDTp0a1jGrw4B46peary+BlAknxzm+my3StCgYKlDA5szDMHnQFLk2VVyg52yM0
vgJnyzr3D+By5rU0gcdpt7qlfZFWh9X3c+uSySAySDTtpTB69IxV/f4SnQCfzf1+uomWQb0Lq23d
jOY2oiIgEgoWLgnr0mnrG2liCfFoqF7wiFFQ9ho7M+8xdBeqPp5vu4LKyTjMxeccR+m9N4f9tuf9
cTaG+lceAqGSg1G47XHM2Db2qAxc+9PfEdInowiXYqup+v62niueS79nyMAfzes0QHQk52H0b/6I
k5DrBzk2yJtVNmpffKgA++vPcv3w60XlUpdmA7okb5DpXn7k//4R1vLbdjDZkDTt8LMDDdIotf2S
Tbm97oxJO/SNYpFYUeudjv3NVoW9+hJEin7MeRaspQlX371VdPtNWrgz2k9Jr65kZrtMVwNQ9IFb
PUqA4vsglkx7OkezhX5gyV+jUqb6Fsj6FsM+jBanLHzolkMC4Gozm6G2kaYMSIg+9zvTBat3nRBq
UK8ptUJuWy5yOYzIoNVt3mKCEucH6ZMrFf/5QN0Jt/3FxWBM2jMiU9H6Ui71XMzYqCqN20u79HgL
sa72Dtf6aaNqZxDhCJot1VQyC9kjMgKX+FxBb66K9WcpzkpA0KCfR5oemVJLV+6gGK3ZG9dnAbai
m7xIepP9uGkr9yLeLaN626OdKKeXGDn9HSjQ2FomXwYWMG2Q4K/hzIG56UczLnegDlBuaIMbwwgw
zW3KYDp15hyVOzkFujudQkWDRI/4GAk1BEl3UD33hetC75oUngkorlg2FvMFQiZVvCqg1UYIlQBh
71v0Ma99I8KN19Hr2f8lrv/L3OV6QwACQyySg0RHbZVtW1AW2pc/zoom0b+Mqpmt5kr/X6Pj0jcv
o/89TkZJWLzH/fEZ18/9My5Cg61AiH/JVYoOyGi1G2wNIurs5CvxXk82sLrRrlyaTd7A/ukczO3D
LqvXS7CT6+GjqIpcg+VyUJTfg2VUb7+y4OoeSs086vh6f4rrYbyDufG9dKfmU4T33Um1JzSJlsEI
F7yjqrkpZE9GUztxKMlrzlZGc8/Cti+zEQNYgrtxXjABYXnDkrL+lMcKCE91DHhsL6Nx+2Siyfsg
raHJoXhb43PoOe0reB3pLfLWfvRRzekm14NHi5SNYtTRTsmj7kyBNjthbIZDEoXKJzUq2NMYrfEV
nZ2TYwzmL6PrtznatP9AosfaibzTs2l10bYJnhaxPCzMg/yca2iQLC1dQUQFfAH8Y2nHk95S0Z3i
7aW5KKjI2TAqzk0TGftLdilQhmnTTgOCcYMGcw/taDz1ujszmpHpnNF1jNZuaDx7TmKDUNOqcEf6
gGWorLV8Zf6VqZp3w1qnXbHPTE7iQGKpRbGrh7neSjNolR6r0OHXjNMGlCbrpGV++SzeJfN0b0PQ
/mZ7LB2iqrRf48wYN41nWPdh2ZrwPTXrRim64GyFYPVb3SygZVXuui2c8XOV+j8H5HN/NEGxdr3F
mkFzhr1ftvbLMLCkdt0J3s1UHCWP4qX6AwK24yPKpeXznOuHsEOeYHbdAZoDsFnJxcikHGfipAZ2
W6/DKsW5vWxgeLe6c9tNgXt7bRZutfITuz3PlWLO4BqJq+Ig2CaWMazrMB+2SaG6KwzL6rMfqD+M
KMC5b5wxvffZD59tOZ1svcQ4Oa22qcPPUY/OLQAfPm05K+qgn5c/MO8aL2igU9NpqykvnLCBVu5x
4yKe4Kx91/5qt9V4Ezaz/1hQObkbGhO0VaU8SlfYe85hhjqxMgPFf5QBJ+28jR407LeXPjmUlV2t
Eh8Y3EhdJ14MEzdZFdf3AdLb60zlLq8nEplB+bPBo3bV2b39qiVYbVdVm9wZaEUe48ZiAxeSn92E
7ly9uaXzarlu/quvAb8flRjKJiqDM/oV6kg+FS2x0sIuT7Pi8LHxYyypyCYgPQWwGLTYNdRJA4Wv
aawcsqQP8SL9TyhXNRQ3fYnMeVolhT/sogI/pn6sMxWKXbRGieTZxqINAxO13uqVNt221FiQOuus
PaBZg7duYq19n1QvpNdHeFTmLwXhYT9S2h/pQklJ8rLaN5XWbfAnq9jH40rr1G4NCRbLe0nfZJr9
pDr8tteIAJmVDxGW6T61/LNe80Fn6YYvyP4DT4iqAHwPdonoPuLbQFr4c645BhJElbJpwxRPqDGz
Xro+4nu1aDwik2rccnucs0X/UboaQ9E2SKivQ80LtlAixyejqKenUFFIOzjWrXSBruxOrtH+4EYs
MjStUHeyXa/ZS6yEoMKutbzWpRHEU3UwdDT+pSkHBdwqCo0Yy8skr6/jewdbhmtEXsNZNas4vPwc
eud+jheABLDSHjSwnd5ZmlLdNbAT170VRf8EvnJU0Yb4BA3C3he9pe959QWfUxdI6xIgMwcfcHCr
jiuPb/x/VU1Ft8haz7ZfbSRODh/EV0mrGme93PutrezAbeJMnEcfnEZLvGwQCiy6G5GpbhDoOkCA
VNfCKGrw03mK4VtkAQWgHhgfSk7IqCDtAkAfZ/K9vjRL3Em3Ps8THmnIqlxHRTtARlGxIV37O1ia
SdYUe5KhWPK6xa2rzvqP5SQHbSsnQZAFz3lik3tbRWw4bGtTdLP7yTBtauuYPdzOblSfQenE2z5q
4i8NeIhBgV0/xrinOxq1z1b3jT0oFPtQ1nnyZPeY3UkIu1I82mfnJddZ2xiG7m4iag+fDc8xNlNg
TQdpTi1kng4i5q00PbPd8txVnwtdr549s+G/pCmfZrwfb2N831fS9M2+Ocgla4M/77uObWS4w9mG
sAAWUO0e7TRrT9ng4tzYoSqv6GBhdeWrhczINh6UiExmlT+bhvdPiSDDW4pfA9rW3VuMqz2lJrV9
GJZDZ9VIMLrl6dpv5nXO2jnWoVYQK4d+jNz7pNhde+RsTGPkEis4nteBlJLIjT6Xb3mnTxv+2O1a
DzRnzldprWF/UgfA+fFox8ojNKN9gZT3MO3ApVorUQJGKGU6BU7xKq1Ji5vHf3fVi42MMsyXKGn9
e6Iek2Zf/56kLE6EUzmqd1n87miNrN5TPun+UURmr5qzrjf7mypDIkgGmqLE2S+1gdOlTvhncJnZ
+l02f4tDEu6GeroIAsjLDIBcnW1YkiZI1ewSd/iFp5p90l3POtXLWVODWF19OJWhaBjsk0918FCY
za10BQqQUWtgNRMmKva+UZcdUQdAOCamGdi8atRPZPXtZ+mY2y5AkxJbumHMWHjg3TaGG7Mui5WJ
zeopYfOOKsS/zrC2fu8DYPO/Rq8zAj9FslGdQOf+JW4oH/rajCg9EvDfQ+UDr3F//DjygYFhvSFs
MN4UfqPcyqHykC/SlHbCfhVYyXXg0gxHVoxJAcDy94w/4nid4nGp3167MRp31jVOZzwhqjpWgBeU
FYXaqTrJWRzMJZ6HS/tyeh3HDKFdG7FlXObIgJuSIF7JqRwmPXIPUaEd2nn27sverO9gMqxCOJrZ
NsX1cDdFA97Mix2ehMhZOCL2iQSrcbgONEl3mdsvV7r2y0VKp87XfwxkfQ02armIDMjVqz4la4Gi
tTOrXyoHq8Q4a8pDUoflVowU50Qp1k0cqScRpvOsbBMqqf1imDDo/zJJonwH+Avf3v/npMCqzcfS
dn9SR8GmwPVQL6GaM2JB/jWGXbHxbKe61dXRONfo2vDNC7Uvxujt1LmLf4Q1D44+wgdAQxz8kKgO
guLwOZ5KIwFJqjkNOiHZfOwGLFuG5RFZN5l5n6Pjvhr1eZEx6m+7wE4/qXrpAwP39L3V9tMny7NP
EtAGWbhOs6i7r8LJPqt6kbHITqp/kCta5XzoV8rsynaC4nLUhjF45nH5U2ZaC5XQqmb1qe0LnFvH
1kK/Oum/msj2SATJrhqtSwZheqMTVIQv8WhdHDByLRoPmo71S7WA6GYdty3dhYNlD2r40iXmQfol
bDLwsbIWqJ7qaqDuOtxnfNsJ5Gp/hImksbZc7d9hepq9sTjFFJrdy30yISynVmO/wUkM+oUkla+d
klSWXPR1wADQjpgfOetrktqLMZHOKsjwporqLV+VaV9YtbGv0tD+HHXGlnT//E3xUW/qIGydVUUp
H60wK1ZhM6nfqAIhSFCgkNvpJhrGIOI2MmPqcHfnO/lGcbJC3eYmciwfBRNbf4VU4V2aIuN1bV6U
oQx2XZ7l+Rct7LGJm5t+eG5w91p1sZs92OmUP8wJetZgul+TtJ5urv0GLokHieXfin7c+K+4S1+n
G+8xQ1ZNUMiMaOuPFrh7FSpOwbvnfG3GmO5J04sc3rTLIRmz5pGbe22mdXYPkdp5ZMFuHcsJipSV
drC0UjLHO8vLq03Qpl28ngsggzg/lPtLW6n0b8qAHybiEc4jCy7nMcOCd6zC8EEuCNu8ukM2aS9j
Gk+ibRFU/r7Q2r1alPOv5WRMrctJ/5+T/z0kPWpvbOdxiD64r2fhWBzZ132TG2IWN4TffXL3YCiK
ezef8SFOgofW4Rbyiv9DP9AUIB+eU1+KF1J7iHR/eRVrD1KTuGy/pbSRQqw4+vr8YPeUuFf1otMw
K+OwC/pCW/dDNq1UB0Oj1ArT1zAuUWYDxi6GyDVyMRdDZFtXt2Po39g3sl+psKrc9Laj3vqd1t5i
SMLWNOrC7/UR+bt29f7yKGAhHGIAPMXKi7LsBPRnqUxGLTokS2eQ9NlJDlg6v59J88Pwh+nXcFsL
553ZAIkLJ+UWhWpeYthBKrezR9olyEtlJyOujaXBxllEYIMMzoLEXMJlvPAN7ZbKuTQuPYa7ChBE
efBRqEJSx7kTAkIIEPVkW933KyehRr15w9+q20nEHIzljdtld3qJRhJ6+ehWLGUMVND+01zIb1k0
vzcFbXdtCkLuQ/DvufliOKXmZo7aaZSS6YQ6lFYwGstintKNFvkFFgF8B3d44emrpKL004JJs4/m
lJdnCsEJkPg58HZIWPxzaerLCPpOqX1E9w3NAT/fO27l7KIgsl6d2acCBAYj07vXvnad19gL7R1o
IuMI9zt9jPjvreIFz5HDb/RAEXwL2gYdnFbLbjXoiygyjeMmQNf4azs2a3rs7+XU4lrva/ljNWT6
0TVGZzeX1ngcWighVZd/tUkc/LDb4jDYvv2lVhCncCA7oTWqlqemIxWGcKb3+jsUoNMltDPNv4ca
fnm5ami9hzZLaDeo71ct7fHDVVNSVexBQDoU83h2EPM5sAJ4QlTVyzfR0icDchjVcjyj2jqeM9vY
as0IU2bp0oMEeuWfp1OyuF5G2biRyX+71mWiy671gB3OGnU7bOf71eQG6WI0aLym+JuwZeySc7+4
Fl9HxeBYRsvOSM5sIt6DR7+MN72D2t3yRVNAPgIcS83s5C/fRunMzWFcOSWbwGtfIl9OGZaDjPwx
70MMePl+hZ992B3dUjf25QKbSiDQ7N2sZvHYmerT5WAC1rPb+SwtvCCUU2MkXy+grKkHAtjp2rSX
UZTziydEJuVi0pPmGUKmVaasEe9QMxCI6Wv976tVXO0C6bpeTS5QdhPE9HgdC/6rYGO9a91HNxnq
fV1U7UNao10RRe74aTLg5nphZXyPq3bbShHQDu2NbVXBD83HiLUudeuTGhYp4uyq+pDnTra3ErU/
lYZXnigT1PvWsWF+jAUGhmw17uVQpZOD82yfb699QemE94WnuHs7Rjz5jwHuJp3nK9vo3xeRCdLU
vPQ5tG3/KC3pb6fwUACpuckS+zGEltKsuyo46BHgnrFCDGRuU5NdkFcdYCNHL56uxMfZscu1jHa+
Uz3qc8uGvY5fImWKXvxJecsiuwAYSnw88cNjdFbvZLCz3PGkl/zcSWc2GKGFADS7/vkyCHoZjo+v
wjdlamfqwV63qThL0+lREEah71FadRh9SRbh9oiK1c5P0/lxIu+wQRwXbXFSxisbkYSvrJVf0OCZ
fzqatwamBKcoC6OVlg7+r7Sr78sy07/NlVmtCgRxPuGYpoM/96cn1p7j1lNr4w4LDhs5c1T2anee
bwbW2YfB853bYPnk2IDj1Cch+0OFIqfRl84dkunmvjLMDkM7Ur5mD2jSbC3zNivMeIfte//Yh3G6
cZtOe22TBL19t6u+OsX8GjRz99Mvc2R4A37WdvyReEoUrBTVvJu00v6GPioLGz0JP8fgHtZlrOlP
8slFBuJV0TJ905EbMzYlK3MkPHhBqk13qlsvfLB6isfKkPgUzI3gixkVNpkZOOp52fbA9+eDhVPy
l0wpVHRgCrRWlrAcaTBVtaqnvs67e+jBLDKXfjBazibTY/XoLLNGi7tasz+3C6nN0ELwSmlnrIW3
NhUIXk3aoJ+K0M7fbFyGF5qb4/XFSetLYy0kOInqISJCR8qLNwsD399R1MyMtbDZrlFyLTe7MOjA
Fhbg54lCj1Ldh92Yck8CB8kr1VoXscX/Zlluy6FfVk32RLbuOiDBwTLjOjDJUkw6y79cJoYdfILP
/yC7CdtKnNXg4I0BlDD5VCAnIv1+ZzvHxvYHVMOxDEHUscWwN+hfTI/9qmdkTzCK+5chCyG7qqp2
kkFHBzwauJa2EygASm39Ea1LJCqWqbWZtfemnd/KYFAoygGFHG3N8s655L1y0+/2fu3MW0mDjSkP
9dTXpqM0a0X/WfWJdSctIy1WShNmLORU53GGsCsJtqHqwnMZmkiuFTbV/cqxWH7lbVi9avGrT/Ut
WA3hdN+iWPdVwzt63Ta19qRBHNg1ZjmcNaQAb1DmVff8gu2D0c7xpmZ58Nnogx9OluVvDuktHHLI
JKHhviaZMzf9ytXVdtPHMKLsYIpWSuF1qOBF2Y7yUnF2EAA6kbB1djVeFE8z7jtU0EoFUd7yxtNN
85ejx0gauu0/XNRaeV2pbJ3ZVuFGl+4uK0lry46FogQ2E2ORHaomNs+yO5EBiXNQ3LnEFbJ5meb8
EOoWnL5lFyP7nnrE+DsP3WPbY0giKmOOiJDVvBR2f+3s6thdXYIk/ho51NwgnpK3NzmEwPsOzcJ/
217oBeINiKeS3V2sMAwk5W7iePgSYZ96cHu2dl1lIBdYx9HzPE/nPvLKO+mqNeM9IjQXYYyoUs+N
Ob2PGqEXHHrdNk9OGFm4NyXap6wr+kNtGaT2S0P9lE+Vuo1wq9nLaBeST3cMs7+R0Swqf6EO0d7J
YInnTRAbwbORIKsbKT8vVyiajD1G8XxpabzE0ZLg01TqcU6NRTtyIP2N4mXpWtLY16aksR2NT5NR
SWN/aEqS+y9zs5jvnyS5PwSHKkvr5VLJMioflGPjvQ/5UZwstE+5QnlCqnMZLgJb8LvJQUp6Wpx9
SxrHu1fVKnp1alYdi8a+65Vs/cI42AEqMj/3sXMCEDtQdBnLJ3VcvJtG47MflbhsBW6+saj9fHZc
J0GY3/SPbR3dYGsK1VA1jo5tNU+wwtunNA/jnT8nGtxV+uRgm8EXNVK9k7RUy0ZgmUlpzpcwL7oH
xfWnry+tno5fQ2VA6NAw6v2UpafZLvBPxzEEdavWerHxAlpV1uj95G2E2tmUDvnKKgPnJYJjt03y
OT2jbp2cFzVDd5rvp9TptlkJRGUQSzxplyESQZdNaRn76T5Jw3Jt2/kjTuTdnYgcDgVGyFPLs1ia
Vuy1x9xT0rWI7OXYej76tr4tY97wKC2Wj4m3UI9NTDfd3w6XV6/LeQFaaALOCGZD27qWg6LVtVNO
yWORKpbTnJXhJeh6DUfFR8DEQBvxzmI7xqXxWefBuPYLdT5JM0qLDZJC1stQokCu9uUXK0rMz65q
lAcv8A7T5D5TlbyJF56IWBvJWTRP+zDu6ttrf6YCPPGMuv7gilSaqr/zawXO2jJfDjAqzHMfFzdu
hhVbGC8pnEW/koqOuXFC29iJqJzZIdXZTN73zHXhaqE9hxUItEQpDV1jZao6U7BbYmVQukIU5QLX
Nu49o5oeLtiOZGq9syQRzMyz9/PcNKvLvzi0tfe2DHcGED5UmX6Iajw0s3RLdaa6aH6nDgTeVW3H
zzWv/5tGd2iGWRqdNWzVZEYVWd59XdQQ7hqzPvRvtZcrMHwG/5ECi3bizfM2FK7/CGrMf+yR19zB
fbXW0iexgINQ4yzsfC99ckBv7zXw2hDBAi40harx6H8NA8R3L5LraMok67Cr+KfU2sCCgLNicod9
vJyhTvN+Jn3XUbA8MWKUiXPyWzZezVy3WzL+zkONjcGDg0sEde1eZ0FPHzV1Bio1ug2q4ihdiIC0
Ci8uPLo7Xb27RCyxRgnTzrXm5njtK816xCycpzHGfjirQoaO69vMsCpMHtQauYSlTfFMv+nZyH7o
k5hKYqogfnF1FC+lr66KZlxdIoPCNTfX61oGrtsVUkhqx9bYVFLl3hvZMbZDlX33MeRLOtX6UuYZ
zlN/iVAG7ESGyL5ENCp3QMii87Hr4i9epCufKhvPNi/OkeGG1XQz6QFweL0rnisDmqtXYBjhIS+S
Tc7PqtLZpw3HlVaa7sWSQJTijZqlp1K78HDkvpJOT421lWVZM4Qw5OflnpKBy+zLLXedKeMSeZ3d
6G6P8JBff9KDbFMhq/Q51dzo2PgYDndevMhDiWwp25gSul6IqE0LYHUzxWZ+Bl9NxhiNyFWTV8iZ
SueHcYnHboqUShXsTVsfjhJyiW4sIPGJFYKmdNqTHMwRPstqtmOzXElHpiKqbBuLibV02hJwCbuc
B8XUnswh6U4fx2RyxDakLPTg+DE+KjpUzkCJtKehZuO7qBxtBLKdAMtBIR1pLwc8t4C6pV9A3E2v
7jMgLac/+iVCM9EMWmbK4HV6O2KNoVjej8DrtJORYCIlZ39rSp9SOpRy5bRMPG8Th9wgMk9JBxyG
Jv+BN29/GnmbnFogeZcz6WuWgevo3/o03cFqoxh3f8Sq6Jzo5LDGyiZDrLaHZAZVzdoyv+/MwTjo
rBrPltu7Z9QJC39XtiCWMly+1lZrhShf2sN0xHHTIhOQT9HPzFVjxPf0N6FT8q5bY2WXfbfmBQvG
l+kJQDcsRnMebup6dm/horkbbC1yvkdmvik9K36aW+yH/LlSd3PDinxdFsGT0hgzP0KK+SEGJ/dV
Cdd0iZWDFgz2AbyytZImDszuJuwB96NwyTN4rO9BYhivlTU8szmv7/Vl0bOMSUvGYFh+aP0ek8hl
nlk5t30/pgAwjeH2ylm48hsQhfkZzOoIr4YIOVz16qS5RLQ1PHySiv4u0d3gmDrNHY8f/bVWVYxz
gvquXpJO0VzmD7/HysSJz9gDQLsgSWvpOBJ3qlNQ3WtRX5XO3MmVW71Oyv1I3hKWDM3rgCV5XRUX
NqvJ0bBn8NIlp00UsKM+in7ToG/KyGq/dfM4bUPbqW88rDuelEH9KeNetgg8B7n9GMDcPOFJGG3L
AbIPLhbm2kGF8DS6LpricXMvB6wjm3vpZ3tyuihzycDvPom4TqgUOFlInGCQgmBrjvHpW6Why+NV
dssNStNx7GMSqcDYgkx7KNHdGEKMDVs10PdOPHooQxOF2veybeq4xfQYYrT6lUwawiR5q5/k0jby
3Idu7OaNtRRIi944AQIxT5Xp4SyxdHnod924uo+QDV1y6Jb6aB2oPZ5HCqX837FkkNW1yTZ7BYq1
2MaBAgQzihZLstb6MmfGS5Za06+6+sSGjvJdNVsH1qnWP0OYUdNtp/bTOARLKsx1HwyT18RQ9Nm5
aML6pnSA/lCE1e7k2mUfRevJDvPxcXTC9h6ZTf8QYDCzHXgifiVjvqaqqn3mHvEPpeKw1dOt8atC
f1zUyS3SbG9di9FVsxzkTA5Or6y61FVuxABLukazU1EcpTI21Wq6k98+RIjcYxV3K7+8/O1KvxqO
UTR8ly78hFRUJ6xUW5dJpGylUw6mNY0rO8peDaCA93UTbFwnTW+jRUtZurBKAIg2+QcUKk1n01vD
A8RPNgRsPR2gwdGwVzRQf6Rsa9wVd9E4WJgUq2Rpsnb44lGrwl/yDV2Q6KYxfTSnM6X/0hjhD20c
lAdVrVGtqDtW90s4SpnpxpmC6IQiu/nJtqc12tnDF/I35n5Gv2kn04uwudFrtXsxK8U4Q6Kq1jId
GVueadh/3RadEj3rPsazy2Xlh1Jyd0Y73da5xbAGW7SW17ii4c21KDjJAWbpjH3kk5gqjXGuHJIo
wUXhd8DfJs3OZZJE+bGCo4ebv0+SCznOTLm5Z0Wve/FnBUfHUxP31ROLuJ9pkTXfus7B0bzT1Hsc
O9xbj5t+3bAz+hYn/VOqNtULHPHkpqyifisTrPm74gNcBgIW7KNeyw6A55vPeZfuZJ4VRuNGRWfi
FLZwzWc0HA/iSomGtU2JILYoff3LrrJaOeiyPExxU50vJWP8OPF1XF6+6nKIHf/kAYS9kVagus65
QRErzGPWOl7ubKchwAdqadayus5S+1vnqdpR+niEefeurqe3ZtpupWtalklsZ9lkzwaOXgoCUPJD
ykHSB3Y3PTmJotzIT3v5DYKgOCSIBhoIBaSh+SqUmSLwg/vfrXouwvuosl+FbCMtvAUurSGbQ4mc
QX/gF1flaLzqjULlt9An9EQK803SVV1dgWCnwHSWXJYfe9rGM5H9lFGLGu6hxcL8kukqsXW4s0vg
yAtJRg7kHtvMSZ6zbg5OdhH2qxZUEKk3hV1UX6DQV5JWkoH/oey8luNGlnX9RIiAN7ftDZtWQ2l0
g9A4eO/x9PtDgqPm0lknzj4xEQhUVVaRHHUDVZm/kSZAiOotcbqbaUy8xGe1frPHOqQWCitEBiUs
OZYIZSNixwp2ULS72cMfS8KdIp4evWZ8uK8nP7KIKd8p6M0OUZg9GwlZ7iE3Z8SyE++Lllj5OY5x
p5PmIsf9gI41mfll1Bwr97nRy5O05OKZR8fCM08a1EofkaWen6Rl2U6LYVbN7mqZbOlTtPPbDpDk
0pQfPI1Hy/zWuzky3bOaqMe+wDdjwb0Doqxj9ehALd+bY1xvsf412W4VNoI4jXLhq031AmJSgQBa
huNN1yDf0MISU6oGZmpfZRiDeMV1WPB1vMCffdVxnx2tzd9rON9pobwXkwU/crS+SavP5uJiWL2+
lWbXhYtjKtm3NXZZMBrrB2T1+sc+nMvHXMEWE3GvZt/aMRDHOMdSMDRGBPa5eGXYHSysrJBbi6Zn
q42mm06Rj/oROx0IAOQ2AK/wEKAJ/e+jKamirlb+j6YZaR/Bv8yVYBnt89jC0M2s9xxtsxt6uumt
8a305ta1+TCpO+mWnvtYtwRIH5/75KBh2r6R0V/WuMcBcMvQG+71wy9xg9qAxleGYxYqTs9e2Y5n
KHxTc2w1iiRS9l/zL/fOT+ATPbSbIxX+eXmAdiFHYmQLhNFRdo6Pd8h+sPzwNsxZi1HdRysf1Vpa
leolCGuM+xLp1huELnfnONb8bcjnB2spt6a59tZVTfQ1d71h79Za/FAo2bRrXPPvfrFec3Vz2GNv
DsdoaYqxURzXr03uWA/SZUB1uwWh8ShjnhtiByRuO03RfW0UsK4dPmiz46nvBVT+GwXndNPpg/pe
VhmZM0UztzLaNYa1fK7Cgx3U2nulGhiaNo5yktEynHkLz+78MC5LzVryFHiZ9yyDWXLy0t797eeP
62EV8ki/ZK4XoIs4lF+7vz19UN7Tye+fyCj9MBfR/tnClDFW224nTWUyNVjTJYj3Viu+Ot3wt2Mp
zplytrIvx9TeOcVA6XE2cwShO81muzeV/SZE3pZDJ36EOCuSjQ0Ce6d3Z4O8HlD/DCLRgAnG1Yo6
6EJBPHI2WW4dr8V0pSWT5nkaBbJS/yrmrKt5K5jWeg/b3SaJsfw8GRqRcmeDqJT4r9qLOnZnPRwl
t+BOuD3aRRpsP2UP5FYuE9mDKzvvjbQMFb2Lo9wmSvXHBLpwXUW6PmUnKG4B41l1i20ePrsWD90X
dXTNly7DDDnTVf1Qpg24cbvJyfN7iXNe25mTXrp21m4S3XdlA6NgG9SgnLdOOSFmVji3NTRvgcOU
LXVkiZULklfFwbPyAlNOfpqduX+gXvJj9FoSNSG+6Cj33GIv7dj+hbwW1SDTT1qXuM8SErhGsI/4
FfHytZznYLkshJbTUJv4oi6ryEDnzv5iQbm/d0m/FrIx3ftUpr62U1wd4AyE/DnV/IJD57DRArR+
wzy9SEQWV9WB72NwAeAwvyQqBi7k1vP/n4gwg50QZRy4LVfjs6s6u9TRALas18mMorOlaG+f0C7r
Ld+EY5EbwXVFuwiMJbV7JKRM+GRKceCxn36xDdBoFtJPf7cRKe7C/7stLBTSm7z7jb0p8B6f3D1i
Zdq1rq3iEBRx9oVn9sckG3HY1vT/9mrYa2WmYjrO6WofVOb8MJTaxyRdsbKrBZNkZeojp1UeMhLU
d47+rzx+baH/C98ff82s3iTI8/MNVB54qtU7Pyyt966HEm0aSvC3jlQy/5PJkwOgeKjK2v3ueoqy
mbygfMt73haAcFCnS30k9t0hOGGD6jzJSvCB8B4JWvUSA1C+lKH2oxym+kXYzenShaDK2iVW3hK1
dElLQqVL77CmavgoS9eU5X/kI+6TMEQOkqjKJdnVW4q+z/l8U3diA7d2zkn0PU5b53zPfQ0lf2mb
p4fAqy+F7esDAEA7AvK5anPgrZacMDM+amk//+C9G+G83s8PUWbqz84AzVUGoiQKIfr7yavbROSW
atVA+oIZqY/TOcTSb9mAulkOkflUT3b0teWkoKFBtWmbIsb83Oif67k/C+u0X6inBc48pLHfpMeu
qreUUt6j8FCnBJ0Q6NT1RQarASGAKjOdg0yMOic64bcOWHQhxPL0da9mhuKazEWOI987XoytWuz+
2URKdF7T1j8p/2lrfepf34ONoa99K55OYJY8Mf5sp/lLrkBkctowvMklipRvVVVYx3sX26jwNiUa
gid5AXIGPQAwFWrhoVN+t4srDOVgdW12SRZDOenvneJv2+dxNsyuup8LzduhsBK/yiVredglSRxf
nCW7I32pcbKaoH2RxhRo6TUcrD/vcyZz+M2B3hH+k6CSsBnEpEspta8aRMO3SE+pEECvQRCtZANn
WiWAx47HlKmGb/BQDcxsk47M3zKaThVkEsNGTYKyZyt2t+zlMiCXhYvKyog6rdNbf6XGQ7UYAo1V
H2xaqzN/U51o2IMScB5UFy6PXgTdIQtbwJaR/4hmnL5L43o66GMH/6irkyd7Bkq2tORSpImx6Toq
HNJ0jNi7wHAsN9KUWZqtPytN4tykq7fC7uhWLnj7ZRGljWps186T382vs2bXb65akb4p9X0X6NNR
XCdz13r2M2V4SeekotI4n8R10m+T8aK1FKykWaVw9epFuvb/OclN4epNS5noPimn6syrSte2FTr7
uOSCfxD3aRTQovOgpzkg+Bpvaq9p3iBt2zNKOL/GDk0fnWdUErcBTglvXWhJbBybpIE8mych4q3K
TgW1V+XPQBTdfYz+4gE2Rc/DF6+UxMUw5Ogs3impgZd4WtvnX/lG0qb+mB0UaJ4bO2ypNP4axG99
KRryoX5m/bvs/WepNWadhjuqSravFWACDuf004p3N7Lf+jm0n8sBeVLfSA7SbblFfM38cNwKDD6d
Yn9nN5Adfk5Sax0z0RyDOm2Of50kUW6KapZMisxK26ZqP15DBwC9NiL4iu0JqfwyeasXfl6WZ8bJ
oNT60sM4Zk9FCLILG43C5h+eOhjbBjPhp0KPeH7rRX4wYFi9973326AEzV+8m8ndddNXb8TgN6kb
/VpGBia14J92MX5FP5YfTFWuOzklL3QnS+AweWW2tzR1fJ/6BOOBCqC2PuZI5NlYvGSN2l9kdO5R
ADKjwL/JaKUGl8bT3RcZtI/lNLbIfNfJK3vxs4SYVZM8hjFaW86y/Jw12iX3ObLJFPnhYafq28rM
T6abGt9LHzn1xZTStbq/EwrLvxVujoqL7xiXTsF/KoZwu/sZOkyt85dPqEPW5L+GOrn6adWfofHQ
fayq9MOik2d/WjVH+1fXk/IVI4vioLe5ciQriYc1qFU9jMp3sFTGFVt1A6PBofo9SzqyumGYPqKJ
k73xIX6S+Pv0cCAMNfr/Or22x4/phmmlMl2W9T0HrlUCJbwpdnk7fmiMiHCIZ3QuRp7pm7Qa3TcN
kCyERJUBa6MbrjLQ2jMkpbFo8aCe+Ab20v4IxJEP1YS3T5Nlzs8VfvmROq6kuwA03Pq7mBnUv5mK
/yYeZ6rpkdmirvfrbTIWwwYrWnMn45mmBFe5m3X94+7e92m2DHsumgIf7ytws7vKzafHxA88bJi1
vbTuFwuI/CNs3HKf2sbEE4pYsMJ8h+TWqWBPWlN45vM0PX6aFvsIe7gDmWagUvIe9kc0ajyUJg7S
lAFBrWNI/3lgfS/nDWcTL4Vh9Om8Kp1uZPqH+7KyhLus/b8YkOCIp9zoZco10/3qpqTskMpQv0hL
LrlaUF5dBuXSTEGPTZpq7n4ZyE21uklfwsInJJXfkImiHtsWMG02MrkvsFqZ3Bi1xaXqdb/c61+D
XVDmurfvMTBPkZYO43qdrNRVc4CpjXTMYkUruwnkkxYTn2VjkeX8K9VGSMJDNiDSmStOBl+nbrC9
1lJ/ndn7RXIxh/4A2bahTIcvjJjDrBYwPtSsUM3Ci1P1mf4gw6uZzDpel9FjB8Ua97BUD4H65zEH
zwjTDIPM5hWglmdv/Y5eGaqQKClj3B66rvKBgyzhEqiTqzwXY72xxqG1D5JdN5UGtU+kDg6ScQcd
PXUbp4lUYM9L4v0elPY2QWHuFDj21j/SSkmQqTEwK4s9TsNzq/92b4q0tTQzDxKjvnBa7qMibX1v
rv6uUQhqPSePgqRmkbuvUFvTd/fVtofmXcuc7jVuq2Npxs07efgY62zv2zqm2ssvYqr8GQzO6Cec
U2oiJK6Y2QQG6IRxZJe0jJYjGRdFH/qjjJaJy7PPmdg6LKO5gQlQGPrdg4zCJnlHPrFHYIzBRYJe
frHYKLzzXCvDhyiX1GCjrkFuM/KT/dpchLk+NLqWEac0P0bKSAMFyl/60fmrkNd9RAq/stp/XUhG
ZrKc29UzS4lh3uNqbeo/PNV9mWwbKEztljtjQldSmnCSzOessdxTjBLNxliaMqCmage3/09p3EOx
Qn0HvupcpGucLcwTbTxmLDJ8J6C9/tUeXP+qWyUCikY8AI8gCQYxfcQIeelD9fOsWuVfqL9sBcij
Krly5XCH+MsC4ElnxDudnsMdEj3G19we/ygtzXhq1bb8bZk0VG2ztce2fLNKdee7Y/GjAqu81RB2
WzYPwPKoEB90zqRf1NgNN9j2uIsCByGT3ZEzxc0F/9/mFaYOp0pEKSOY5fuiGvpTP2E43yCQ1IVl
+rXulfgax3a4k36ZnsCgyZ1YR7y5WRSXwzFAhtpCbg3bW8TMnHR+9z3bfuwr/RKrhcYNYD9/0JKT
FiXQ2yV9+3PUB1X2hlZvcpqXUQkOrLFh6zHS4oUcxjEUp3elHuD/c7P2MBQ2S8/nmAGg9L5PFZxI
MmV8JlmTUgLxNeDRkEc418P6Sub4Wxeq47Nb+Zm/qUGnx4Ye36TPqihdAH+59uTl9o5vqGxg/q0y
rsUyE5VPNrfne3/ME+MGURIjYMqQ937H73YTWKIZS/agQ64rS8zk0Aac3tN8rFB/UedNs0Ba/kvE
YqP44uNjcY/QTJTA9TTUEPbNqltfo33wkxgqhM/EL/w92kb6yi69s0OtOPhTjdrpLCRS6adyPwGL
ycPH2Cz+inp9/sHBFQJVWRXPRtArD0GsOFvqWPMPfxjOY1KO6C9j8GIYqXeoLaf+3dXHjQQoIXbW
ZVSHV1It6qsWxE+dnNlA2oDQrqruTfOrHyJVAJm9YYuvZC9lTBnMN9GiaxcNg0F5TZxQ/66bgbcv
+9E7I2V+XH3sU4P6OWWnYYvkRPp71gHhF2VmsoVmaXr/WHX2rc/M5lvTIiCRkd15QWIjAdNmwXLX
O/saq9jFdJ5nrwrP5Zig8VrMaC9Scn7LR73eKVZiH8LlPGoiLfZcqaLaXN3SeGj3nWWd4DB34dYb
/fnmICMCRRHuH3Sb/9p0W/0w8Jr5LQEsiiCxPx8BwCTfc6SkEky4SY+mbK3R/JRuPowhdZ/vv0Qv
n1EqrG8KBNTtkNVPqhXifz76nQe0g4f62jZNzmKYYfWnOwAjDoq9jhPck3Q1oxXclgUyNVY2iaKr
R2/Ss+dgcfsEsvbF7fjKplqTr12J3vcnd0Ahzh9zKpJ8OxOgE6jqLC/6mBQgTjTKXpr3AWlGKMCh
keVph6FswqeYzc0G2yKoxzqFAiMDyiRNt8IlW0n06QEvCuNrZv41k21493Jtb9uB1SAGFGnIvUOf
HKcEyAn2OkdpWmr/0Zcvff4SEjXqXifXtxsW59t2UHy4V+gLuIllvkkfsqK10riv0lMPLg/SglOi
VYTPWt+HD3DB6osN3AzJiHL6btnxpY2H8NiYVPnemwEFCV3F9xUQw3REyDZCA1ZXt7MR97+HdfKc
ZoH5zxhHWz30/D/9sUOfqwnNL5VSjnvfhmliOGa0zZsWj06zfIxVG5cxShPJJvCN5uo5Yf8WtKZ1
Giq12PolyOjtAHx0AG3/kmZ2/wb109h5lgPjL4SNMoTohCxL+XiJbwYfLuSdPBDZgbvHjWbYCjFA
BlamwWQ7+8AZ+TbxDr9l3rhFSZ3XVpNBuoT47l8/tWvVp6xgJ0fpk4tVenhlJXxA9NJ/8maLx2ln
lZfQmr8HVjI9O33JA9cdtENI2ukmEWtYzYklTnMXq1niBjvSj7Gp4lmsB/3V6VGpXj6P8jGUj2ds
so9J9MQhgf/vRxPMWXfNmvxJIu79bqypmxhk7/rJloHBtJLrpJ+8SLuQVw9ulb7YT2aLOu0IAo9y
rN4NZ/L8F+mTS7KM/reQgVrhA4h0toox5Xq1eFw5LBryUQ/g9DZ9F/4BQUc7lJFeLoo4wW/Iznv4
G5GgjRFr/tJPCzsot9/DpUU1Mn11oSXJmMTr458mWthvTTgoX5wpfcrR9X+SIadB6iDXUWeWcNWk
3m4PuQfgn7VUDRqrvYjyyehkZ+HJzZxyp4xkIj8EReapDlFOyjFsUPBi2cVqH+wqqMY3FP+N9YJg
Cv52ips94kMxnWXAb1Tjdo9zQ0CzRqVe1tj73KAtjm1uXaWAqpYqaSDH58GzVGSdMT7WWQsqQ3Uc
HrkmsGu6x6jVb3PfFxtpzmgzn6IOmwFppiNgTWXMc0AamfZo2WBr/KotNrK/Z5uLPE1KHnCyIT6v
zfsG/1P70/lgvYUbhGuwbl2xjEoe5GKm0dRs3LGiENS2CJ5JW4Zm3khUOnvX3FexYx49LYUsh+vf
Vey2wgjGEmifeCPNwYEHiGi5c+4v7jzOGHsn5mOcl4GxKXBUAajE+0Y6g5iRmtP8I9CK4raaZo+k
djgDlb6DiZvzEi5SwtNSS5C7WGoJ0l5vpbcWfWBw++NxmaNTqtt9MJXjMARhwfMux+TzvUY55Oj4
pbdPlyYuzOnOn7LqPPElfscgPl/qVPNNmn2DFx1oqdfSRRTCa/AEXSZNdl09BVH4XYKg2aOFvvyA
EFG4cwHS+eABB8J2pMpveoNy7DZqagsmQPdVkHXKYJW7PvK7Uw/rDNUX/6N5Hy1qvTsBDg22eVLx
Mpi82j7Jxi7SH9BU0Z/Wbd0waMGWL2B9lD3cx0bO6U9W3XUbmdAv20EZYGpsJQZfp2X3Bw4g2JZz
UsMiqwpkath9n3wSuRtHdowuT6Wnabrmds2DrG+oxuJejlNgt7OyKTmKmbmpDy75EfAIhtiZU//A
f6EI9o6aBkzto9PCX8YgdPkR8lvk/9RQaJ/XH2IUZMsdC0tz+TXlF77PWn9RjEF5WP7J97Jc/w6J
CnrbogAbmutfLtMpjUUnz2peUrM7xxCReGEvMniiiCeSd/gxbBIobw8FPPt/9fGWQA73yi5S3GFr
gGU5RU5nkE0tFUTBojSAgmYo5blZcJH3pvxz5Z1jrqOCk7w3ZfQebPMK/er67vfOqxw0OpqDb5nY
axhWciiH2f8DHCP7OWBEEMnhD9W22TyiTBud9cqNz0U3VI966OJVEJvel6B1gErjXnfW/RQstA1z
3Ezc+CbQUd9WE55waXITtKiMSnNesBeBw+g92ArUF4iT2H431hOC7fULx8TvcuppyVQA2giysz2U
1e+DfaGOx7sNBdBhJ10l3psbw47ts66k7l7rnL44wu/CBDej7M2hfWKOD3dwqvGtkQ+WfArSYYdk
bfzxMcDZxqXwlM+fPsYKKGAOZUzT6mAfqgXcc9D3WbizKic5JRNYeF7jOrJa7F+QDpsHHpqVDpoG
tSQE8bqH2tRvoB3aQwRCfz3NqFEKFJBcOhRTv/JPazvOu+gRrDgJXVCWa59MhJt0jaYf2SJgIVIW
k9F9nTpApdICUt28ZEH1NR/j6rrKYTg1SLSl6StaekYcTgWwg9AM4O7W3WVKqW4EMfAreADkEXo8
bmfMe3dAhTSqq1MbFqDC/RpbkkxX1H2Pgt1r0vjqqwNhV3N7vEOW1lDyBFMMHSW/ArjItg3rbsOT
WjkHFEFeo9x0Hpf1cqzod84w4OixwzsBgFviqM8cDuCMaf0XuUCBPfSx6j1LyzEtfaPErnqRZjCp
1t5sK38vzbyuustszHyHvXD4ojdNc4iHxrzomMI9sf8NtmNIphtoWALGmT65AFjU90WkDltN0+Kn
JrZxW2GbOZz7qPsqfffgQFG6x6zmbW7ZvNOH5AlY9XhZJ5Ef0B4SbO8EVdSPo3kpLCVYWWMCD5Lm
CjJq7M+jzX82u6VZopm8zQ2nfEh8LZnfqWdqexTueNcrPrkVdHcWNSPfOZSL5tL90i0CTQkYmwOA
sp53F6OKWlPil1tzUO2b9fipR7pllqypTvB1tIHiBmRm8EBZ4t+i0PZuWFTpOJhU1MVlRDpTRSGo
TpDCgBR2Ncq5Vfk6Ed5G4bADQqQAu+m9230dGTVVtq68kdEhI/bTUnJb+W21CR0yxNKUuVPZnGzF
aI7m5MGocxpkIakj2GabnRvL9nf1YrTkD+B3BhQWLrrZcmabxmh91q8P8LTttvxDdY/yzZeLmngD
X4tyPKzvscgLOh6vVG+jMP/6IaPPMci6laaWbcHk5qduASnJBVIlyZ/5Jc279jWpnAKxfR1+9hKQ
ULF7qLrepSQ6h+dqspRXq22TJReU/Rko+vMMvu/dKvL4WCCcneaee1SitrnFnIP3U2qb4DAse1FO
6X/YTXdZn9N6jCdyFjZ/NTixwN5ljbBVF596o3nqUr5cQ6JSe7AVbO8dVLGqJMaqWMU6OPU68KGW
C4WsTt1LRkHi2A2++gIXr8W71cu+D0Z0kxNUi4ZFYZIXsXRwYWAGf1eHttkrScDf5mTTzdW94RSY
c/0wA8+Zu/owtZnBnhi0+FIwWe+kKQO/9JW+raB9xT/QfaBSap9/+WUFmUdRmfZ92fvaQ8mP9c30
dB+UZTR1UC9O808ZYGycLY7H3eJuPPdee8ymAR3c/+jvg5H9pIQUfrbIDWZfnDiIbmaf9ueZDDVb
Qkos0ieXgvPgTe7S2DOwHBx+l9anuHuIMlBNTdQKbZRflrmvZQWes7P1viBvxw++D/zS1KbW2HaO
Uu7uA2owRFszycwdVQkfJECEjjo+Qmhe6KgW6J55kQG5qLAUEMKXq3RYS6Dc8YQprhVy2e5kb+Fp
91tL5QBdYD8OUGBR0blrdMjd/12oQ4aR/fuQ/rjPu08h9R1tyxBMql2VW7Pgsx40aIYudL6A5O+L
6ZxjJUHzdYaqF1lmftVi/4e0pD/UVfWgI++3kz65zFnaboGJTABZWUf6MniDsjSWfMHGcQEpTAfL
8t0LLIL66peUgvWZwwDHOvNRfK48wDxYiiTDwZIR0vbRw6yrAFavnYXdSRU/miUpgBVfnKv/jGPH
bnZh2ae6PsCA9tsVmaz5znzKdExYZJRSbvGoe8o6M144/FF/0yLL2PVl4e7w6+ofbdvqH1G7HB7N
2Pzbca38JF3m0r8OLmFpuS9tLVgj7xN7NjgndSy/yQqaz38bmeRT+tvZ2Zzs7mso3TvWKezolzPU
dlJKBEIMLItzC72QvPFP2qSBASnUhvSr4W4N40U2kn1hbjkAJ29yZPD5UErL7xV3Y2qByf/iUW+r
bYDmMGSXYfTWW+r4aGxJ73rbxLq+V70aReN7FGXG5srWczoZvVFs7zD0Ltf7Q46twtbIADncB/Qc
c6WwrG5t2L31Gnw7KSsOrQPNZoKzqob6Kp1279cqw3tQIm3tl2KgFBJ/9ktXW48ovJZA2u6l2p59
rwNVBzewzH+890891RSgOuP+3ichOho1gHuU3+/9nkuCCOcSje/Vgo9FZ15HNi1Pfrc9fJKz2h1v
peaYV3NWjL2fjjMqpem7SRbxryV0Aft8Ch38xLoC0fwIRYPsvSwMW0IDkNUHvhll/47hXlxpxYNg
zQSRBp/mODqVffvPLlNhiyDIM+m3VG+Nunf9nHgHqS1dMnFOsVMJ677cTyNw1M2kjNV5VNXHuwUK
QOPxJgpi0ucldnXurIlPM3XidZbcyqWqovo8+sNjvWiK3fsT7DGu8AB3Sq2n6sYv+vBx5tS1a42y
+9zpLiOuYoanqE//WqMR2llclBdhLr+Fz02EB4ToMYxSBEVlwnJpvfSbxjb4dO+P/aw/lEtWYOyC
4ja3JegmpdhODen1nfR5SbyYfgJV2DZWFaEKQODamdW8cDbFhKipyqRAz9PkKONyGQKQ7hBv0FOH
l3u7D3zMNivvlA8+1Jtgm0RBciPfnNzKPhyp/P5sxy4mYxAkik3rlclNBkYrhKEgt32XL3JaMLTW
ifUSNOVJ3u705VuEdMHZT+EErUu6cqs0y9/5Hz8W3Yc6K+pLTyH6Oqlzdu2mMLtKU+6kjy0KelD/
LQbvDPLnRgvumQWi0SBObu8r6K7mIu9u5hS7bATL50G7qn3TPRYpHMchS5M/GuClbuNHf1m5Z6Ph
o5Yv1EmaM4nc/Gjrhf4lctK/JMLO/WupZ8k3pMhRomEPJDmPcdGrQhYHny7O1Pp/NtWlCQrjY9Qz
3I9gw677M0qhOt/hyNXjvQbq/OIihnUs83IAnpdSZYuM4Ls6ODfLIiUdtcrWRm/szzbRRvzD8/JL
hWH5fupS70GfKoAC63qNUZfbXgWo6qbLaSpGQ1ekdqWPA1WFjsNy0hyXGKWiveryLoFNDUpA+nKJ
kTmkj7BKX8VWLcqT29RrQmVHTVLfgAhUDvpy+on8irPRcjehf7hP/Mj9CDSQGz2p+vQnm/yPEIlT
i0a/RX0GDNDqzY30ySXmtJq1fX6VVjTr0E+b1N63LbS6EUzVQxdF7DeK9owdDKYuP7skQgYxJsko
i79m7HkOmWeZu3kkz7A1O5Q/TW18KRfWzdh0i2ECmEqo49+hH+nbyAmq56rFS3NQET7wuwbbkihy
tkEaub+TQkVkL/D/Bq23C5LpIZ+VGqduiKlhUY+3rq9QMBQWa4xWV1TmzfKl+7dPAuWiDPq7zL0z
Xte56zIZQijLyupc8mmDXbYVHIYgNoak+sB/Sh8nBofdO/w50Bx3SMe9KXfq56hPyI57GNp393Xk
Z0QJMqnRoM97T4pmI3j+MycWm9MGf3CnhtuEJOBVWve/A5TtfIHT/GdkPkS6Xrw3VR89m3nzNYvd
4mtCvvwcAJjZgbAtvtrNqIDEzSFIL83OauKNzrnkUZpOeGNzFFNec5QNmqxI4VmRdRStJm2ysIyo
7Vee4cqTX2b/SHcPm/Ew/oxCluhTlDbEn6Lslixw5HnTN16ANzDJH2t1RvCP6D+ta+mjeigNH7Oi
ysi+FBiz7swsjI+tV2UokPnhJcoKF0A5o31XOS8eJowyGCxdqdu+uw45nLL6uwVmcSySfDh2MMG/
NOYcbPpFuXwaQzRnYu0bZPVyP89V+FBoQQRkrOV/lD1OP6AtrKFIBaAYmuTmy9SbwEC7xmejtmzG
3LhPN9VS94KtCZg6RDx3SvFpdXOUgot/AnQWcVbtX4okDPfj4H3czT/v7qP3OySKhpcRVPv+fxFX
TKAgeA0f/cws9a/uGG+pCk1gGcF+q0hAbGP0jH7vtex1xcl71XF2xv6ffGi+1wpmbHrou+AqAve5
RO8d32xopFgDROgWsk6hqNXGzBab3hZzjk3dA+N96uy3tcjcc0K2zK5FNTRpHjqva35DXujAzh7j
zsHsjr1Z6wcXeNzvC2iprbzgS4Q29c2ufYpdS7+azrzVp6oCTlsMZwPblJd5yh/0orLeDTdSH1Bk
XwSGDfLuUzGc0DUFHbw0sfmE9aIUxlGCp2qgSmvj2CKjQTm+5n3YPcugqR86/uHfm77ArsoNvyAr
rT6Y/eQW7AT689g7vIhyT32wDXPuKJGD9p3rWqnaXQF5aforSMZ6H6jqqahz/dAasPlSD0stCGDa
Jkqc7IutWeNrlWcbGRRpHGgwP6yADKt0aR64w3oOOIGbwaEvm+pbxtHNrfvpOzhcthK+bl3JjTRP
zThx3HL94GBANNmvBJwxJclMMvXtriUi9JzS6im5/9QXITF2yBFCvHwWDJFAq8+GbdKnBvY5Fki5
5SLz/NRnD0Nh1eKUjo3prhga64tha8p1sNISUwrL+pLXzfyMXOBJWkpEF+bTRdTNb9KjZvEXFSdQ
QOMM6RpiKY4dFhdZS+tJR9b4Bh6kKT+pDSPoTljZUVGMc1vdT5SL7yZNCZ6eGQcusHNFls4H6G71
AzAqF+G0RR0I79ylXryMj26NSvjSKUGxAkfmoC5t6dS7+CNmnXOPzFObRM+cHPHWS65pr/ctFW9u
54DPI6BA7az3ZXwylZymjMjFyy3TO2mm7pxUivNh1c1XOB4YjMstlGSYfVqPj3ac1edfhz9FrrdD
5Ci8Hqdps7b9wZivaDVMylZu/Qr7C0y8zrn10/bSGPIi3BVpDdit0VHUW0peVFnLcDXSlLZc1ki5
rXuIa2Yzxxsh2kgfmqduc0C64F9CRACLe8WgdUo8n9wp+S5IsV+EQ/RGnWRwxZbdR38O3OFn98Ew
c6dTGuffVytJWVjiPEXH1CVr+RygZgU+iG2/2qH/Sf5MSfZuk/LdabqbMWrmk9oG1hNMtZzkU/m4
RuhOEhywfJ+29xBXq8yn+1KoHWyBWeysOeNIP+rRxSTHsPEmpf/iDE76HBfzWQalqxuLvevZzUsV
z/0XL7CRifEgVsngNGTjvkC/4NCN6vDY6xDPTHuRD/OScC+lbvxTi0egryQTljsrfQjGCNrPNhhz
50lcVnoPWMxQTh5CYeiDif1K4JXoLOqeflpDZGDjZd1w+bCBmJxQO/eYGYvqWJyQUC+CxN1K07CT
cRcXQb2Oqn367NuD9lJEiv5ilgv3xvlX39kPEXlYpBjNPkTmaNF3lmY/txNGfBBDB8j+6GwjBR3m
e5GCXkMn6C8A8advbohUp6FZPrlIwn5ZcQnDA2n6dheWLjVEgIzY5vuGyno2KNXNtAzrDVuvBJI1
1SOhWfQdwpioxKyD/0PaeS3JjSvt9okYQW9uy/uu9mrdMFqO3ns+/b+Ikoaa3qMdc86+YRBAAuWL
ROZnvIlNYdrdS97k5VkEiHgwgABoJ1oGEgb6xRm7M5LMxqPoUgYSJ47iL6qMpf0JZ8Fve7hCJdTR
1ENFx52QGOKgy4q1b6Lg+9wlztA7WlV6455FS6yR80hLw5rYF9NqYgD3PWtvVNI30SXC/pquDSTm
bw+MKHKm5OUNxozwk4l+IZxQAUi+4ZBnNLOcR8VpUF9/QybPAOdogjojaIOCvlsm29vcGescJRRg
c74YQKTI+kbpKVBG5ZjlDook8ZQWVpxjNHWJceEF6mQjOHjRZlC2i41RfuGSoRxvxTLXLp8+NBsN
EulttOjSp0azon3ca+p91cDCyScwvKgt5gXfrsoK/tYs4e2IUqMIFqOi1FhOwWIuaoTug6xggQy4
DYAFBTVUG4Lg85RCgXkR6me56pVhNZh1yt2xV7CDZ0RC7H5Y3OYklbtEBVcRaZfbnIQ7q6WflIgA
7/MgexQZpKhtIOjEUbi58arntshFiRhxlppDuWTXFfwMFG0xUQzPmSto1ADeROrIjMnO5jbFoJv8
kJAjcmXDPrmKnR4Qi9pEQrCoc+SHidK704QskW7grnabhxbbHuDeQaR2RDInrmoNfmTe7OZ0TxH2
P/t8I2TbqZjTt6vxm52kT+3qr/FGMWnPa3xs33iOCSJipu9om9zgBimv7Re3wWdWHHyy4RdJsq3L
oPp3la6UB6zp0EFNgL9dBoxW1rZCfloEiz5xVmUkV4N+O08XZ7d1K8Rb2CqWm6ggqQhihQcTD406
2UvrNHdJJ+udv6ryXMOozvByEn5xduTTyo7ibD4UruP/HP4QU5olI16rRId2ElmcVphDtACTNLWK
T+LaNF+gmtp6lGUv2//mjCxGpwGNJM7+J8h6Am7/NYAz3K8Z81ISoAgxQ1wX0R3IdqUKcLDLFBdX
8ijAd7mJn8cCjSjyaBerQYt/jGX1ASu6pdL6CsZw6X7K0D6JyKIiPxiNyb1ogcR5Tfq8vM3DUASd
cGRkjmIQA6gOZR00G8WqjeFbK7tFVECMSgUC9s6EixJNVUcdOtJR3M3EEwoKBK/Ukt3h1BRPtxxR
XfbtEc2nID3BdwJphBxbeGxcDapB4o6/Ouyq/+JCK9z8FqS4cni8tW+RjssVd4kVWkiOSy6Wlprq
p6Lu9ZMeY8wXUMTJppYiKbws8NO/TkWMCv4e3eg6WIvmPHmo8qBdzJ1OWCwBG3hH0XUbnaMlGaif
5Ch8/bfWQJLSwX7t5Ftyi3ic297O5j69KuEzWTFG0WGK19sfA8VkvT1S4MPBaFqpQ2hkP0jVgFp/
g7CUYex9kvwDshARvgyG2d0Of426CpcxalQMhCIQJOgRRvqJPwit2iAWWsFqyfxH2/yiZqFyL+C5
udKkGxnm5kqMiYOTf5WnANFAG/ZngIj3lPbZ9Mn21quJI76YX3WNF8tKbxJ84aa3A5QtosfzWyEC
7emVibNRtRcq+gaHuf82Y24rnbcqvSR66ExbGXbO0Bb7Oh3vW2nivmnVJR7K5FOc4AwYKJ5zsiyv
Ptl1Vq6zES/LHCGyFm2cpYbv+Dm3DeOhHcxHBJytN0qtHpiY0d538P1fMahaVONovSVZ028TKiXg
DggzwdU5KWY3TaIoBzjSmNRPYUGmfM4M1CfRuyWRqaJ0JOKhcoYoLUbdGfuc1WCAAW/d4Hij1vx2
2vSOv8wlxHJE5w1aB745/D301ssNUL+OOlnaaTpGgh08hI02Fc0luf5hy6p7p/il9UCO6Gw7TXlf
Waidnj07cGHSJOZpTEA3APeCIT/04WMVpPZCc+RsjTHimB5kvIU3N3RC6w5Uv3rtVVYXA8TK19CK
QpSKcLMl4aq9anVhbxqQqqSuaXqd1i1MBXegLjQoqXFxXw+hNvHuSen6jY31VIgQGPZyNkbu3iLK
eb8Gh/QCgl6LqihLHk731m2jhXeOFXu7kNLNQfFt4wh+L9q6YMUnlkm5QnzTekago0Zx2ZTghqXG
CmK0wb1IS/a0UMh+IeGCI5g4FYewUgv2SG6wmvvEnMBytEVR2M3SxSj62kWKemn5J5rRsuKsk11/
1eEhyd7+F4y2VQr10iFSLbpmyKw0hMFvsWgD6/sC/MFO6M95GY7Jjj+cZsG6IZiU7fQGl50BqXlc
61tTXonxoHCBRPrWjw8ad6IZj2GyToYSB9YZDiLAHw6Keksw3s1aNMXhFjM0fjZBA99rs9JbEjmA
SXxTXboTfCMuAEuH7KGFQKk4pK9x6srXucMAujIUrURGAzlUoXiKwMO49F15uM3TJ01UgI7mRvXb
Bk4NTdGX6HFxjCzpUXSJqfANPyd6iCxR4oEa923ppUOGfjMOTbURzUYFZ120KDCIpl0pz1riBlfR
ch4QXNZfIrdoronSPJZGI72EVe8cxHqIpaBW5iOqH3X3Y9XKX6eTLPNuJ/1/9PyXGK+r6k8BObTR
9tDgD4sXEwDgWoMuf4qNLj3ZUQA+DDDWc2X7XzsHGX8N7jJK4MWXJqUsPmquh61RC53QG9WdWzUo
AGdStdTRZn7P+Wb7RdR8D0r3c2mnzUVrQF0PNpvw0FaTdxfGN+ZOmnEnmeyi5MACNIIR4Lvsmc8u
+HkUrlr0KOzJfKeM0/ch0Fc9ULJXk+rizgAjuy1Qe3jTjatYsJRka62PabdHrbt/Dn3IbdMD5bLm
oX5SNnggFv296QDJdpCIeoq8fl+bmrnzfbNaDHHPVrZqQPs0kr4WH6f4TohPl033Jg0b/Xz7rKfv
ihF0DUJ5vbqb+0o/8tb6QBVeFsuVfy1vjCOFHjfY3/yH5lpj2MHyskdlKyqHc/+tzDiNdgOJVjHq
NfodsKtsVXlyfh5iv1+HcaY/WRl2frIaet8SMoz8Iek/xiq+ernTvGmqLi9Tbp7uqVWAfOYncmhM
PVpGmqLe6YabLPxWt5880D3r0BmTU1IkwQmxG2lty5b6lNkFVeCisL57K2SMkmfUTi7OlDR0p2zi
WKNbFZBcXNt1TA7RtRPlNoKiOm1LRDaTGMoUNE8kT9TCpSz07STrM5fmBseM9nUvw1qi7DbX2vIx
p5Q1x4mROUY0MYD9VcybK3xiJKUgtwDw8Nb1tbcU4AsBw0j4Ca0GO/X5jRqw69Isxy8c5bmDiBFo
jiKSwWia0VV09UFVnQeScjjmWZipcL3Zcfnx8IPIo62kK8UlzeS0/SaFkvpZS9R2jaWiDxtr0K7i
kMPbPKtJui2RkLt1if7YGg4Fd3inYFLTFl2mjpEy3hNIl03TxUDhRPVWLMlfGeYh8NC83rXsRW53
azLi9RmBq+Q6TLr+3eBWm5Zc67IJ+uQ6D/w9VgzKGuBAF3OWpQhT2hS6ohSNJ0QWJ86I+S2b1HM6
Sc8RlZPabeq37V6r+uIa2STdY5QHH2RLeWy70jmUTqWmC6twIDVUveWu5Vr+dSoCbr0i4BZbkwyl
QBq2K9EpggrXLY0lVuDZPkb2pfYj4HtKYbin3H6EV+WccUdzzr2HV+5Km8RVB4WLfmrluEWUfdHt
Rq34JAIditNAMKYF+tI+emUdYLw3xcVDF6wNjTdJxIwQKbl+pf1BMlJ5U0JpnW5Sure0DdAGDZOv
PXJYaIKnydVCDwI/Uk/cxtwiBHjOtJTfI3IwwQsNGLxvtcGnwNKbSVHbOWPd273YDpoMdHOhRztc
Qd/Orp3gk9saw6pw+mYvRg1V2/PdKh6buJGvjR5+yrIg+IRLl7LNLRvqtoER409BRiU4dlbl3ZWF
Gp3ssrdXOjvh9xasnRBkkqC6sSv24Xny/7EW3nhlEwDXDa0LLxpfpdB7bTqwsMrEQJaN6MNYLdXW
5b/Nw5uj2yjci+MAaGUXX/fuai+wyd/12cVUk+wi+sXZ3we9xPGBBU0h0wCyOfa+nmbNU7sqUXZ9
H79ZKUo0nZIj5w46wpkwEb4WYms1nSGaCjOv8p3VhwERHHRZs8UKKVrMM+ZVptd3ipLvcw9fiFYh
yRw/jGWd71FQy1Z56WZ7nBsRyYyi8c6vUnU7Vnl4zIe2PkZy3mx7fMHRPEQEV+aVPMshFtv20Hbv
eZiesSGZ5GRfCsw1vEVpRHd5KnvvGNOpCxME/FOrw28Bm8yeuFy0qqvc3Q6VrN7hKzesJLXRVx8G
IhDgUCrIpwSSo5mQy6ZoO1xrHfi9W5/XutrJRoUVhVP1zpJHbAoiqQx24pFE56AlX8Hj5EvA00DQ
pCBqLi7Pq071y60rdm0EOao4X4WBN2LHQhNB+AGxaHTguD2OB+BhE5hGUd2vQMFV/uunVpexm5sv
eFhJfNUisEyiS0yYL4ShHr/aXlRsRdre19QfgYLZsGiRAOS+WJzOh4/iWmFa/azcWfVDOckAGVhP
ZnFgviemTNZDMrp73baN7YC66t4cG+sCALZiD2iXn7pauscdysUq29X3HmCotOrarxLa2dMGqHhS
HQwQW0yoTrLTqgfspWCYxG59T5IdNQZEE9+8JEUWUNd+hLgAIL79EJe9eu6E/UQbKIsPzarw060j
qwkZBQTVQ9Lzu3r6Sxf/y+FkSlkp+rP4g5//1udYMTDHovb0LFpzv4iNAnwk7QDvpbPiIp+EOgC+
NIk/Lq0CGpVoWsoYnCrL+y5aAyywR9jrD3UoD+fWTdtHzUjCrQU9HGV5Blsz7R9C7zZmw4VajkA+
t1KsmXcYg61mfVy3MmBMDqazpMYvx/BCJke/MpIPRV/WD2P7Mhh+fYlGD7Fh3Q12pG3xKfZVQHNT
3zxgcsOzKIvyZ189nRWpFux8HL8XczAXC9uN+pOALjWZYeLi432+IZ4+wJkEsKkaPT45373hnwaB
nyIBseZ+Ml2IqrtkRhJszDFaDFlqocT7lANMeDSo6z15HTamzhjKRxHa65EDWUFSJrqPusYq1liL
D8WU2xfLHNuDaIkDABhl55q8qvkjHqSNUw0eCgIGV4/9b4BEcKiwaBXAXDfUoh+hnLXQJpiiwDIq
Vm+FezKUFkYc3Xgo9ERe2ohBbtGFwDvIQlE4Ucr+CqO7fpBzPTjUlsevKpJpOoN+l7uoYQQ1gKsZ
GCd+qaP4HRt1VWyobnTYl/z1u77dvoohMdNQkKyODKiCU9FYHpsfvVF3J1EhRra2XIe2nt0KzGWU
RUfotZCypnpzmSF+pbjHLDaje0pAqwY3NFBBVuyuktQHsvQXNnZGycbDQ5+pxllAZkks+dtW6Ixx
K6spkLniyZJEkH2Tk+rW46PokGI5WjZ2hcztNO4GAfc3U7iKuhOU96kQPV2WrOlQ1HaKxuU6jnrj
rA8Z1yzRJQ4xHs5Tv2h4+DjfoAOlw68p94bjfBjbHOJYqPXHrGyyAuogbbMrEe3Os4OIE13zDHHm
9DKVpPzSVVpwbCy/AAeK+HgDYgpLmNT/5KfJZ8BhHe/zT/qUbpUPvZ50b749MfBcL3roy2HYtIqP
uHzdBMfaaXd1oesLTM4RG5oOMaSZi9Ra7qYMcuU2IPrEaGbYw6XBeSjAk3klumrHIDNGJX6b6U66
gxqExZZRlfeZq+N03FG3vpVORDsq81/tsOzSg2hbBQiqZTLFi3Y1sZQKvcVppPKKzSBTQtGN1n2r
7BwxT/QYw7g9OFQQPvfVpEuCXPa1z0YFHzsMlSV9DK5/n9RPyo/TpISc3udxmuT8w6QedW6sEsIa
ZVIy4KUqqRcydcsix/9EVlPS9iGbSEQYvDPEJfaE06FxYgDbphft5j4PeCKCRWW3En1iAQOK1r41
YHUX035S9CnpZDFqUUSosFCASMtBnImDl2hYNpoFVwxF/jmg9J4MnOFXk5zipDzcTU4vzBUDImRe
JTeSeFHrADvnvg+r5FWHsEhew/P/tfC8iOV1NjTa09wj1pmfa1FK0T7QxuuH/qhj8z/mYbgvpk9U
NydQClyX2+dtu/3vTY3NTNeVzUXENur3Qevie0CJ7SGHALu4+WW6Jpp1gd5acCfx2zTVvrxqUr+8
+V92cAo3nV5Zq9lAEyrXAaHE/MJmWn5gL7PXstjY3yASAjxxQ2AUqwwpohuyouxKUgWOshuVAI2p
xFEWoVKrWMnWw2U+jJ02XDJrXThZcBGhYkx0j2CFtmEBWWSOD7A+VAGcs1zgJOBjpvnzsFih9zdi
ublbnGVK+ftyHx5sXhJU/pXfRHi4VZZC27H2UqA9fKhOiVoUYNCHWARM1a25PNVEurT2fCdZzuWs
efRWrZrbojQWTNFa40pr8UBi1CqXiH67V8l0v5hxpxxutbZJfpQS+FfRJUp64jB11RUGTLcKHQIa
t+YM6IY2LFnKNfFS726ULP9Z79idUum3joGSBc9RibGzBkNmL0atcCzWXljqG9HEmZ3aT68YKxGs
jBSyJavMlmK0g0AGBIuvqzct1ZadBO7CoJxMq/Bj5TE3Pouh22I4qjgj1xzRKvTqQTyrWAHNToLy
tefbBYmn8L/pWieD1piaeNgGp9sp9kycolx4EmdoUQYnxEBq8tgAJjPji+Jr5gE68c+DNjWNsSlS
ALh0yo5kIvVq5z/bXemV/3kqQm+zxAL/2J4fScQoQFOWyD63JCF+PQVLPLBoW9YgYwVZLmrJ9U5R
Rc3a0Xv/NDeDqS8fhwgyoNpfW6Wztx9CKDrG1eIWI5YQc6xeC3FjwRpkWlpMEYMflhZ984CII1P0
JdJsbTP35yRrq9uzzJN23NhKgoYoSJpDiBHiQZz9U/N/6fuw8n9fyv/T04gr340W8xP878tEScf1
5J9i/vhsHDWHdToMVzHr9nC3ZaAB/O2hfx/7p+U+PtXf438bE1Nvj/Bbr3j02yPiIgazV3T8x3P6
94/7+6OLZcTUKmrwM5jXnkfmvo/P6veV/ofHT2JADx8/oN/avz3sb6fiaf1zu1RH/q8st2BLGqSH
fDqIs84wko/NfwoRcROe7CDO/jh3DpnjPjzaH5f6F3M/LDU/0/nR/rj8h7n/4tH+35f64/vSSNI9
At2Ink9v/R+f7TzwPz9bCTeVCKbC3z7pf/Gi//ie4u5HBuzfvifzMvN78k9z/z/fjz8u9cdH+8f3
Y36W8zv/x6X/GDIPfHi756VMNMmCyEPUpcH2zl4M3EBcBnbPS6Or8B4FV64AO6TTn9AxbQPdPsoS
Zy0CRd882rUhXIdpdB64rQCSlRHNAHE7LYNY888FRdNDqWeJ1B5uEmOOY0VVrgqtl8+Sl/anKPMk
5Ces4c2mwF2ngfrsYDAMfE7W7trp4ASmfQpjC+V7WuIQQGNn058M29QLJ1WlSjJvM7wBMFukN8ot
WgSKKeQgqEpm+WFewJQ67w4p5w/rOtqIglqMD6jbO95LVSnmIu3G5lh0mv9CCbignpyap7Av/BfT
Hr6i1oyn0NRKQ8QcoB3eiRY4eJQDIRSJVq6NZKDQDBKrevGj3DnBIkOfYJOXxWQ0hRjW4bdT3fVK
ddkDH/rZ286nIpb0R4WYXIhgTACuEHC4gU4zKhMr23SlrfvJsxvtJcHMmbpQ/tjKkffa17Z98P0Q
H/hSQ8jIZXut9Um9EaNV3rfLIJKUgxhV++C5p6B2NV0T/AVFTWUqh2ZIvC4S0O3vENu+Ir6kPPhy
iIq6H0xeCGn3bqX9ktJEsE1KPLBcre/uLBRs7zBhOARtqh8dOVeDtSYhLYDUzGWOyBGGuVTKu+gx
CTCRc26dY11jiDqtk7eTjjCp7h2WHs6ZxOSLCwwCVym5e3IRBpKy4Mki84DJ3Ylkg7XRMT2/Mx0d
7F6Njt5IQsbyM/MZozMVscYuwSCQpmmSjkYmClDR1Cx8290CO1dXSMsbz6aBTSYGLe7PUXQlt6MX
pZCCCNZ6dHQTULhrEZwOcGWQUDJ+jg5jsQnbPtiI4HSEPqCg0LIRwbqua2tUDNTbKDDUZq04rYck
rMzKshKvYyRAtiI4ywpnpQ+yshUvQSOphZ+S5O3EyrHqVCu2zdVOzNU1sNlZa2g7U8K1yyh8Mv48
XXyb2vSUk094dUxcW2y2mWMaSY+OZGCROHX7en4O9Z6a7TiGr1pXBTsjKuK1GPVlrOYl1Of3YhQJ
vW+wbdyLnuXd2andi9z24cqyFRcDcKl8aiBr7mytQ3hnamZarVzSxL5K/VA+aU1ZPbVDsvTCLHoI
S+lFB2p2hKY2bvUsypZtrfc40XXYkrdpd4gcM8VyLPmKFmD0UAMT3yYTeD5Wc1h7wdCFGzD+6Kw4
hvLaRmgjjWpSnkSz0XRsG7gk6pOHjjtkTxlc0twC4J1XUvZkyBGKoYggHOIIZha/F3dTZL0J9E+7
DHGpo0Wk6vcaGN99ayKuJPp8KMb3luy1m8JDo1v0iUOWoEdVRw4JoWmuiFMLsvIUx2OEbFlKDKil
c1e1rXwKnNCfHM4eRq1D2kKBdRFZB7UJ+Dq7Zk9y2ck4Wqj9H8VBDAX8dG/NWk7ehwpbMh9gUjBi
nmiEhf8IRJvdn1U1L3GfUfrA9PJz1mRvyCwh1DMYOPBUWb2uPX3YUFkoYM0c5oMaVRX+1VNn7VY/
R1zy1IuoQT+u17Ly4rXfGr+Nzri6v/Wlk2zNEuW0MXB1EKDqykeGR7HVE4aP4zU0+lXQmPEuHqpy
a2W1d8/W31iqUq5fs1i+pPBOVz647G0bm4dSr6DZgpNYalE17ho7O8R6bd2bpWHdSxFwZnUk7yv6
lExHCpO/nEXlD+G9oljbEJ3Bc8Ib3Hexu0dDUkIOj0Ope8VWsrxkgYqCdLYMs930YVMtQF3VNXrb
cFRup1lGlTlv22hdowxyaia2izgTMTY54nUtp9Gy9cknKYAe0k6/S9JAvooeUgyToYlvgYYjQAyU
jtwjQoi6tOjTLSWiPJdiXjFVxHv9a4ot5GW2vTdrfMUCMC8r0ScOaeqkV816xlc9urMpY11TbZli
Ev5kR/pTiBzCpYjr8rmbYKAGhLSzVHnlM1p6ML3hACEZxObczbzs3lHK7J5tx3YIJfNsI2kAFgA5
RX50D5MA5ENujerKymVp5U/VwDHv033kgcHQ/aCZ5H4XQAnLtVva5tL2vO5o1+EhLnr7vrGdHraE
r67dKojfWin6VBdSd+8PJW8lwqVUQctkoUgSFaNUG1CkHN71zm22BmCZB2rAvi6vWm80v9uSecW+
B/mNZKoYlhoy9qre72ObFIReh+mj6APbdW7VAjXEnGtgHGXpTguK8SQPkr6lLBI6PliOxNCuTZll
K7QRgxer6qoFTnUVyJ3q3FqdtihttaMQMlgncZArPALnpjjTMyvZkZV+TIsGGXTR1xpT4c/U+lWs
GdZmwJVsCaF6OA02Xt+eo+IIaSnxJzyZlk4kpUsEba1dVJjKM95j4arTENTwdMm4d2NpiUnUeGjN
6R0qcYNbF1KcLKQmfB78KUtNeVct+/6HMdTvmtmor5nngLer42CHbEu6MQEMm/0dVqj9nc/9116v
6x5DdV9ZZXmkLU3U689aUrqHoUKwflRPCPkihmLnj4Gsr1upArcwmJ/1VotPxkim0vWwHbKyPD33
kBTXXduNr1KNnYOy5UqiSos01ZyrtYqM3ryKc1ixzrUwlGsm9SY4WlqeWxIT6s4CRLG+nfuG0srX
nlIpKzFLDCjhKO96BXXLuQ+FvHwF7fEtl9kp5wCznt04/h4HjfLdcMrFmDUV5c/OWUBFSR+aAJHT
3pHxelfJxGWtBIUvcnBSTdO3FPPO3An1a0s15GrH1vfBVtK3ulG8taq33V4vW6oHec3fmZtB6G3T
h9oy9KeyscFWgX6zWru+1NxWILoNms7oAvjmUZ2txGjq4mbuj4W6lbo6PqtFbyxaoJuVjsSm2R4U
pa6uMQJCT2MGa9MMjB5skmXv/K7w1jaIkFUv1+Zdj47kVh7DDJdix8SlDZJR3Vc7pauyrVVkyb0P
tRAxt9T7mnjmoUjb5jWKS3J5id7t5TQZHuyOv0cRIQfDveF1zrPs15i+QCraBUruPSEN/CV2kNWz
kna4YDkfruOqCY+KUZn3tW1xt4mI3Zek6r47emc9tHjCcDeJCHkpm8V7mm8sHNIWCk6GT1o3nD2n
Uz4pRqqshlEzznzrsyPSSenGTgOA8z6SeV6G1VWe9cuksqIvKZSeSVmhutohahxWXx7zuM5I5ofN
Jm+V6sH0tRyxqdp6G3zzOlY+RIHEPCtmEv4YjeoLzC/1dbRsb9VR+rmGKv7zViXJWxTbENAI0Gn0
Kb5ITQSZXVOAn2nlBdXy/EerTfL0MhJqg4FKVZ48KnJpfjciY21ZmvKeOV2xxDEquZfNMNzJhlXs
80yN103eRMva5YuqNoa+mxhI16BstGWtpBVWUj3gCMBp3PKhUBuXb3yWwSrwnBoP7LLcNy2rgTWE
JFAaBT/6+wiJsSfYjxbyBwGCcEWdrRW0IO7UbHBR88/sk5fCc0z45A4pxHj+cAtQpp13RbsauLrC
binE3fquiIxh4wTIx3uuWW4Lt/TOlponOwzenaOTReHe9H37UOTBD9NENkbupdOEdUVNQUX4PS/2
oiX6xaGbIuawxjffo0hrt3PXHOZ7bbN2op6LbGUZT4maLosx6R7SqYX35Lvmq8O5MxqMrHy1XGrA
wPaiaQ/ykXLel1HVkwvebvkVDxRv2WRVshXNWGrya6yCbzV1UuxThOgSg1T0wQxKjQsoIS7AGCNI
lAZeuyqGrl5ElWafuqDtnlv9sW/C6gcEvCUXJMAkwZuS2UKFC/kIKnjXMay/pJ0CNsrRvjWoZ1tJ
jdZ1aNwl1XDNOt85eN3FgJi/lEPzIbM9zAWpC9rLFnP5CfYGXjmZem+nXCqGZeKN+Qav02ZvaMAL
st4uXlTLQfdCA5krmk6ftuu+Ys/sq1a/sLiruFchWdzbEOsWrWIM+7kvG6MvTW9Zh3Fwu3vRH+n+
vWGWGewMLtLLrrd2MQqDZzGI9+435HoToLUpwvNd1b7ECIMcepQOlzgcV+zgw+eujXFpd4dn18rS
le1XnwU0EoUzBbEmCRsJ0RYHAGp05r63zX0NU3pCRL/AWmLbaO8VpzkXcuMfNQm0tuTy38tdTb8w
1La7WHkqPbiDecdvOnnLGpR/sbsB7jI1ncZZu9yVZvpJMpOAu6mwH/Zj4D1gZZGefOd7loThsQ31
9NQb5VUJ8+qceoqFx6kCV12Rn+XSie+arHzKTSRDOju/jl3+qbUG5ZwZmXKG/GqsQ0kql43nh/du
pD3khawcu6klDuEQ8/rs9iDgVjZ2ZlhxTziuPG4OhqJiSGtk8BZii88TS2LL4BdfR921xLb+i5Lb
wcLD+OMudZtPTaCZmyFter4Dsf46xBV+ioNzdI0gXReFe9D1qN9F7ByOmWFY26rGQK6PyAVY1I/y
xLZWXpvsnNq5D7PM+QHEp5UNKIdeB+cCcuXX3tbYWQMDejVhAi5bakxbk8cBGYImruLqzRc9NV+l
EokupPYXaZ4hlevhF6IqzfhuufJdxR/kg+24SEsZXGEXqPsC8RwKb9lmI9zdjKTipDSxlmyzAqIx
4ESnyeXRy1zKokHhfBo1HHHVTZoF7Q+p7dYp+09vIWXvenwHT9s4ikPXB+YRn2r+iMLivu+QMB/r
zl+qsEu+Rom2itxBffPM/GyiM8/eC6F7OP/udoxt8xUYDATstnw3c4uduoJlbtEM2sNQlF8gjro7
7uWUnZ9Vi9htg284XHSLNsi9TaAGvJ9N0T72ffk5DkpApCAtH91RldCfwvqX/5o9nBh3h9dUdsGI
NV+Di0FCrAqvmlygD6D6w6uWAFF0tMp5a4ryWw3u50sStvfBaMFjKhL1IgfY1zhFIF1as06QYou/
ZVFtvGlBULLZdp1DhI/A1fL9JxtNYhz6lJfSN5U74H0volV0RcXNR1wvcjWbKorl3YwlCmTEUIMq
DTdDwl2zPOBOlfjyU6739kIOnPrYYN6xqlPXwKUmczdpBYUjw8huheJXv5nKtPtsKnE633qsk+9R
vXQNzbpknuksInJZGye1uGnhr7q6mzuNqen6jbmiLJovTCT9sB9DRQ/iFO7TDdK9LfA1ueg+gxw1
38Fc3E6mnr+GMms0/h4jR735bhGMHk2/xLMhvfRq7y/4vWVgR0zrmhT6165xizdZDv21p1b9XlhZ
QdI3S5TMFnrr6yteAhkeDXQURtetu/exJrgrewhCiPf5X3x2hdlQOM+mYxbQ3vVkWwS285o4MO6r
MvhCAk1f4qvVnkuYG2W5EorDQoZYnAkVYknrzFOavXzonkO5eVqikYbEfRssHH/y81A9UjTtUK37
ybTcTqyAr2Yc74dITq5qUqTXKDBw242KdxHBDneivvs2aEXoienG0zz4GRgHXd1CVUhejsXWT53h
0S1KrOsn2bIeV0E1GbIv3GhCEiV73o3Z6+CQ4HKsgLyb5eWvkZqEK9fL9b0Y1eXmRapqtp9BHL7E
3b3oddWiuEQ2GsNuk4H7QHKj3js1qDVYtOmqTTTIKZOGJjQM/SuoTm4E+UgHiQuX5ErxlieaPYhD
qenboQ2Vi2ilalBtsJDexT52YI5h8lXEfO+z6u0kya/fR0MFfqYpyt7wXecpj9o7xM7rd9Br/RJy
S3e2B886jUMSrLz/Y+y8muVEtiz8i4gAEvtaUPZ4J3XrhZBp4b3n189Holade0Z3Yl6IdFAUZCaZ
e++1ltOlf9tleJCBzboGxkojUAgVP2EzuqCn/c8Wi0kXHePSvAA+fNOVWL8BOyn8UrTRt0z5DCBg
/CKMWNkDQLXO0DsW+ybuzV0DfJLNWmF6AzLWLyU0iE8ztLCG0pkvvd2xpBftV1GaBATqTb3PlQKQ
M/9yNwuAPlWmVqwFHPi6JMi3TdtD3UYXDYaE+8V120+VFd0QkjI9sVXvPuXGQxEW9ZuNkfOFEQao
glJLT4OHJZhfqoKnEFrZ4OvhVCM6r+bVrtOU8jg4tXmDNnMB/hMJKNAoz/KguVBVtAk0WawNh9Rz
gGr6YT1lB2tBHFO2qUeHuEYVnq/1tHHW+sf1ItGAfDsalkgw/MZjmSoBkYvThzwiMFryQFRdcglS
9+9NkqO3HpQyKYEjRzxyxYw/x2mAVAaErZ9lWaGjaf0hJWuL0nrfTinB+ZROsdNn5a9YqjaKxrhR
3DF5IBzTxHaZJvsIJMVBrKQFy5hEd2tbIjQSr9LH9GBKtMd1zSLBIXbGAixuDceTFYqqYypgKadM
PtF5w7NM2Vh2t5T7O/WnWhiT72w5RIZQZelo7yy4CX/kBUY7NUitF3i78+NcsYGrLAPF2wVSDHuJ
y29rWxDnBvvCVaFDAQIjeoMYcyGIuO6t5QH64ZF5FVaj0YTGylgrmv+skGfosfqQDMmnyO4IKooT
8RbDHXaU2TbX9Tf2O/qxLvGmgxf0F9SrLwoxtI9KF1VeWWnJj+wfsxLGdxP0BGrybDu6JdYvMZF5
B8cW6qcgXZ6VELomEYxvxcJ00XbGAK9L3+6D3HmLa9WuQEhGSJorqkjviiKJ7kVWtQ+8m/6sNOGX
QQ3IyaL1ELJVOMdO/EUW5VFdnSIDdQH6JQMzrL4jVxDfpVps3OhF2WOrfBytfrqLJdQWSNp0h+YN
eaJHLhD5WjmD7RghnAWRG7b0BkStp3VsEA9MHstlJlpyWAEjsQ4JtFG59YutxcNRD1EIygHvPyZr
UJ0zAy8albmAtIDJG5ig/lbpg+2PhaEdpRLaDGWxr9rockutM1k7rY3VtXGzNm5bQuT1dIof3DJo
H9tQP012C9HJyniaTwFasFn2FDfQmdJjV82q2r7ISqKeCcdt8RzI2m50i8vSVrBsrae6A14cGGq9
NhjEWz4o2aHL2gzFDt46xIv5YQmbal+a2Q6VTOYrtzdvwFqikLlm5RymKuEBLu7xURbl4dD6aeTQ
Se2Ve6YEGqRqSfukDobPx06/vzLprUVhmIn7ynbHxzRMPdUCWYqppnidWKs9JQLpWxl1LLLgk9I5
6p2xxh0bdEC/akV0lNnJitOLPFWZYJ4rQNfuIhBEWIuX9FYVBuzC13wuusUnHgf6g7X6WhGLvAIw
Ao22aqPV0SbJfGNiQHszNSZhOJGxXYgcAVQcnpVdRT+W8Kdml8o/GeBBUShIxHUdMbEibO7EHIc3
mU0kltlG1UtepjhJFyv80Y4/u7aC9+7fc4x8yfdoejd3alOKc5w+DYHbPLGtqzx0YdrjNtPLvOYS
Edet1a5hTyxLlskX7Zz7qmHFBxmBKg847aBXatVfZTK2VLYbibo6LOvrkO2Ckq2lLlqTAYbv1FMU
YkGLoCtfQ4P4U5mKf6eutcqIV8JIVEyrYOm6sXceKrN0WT2Fw7fMsDEmtPqnpAM/tfRxyRLaat76
JsDkToPJRkgPjsDwaUrHEssQunizGQs+ewfZwAj0GWa4QrkY9uu8ymqDAsfBIc5oGeZbRhbjm0hO
ojRwMq2trk07w3B2SVxlR1kBTz6qfRm6mJWwEQ9RnuV6VT5oXqdzIwZgqetzleWyKG7t5+3Ry6xJ
C1lprJLgbtDZNwGohlTYt3ItFLtGdAlczfVkVrfbct9CZHCSiyAxoSFtzGBAZa3T/8yNUHvTand5
nHvzJc+U4Vy4McjvbIR1DFRBibUdzeDgdyrvVBwvjbiR5fJwbSazeZJCgNQWtXetgBIyO4p4yXaS
CDfsg+EOB+duE0SVZZITl29ljP8bqmNZdq1wIoxtFhHz3rUMo616HpPkawmvp+bu1M55MDqsKzIU
XUaoy4D1GKDeBb3Ie1kkK2W5TI1AK6DvAQbyjv759xmySa6XkdhdW9dra3ktMRSHZoWvSd7FKcjq
i4Au+krpKMtTqc8F9xrx36DZiPskUBbj7g/4BZbjhEbrsTfC6bPRL8fNLEnIuRfGqXlX9I1xb4ue
qPZKQ8fIDm8Xosg+qdGSnNwFYKAxuAcWSOpN3JfOqZhH9UYZwv+VYgvtnP7ULjTD205+q2eopqYn
Ft9w9pS3SgkfklyQ2KtfIjDn4CwXJFZcGacw0FpP1o6KDfucOz0gvuXAZca3guUkoPg1Kz8dQAh7
9phk5YdlKpLBa1tkFkQWxSsEhfB/BdlluNySW/kTZqwqh8xlbpG1wq2zx1jNj0YVGg8mzrCNAXU2
7qKu1W5/EaCSVYhxuJWVegYF+AzH2hFLQfvcux3gqsyNYFMjC4NT91ymTzj2midZknbd+j2H3V7W
KXkOUa1rQTWXoQqcGX+3+PDL/aCvmxAnD88S9F9Yi3LQ4qIHkYqDxE4DmMQ7Q3wu4wgWtHh4rVUB
wNwcPndBLT7b40owmIlkH/a0apqux6I4ivrb9knHtK5CcRD3wdNWXAjxkNf6/KVmm+oHuVvfLD3y
11GdPKqleVP/4nHNVv4Cc3GLey3olWNtz9YhwQn8xUEHckRj2poqccjn203dMBlQh+khNkua3Lx1
Qaj6ZZK4b6UB61HPDaAQ/iqJlVCKwhdiJFturZM53ezE2++WkmTpmvu3TtdMA4kYSISkApOYrcmb
coQ0a8NCgLIv7fu+gdRqZRqXh5HV6q8WIDiRqIT/p2+NrYU86XoNeYKtQN/z+xpzaojHScd7qAEX
ADCUXpRE016buF32gTIVBwwgGmwRc30mNKT1ZK1VTen9MARvUUpbFX3EV83eyyrZvGuqB3Wws4et
tQY3jYCr+aIGXhitvEToLe46e8pOtrQv1CbQWK1X24O5AvDEeqhXNusxcqYbFlSezNUrhfWWWitl
M+x40w0g+l8t1vK0jvtdXCCFO8eV49VRDRu9itTeYBMwMDvNV2jlljszLNTTPLqv/Zypd7LIBq0w
+WaUuFDtJSbzzQx0pR5Wg0H1hDrMDFSxUtX8Tg6AZS6VW1ZYT7L/yyIY3+Au1fH7XAfNH07CLbKN
IdnKRfJyH6hTt9cLTLPe/3VCFCzt8/VXrr/8+yQ7LYdTWzMBDXlRXQyQoJfWGqqLzApVR3K6iFsP
d4KBWPPEArGdi71Fz/NN1NP2VQSTCIZarwReme9HRuDObsVw0qdJtzFGxsu94v6z5YQx57fOOJxV
jHCHUM+5/fWLLr/e8uNvxlq+q/OGh/27YhrH/n5gwpAtjAwCpdhyk0OPb+txmqbwQGfTvEXFq9HM
efQoK2ZhPqLSGt9osxvflzl+92GOH502Uc6uCiFiLFgeT2tZizdfc3PXG2Dg8Wq9LZ0L3Ar43vKy
O4QqfLJ+IgL1Ll8hJHGZ3NgsIqByEMXODNmr+5lai9tWhfYXtFowIMY3/l0yNd0agI99K8zwH1cQ
+OBDsLHgpvW9PCgIUG6prtOPdgjGUJ+dyQOJ3dzPhYlFJQqAyMQVRJE22zkf8FZz34Vo5gBGgsR6
UBY/mpr6RW9rZJ4DtXpTdJF4oWE0n0uTnSAL3e4uzeLIizqEGRLC3gj96OnIxozkuwO9J4YjnEnB
lxnBIH80tOqTUqGmULffAzNYHkVnqEcHoowDIW3OzlmM/i517ZfUAkDcTlV1LDAR+UWbelFYzmAm
OaS5Nh3UGNFzWYbw1PScB9NrViYqPilkVmuAuLGSEGuodk37wNq+ChO72CP/0O9jR0n9WhHsNoM4
2Q5R4x4mewhu5wDtc9NFn0uFRf0iDxkBxPB15uVdCO7PV/t8gonHdD/VmEJ2Wtrkd3pYBJ8SLT9C
tBqCbGQKDtzIl61CA8vKANpxJ0rEH0NtKs9DOZdbrQFgBxWmZGL5wDWaVHN29jjVu1zPdM/W8uIS
QlZ/gW/qV+paJiuScgVny2pbJ5SOGCaay4NseT3xWnZtIlNQ6xeEJNrzvteHL7OYLExtMVcpa+s/
k3ihuBUnJrp2WaOnZV42lSlZpswdQN83IMfdUXfj6uLW03C2uupVBK5+uN5+nEaT18zwUnUlQYiT
cmPoq8QX4QuXcQ30F2souLWYP0rNqgjeiMyda4aKx2TRrTNGd6lbByPfNZ+0FpQURZGfR0IdMPOi
INio+LAlPEBedFz0pP1LWy+NJw6vcUcMyqXS5vsWjz7hpfW+MaIe0rU+OdkJ67qkJPbDM5cCzIAV
ViB/kRYotjciH518xPKwNQo6nVeypWWxbH9tyr7QOk0KqmHpUOSndo1TnjUzz0/yAZZMrR2wSl7A
2OP0RdR0fexwRBSoWhWifpzF3Rj3+AjW8uvjly9Tlm2v6Fp9rbmWydT1IN/LNfuhXR+rvPMusoKT
AS0DGha483nB12aK7BUy3xNVNG83nRH5OXt4dmpYabKBGFbu+Hq43rssC/ve+XWizMsnc20tUx9O
+ZB998ev52lDw80jR8jONZ1eE0M4y172gM7Ws8UbwPX70GpgherMKdvL14Wxu7hcX/Q1K8uub/Sa
VZSKgLTrC5c1H89zHdcvKiBTcaiXxNWolYqLtSuh/+DQ4KOjP+dKu3iygJmo+5U0ckKbUWZ5nQfM
glN5MZm7Lw3uezrnmpQHlGfr9/k8hhK676Ajle/n+rjeDfMtuT3dorH2gxvsbf377LDYH0K+2ush
WZ+HWH/nT9k/lckzZIU87ZqVZVjEfl1KHXEOq8r4c0jd222kyjEpD/06EciULUE7Mi8H8p/a/KkM
Kgley7Xm4y/IGnnZ7RfmnNjApk48Iu2wAq1/+/pO5SCWL/ZD2TUrUx9O+1PZf73U9fIfTotcu8Zk
Ew67eJ0jYxXNyV/JNT+sPUjOme9qKjbVGdwWVM15TlKeKvPbReSVfp8+E26BmtvvQpnSh3o5tn12
khevYQz1F7FXoLvcxrMcpnLqun4UPpRdR/K13Z/KSm1FbsiuKBteLyPLrtnrZWSXvmZlahvx18IP
P3W9zJ9+adB0GAPDt0x0sDGvX9Nt9vuYlOe+K9y+xB9LZYN3rWTy2iiK62HZJvJRzrHvfku2+nhV
Vl7FeQi+XycNcw0Ku2bTdWKRs4ssk1mZ+v+2k+fK01Ij85dEb0/btHq99W1al/f3v5LyfcRyJpfJ
kFAnAni+Xh+E/NTIvt1rKP+IAfC7GoZ0ZjmFZTjUuhs5Sch8TtjiGkD5e4qrURrpu7fr1Cqv9cfp
dv1QXweabPKh3XWMyYokdBX827O6feQ/jOMP5wa5ghVLvWw3bxXf50otz+viffEgD4HRbsRxoS/Z
wcDQQhoV+38Xa++WB5FcYMgbuR7kXdthgqq42Fs4Nw7yYVxnfpn9UKbLp0j0mlyctVGk7uWYLWTS
ITz6ZGD9OiqT8WUmsH3x5GoLFSEFuN866mXzwO1fxwhW1bh13q1Bt7uX77EdNOXXUjOTC9DtncoF
qExunfn6pltkeZWgt06y00DWl/nKUsyQh/5+IvIfb69SFr7L/36NxPOJZpnO18609bHfa155efmz
194qU7JM1v4pK8v+dKlMbw1oU3xj3dvLm5NNu7T8KyQalj1D7W/TrajZ4UEs4BLFyxYuHeYd9Cn/
9OvqTs5EMoVqxPtsGeX53sq1n6HQ60vaY4UkMq++BDBqnoIYS8PdUDuw70T4YDRlgTNhqE/vPmms
ivm6Xb+S8tM4lUm6eGNZAnLFj7Aj+uD79cHIlDy0JtH/ougOrf7QJ6D3r99ohUDmA5GK97KhMpma
j24v+yDg1Fx6/SpnRBWeWqBOMHIRa4xQQhxbz3XrAiWf6qOcc5YmYylTgiDfDzwy2XvlyHbNno/R
Ylns8/vwbwXWOiQ4q3zXt63pyyZaC7c/NIh8gLeD0fD73aT58knKA2shuDPss7xL+Wa2qWpGIBfW
POdFltVJ7O4wsTxa5vwjAlVz5rwPLyYblRyf+A85xLMy2mvJ0HEjrqdO+kUOk8btT2mPiWhZphsW
SjlWOR31zfIbX4x0j7kRNvn1dV/vTyHueQ/JxVf0kN4I7lD2LZIRi9chQ3FOVMx1aIJlO6hs/55c
V+zNdq4vLPSMPR3gL3nz73Z128L6Xek21ORy+9q/x9ap11AJLAu/12zXp6jZKZ6RrjvJ4bU9snVv
Kfu2vMiHOWgb37LwwymVgts2qqBHZC8+I/aE5I1cmAbFoTRgh0YdC98h4lJM8qC/dvno9Id5qp6M
wcAORJQosP2TOeZPOM52Glw2eRjcWknq5Uv3ZOWPZezae/mrKZSeq8dxB136IazYd9OD6Czr4IJW
ameaFcJ9+kkpW7YnmXE2okZsm9RtF7utLORAlOP8ujj4UCbkbkG22ZIf6mX2vy8wtnNkN8B9e1DT
Mji28XgARWZv26X/uvqwRAPvdtEet4lW8Bizv5ouMo/XvlpYhkfM0HiSRXjU+Z7IOWVLylKZlyl5
sEKFRiEKFqwfx4OhL5BvoOdjtOb+OnFsy2DZe38vufXSas5pM5Xo02L9+G2HkN1kSqxw1yPtDWom
ezcAr7OoHJTbesZd1OTEnIJ50fTcPJpOskcSADMDNdA9iCaCo6ZlBzn85BvH07bTh9g5ya7XLcPW
QP52htHNL8pm2ZaK8s4+/O6fyqLeXV2z8W038GX2qslSD0RxPWzTWTMOB7grH+Vty6tZbVge8+6X
OUVe0Z5aFRNS9EWPCm3Z28qCNz87LvAky/p3X3h539uHchs98qu2DSf5D02tjS/Li9UYftco5elq
+cgHofv9ohW7dwtiVUcBszKMYuvW77rgu6S8eSMtSj/sRG/tWljgTmVu85Eg5uCQJfRC+Y2X+99W
x6am4M0Oq/gA7rI7J8NLvcTWMWuNgyhs1qayN9ltFgG86aBO774FzapBUtc6bPPrzlqOCPnDyFQu
OH4Ixrt2P9mxPnbRduyf8zLwkac9LU20Iu/+tVq9e4LbE10//jIln6JKoPeunTr0c39PW0Zfzn5Z
x0x7v1cKRCNdBiP/zEyPLQiGtXVJZBZWfJoIKEA/kllY7kG3pFzoTUZk4W5Yr/EuuQQVRoI6iBHy
i08GjJa+bC17cBTWPFqZ7yCRX1Fv2xJH/t67Sec66huWe34+hfr2kOSjaaO486tCh95a7upNDAlz
nZ4H0HKLZyT6dNBxYMvhKvLuxTQSAmG2b/+ICQFtii/vllwz4Wv7tIf9C5vzbHkujmBMvXrLw7BQ
BFv/4a9H1X/tlgaGXLkGld1SPmbu6hLBvb8qCrj98fr8XQ1HUrJ+765l21q2W/8X5Ij6ZgMptPqH
CZ/3PsPOdi7yB9klZG9Q3HlhWI/euAASOqHfQjQQM5L8ZWuy431kw/T4btTI5HYozV2m1/YpX3sM
Fjl3X6N+c66gL14XsEqjHoUGGGiaMbsjO29se3/TzkFTRiqrsnWSk69DpvQGVkYI63/PpNtNybqt
02ipuuxlUhbKg3xrMiXwZXvBP06X209VX/p4wP9GJUnfNnVObBSEqynVSFCoEaC+Nf5rs7P7Tjm2
dtXr3ggVpXwy28pOzkdGTeD6SSY3Q6V8+VtyctrwYhrfuiAbz9e9HooHLMQMq9592ATOXQAp65LB
oqktL+A/832YzbvMygm7w6QUqT+N6HXC4Xmaj+b6HqH2IYhA9hM5bW2v2CYOd5fe9MZqfpBrwNWO
mq2HYj0skODt4zD7JIvkwahvBtQAzrJ5ET26LrecravgaR2RVtcgNpG/qcvXIbqdmgcdCKifFIeh
Mh6GThDZouBWtW1iI1pt8jQLmAuLhTCrTwbx4NBuRjujofNYOPr2bLb6ndJoaGcSTfggHCt96Bch
zvCsPoarElecFMsxUOIfBLNZfqEMiu/WsAGHBCZhzLdbXO1h+Qp3qul1RvMrW1U4s+AiEl4cmj64
/OyS9E50EkIoRyuIc+C1OCrKxRFPfdVUfC9jHKhrFqWdz7FuNgd9iXeIhAaPy/y6CLTyCuL+HvOM
cCfVzW3UeHC/DcrMBQnMcw8xkMWXdP7ZEjf9WA2V9Wh29BUla3qg2zFMzU7sfmqBsPpE3arMcMpu
0wOtw4AuNYNDVUKgmN18i071TcHmoVUhV9FhAYgV1SBOwbx3ksXlRv3YnaL90ouTEjbJl8r4vIhI
PSL7a/npqDxraQhHnAJuRrR+UVTisxX9PYAcatf1MApKSAWsTk1kbXH8/2zH/Aj9JVjvofkpkJVT
vERjaUukpU/A5+JDaRZ6dZbU/jIftFRfLqqTfIr7CVBTjiQSfO7qrknK8WAZRnI7aChXr5o+hWIx
VkvrvgjDXTUzOfaWA5m/mXRHDWlEP0sqgXBxWJyLRXvlfsRlIqzg4ga4Hhl/ZTCAwMzlkVA4BVyQ
6SKw1vB7EowoD2NGYHK96INnrVeQl7Fla6f7sRQgFZBsz97c8utUAcyZ3dF+i9v6k6l34Ee7JH/o
xokIyWhx7q1xLjwjNtv99QO/baMgwU/9BfSD10OuavdVcQ+XmzeGPASUf2/09ZWKlbAitKPMl9/t
3ghcL7fE7Fm9O91nkRZ4AXSRvrNmVaE+gk6oCPHRz0qOFjyqh7i7Yn3eI/Kje20KLAvoQk80caUd
9AIOyQXZhvpYuNkuc3oNvcy0P+XVAAV9PKV+2KeWby8NMFM13qHgG95fDz3Yq4tb5ASp8XZrA58Z
+9MVc3Y3B6aGDA9cboPSPCEEAY6vmQQyZR7s3bGnu2a06xzrye2L5AbvSrAjLJdIamUAj2C3Kbbt
p6DTEtAdUwId4n03Em27HWbDQi22fEwy3URpK/7UDRnC2V1l7monP6d2ighAaKOLikIJYfVKdO9U
Yfe0GE331CbNfhggpZM5UUzabT6Kc1416W26HjIbWvxmflxK4DyGOxGLG/5DbEjxtCzpqSnt6TKl
2v4fE05RAsqcc6IP4gZC/PoE2f5umurSAxIcIcBs8g3Cc3OYHTqUAzmGbwTVtFPqxbw3m+Fo2Xl7
bsaSoDI+fDcydT1UQQxSSKR7q0c7dZymnQNZ5WNArgtUw29ss4SP13ktEQsikiG7d82y8RoHdl1z
Sd2TVqutDwUh0EYzDy+RGLywcpTvaeleHJRHZyg7OrULvkNwnxKC0ICZKefOOCZJchRlCUrX7J2/
kjR+0Uo0NJUlHFCta3Hq2XANjEhYQLBcqbuujqASX0nwlaIyT2jw4aqCyc/ryiLEWTdDQBhXqFVa
SnjJ+tAriuVL02nBLssAF0Qj1KW18WKYTfUKHhZQugsIteI15r0V7u0gELuq778MQYmaUZZ+UZpk
r1pTDQVHjFkg7WP+tntbJf1XIy5jGDMClGUC+pJl4XOPC+s81RAL00XLc5rrLTJF7nOUdw9zP3en
HpCfNyJxcAvK7bkecEIrirtL8PPfW5qq7PKeqFhQvSstAPM0VhPVMxGC7VLF9lKL4ljg+GxA5Hb/
dFruaWz4QKcRLpYEzrFb1wEtVMK4FlaIBEEQJ6cGAucS7wIrHmKeRockZKoKvwqjnZtA+an1NqCh
tTMSB9rvdEh7PULv3d1Sh8+13s9HN++anVUSy6KjhZsWtolTnMenFfkbMfU51PIo35l+l6cdqlDT
E6bWybCtu9YIYCpsAfTAqR3vdN2cPNMg+KzN72yRVJ8ipfuuAWe7Ccgbbyx/uVc0+Gr+bh0wmTWd
Avdsq4xEiYOVCvUw2KfFDrfArlAMcy+1oBfxr0b0AFKx1ycYFJrWG1KDXWBa+f04YDDNS6bstLS9
XgH2rQAIGLJa3xmqZj5qofXZdQ3zorS1+Yja+M9BTdqDbRnoGqaeqGPj1ORYE5L4xwgjM/IY+Wer
HpuTOT/mhqMdDBRIPNxfDFMinncgjsSl0hfd69THrKo6j+nQuc167Vs8zLBB9AnBa0Gb7cumTN6s
JWC/gfsfO4aGQ0wT1a1moV+dac6ZMFZsFmIOLzZorFtVU2ok5GE61gbgSguwlhyzkK49zyudTd83
91NZa8/FFDYXQnN/phBElKY3Ab869pZyr+Vf68ZS3yDWnc9RXta+pSnjMdUwPprdYN3Z66Ew+qem
r2/KINLPbROB6kj1mZg+9VtVhTYwHk3s+wJnO6SdO7VJcZQTJHdjttBAmEpC6GYTezWa914mIGoV
ZeF6jGUQuab1NTKtb2UQZofULbS9qznjQSTdabGq0jMHIwKLN04Ee3S17+STe86b6tg2rMoaQHzs
xE4KtO63LFYDL9Hnx8yaOhSx0x69cM3dqwkMKcCsu1ubkXiqFeutG+r6yYoUzEKT7mfAbPbKiLrX
0umfU8Rb+bLNxE4aRLqJJm339IPmMnZWegoLsdexjCqhqe/dTH8pp2G50RGF2mXmpD5lIX7WoNRv
iwaBB3NRRnoYondZNUYXW/8BHbFy35lZwL5RhXsjVSe+AsNnYLNgemPnQmg5Ggi/D4lTLQ1LTwpn
F84krgOofHkt4k/BOA870SbqIQ9CcWvOqLK285h7TnqnRq37uAxPlUFMbgvMgeBarDaITvhDzRta
JtEfWFJkxdxBaC/QSENb+AD0Cp+dierUEDkvDmvXUsEgGrfQy+jiLRsQbO+H0Tmvspc+8QQKnTg7
l0K9Vxq78bNaqXYmSjm8nfAUq97UMOwWBNB8rRI3phqZe8J6PPD9yH42dnws8Xr1bTkBTdB+ju5o
HLK+Vy6IQ82+FjtQibbrNJvo+S53vxAg4bVGgacEvXs/H9APVmtmxKlszmiFgG5Co4vV0SlFSczL
zPJFa5PZz7HM2m79LdEMaIQAqezcarhT0AtrRABW2Ko/Z4aKE7rIbpuqde6QvHNQtkq7Q9TCjYNu
F+GU6lgR97SvQ8Lc5jC/c6YGgHVjjNVlHsWb2UQDd2JMQP2t6n4hxvgczTYh9Gbevmia1bykrHvV
XE8eZNHAeg16buSPZeVQpeNzYELyEw0wNbiJ4oWtM2Gi4kwzn5c7RWuejalvXoh9Ent3DllRuYA0
Qq1ID2WloGmCDEU99cGZGY0fJlJ+jcdXbvpxUu/bJCCo36mhp+L1+bKxLBOab03CJRgUFBpEyU+i
U5qzY1Z4fbuMR262HQQcdRL5Xdh8m6wCfu3Jze+terDV3aSGSGGUyfO7Mpm0s2y5iKi8yJw8jUGO
RpM13yKrhetiGIcjQAf12VK76dn2ZVoezLCFR3fEdHctqzXrrz4MkluXGK7nOlYn6EfHt2uDcehC
P2sg4LqWWf3hB1LpBI8PxMA7qhpcdDf9ByKG8JlAqPC5RxX7kILH9q9loqkBr7UE7hV6FhMJ1jjH
MXDae3nGUorlnrXWUebkoWtHrMqzbtBfnfDZchxft4v4cWig49AtkZ51MC7PZZCJu96aH2ROHloT
btsa1MFJZtUime+nhZtc2+t6Hb50PaAFFJjtoywDTdA/AGE4sopfW9BsrlFSAoNbbi1qLW8eWwMF
s+0atCAAu/eNEa1vWZYVSu0XuRLs6/5npfT2M4BQ+9nth2nv5HGL2Dt6M0TkT+jrKNGTbBLnMPMW
fLA9tdOJMSf+9rYtWOZaRLo96+2IMwf9s51svB3GcSURL4JTFYK5LnvxMuroLbMIGDx7zU52Hr9U
yVEdLfGSsp55UZcm9JDC6M+ywcgm6pwsCuLda3vZBPaUNHDZ8IaTcc4tPX5WKre4aDP0B1naxM/J
eqjW0NLGyEssVWTlwYnYodaEVV6wiFUpsjJQaQC4H1Sj9AgoNF4rxFu8XOisGJtCvLKYG/emhgKo
rOUBuacVWu+V7iJew9Qq78qp+i7bInE0PQd1tNWl4w+VxzIvUY2kt5XeFl3yM4WxAYB0E12awG4f
cHHpL1MS5fsIIGuG8ImXzFX/0ppj+qDYbPjXnDy45aqaGVTjVhaEhgDAyt4j0NEjc9ZDp5cHsN/J
43YW4kh7Juh5LytVZHkfa3Ter5fs3cLaEU+qnWUZql7zJVrZ/eUJsiwYAPhHILi2Fg7ugQKZyr3M
TkZcPU0BaLf1LgukMx9yJT7pvZt4FvR5514z1JeqIyReFWzMGifVXjB5aS+TS98aRPcki6zYQmh9
sfKjPCGYrOF2ENM3FkXaiyzKEvfOqBgYMufotkUAkzLsZTa2eFhqPezrMjnVeqPduUY7PhvjBNNH
pf/Nx3F8lofFSVCGMTtt/WD+Kqtcx1tKLX7cWsylg1+BOHuBL+CY2BDQRT0S1ZoWRP+I4U4yppSz
+g1gtvjEA3B8xSjSe6M2ofiLNO0IDLt7UjpU5spOd7/MdXQ2lqX6iXL1ZSqU+G50k+/BysXsssy+
tdeDVdvBrgZV/CAEfpO6LtuXvkr+niuFxxaKhV5eQMVRW77ixpFfAE2+T3fSRBA1sHhMWl4fVMVo
doaZKyen8YpJv68HDTK5JnZP9kvf53tX+UKcovGA3GKDgxag+WRp5afWcM+MzfBgB0q9syF2GArt
2XYgqOi+txmSTiMsXZBD25g/IuepGCB/MVxRQQ0duif1c9ESOByq/oxo8gt//dBoVvxYMj8uqf5M
gOfsA7512Tq605251No+nU2YQpbEcyKRfhnS0TqMTYK5oSxwv5r2HlVlDRFHbK7dFBk3AqyoaOJ/
/oex8+ptHduy9V8p7OfLbuZFXnT1A4MkW7Yl5/BCODJncjH8+vtJu7r71MFB4wIFoyhpO0gk11xz
jvGNadTVy7gRn06f79faTUN9XXHQ6G3xHNtb1dGp7QjLqukC+27Wqk9qIZRNkqWCmW+ZH4ZU+cLx
CE2mTSH9CTSWySfXhv5UR/PRHNtHUyuXh7ovFLIU249mLtWL/BQCwX6SlE1SJC80MYAsA41GMTrq
Xpbn2bHCMoZmW43e3ekysm1QD7Iof3/RCA5ulRmuWNqs3rmcLoyuIh6DcWE6rw+TCddQEP6az1V2
Q+ZORoVoV6E2aP1mB2Q0/RLAPXy1Se1DBSTjNAC2KduaL2NJ5qd+EXe5ZcVfWpk9VZZDvFQJ/wtr
CZMHs032WjtHl0J2xa4z5+YGVHvNBAUMJ3VofK+VVuWnCIBfXaE8CtmsPxrgGXFKPqqigrEzbALS
3Rdvypri0WkXM1jTpN9BEtA8i60Bgaxt312CHqQ0i1VCSfKGTMEkksdRjsPDENnDw3KyiNmlvDsf
FXrFljRR1/35cNa1Jmz0ZtycDyfCwy4KHALeOFTjQ26fFjT8o//z3dpK2eS6sI7n12upsImotRpY
ffwoy8zLTTJlc3g+dPGP7snXYO94ejbpWPota4FdxNH5CzljN4450UI7PcTrBzwCAOrPh/YwYclD
0x6cD4nCWa9iOvh/fTdRmqcV7Pzc+fezGvG82pV+ff7do8nOAsnw/fcrlrJjF+4udClOP6pmvbgp
rOrxfDTIJQ4SMy+8eImSgyRZ7YBoIffKbKjoOvDY+UsmIy3QlhjJR2crwYKbnlxDNT4QDgxzH4Lq
QVGV6lK05vGfHj8fJjhRLbkuV3KgSeCdH4vlQKWCsH1z/vcTsx809m4WjrJ1b5a5VbfdTN+xNwQn
9PnB8xey5TypcmH/z0M0CN2bGkG9P8yZ+P0Nzs+enzAwxl8UhXwhlf5G7RrJxkqvDSboiX0zJMvD
4qjrxT88tuBR2rCjBThwekmld/aN1if8E4G4QVB3X/0+ZHdCUlE5JbvT8sMQqLd8ZB0tu6/TvzH6
Wt7Qzz8fnL8A/+FJkCQEzC0DA5fz8fkpfVnKfYojSS91+8Y8ffn9rRAXl96ka2J7fnCEz4c/vZeb
rC3WG0i3+iVuNSJOOTo/pHf6LpbWepyT5QKLZQtnZzIfsexTB43q7yPi/LZUfdHtkLjmY25lm3a1
67vzKzutDNdiXn8fpUsb9Onq/j5qUOKSVlXfn19JErjXrd1yn0aN9TjqbBzN0f39XNF96RGb09W1
nD04oOaxKbWNSGbttpic+lHBiz3mWX84PweCFEYZ2dnXXdGUGzNn3GA63V1N1q+0vFRHp2jYDtpO
Je8ZAzCgLmIRpLK5z1ZS7fpkNe7QtLNjyNRT63PpdqAqKh/eP+c/p17B5m6nS/oqi9Riz3AIOjKa
ur1wx4Ul0FDtIw4k7cqa+2vj5J/OFye+nGbYnedDra51sDI2xZqFzCMjXHAGVONDVnSCBOnoNgdj
tlWWty7r0s+Y+s+HU9YfXciCHn7+HAihaLZcQE9OD1OwVrIqbLR19KvyZG6pqn2DXxzaEmyQ7L7V
RuuT8+OCTZX1KE16CjH+2KTIlWcE/vj8yCpd57FK6SkvXnbj6I4Ze5KEyM7R1e9cUa7dyOg+Szd7
ac8YsoXcrL4kro/GqrEjGOuT8JI7K9ZTqMNtjkZAyw+xERnXbsOJfXooO305/5+jZsYWI0jmRTi9
oCpF9zi4PGXu3S1p1uvDXA9H6bb1e8YsEUdMqXkGcCVfFMoATU8brnS9E8FqCKDFol1QDSop3fnu
WdjuoYy2dpl3KGL4khIqhTcpqCtFIXTLqPxElvfFgtmlbogfL8xxM2pOE5bc+/xYTtNOrWLhN3am
Aw6pu003E1o7VVHyWMlc29k69n17kTlhGe22KMc0tI2Lppm6B8BSrDEj0EoQq7fno8GNnkZlHm5s
YRePSwoWCjcShu3TYa4ko29q83IxL3Qgh5i751Soz1EujW21luOjDswj7A3bQhs52fc5SF2aHacd
c4dGXd6WqV486HOcbmMhi9Au+s2vP/79P//jc/6/8XcNm3WJ6+qPajxpg6qh//OXYf76o/n98MXX
n78sqngTJ6owCJcUmir00/Of73dpFfNq7f8wZ8ZrkSXpbhTLc6Hal2eUabuqDu+gPkcei0tNaO7p
eI6T6ur0Gj2tX2NrZV1rWu025sYf1OWq/v6/82O1WUbIKHg2IW+PT5LU0fPrgBXCBMbr/Ju2s5wY
Ow38W7ZmVrk783XOXygeKDrK/u78it6xvfMf/u9/+8v78zvxWTcLax4O2r8f/udDXfLff5z+zX+/
5p9ecp1+dnVf/wz/66u23/XNe/nd//OL/vad+el//XbB+/D+twPwVemw3I7f3XL3zfU//NcneHrl
/++Tf3yfv8vD0nz/+ev9q0yrIO0H7h/Dr7+eOn3ifNSm8w/nyOkn/PX06U/489frCID1j4fvrkuH
ulv+xb/9fu+HP38pnDn/pqoa31B3NXrPtv7rj+n791Om9usPBEdD8ucv2/03ZpLCFsLWdANwgvvr
jx6v7Okp9dd//aF/naq/P6F/fera9t9OXdPmLqW7jiBlkVap4zrq309dYF8mGHvVeI3Mob7HW04A
Xj+P7Dhm6z7DnHbX18cFCzIxvfUch1Zbaxtg2NwV1Hm6Mrk3N3rhZ2WxHJd42agVs/+RIOtN0tCs
0bJY7iIZQRHNc9X0ItOF/7B2kafxz64zPEcbJ0JdMPP3X8RivTBZyq+SUbMJNje/jcxd9ktUUUh3
nbLTujjUXXs8akkpj25pfoCWjmn48FDVcsuuNGEgAEBAm6jOS1Fp5g78F5bVgTu47c5PFUiWQ+kw
XOGtMYNo6eKDOzlLqM9NvOvYA7SxINV0Qt9jyj4P1XGN/ZIkyAMA3YWSBDr/+ZDfbD0wjfqH8+Rf
3EtMS/+nj0QYlssnDRhRozHruJr4+0cS9Y0Z67kxPWeYh+sce3jFhrRO7Z8mEj72HsNXQZGHrvOq
dOMEAlJOUPGCqGsfrIpZiurI+5EgriDOtM0ypMZ1VCZvHSGnaHZM31Sa98giuLqc50Ojx13ouKMT
LPVdMXDrpc9Er7vSb0yaMX7RLC1UHhAciXLiSIAjiy3IM0nZ+lrblYEtKicUQ12wxwy64rqgjUNR
ABHfiWn52VTHBvNi9EIpgap9vZ9Fx6a3y++hVzWbijEUpneKLM4gWtVuq3pO2TahZjk/JSeEjzDl
JCbjtl/H/RTGHZMhTZDKSuv8dYjYh/TZOF7G7XzI9fg4WfdMQsuQPwUocSXviH00w8QEo2IlPRub
isrG0T7dain8BuUdiVED5OSO3RLD6JWtejDP/NEVZ0zqVg1cRpNzp0ElIhoZJt1aBcXgRP4KvriX
Perqyp/BeV2a3cFqe3GRMBPdNNBCdEbFyU1f2e4uM07yf8fYWQk9GrdyLuvPtgYsF0fgGd3aRJiY
bIWePqRGrXnjmN0PUt7aolA9VbMXr7W7/UqyqYe2SvPkdOKWECCpuM4GPt104VYrmJyR1rc5YOpy
XISv5rsizF0qCAQYkbpstNLGsNqHtPwGcopB8K/ZeCVIHLhwdQecpmJpm3wE2CEjFncW3oKdyL6c
SuZwhrozm1zdGfr4WCoWYKB6avc6NFfSMEzfEnRUxVh705LmQVOrYa3qDvW5cuk40RrMpdgUdnfV
9FHnQ91adqJ7Ucf3rp6tPZkC20brjAvFaVqf0TDFHnclT7VHiLzu4qWYczcY1xs/Hz5KTNXsSWx6
1jonThSVn2vmXrZxGVLHzhsXdOqcDY4X69UI4bP+hu+I+q3X/KlwL9pOAv5Cz+XhbXivTRoODQ64
rPCHfrCZLqNpchj57Qen9OgbrmlhXUbNej9A6N6MNWHU6rwOQSYulVm2Vwnj3q7wjb55dZKW09Tg
ExXm+MXlHQyjddC67i114wKhz3qk1H13b0UWW14ycYasNbDN0Wx9q9LnYJjiKxrOcrPk0wVT2t4j
jjkPCze6qo3F2cQZyt/jaaXYrhGj0XWh2QXWynNn85TalTwLTPtz0d+XCzuYJEr8uRm/JvMpd5UU
pxc27OROpzkXdhqTn6JWJFhqzNBNyiTLGOAKSuzOaMkDZbHeO7ouVpNWXs9wPcxacvn6fKMXpvS5
DmmJyOwqzsc3iFS33WSEsRozMlGVPtDt0NZHsYOahXGly/aGycy9pMGp1qW+p4vOkuDOhKs5kDxE
xnVoPXSd+pLksKXM2L2ZlEG7ruYDdxSQdTldWG5lQTbVjdcl3GwsdyTlwEXgjyOgCed8VohnXFy/
cSwSU0XO9b9kl8C0D3mmf+E7ZuoJv1IVDG3cUy+hLDEJdzb4Fqlv1VS56ByLq2htXa93IX3rxeSp
bNiC1GA66xTFpVXQWkmllu0gngZNwwtwS85h0jcBpmwElysE7Jq9BhsxZwjLEvEYULA0BN3eOzIL
3Zb1JJkhElCZC9SE8VOp4HpQFezb1RpDt4zd0HIyeNmjvW1OkN9+Jgogswi2xFHaXSiy3OdWwuU8
uXQzyy3T/ee4ba9XO4L0b+kPDWniUlWAJ5Xjd5ThCx5nmQS9eIKT3fE2yGNHT4VIS/1BkZCopoJG
8rCMdylD7WBqaUZHpkODee2j0BkLZnVNOPXNuulFUQbsitp71XhuHWmFdQ6aAD1SpJMYv5qVsrcj
7TouZhtlAXy82lLuyxhytUxj4JNGUFlkT1IGe5lhbQZWwzAyQFKYcYQMAZTi5dqbHxEhyeiGupyl
PNRmU98oalptsnxGpbsQKefYCbzI/rkwSiINJO//4Bp067hhRpUb4xD+zFob7YSsFI8c+0uHxs6u
aAaAms56MYw2Gqh6eBtN1KfaDKLB5u6VQrpFqWh+t8VyCZwQgkDONi4hWwhuCeqiyGFY09kx+ywN
l4WEAFHl1RvjlZOHebyitehsbcweFBriopTsW40y+xauKFEN82eCH7a8ubCBFyQd8EUXwQs6qIuI
xF+8HvfppPdseNK7VgOJ3JYrm+r5VTZGHpAsUPNIlflZrB3TSUuRZtBITbJxgMfPHZZw5908jN2+
MhHRkWIgAOSHszmqV46pVIGraTnwO2hMBuT1oO4PxKlXG3edtumQPctC87VoqYJmYNtvviotksUs
NVQGo+al0aO8qhKWF8uCjGOq7P7r9bWtB4xY2HnJq9yMVLC+C6xRSdUPHVkL8SbUZZ0pWQKHD3a7
dtgmZeJFtnvZo2QhxMm5cshd7VZAJGIsr8D5l1y5BJULN38uXMc6KOQR+2NQ6PB/lTF20XbLMego
2gA9j4X9ZJ3evEqdK8/Vp8txDBIZl9zGyhUrlPPBbQx+rD2IU37KBSqd697SmkCu8eoVLjhA+Gt0
ZzU69ShQuFsQ9SVmdvqLtetEdGdG83dJcLs3Z8gx0isrLRzKJ4jyUclEbKzyI4ak+ZLFbUeTaQ41
JwosJUo2KEifpii90Oz+ZVotn+qBNpxVh4Bf801hNKGplHNIChHJymPzUy0NmKfqYOsNTQab1n/n
8rGZeLryVVLaVTG6mOTBzsWuFRX6HHCKykQWCzi9sKMJjhhZ8Yjg/CqWGoEOhidfLwW1i5v4eMzo
5WfqQWes19laMLfTk7u6P5U5vyD722UnfZVFre0vc05kx3BTDDPMQ6HRtApEOb9E7UJyBfacXdEP
vjn1r7wxEPqbDMZuTFCTu5WytT09az4E6L/SVSJPzXJwaIyBCqaqmqLeywrJUVtzU4Q3HyRJ/h5j
ivBG1f5U5uQ6EuV7syRIpGoz43KVd2vTdMxXrFuyDtLQvZVGw+3FlHdV3l/bdvqe9tlP39lPDiRk
l7ZBUT+dhBB1YiqePs0LODqirhIkaGr+IRkn9WP0rbfuPUod9Nx946k/tClfzV6uqC4mWoZMtnFh
2ft5qELDkfPGrjRiY1lTaJm/60sdDtOUo+QpbW/VbCTzDlLmts89JTud+G0lyD9BspWOAJWSxlNu
lq4/Zikfwmgs+zhTsjBqVUk+LazhMlTa2qRLboNKyVzUstnDINMn2bfYkmAte2znCYyQx94whL8S
P5DnaNTLzrCDiR9Ryjc3LZ/ianyPNONTdtlmjhElcc4Jz6k+stTxEfk8TbZ900TWZ1ylWZC76k5K
TpnKoHAnt+ESRfsL4Mk558dmOr9rUiQf1mLBJ+yvO/homjvcr6WxV2ed5Ur5XtDlA/5v8Vgl7q7r
m0/H6Y5KUrUh1Nwfa44HTwdzFswOgrdZQmKO7+S4Z+L0sSL68exluI0qm0iIdWtPBnwbhbrObNJ7
PTE2RV/X1/ZQobsh1Ar95K1G8TRPbCKZtxMPLqZbtzGuYiWhhFEl+jYreYjQSQRrs56kKrtJMltq
mQ4Sr6VD9SprGiiageJqIjWDD6qgOI9RLnB1JT3qpVheu4zk8AtaGwbTj+x9B2pGBQtNMl4Ky1L9
qnY/U9P9adoEWk3vfhaptU+yUvcR7vBZxwMDsbXxnWlGU1Y/G8UKoVrap+WlCDBCzKQGTJm/ZVSF
KGvRTH6HecuJIvwpH6SHCMppy/5SJwuGqG8Sb0SYAjCymKwG0JFiSk53H68RAFk4iTHaN2MoIak7
mGXWzu+t2GC9iy4Ws3slmrVClZbrnlqCJrThUIdmFR+tIj3mMIpmK35aS/zSZO++R1NSe1lPCpu2
V1qxHYZ+U6zrSX6J2g2/kmSBUL7mNttb7t6cATKNNb7iyUqfNEEIm9E2n+rIhZ8l3Ayd0XgXiKoo
hpWXZcye24UqPdeoAFbKNSMr2SMxZLVK9RQzBF69pNc6u8TMJ2z7Olj2u3zgPtum5MXHsJWmUm/C
jigcf8AxJUXHzj9HogW+IPf7yTMw8/hyQnlnAigE0+ZpiWMHlnNqPMTavWwIyFiKBmVf6uIUex6L
+tgX5J41bGVD4fT3SsL7aygflju/06KlsjCcHU3/1JdF8SqKNEWxwAamD62uQnAVGxkbVNa1VQhK
ogywRRIirvpIdfNlnJ0iiPMISbvxKCK/0pmhS3BxHiN+lK5DArFb7GcktFrJraMweL5Fbwafk225
QcnYIAH2XBfIG1J5LxJJUHB20vLGhtOYmQ/LLPKspSP1qg6TZFU5BdCHMgD0F3MOqhju+YTAd0Pc
HQEM2o7U99Ej6c9sCi8X8zOi2Cfw7t8rvCfsTchRXX788CYTJEhA6b/IK6D7eW1r5QY4+tWam4+q
U8T0aosAUNOD0AANZTpnnpJgV+jnElthT3RiqgVVQYQP7fHCn/dqOh1TEd9Erli9XJKRwiL66CZ4
GYa5cPy8hWU6DOt2ZXqal6wxM3jz0UmDnhVE5bWaKa1A66hGMqm8KCc+KmCjVpu8pjIfUjt7Tmbl
mRHNPUECLNHN3u26Iz7I4zyml3qRXGe5/Gq1vVZXA7aG8Qfq1rbqKR8WgHFuGrOTKfkcoyC1SX6v
VBfxNcq7Mu6POUt12HXzFObiqsFwsxHZQ9WWSZh1MjSx3oWKhSh6aQQ7IPKml9q+6tci0LF5+Z1q
5gHVgU1iTXNdUygjocXMP48sM+s+qolCoNVj+yrssTHJOAHEi2a3bwuVXSbrsDZcVrgYZNCMMl7E
OYAoZdMIdpCZozp8W4xlkA79gQ4TveW3xCCoJFngWEXl84z2GBYLkg7idRIn35VRFns1ymsacm78
lvDadJwEXOeoCZ2Cu66hiIehuk9Kq/ekGJ9tZjLdykqg5e9s+I8aMnmaDspNTQDiMCAEybSRccla
PyRDdaiIZPGqQVq+1vmIMyYuRWYosKhw+RGsiFvnYqyVp4ychwWF92SUo2ebdeKrRbG35bycYhzu
c7IpvEFDJAzqbu/oyn2fwvaMDPcHMduewmcIK1e7c9b2diCqy5LjY2fwe6ycEayopAwgLrfXPLCl
om6U6mLoZjOMl4RwCFFe41ZDY+vOTuWJUkOjvtrYkVyIjabtpbxBXmeBsSwoddepuF1qaOz2fYmk
z2B+gKJ6fbd1ssFZdXBRJAEXd75xDf2B8MBnRZ+Fn5rR3szHDqfFSGOFEsm2I+7EjCmQ3Y2ErzGR
G+W2V7EaqRE42mgyOh/VO5wq+6mqBbFaxm4c3ZNvnv4XouxdrOhUAiXLqokixUopted6/CYth1uS
irUyfwNR+KKt85stx4sCtRzIZ38tJFvcchLbsdrPLW1FY7QkihaXBT0u3xQn6dgOLq0vQPHKmsvA
5KNhR6ZPKbphQPMKbh/upetbicZPzxGCMQDlg11h5CMLrw4mXkIvaxcygTSyR5jADXr8ZECvO6GR
oRiyTZ2xatjw5Tsy49laPRTzz6R2e2HwB5XDhKKYFB+Ck7wqZlOEAf9LWceNqi6PLpkCfC7oM7D4
c5IiaqEbhgh2rysqw3IUIHgRKhfEdrLc6uaMz2uKdqMp7jsba1/q3mEZ+WR4mRLp+BGreFOYuH+B
Vd80Tn6RFvhUx0wZAedtrLx6zq1iXwOaJiWRkbKTvdRp/mSLm8gR7NI6nSxoAkkxzdT5vqKJ1UlS
Ko28/EkiaKZYvZqWSDOrtLf6V9npw1Za0ace9Q8tbDQ/m+YVYW2D6BRt6DQ8sGnasYEM6k4ShTTu
x0LfFwmNIOfNbQ0/nt0PK4PkUZBZ0MjicyqRfNrltF3c+LqyGibv2mM6zBeTUV9o1XUab9obbRG3
deTu+iklC6srnxZJP7fLN6AoXqyW7O8KoPDorqGjgNO21UvUizltqwQ/6ooMKGvQq8qq8ZuF8EQz
v6xdHTlWEmSJ+bgk+a2dQT9NHO17sY/9JJ5RpL9p1uWkVgounBPCS5MXZosMUDmFnZnWFn6CxLX1
sTQJMqxO0vm1hyuzy+RmFQxYh3TaTw11WWZFlGp1SFd+PJkzIDnKcuZkskDTWGEpTHqf+TAEDoLu
1h2YvTqGGdarq9HV7Q4xvXyU6ltK2jSs5I9h63RCnPTSdK1T63LeQ1aIw8FG9ALd4jt3G2Rrg/UT
GcmPzfjaw3t3R5bbZZVNwEIxREV8Nv36RUrsd0dVRFfb3sLLQw5pzK8YoW+XhhG6GiWv69DfO7ME
Z0HwzErSneUcsjW+NggjKOLoIaq+4SGze+3K77bX+bOQTEcN9AYnJtysJd4m1V2yJauHVFcokLpH
NyphCo32cw5gznOK9qF2li0qkR0Y16Pq2njp5DMGDKRP+X6aqSO6BPR8QrIwCWheac37pKNe7Gzz
hpQ26dmGss+nYes6EhjCxNWRVzentjSxivqIWVFzSTLtDlOBj6xWcZKjHmm5o5FsVPo5lHB0EL5Q
1c92afx5Ie626j9zW/9Iiua1KeudyQBnJ07RZlbySsLjZ4HbkdEAwWSOGcziEpMi5Q4ozoFBpx+p
4tluHm3OV8xxlD12OrBfZzvRuty3uwaSdT2eBI36dVR/Nu30QW7FvRY/0vmktKqPsrffDReOsY6R
G0WcBy+QzVdEPy0ds0dGVDTe7vABcO+dh2fCtPZwACZvTYgsG+dLRRkP2Zi+KKbx2GvDgzoVe7Na
9uSRvctI8azefDWiAv+lTvgvOUBL3X8RQmjTuwialIw9a8YE2efRTWLiZIok4viMa8utKqorxXIC
ICleqi3vXeRu1b4/1rp6Kxpj8YYy+TD1Bc714mmHNCtu1ApfklGYl0mWP8Qy8npzq5L0COeC2MJi
bnaoEG1MziwlSHYOWRXtXesT5ri3nubHp+oei0NR3pcljepK1bmiGGWysxHYlSg9iKcLERB86m1G
DE7boXqwGcgsh7ZDzacQ7skcSLwUOaQM2pfbQpTcB+riOdP7A4EwMy6Rxr0tkVJ2BWjBtkDhSDIy
sQROfkWLhFQTQm1L7eZh6vQHY9BfGivCQ0eAWT9oIVl8BzwGlYcwLyWUu3ubU9EHo16i/CKNtNKf
1kmQWWoyslNXHh0Wi2Ds4RF3h7r0OObqu6phqSygyuAMahljbRXd3CIO+unz+gmlzYsosDWaQFLm
qrwTMFlmYzLJLXQolLLoK8JkuJZdoBUGmcpGfVP21QNdGlDigBuKCV1EmyOT1m2XLIGOTKD3EcKI
l6fzd6SwaxLrI9IlyX6luWqo+Nk030m1/Y571dfleD8MGe1fzngHv0KJNpNvoz0tMM9PG0TCQPiU
mrWPL4Zp+FlIEeO8mW9tTJPxCJwSbslno7v3nF9fFmeBiYeFsyU/6f7J0SqfoXDvrUh/M1oDD7Dy
urrjo5ZqKEoz2NSFNjC6Y9VdsvlxnRCXcDVg5zyQHP0Ys5XgTL2i37slK/RxJHO6nfQbhsJsgBEK
0jk66DI+lnGCc5a2Qdy/tI4gnlKw0ChFivnV8q2oYN4VMwIbKQkqOWNT9pHtXjggDmh8Eh5l19k1
Em6/QXxdE8CrjdWbExPlQ1NCzyWCTJw47FOWcUCzZHYAi+TbPFj3evo5p+vBIo4MFzC7Qh2jiyso
uSsah0NLpWC0iu/AZUa5VOs+O01OZHXPWLFB2w5TyREHyybpTYmJLe6U7ElHmCkYNPgq8iQmSsll
a5yjc6MrB9eT77bk2/GJsSBCLEpYc9Q53qoggTUwRpkTvzbS+S6rlfkpPUo2KZ7jsByeYrQmlm4i
NMkXH+7oL+JFNH2l44zItNellK03ucqjwT0/1VoE7hrv2OLrHadbZjfUN810hZH/0mHQSnZzeyjn
0xC2pypaTRuttfloxuIqFnSx0ilU4FO7/Q1XVhVgY/wUmfbcNW7Y9d1N6tK3MJby3ZbqBSNY/H/S
4o1d5H3KDoa7A63GnFTlxdD2qxYf5lqO22HUrnSFTgYqxze9jq4M2raVmlyl/fJacc6M6fKUa22P
nwV4fCu49nyZWVRlJJTT5widqn5FIHM3pRBSGvXB6IyfqVg2TW2HvYnG3a0e0T3gccjzOBhnhRb9
2iDcY2ThEGQDdIyzRy9uZL+8oAlTPW1t97j99rQ1QpxHR8sWB3sxXuM8/2AGHtIl2IgVXtY8ld+i
sm5GYzqSp/ctC8yRQ3KKkkPvilqT4KkL7pOAlyId4x39CL1nRFAuabZzUDflyGjXwbmzGcYgeQw7
UbAPuyEo7Dgb7R0wHrZO8skid4Mb9gmQ5JIWQrLUPCJIHQnfJICNe4NGNcvWGu4WmWhwGxyYExkV
QuK0DMzoWsZRhEppW3fGF7d4shEnjNxS/aqa7r1aCcsqi6sc6g+hKB9Lhj+9Vvmwxiu2AqdZuIh9
JvenWiG5dGU1sJM9FUT2xJyREQGI/cHv627P9kJ6VgPo2cA8GNSMQsrM+Ghs8ZZJjEJN98NCu4Aa
qHQKOzUp7szSvRB0REb7S7Gze1xLb+pF0k1XqWrN8O9V7MElOw+WYRoAzKT0mjStRHnLK24afd5d
sxTcOF+to3+0BhXR3OhIiCVJNKtzazToTYH2H6CRQhOI7cxzNN6dNDulpixHeom8mdIk0dPZR2gl
SXHaItzZMDS/Y9h1NNiBa4zue5sSzKpIEQrgUH/2Jx6cnN+jIiWhFcOwpd80OlQpygdSiK2tmNzt
QB4g7ZMZY0Y8PrhSTmzPMqJY4sZHKc1AMcnsoIjVq0EHk8SiQKoZnoBCe6tNAduupCOc98kVxYBJ
N8JavMVk30HguyeZvRWj8RjZ7OeKxqFeUSG5aSDcTUMiKiG/wFswVpEDUxreoozXTqWD5yYZDx5E
dLDT00C1+bG67LbVVWBVVcbKaOjHQXTv2r3jqHrgrjqtHpebO/Nv+leZ2fhxyW9e8mH00woXoWcm
O+SbvGoPLDGgxLBucE+yu/HOGucX22wP/axty9E9xkb+OOYKJD/lMm2joGv4BB0Nr9EE275j++2c
CMgwT5xNXnb3msu6J+0BHyeeNaQhNVlhDO4nABuG3l3Zavaqz9obauSDNOWHuhLNnscfkdF/OMw5
vIFSSnw7M73CKKHjh0cPj/LkJwTkeHrpfmU5DYrSyT705mce+gdSHn+y2rpq4uq2M2rhkWXBt75q
2JcKlg47QfIbSf15mqgpq28Ncbh3mlcRngFrwLkZOvcDCeoY0FJ/rCHDFWr+TT4RyoWGG8/pl8gm
Q+woWu77eEGnFx9jU2eRiw+5Rc76QNyN8aA5xo0Rg3Ku1CMUmU2kvI6Lskn/H3PntR0pk3bpW5kb
YBYuCDic9Fa+VCWdsMpIeG8CuPp5oL7+VVP91T/d0ydzkguTSaZSJES8797P7j7b+qyfsZ68Ws7l
GyZKsuX/AW+n7ieM/7YeMaCh2FVztnW+StcyCPdo0q8iJSvZ2g8Wk+0kprVQEAbaJ7dhOuH8su6C
hnJSFerwQLRV9VaN1aMpi69c60Nu8wVehcp4tAumR/Pt3bZxBmQhMBcn2wiI6FvnRealvmf+jT1n
sFbObKkP1CHHNU6XgW56OLHBw63uEwThJ2+UP4gkmi1BnfbDI09rmxhlv/YbOqVJWG4mnylaAWVj
iN+9MdlohRvSdkvfWjOmm2maKDKii1lZr6WOeNmshlNgpi9pQZkkj7hbuub3+cyOB/odmX8fljjH
Gj+/QTvKdTdGz1Jqgpu5rm0Zy9SNG+1DJHwYPAlxHca3JOZqxZRg4G7hRwc/Q8rfqxfyqr4aAyYR
ctNXTpPkoCE1ZPfU/k1r+DxBXbKIw1rLOky2ZSRWcB3ydRGThKGIH16RE79rIhSuNI43qWJ+Uo7m
vcCYuHJiI92glJGkfLiffcus0MN1yG34S9dcE+w17XjcH8DizrUIeah065yWwdd8nhoOShl7HB0Y
5MegPM4ZF5DbESYl2Y+ow/EiXQAPKLUJq6ffdDFq826aqk892BY6EeqIpJC4UWZXOy+MZ02NOTMF
opooZTM4Vjr9+zIUOYrYgLqsVD9o5ut4tTzvBHxxQ2+k25vclxj5l/ljkXbZyQxMtKOo3Le5GdjP
fS8fzCwaT0TUDjeZTKsV84vobPjyi1cKmM1Ea83hn/2mnai6++QHUf0angjVCNHoMYrghyloU0Xc
yA3RHqqRISYySwbO4jgha0UXRIuhNpW2LmMg3mGPWjzO6YyLOuqRBOZi78nZGFG6JyLksXaMVH4c
iwxMkyrdVY/wdVuqui1mo6fsqCzroubSF+DoGvuXnOhbpjTNydeM6zDnRLbOqTHL+plYGnJU9l0p
wOXIU5Ar+0w5Or4sDzK3j43RUd2U6lRKZjYIGi++72tr6mQTpW0vPWO7RHvgjuVGG9yJX7sxkavS
dWdsZNW2c9Jgo9rxtVXVcDDVzE4IrWpn59AYDVHD3CownpYONx5KuEESVidG0YJJgFKrpC7lnkoy
Ipy6hTw/oNTS0gnYH11GdyzcW1GPhzHQ5ClETuGnefRY92ShpdH04OBL2YIxbC7dQNiU0NFWNAbV
KIg+LbGWykYF0VSIuZjh16g4N3GESEt405tIC/LkejRfAQBwogW9tUHw5Z7Zak15Svhn0RVfhlko
g2DuGNrqa0v+85dyUj8mX2qbOhzSteOG3o1V6DCg9MaGnGNTOFLZdeATMnsCjyAgn3YR/0aqoM4t
PATaLMWxyTa0Y4bT7F7YznOPRmBs1+wE4ILq3ru4VPuc1hujaWcg09aR/Tbz6YAWdTBeRcNQK0gQ
BqaKkVcdtNPFniMPSVf+zD3Q2CgjHunKogLIa3tajZnuHNNWPmRyONBmwT40F6eQDAnG7rjipRk8
oZLAkYkEu/G6V0hXDB3UC0EOX+Mg9VZ9d5OUw/OE8WBTQlaNcgrveHu8lZ0ZJ+6Y71HJJSwPGdZG
/b1E0rl2kuZSxz7jr+Zr6yfD2a3HV+XScq+s7opUAzj0NNVIktNNaV+x5nr8jOntkfQwhYwRdGOg
qDiPLrm7FTEmXXqit3ZM5891d/2k49IxTjEy7hX6oDaKmXchoD/iXyecuotuxMCUxYzjTz5ypz3Y
JBLKSUkIw7S6n1I0PLJ+KawIUJtsjg59Skcy3ylq8mvQ1R+JgRLbVGteNIpYR5IpHq1qIBJ1lqGF
tcFIMmkvg7QottDJ2DK1pZBUKnfTFd1BM+B/BcL/jPoPxssQbx30++uYCzz+2PiIgJ6xXEuxVgAG
HEoKx8xJ3DJ4tsVTh0zXw6qvhP3N5Gt0Rnm2NC6set7fMFf6OqpErXNdXlwjZ/6OOv6I0/Ta4jHc
aOEcoNXzazW4NFVxTtCpO96ok5NZ6T1E0Gol+NGuaxPSnOGD502UzwnTaJxGdARE8eKkeJG6Dj3x
pNN6FBHTTjUHBa1aW3OPXTxL+brHgeainpPOgUAQMIePelRPnJXefzMYWs19G1Re9BA80jEZMrQ7
w8y+Bqn2iuDzzeVGvlJ5hsYgyo5UcTo+rPxaefZ9bKDhqpvgMUbpsuo3CeQ+IvGe6447kk0RNksL
hsz6bTFS6XIpcPHvHq7cA5pzUob9bQSYEvM0c0QihguretcdYa5xsL3oyXgocwdqWHg/tHazbsx7
c6Co4XFWqe5TqqFm1VHe0gXNKbe+Iqj8BKui3tp68MZlCQoCHXBL77/0dgQL1wSVAKLBgMPb4dY6
0DeCSJ4dSxqbXmo4u6Eov6qOEakd2O9j6mJyZ6qSoXJbe859LLhoAHkgjZbmHZG/ROP+qI3xmCTu
vTL6y1B6CC8FFj7IU6vCGXdj5V97N7WpQeg0Mw2H60mknSylP/ddd0Nxy8LijakldYBnyGJNq2rj
WCVAfiept07oXbMQmTvaNb470mwD6jMkhkdMQuQqHR+YngTbEqspWpTrWFWAVFxqapDVdjamnKy4
HagW74xogkhlJJ8R1Ju7GNCvNUIv6432HmsM2F+s4EAYARc5vY1vm3Lh6EQ0c4NvXki/mdgVQiQc
e9U1UzML3Yet1JyNh0QWKdK+hDhDs5oS9zhHl48luuWOQZjUorVfXQobreFIGPY+0OxTzFz/FE3H
2ij4Wyvqmn5zkYCPdm6SQrEhmnfiqukG0a5Wmbd1KhBmIh/nqy/0IVXfxCEh58ALmLS+dVN4W4TP
RK7dFXq508y7MIJNKAiCLjwtpFlvvTWivVBhD/ei9tfQkVpUWhQxeujKtjuDjbs3UyLICzJcnSm4
rqQoAVSGB4qKc9RSh6hrZabNmQm8DQsnReVQ5HtfTjeiQIZSu/a1MLRPDuxRnIf8kJj2bEWonsKL
1VX83mdFt8n1qoy1cOu/BVgzsAIJyHX9+Eyq924S2XN6h0kaPFos5lpy/tkJmFMjlSRqiDwdW51A
duyMvIdEolr6AQECFQAhHtlV8Tc0EYB/OvFsk3i5CTzru5ZSifRaR6wyo/1hZ42zFe0+dM23yePb
CSrD35KcTMqCK7LVVDKqnxplrf2+ocvquqj0kKXFraH4thlGilLP19VAUG+UlUfLyp9cKr9xyc/e
YugKPC4/mAVMlCCKgCZUSDaiwv7qcK9pq+AbkzzAKjbyJQ0fn0yfgJbGc/vsu6VVZBGJ6ySql0QX
X+piOHSRkx6SBrZYJjHMoSPYJVw170fH59RyX8JEnsu+63c5nKNND0hx3UKE2IYaJzO/+HUVOa/S
p27gxXp1aQOmPn6oP0Z2/5gxTt0G0nnNavVIvYZmoTNuC6kd5ETzPEJ4yPSyuusJnsuMksD7glZn
bnPvCeEXVkZ7S2Fvo2XNrmktDhlHqKj2LWfXyqqN7m55QOjxHTzYAe/8fR4ytOi4rDUtFkHCp1Yk
Ob4ye/2O1+rOqyh0e5i/4tA551BTGPaC/pgkMoIiHDk/y/ASoopcQ8WFbJSVe+RDG0ezpguSG2dV
Z3ZFN9x872wr3RUUtFaMo5zD6KbRbZIyw4wGdz8M2o+++lwxuV3b9sCM1gEQ6nGjiKme77qwhbeY
0Sil0/9UVa7OadwccS5yUVMwk6wa6aibh3Q967eEez73QdNMtu5kznPryN6n4kfTW9WRkLM7AuHg
ejv+w4QAgfEeqPixrpljjxTLZZrfp8nwNRgm61iZ7Td+Zfn8L4nXxbaKuDUI6q+VSIJ9oiEG6Zx+
pUWWc/YY1IvI+ay1Uf1Yk3u3aqim7MCEDWg2u1vlj9/tFEs+/ehhClepVg/UXDQKkrI+0lj5kSYM
Zf1MvYZjdzB66v8SgUSCyEfvbRiazRUGNR3h4baWSFlspkLrGkGuEdKCK/rqJeU+xtUTzLcTfAdA
wYRKoF+tzekmjZvkIpR1g9/1NiwKSIGReGz9Yk/dg9hFNZfTwxIRVfRi261ak4it4OXvyzG7MYrs
pmocNLGJx1kf2AwLCVRfxVKcSn5RG6uWr32U1Ptmhx+uQf/UoVxwwz1VNtegq9kVDgQ7qEN9UN45
XjodSZJEYjkaIGa97zaig50K9r0yyhMDzmwFE+dUYFA41o3xXtX1pdGqb2jbTab3vfFkavINYjRi
4/pg2cjxA9MMMSpo+rkNNWRr9P7aDh5i334iyL47ISmH9eJnN6VnvoxW64MLm+bW8KidGLMOOM8p
83p6MKL60Yu17GDfYD+JAizWfcc0P9QZs0r/HkDtAY0CVxbpnJ1YV7SsKgQxQYPoYqzROwXmaQoZ
YbQjZYCJ7GnsWaiPteS2UJyaRdttxzw3164b3pk6ZYVEzeTtjuZshRAGiMRNpTvQVahDuDWSD6vz
SCdoDA2dgXZsVPVCrxAjeWJd+DmmhxRBy1jg1C3A0azcNp4bdfq+1fNxLfBFr3rALkQJ5fZlJjf1
ialvPZ2rqGem594fXnJORooOYh8y1otNNKRJ7zZbSfGXwBmKMUB8FX1TYGyJ5qp1ZAT5dlTGN98I
9G3Ifdcd8IkkE0ptf2IpshFw9hS3msb0tmESPWRTgL6PhMst1C2fiQeD8n707ugHRxtBSnOaUQes
7OrZYuy16QSoKpk+qItBbf9GOsOtkTivMFTTrdWZzyqo5UFMTFUn6mg254UnnyTAh3UPuzLlu19V
Q+8yPZ4OCfXiFQq7aWMfGai8In6AkN+6Lmy8/tXSlNzqWbAWGDI8caFO9sWxpEDrem0KUx3S4aLr
zgshswOVUoorPpBHIGXurV0AeBjdMFiFbnukZks3QMNQIXhnriY9tVRuRZYfY65lFqal8dVukbTa
tnlxEZnRiGPqiBRsWCuyOXeh09162EhwKuHCRVg9Tp/50TjHzBhfFOT6UwwPhH5ataqwYWwnWBGA
fLybBnDduRDgrfpaLzZxUxOWrTm7qmZEp/lZfQmq5zTP78JRUQKImeZ6iDk65V/1BoGViaVl49BZ
7hh8I4EFI0aFfDe1AFRlcDZNpzzXfbJH8nrVIvorKtePfewN55imUankq0aHc8e4ax5Y0Y4inXqf
Dt4jmHwoj7Z5rJF/7hwt/xw1ebuxHQkBLyERsck0GiaSnFupzkwgSSwfjHBFzSE6NB7562mf7yfH
fMc3Xu+VG56DkjLgUE0HYM0MlGa3uwveZurCdZKMw1Z0DUOSErKlFEyuJs5sL6cfFwYNJz1D9XLw
dkXLm/Q4vzZaNJxQRq7CMPockeAMPcLbq8x5Iz39MU/r4EhzBz85VR3qwTrMZXw6WYYdBJ+j50/v
WdpuuYc1iEe4jE4k/6bJAc47OCWDWXCZbnzD/jGN1TnQ6Q3HDlq/gMssc/lr0ap6i2aeC3tFknfZ
mbvGoXJf2mG4MXTKXADGECdmzhkPdwGrEQAVQllwegqQdAkWXNrZBnDrDMLt8TeRk3vtcVYdQ9O5
W1C0wTN8QbtpxRpmirHuXE3RmaPJblCjSZH3H822/JL3AP7yAs0kF7uHBLjtgbtKuR8jjdloMWIC
kCGxGDn85ObVTSeEuspqV9Li5mhqzxIQ4daMsHQ5UhybaqK05GUvespEvAUOCwcxRzlsGneVZseH
EmFqLFgJg2dY77uxoOxLEZwbPH8FhqddSLAHSnJlcqHemZFt04zL3r2e8QhoihbxX/NNlpR4fYQo
Xeq2nDgmA19jdl3aR6wY/UYUOco5/caGrb0JuNrsal9YZwfNHmUPszWKXekgD+wz7wYQPa3TvsVB
hFFOdyt9g9bvh92n7xLJRDGYT3kPCBfGEQbdtTAjY6ssij5o1DnpPM7BJmLaGKEoCsD2+uIEdeh7
7FYPcTyTlz5Z9i3dwxmsJzZDSwm1cbw535Iq35QFdN2QxIUudh5B/W4DHOfQiSG+IhAqe2T5s6Ry
oiwv+fMraplxABCIy1w7h9Gk5PzCKkVTK7nM2m3DbUKiW57osc45wMig97kpzZMCGbpmiOiBkLu3
DFquvZOdsfbigG9cHCsdN+o576Ww+i8Wsvxz7gS3QYCyxnBnWKiOe8rubw207TsLjsVW98RXPbSc
U6J/Za7oHyc9QMNuknezcJbTrDmkkWdgYcOjZlZEwEwakSANWadyYr7M5zymDfhytIStS5qka+nd
UWjktFZc4Ae/zbgxKx1xaAIbIbsD0lOemLsQQuJjxG3RW504qp4xeat82C9uXWRMPwpdZ1q0acmE
P1LKw2wzR3ItS8uDmrclUjAb+Ngdz/D6nxt/e/qy57dtH69jjqK2bd99V2FinVrHsrbS9r46lP9R
Y5tDcQq9OWJmWax7NJMHfw7b+fmEZXHZhfGrmyiq8IKipfa3XRYVpZT2vCx2ifmPw5AxiBd32frr
wT9e+3PrL2/xy8cpl8+gTQ5wL2/jI7M4aULXT0ZVXmMfzrSHBdyjOLBWajta4KTrsqV4rTAZeFRj
ZDVsmsRtb2JXnCq3sneO8crFq9xlzsRpaZuPuWAkVTGcXPUxVy8zpFNUOVtgH3PtCK1cGVeHYYxv
ysDpESmjM625RJYZXlCtyNaY0L65jXVw6qxjgMa4Vk/Faz92L5WXvCoaAnjXqQmhan1ymzRnHoGe
u2LwDyA0OaKxZxBRy29mLu11JLV9TMVy34/2DktruA9bxqBVKO4QG5zKam53tS4DaMM9MDso4Zph
nMoCOPBZy4lrBXet1l3iITkyzvsadyEDiI5rARJOzK2A9bKgGo/R0N/EhdwjXfwCR6U/5C5XVXRE
a19DBod/iEC7s87Xv1KBwjikpRRlKO4J6PdW4cFmK0j3xRawtVX3aAr3iKunp6Chf5YRiBnJjcYU
mYuUGims5oizVOi8iZXb2wrOR5CLo2vQnkwkRkuz+6yP44s3DiPAHB+Pp86vewD3QhODnnXQPpg6
RqOJOqgLEHc1ViJaNwFjmY7CxKp5H1Eq2Oj/dsJRYFNHdODoLlMi1tbFNQZfbzG0ou3E2NbM82ED
2/BQaYX/bCMUqHNr0wUORYTe3xjKuU/65OpVe63p7U3ZGdyhZ6dhZ6FF19xdIWYJWEbI8tSL742Y
6TMZIFavVwyW5qQOijKMjt6ZSX6yZUj3VNLKrVvv24g+dMUl20LVQ3R22NBNfqsjwVViYsjR++aD
K/tonZdEfNAjC5lIGxMBg5j2zP5J+Im9NWjcRYV+YxkFjb6B05gr5V3vp+YmLHiztkyfG4v/GbhX
phQY0j8eevQ5VIPmjcx21F+LeGt9G6wjw2StGt+X3S48+f3YlicNkFzOcHzg62g5zQyDKZffKJIc
fBSMyzpz0r82/ra6PLGZeqpjy+LyQB32r2cvq9xIsPDF4ovfKiYkFg71RNhzfm5H6ufPxXEOl/i/
rVsDJ50fgh6uCKPYUNpGuKIhHE6YYW8MgdUG/6h+6V1iJIahOS5rWYJPwROEDvhx2Z8r2xqOFCCs
WwOmvertBzHn1pfG7JktXYhIVXkLUubMoFFeZVG9oVV29suai5cJXwZVwL4eJPJZzKQedyO6El67
8W2/owJC3A0hVFcuT/LkB8XFiprzxISUKqo0960sUZhxn9YY13iUR07LWm+KamMAodxG9GYeSOM7
T8ozrstaTQ9+17hErcFgThKEPKvQstQZ/fUbdWHNQLkY+pxpjUktKbZDsfEL6glFmozbCMnWderq
5kqXFXdmwTRzaGR3tlBWnpi5z5MQqLFe2u0Cx0aUlVLL6iYkWNJBcBHDUABaiDRcAT07a6F/zxlT
XBWVtXNjVxvft2lJKVQUh4DshAkU8iib/ilugh6iW3EY+1bBKMK0OnqjteHrnDU7icUMo6tJAfbE
D6fxEheU4+TPChMLIGngg4BQ8SYsJWg1nEP2Cmg6HNPCZYQndno5h7UPmmZvVAmhjkIFOHH+iBt3
kO1NUDNij0OqIX001TfSauK1Yedyu6y287ZlSbeK+oaqEe1+0t02/M8w747eY+1O+u3omUejzrzH
VPNhden5c5yN2paqm77qpFY8ooCegFkBqmzm1UREWECKcVjnbl/cIY+DjhI4Bf23qdwlzGD7xm2o
9tGmdpCIv1NjMkY9vRn05tx1BfYSYx6uj2M07PoAlKaiL8xtIyARPgqv3hB3pzYOdiZ8RaxSivZM
4DiM+ShHbGrHi+4gOhZbEMzGlvnTAMvTulGF5s38MPrx+hTuzaLOTgy1QHrQJi6f9Wqux7S4620Y
ScdWju6DT0yCYH55m0ICuYi6e6m5bezEjFwNEsN4wgVWnrBRMorCvfREiF5za6nopghd/amXmtoZ
5QAGvmJsoQ91CeODJbOljlrnGgCOttogm7CemlmkGlteQe+N8XQyDD29I8btPYqeQwlE78EN+pPU
ZIg7yk93fLH1owNiYu9QWFJe2ewRwjnHiTyQB1CgwQ2K2Esty2+lzzhrttLjY7fUi+EVNN5mM2AN
cJxshciDN2ASl8RNQIsI80ZBIEfewg98AHAi1J5n4XKvdfWF4QNVxJR6rLDL+FqbZCIzrLi0DRdv
X+XmxgotD2b1EZEAJX9t8NHsy6dCS0dCKDTvBjRncNQbhJ8kQsT0oXJCXqp2sC/jshHgu7v1KPmv
hMK4B75DJ1qH1ib87wpih5VEpwS3MlwSKoHN1NZXA1jodZoflqXlweebIR9nkPbRaoIL4lS45baL
Pn1ZxLF+bWP0cbjwzHhTMEO+6PnwJDEw76kA2WcNaOLZFlW4t/zxedk0A+zOdmR8qqDf7LChqgDL
u7MeZeyeGuzaVyNPg2tXz/mkAMUR9OPnJHWAjZMJgNE1so6MGVJ+4jkmaFn6u9X/ZNtvR/7vDxX+
6WOkS4jWxwf87w+TQHHADvPv/GGeiZnJGce75VU/3+7nYQqaS38d7J/2/d0f9/tH/fVYv+xbXvrz
HX7ZurzDz3cs7Rr3yLLhP3jfX999Oczyvk3S2b8e+2PP7+/3+/rPT/yv/93/9P7ZnED1+z/ol/Vf
voxfFpeP8ffr1K8BytByWOdzZFg5PyxLSpBc9dvq3z1leV4ynyzL0h9f+/GUj+f9dvg/HupfeO1v
h/r4pB/v9sfD//baf+Hd/v1D/fF76TTtXkDK2i2f4o+f9mPHf/xpNX3OH//3D/PH71R3gGwjhOCE
+fju/vgHfxzm4yl/99r/x+/jj4f647v97ffx8Sk/vvk/HvqPT/nY8dvX/XGouWIVJajZ4m5WE+L7
qoubEbrLWqjG2yalj/lYnzeiasAr22kBfWr648sTl20fe1WPSm/Z+7Hj5xGAOrPHQsy07ClT868D
LqsByL01YJaUEXKJxL2pNxXTEkbz+cDdNqCAreT44lburs0j85PXQ74fgIje9vODFznuJSZ0a9m0
PES0KW9LHzZdHjBGS8wGgMKyJ6CvjUGmM34+e3nisiPxg08UYkuqUhxz2e5oKri1tOOy5WOzZ6FJ
0kio2/mDFzw3jeGscjWB00Db9jzF1PCR7TqUEyr85O743XKH4mZZy2P9gQGhfbusmSYtMb1v7pe1
ksy4MW6jx+WoQfqoK7T2hcXQv6wrJbaJkOPpl0W4xzVAlCGZ/trafywuz030FgW8HhO5g1oOcbsS
YB5ChPKu42t7/0sAiuA5KzBq2lP5yOAo+DzQPGG+BbTAry2Kv/447nBMt7tlb0OC6TpK5qideS+6
mE8D7OE7x3dguGKlZ3YtcHaE1HZL0X9NjeE7kXbGA57AFFkVBueUGchXmVP/FgRXLLTAvxCX/wfP
8b/gmr8DOP81uuZ/gun8/5DAaegSbOJ/QVr/CcD5v9Jvb3X79Vfw5s+X/IO7qXv/0/M86dL+ojRt
Gb9wN00YmP/gburQOUHN6ropHMuWMz7zL+6m7XIAaTk6KFsEVobr/jscTsP1BFjHYmHLzkhR23Ud
aUrdtajg2+BkOd7/+BUiG3au6dOnMG8nvHSHn5njSx7qEu+Zctbinp2TPv9pcQkWjtBr4JiM5sxb
gq+Y8H1dXr08yP/Kte2MCcVBT16KHgRUi5ds2HQas/bc9BRSlvXMbZr8YM2xscu6X6H47NpPVKT+
CnldclOXuNePbb9GwP4jDPZj28fzltd+rMbM91eaHGc+Ii9bdnwc/mPbz0Nlmn5U+unnh3fy7yO1
u+NYQ06DMmdPIIAnQMcTRIX4GvWx7RX5q1khmLRqKuRifliWdB+9XMe/FXAG75prs0knB85E0BaN
oNOyVelo3HLN7K2dB//hAtMqfCpi53NaNg3dQ9aCBrdDTLLZzpiK+6kJjb3lhV2N9YIAvsrphjmH
mN6OTJqdJmVyMInofJkRdwPN7xyM4WEKmaUbetleJrAAyNSirQ844gtpJExQnaTHhRQ5n2LfvNpB
f1+iw7vtkn64tVX9DAQsOUnA6esypclIiuFsC4rqL5irwIskJRNEMd1kSi/vqNFUZym7u3LUyrsG
1fix6WmfAV4D8Ky0eq6jxXvbMinNquLHRFrlNzKV3wHul+RH1rUgIQeVyNAn7jnP6bTNwDSJMz2q
DrlmIBwEjmClsMbNmKAVBXVyj5qi5I4k+Yp8U52bJBjO+CcH9OT/WMUOw8xxUp9kq5priChv1cw0
WasdCChcNiYjrXbSVoKdGDvy5+YHZ8ST7tvItaop38ss8B47URjHyEy1VQDJKONWMzru51YvHFAH
ZHv5U3MYMyKTHNHypRcuxmVt3E+5H1yLxi/u0q4s70iVumYKiemyaXkIZR7uY4+0pFFozTU1260Y
g+i20Yzwlp6Zi1VH1UhW2Na3ZbJvjIiQvAGWxgTN4qm1UmJ3HD2DGBBrh9HoixWOPmxqLeVk/BbW
1wL3R1ChQEsxP+yp4D3aAKfe8sLcVanuHnoERCeYDI2bVOCFRzgzo1fuAA2+GohE8WeH8LAsD9aF
XftfdGsm48aYlgr73ad0F4N2/5ZF6XsxmRqddV2iIXbNy4gBEmyVRtejLM/2/AAZrTyPJKlAVXEv
ljfZdw0XUwAglbNvzMK+0wqGLsxcnZ2f+lxqVH/NVSOesg5rhyj98jh6mv3EX/GWu/S3SPDRj6no
089NXW8EQpXXOkoHuh7oW4Q1tXvAjv0XPTcfwsgkNdPUzjLqxM3ygFs3pvhOR29ZFZDojhBB/K5E
1C/LFowf+CsAinl5YuiV4nR2hxMq2Yw2apafvPlH7i314o91bd4oPzZCPnX4LQDLcuZLXwPZcVpT
vQzoUZB11s/z/WF+6Ob517K0bPvj6rLDnOeQy9LfPS8e+6+mYQ3b5S3Lud+1LPV096XErlP7M1gh
O3jZkJ2Wh3Ee+ftJ6cArmTcu6x+7l6WWPs/aptlEm5OnlBWXkVVnhN+SIeu3H0/+u9eWjpMdDBuz
6fxGy0M/z1Pb+eFjdVkKlozr3xd/eTrm01FUx2XL8vdXVaP2yPkPy7f/8RDN95ZlFZIY1+I2pabX
qKQZ7s2EZunyHssD8in+l47TZIflsINrdxOtUz7dsr486ef+5amKMJX6vOxP6J4jRhZZE9afkdz2
tFbh2ilZ5aT+2bvc6d5JhizWIbyEXTzXvVxvMFYSOQ0N5cI+NF32LjUPi1h5sTITROWYPPd6DhP4
wW3D6UA6t4lKuME7AG0h8OonvcQqME2Yiko0gaEvjmbmy10dT0c5jdyyDCI5a5IZKs3ABNwHYodZ
gKZkfay1gQaH67ebXJUztUth3ZEzODXb2yQs2z4iP2DJbtLDvOD/uyndGS9ovIVtNp4ZMjzEBXXy
UcIeCA19n9VxReJR+V602U3KZBjbRmduTSUumXcwMkQpvpZENzWsjUrX7nuNHlVp9acOkW4lZwFX
PZEZhQJt0WClZUzQrgUNsuT1NKe2Fh33Axm1krZoueHUzncm1WlMqCYRJ43ckHT3nhWGeWsb7U0Y
91enw2vSp8K+jpnxaBjyrHej3NTYivBBzULnnpZeRjYqyuSjSdrDlvMEx1se0yXxoi+xYrLgdf4p
0EkNKwiUXbviOsbEAtfxZnRr/IhpeaaxX1/G9s2bKnxnPX4Ar7FAwiHEt2F7WRXNCoPk3rUoaLWn
XfEi7BCf+thSj7ey4iRrJAscUBbNp9CS1Iwd+sEjF+zSG771aZLcZ7n1PoxYOmFJo7SJQuAYpfNg
e/q9TigCzWOaghKeaj8EJdIdYnMRk2DpoO8xaOUWERqIZOrfmx434doYs0+Dh7EvU1vXwBs6yeEa
RTSN8LnF/ihPnRxv3aH7xM+aXNuQeE7ABGPfcbmi7FxpFuwcjbluTI18PfSYnwU18i34dLKy9XRC
N5apYx7aD30B2ZRpMeHcRXTI6UZv+p7hUFbGZ9P1GccIxzgEoFZnKFl8ExCV2raevk1cGy+tToRw
E5GFBZmLVlldBl8MZDN4jk10DVbyhGb9TnO0fafVDw2tnB6qdlJ8USLUN9VQ6ag4z5AqsE75eUh8
OFZpw8RcPYQRQal2WuyHRHsaffNWDl3xpI3JNemsbitjRiGj06y7XD6nkfRhUpcVKCW6pUCTbiJI
S9BZrG1TV8ACtVpH3Y5MQOlPZZOiMMn05i4gvbMqXXWiUzSQNKSjnTfbO3+AuYvvaRWFAVmOnodS
Ni02UEC6k4dkLOjGAnE7eo6pNFYFhrDaFPWl9lsk7aHfrrkHbrqmvO1MfoVa7lec1gbUk0Hb5Wbx
JXP4IDZYfarcFOVbSxHfiVTKA76ISjM7h4ZJ28zAPNWP3CcNfCAIeMfTYH5uQutBQks8+M74MNUZ
kvIZH5zatKEEYNEHfn+HerLfCAtx14ZkpIO/RBENgkZH0IACf5j003QKUBmO8EiOU2IdVZnQw7Zx
8LgzLRcr3UbZr5bhDNdUmNhVBp2vp3gsuuo+zvo3WaGh1nSqKoYiEq2iY+A6RJhU1v+m7jyWHMey
LfsvPW6UXeBCDnpCrelaxATmHhkBrcUF8PW9wMiuiIyXr8rK3qgnMJJOp9NJ4Ipz9l5757oNJLrO
Mde9TJi9GQLP8YsNRWAdEf69YEdtbJ0igbJjq3ZJqutb1ASHnNGavhFmMh/zAdkjwxb68ms0mAXj
IonA+EPuhBdsdHLKyGIBTKCRlIdIFxXBgDFLAfkR7TT7nYNtU9kEt+GQWLSAAmq1My3RHExQtguP
bOat1zEmD6wPF4ZdvWZkBO86p8Kwpmix5XR4l2ZmPpdhaMO4I6LLiN50haiTQL56XWnHnMF0ERbR
ZznAsPZKjXHWmmx4yc1r5wYOhuDMXTVwwvlAZ3wuiro89sKda2twyVz4kIOOj8MZ7tlO6NuScdYb
FN0mnzBHYnWOUzx9G6grYKSq3TVt9g7HgLHDzhoA0ZXnfGQQMy3dWk9muBl7o96HAW+DsDKuAKA1
i0lPdhiehoXohdplf5hB5z06mULN7i5lZTf7OnfeqYEBagsEeFxgRV2SL4PcaTaeMfwxedodsWmA
68sh3g5Eua3yTm6drtsnuRiX+EZCaJLnqJjys44/YLJVeR149Xgk4dMXCOokPkRgGRNiWwES3Iuh
fDKNnJLBPpSWvAyh14DiYw+b6e5DJOrTEDNpmdj5B7eo13kRyYUma7UBi42Lz4F2q2HOy15rN15X
owvkr0vpQ9EvsuUXP0oFTfF640TuOo6s8ggVInFG/F1jvdRTc5W5rvOge1LhPzF2lYjS7SSrYME3
99VkxAZ4FCtn0/QOYzj1yWVEpiP+FP2dWpszv4y3rYbBxmSQ+PA72RlEZfuYZuU3lHZrnS3NSY+L
T4vV837kW1DVFoSB8VRb+hfiEz4cZGMLggOusYnKWQJv3xTQFTyjXWqu1mxaElS5fEAjjboPJcq5
90SRQick+8EZwalGdsngYI7l8bZwL0oy1tmvLlOvOscy0xbDxK4A+cISxOgBbdP74I5vnIZUjzX2
i7qkg56W3+mv7Oou6Bf8I/ijkx40nRGSP5qAccin72GJ7qNswm9VV8k1pNCF1bpiY46Y0AkY3Ggu
qyc3/R4YulqM1ox7jIF5pVr4rmeyXBEu9jyZXsXaemJcBOK0a0h0B1qBVydW94Gn20tDJ0TAN8Ao
BXp4YdJkdrzLC3O45I4XnaOZiuLE6aYxkCjkejasKqTrqznSsBIeqq9uhL3ARxAoQpCCXnYrK8zf
m4nZE6YLQk4ooLjOWtKCs8+QL69IkdtgjC03deB9Bmb6LSFmYovYECB36g3YYRJiy0q0hKPG3OxU
Fd3qljUH2SgoUPE/2YCh2uw+iGlNZsbd0DzE2hwPHjvIFKooAkGoVrJpP7veGTa5AoKehunRn1KT
0EL0uKUGViYacc2F1br0YKSUpH6fAz2+ViWLIHwR8b6ejLuCGOT1YBd0RDXbvHbNgxlU6W7Iqke8
dRDzyGGw5nJjwJZ5EePe/kjDx6Hv1hFqfMinKkB+iRctqfemQ+s6ldY28qS9Q39CHdp4Z9sRnOJm
x/gJLXjEG6xMmS1DYwgXmXBOyCDRZPQUbYM02vUDIuesDhoI1CBkXOhxBBxVb37pYE0S6Ntopeen
Cc0IHv8WWKY/gPMzJ07bFIu2VbwFmSoXpI/Gd4HvfA86pjwz8rc1CrKTgV5urRyquU3Zv2Q0t2eQ
HTRJ6lvXImEuDhiNKcOsfW+ONa3w8uXJOlDfe0KkGNo7uAevJhGUd6XWPAVV/5U5EQeGfFG13q7j
BnJgGqLgx0iGuiPeKs9V5zafHmuJAbDOFeujHrOi2UDbTXyHTe0i7vRq7SM8WaduGK+GnhTCARqJ
brFM740hvoKx3ayEKNznBivrXV5jeBk77oj21RDmJT+XvaiZC+38aCGrKJFmoxBn/1fowxtAyxFx
wZVYvjtfWiPvwO0QUPrL2kfaDs58jWwoRQuDdJ9ouGAFugfgL/WaTRtLqHEBa8zSKUcU7V/zJLGw
9Xnj1mYvsWbu96gzoBgcR/aCbIUoQvhfce5p615Ho9UbFKuaGuuo5c1A21pbh4b/kpvOtCpEZawc
O92oNgu2bjCigEI42Xk45YFpaS2OY1Q0hH5l9TZvq3pXltLnmnsya5iTjfK6I2WQtxHr2mtniw1Z
bmQNMsxvek1HyQE1vsonay1dpJMU8exV3t+bgSxJZG/5bt0JF1vMgsCz7OA42ua6G4HIQOcMQFJo
Hz4ydWhPhL1WFVuvJBALTZASaUU4gVr/W5ExLPlNSih1wXes+i+6mVVbVnoRg6E6ZGO2isr8Tq+J
FbBxwSzwCpMZ7FvPijyeDQ2JaDmAXnpwrb7dFjre+1Ei2rI72W8V25Eeq/6ji1aagtMG5NW44R9i
bRGmm7wprK3W2t8jJ11mCvOcnCMoR1Z/m4q/vu/H8i3SSsK6Qu2UUOhyvMDZTaA+N4WCsk9+PVu0
aR+V2cUyX3UZAqwrYejOCFFS4gjZoYkCW6khZ8Oo7ROxt29OEkRgbTzMr66zx0G59EKMQXEd4sWt
irXWGWfC6Iwnq7GOA2tbxrrg3GjlOwbucZGUa0Nn+SvcuEVUpl/7QV2yWqxjF4idp7Hitku4TKFj
4mxpSCXy6wDKQ5sgKlQIts1RyNMcGZDINJsF0PBIJ9ziWWWxC6iYZapibM7OtMbm5W11d+Y6AsQO
JHDa6T100EG5FtIYGmL+JgjesQRGW99o7nqX6FLdpuDTRyWG+85dp3XLyiGLqTElI4BU9OOrCkN5
CdKDZfPMwNcTSjrb0jCznd1N4qHFPDyVGI9tLz6FlvtBlDk1YOhTR5zDA5qdWt8QRqxdJhV1Z59y
HpS0bh304ECaSvqwwCmxmW6CBLC2HnRJ6gcu+M+2zO/HKXjFfPXpZv4ePVC4Zy/Cckx89g3Ggijy
WI6ODpQEMN5p1Rb7dkPItb/oQtgCcozhi8NbBsffnaQyLgyA+paL8KM46s3wHgU+K2N8BqQ1ry0S
/nZV3JBQ0s1SNU29Oy3MGq0wT1BesHIUzVdioKaF3gq8L7DaHXzKBqI09KV6tRyRpjpARrcwTvDI
usmxzQO+FTHEmxa4NzAxaIHwBu+R0yv2FPkEG6+bMfnFuKpzAHlUE/RyeqpJObfE9IAzhjilrvjQ
WgDOYxx+WCCnFg2giW2rTk6kuh16qTkT5t6fEn1VjhZySCfoLtSBymXKR9rgEHgo9WIfZUiCXaJk
tErH06GAbBOLe5K2OvJeV00BUdm3dYI/9YktC/4ThJXwlj0ts5DVAywMMqbVtzLJv6KcsdcyhVmZ
kvZQ4ehea41HDoJl5swpu9TO/ZUPxHpp2+29WVmPyCJfAzr4aER5U8OwibQaQ1itfTEZhTD0Sqx+
aj30hf4+JydqqO02+BhqgGXKO7RmdG8Lu1g2Ihe40OIHLcHqgv05WyUDOi4STrLNECWbfJ6ise+g
4x191L7A+jt3MtE2t/IYjs1X23JxzeUaARolJEvLggMjEvmtGHAJKaebFdJU78lk2cdpu82t9psV
KagnA2utLHLUsiFZc2H1UPCSKoOyZ/GDho0OJqDhlQaYRawpSki+wKCQB1vA8844p7YBPtg0qljb
thuCS8BUdq8eNqLVG8UDcoBnNLw7EH6A0A8PUJKfc187zSUSTLMDRO/CvgKw6talOyCVr1kEhAbW
AOIoFj1uIogZKRX9eAPVp1gkHZHOUzhcNbXtVHUSrDEXRIuMIy5qq7jvPKPnkxy+Wg2ftxGWLFJ8
PaYfS6SE29Lr4FteDmPy1Omd+WRF46sopnbHzGbutXilikbsBJFKDJyUc3qZAR/JUpwspX4g2GbG
9yX+Wf5BPjkJcdPAaKcD1LbiNAQgHN+pIcNZYp6NTPRn+sWcBRB6Nqz+YRSGX83e3/sFXmGjpFQG
/+YQKPbTgOQXNRCbRUiCxKw4nrZR6hMp0pzcQnvsDf8D0uCFZGouPfsP9LcEXDQjDkUVlGtpP3ed
Y2y4KN/CCQ6dqJK3eEpepk5a7CoNUP9CW5jDeKe1OMRVSLJGpr/SGANFDgOa5e7McxeWOnbF+A1R
eIQkbzXK4ZJ0MEywa299S++OScA4XJkW2L4iuw/j9pPvlyus8+pzrrchuDPthPS3fh6i4pyGCO5n
GsNuLlVQLIPyHZYQSUWhXpr0KeZpOZsuYfMFTfWxTDBLGK3X7Il3eqN/Y6yjfvwS50F6TSQSdrWL
RD5hMNPBQsuhBmtW1dvyS0yi1oW3qbUw5uoi2przIihyGvUmnGzLCuxO+ajWIT/E95n9hdB5orEK
WOe0OvziCbaWYjoxN34RZvhAwhdD6SQtqIbTUlC9IcucBQnmJScsmo1yqfp1n1ZDeYApA3mI3xNA
9orzN1t5IVgKG7XGmmrutDHbms6r/2y1Mjs7bksZbT67mnK851v9Nhq008gY1Dd4LmouC/Mj64Kv
HeEQK5Xor6U9MZGhHmaRgeempdPmfAOIQca5uGszy9n0+APhARbGqoFT/WBDfQpAldGIsglOxvft
h87V8YrvrqvepK9AelZQw+v0IXR6d2Mn5rJPPO/k11g35yYekWnZ2g1HZKqm+zJikiUpTCID/qPU
0JWwqNVpQ/rtToyPiWZj9Ru617Ymbl6qIFi1gsRZS0aYPOBnhvgHLx0OadPp8O03UbKTmEZ1vcow
QDdb5df9ChoIVKss+ajzZlwWWYa6XPERD7j6fTGEd60L8Vkp810zuda0vjkRRlRSgmHecLOQlVE0
LkWHUp1JZK+bEnR82LAVZCmEiHSic1ZHG7clwS2Tn40QfLgV/Jt8ZBlxC16fzLpaKqNt1hQq9TU+
sncfv8sJ6/srgQXImXtchBS+RxQ5sPzSa6mn1TVlfeao3r+G5kU62r6Iy70j/WipGSxWCofCiwhL
klg76ik0VnHuoP3pPGFcVOzfp1M396VmcG6N+dKAn8o6i2hMI3YvAS7VbRCQ58CHucprt34wXR/s
SNESK5wzm2KHxVXRs++V9TUvipfQGc29LrKNRD8PHLH89DtW0Cb9aWzi1nCZYK5jie13HWKXLf1x
OtI2FRsovPjBk+/wduh3g9lfUqJgUx0XWOXDLl9jrxVsyG8ag2bupkxz/+d2+LvHbk+5/eDn8/7u
MZoo6N9+PvHnS//dq95e66Zi+Pmqt1t6X/MyPx/87U/99qq35/18rCfHh7HlGbsSiKUYjUQXCV7u
95u3d/TLg3EBkuXHe//l0dvN3+///FV64bDjb/fV7a/88rduj/7+qgVVsX3PVmw28d0OGKD+vHW7
m8xmv2g+/Lz7Hz3v9ru3V0nMdPWfa5D+J+qivwQH/38UAmyg1kfD899rkIBpftRR8asG6c/f+VOE
5Jj/kKiHPGGigHN/pPr+Gf7rWf/QbU+3dMnqxjIAPv5Tk2TZ/3BJWwAQayI/koZLTPD/0yTp/3AM
SF+u9BxDtx3P+Y80SX9VJFmGK3Xdolzi2a5JIVSikfpVkaSm1LN8Wctjw+V0hLhP/z8R4bojfgpi
fORC1eVWPVSYUxZ1OU5AVkUjVtO8fpoAMK9szZoYm+DV/4ie/kvy9K+Z2/pfU3LnN2fNccW2h83J
ok71W+Z2O2qyNSmGHzEzZuEKk574RKs1w929+l7Nh5boB9y7oPsU+ymzZxw3kUJIUnFLzKKoqTxY
JpEYr5qW/7sc3zk4+aeci/dHFqs0LJPvj7co3N/en+NKO9caI0blMm2x05WvaSibbeQQylNASbP8
rp0jcWq1mmA3J7g3/YsRt4Qi+3X2YMS9utAR2N3uFYCupj4fDt0AGftmvCp87atu66zr5B8itiOW
xJl7qMbAOmlGPAGyMnqxqEbprM0WFjxxYQG89VVn+go2TyG2Ue7aZD0GNX0VrYcOCY38kM6H2y23
y+L9L+f/3Y///tcvzSSm+q8fCicu57WHA4wbhF7/9YwiJcbFr6P3h4HPH4oK1YBumLKXxkeYhKLB
o/VUtexPB8IsS3cfx2LadA0OPa9IRrzdjbFxnThfuUZ3Vg3wnbqgxWpjVF1Z0tJ3Q+URI6YlAxEn
9ieAsHY7RG14mj2tS0RXqH6KXRxE3ptrfWXnDrrRLb7QZuwhH8vs0BT5PW5Ye9mUvrikxQ3RFcIW
JoDwSacKtdLqDuiXWe5dg8T6Qm/2vCT5uTDpsjhs75vXcQZo/esPbpYj/v7BWXgHdRPxgqF7vyfM
G/AEW0uDB5mYHiC0gOJ2pwhVRgd3IhxT8oHYNvAeImRRIR3oKwG18m3OPKgw63/9ZuSsRPzLqW1b
DDJoIm1GJw9x5F+/RWF66BMi/Ow2WjawV3F9toxZyDAgx8rx+1EP0BvqvEQN5xCCHDCdskB7NceG
a0GhTt58cOV6NOPwNIbGpm47dw8w64xQwdyNtT8vVGeMI/rL6aSLvDyFFISDYvyCd5SyXPJ9rOQz
AIbkqBUslMDZbIPOMmnJcuj6AurEz/uwzuN/8ykY//UrsRzLsvlaUI+i2vztU+gq1qiF9KqD1Vun
tAvMOycs3/T4I02I2fOtbMOykAq9JLcja5yUDCxjgmbnTGI50JA42wa5O3pRkOQEaQHuhXrpuo0x
uw9HNooH9iFHSdz1v3nj+t98fZ4UjEpScN6Y4reRKWj6lJnHbA4QxnFUUQmmXEksjza29hmmbLm1
THb1WUnispzIlqqNkcRXgLfOkBICEHufUw8gPkJfIeNxXFVBo5E9PKp/M8ajs/0vZ5rNeMHMOJ9s
0DbmSeDrx0MEDvX//C/9f4dea/j+wHLNrWCY4wjs1/E4tHvLxwbptuSPxABV72+3iD3885Yy43rR
2i7yPSiD8ADb+I8yLtmhRv2+mxJiLiELyloYL1HaADoGGrdUWnGefGEdDarPD1UmMyz0k3yggKGt
kjSCEB6aIQtrp75fbcNIy5ZaI2i/UnMfV3ZhXWLZYJUE0YoSk2hYv9WsR2WjIGm7snmXItxUHjWS
qFctnkwfhn8wvmaNTJCSeeFaTuVDklMVKCaZrSYvVJsubaElBnmxNwOFgVtX4UOhx0/IedWBz4VW
MS3aZ0Ja97XUv4dycq+iLGHfgbKinh8HRF8k6NPDwtsrvJNjb6m9ZkTNBq1CgkhDJhu3055cHJBr
08OS3LRDdPGE/Jb3eN7pZXtyK/Kw2Pc95vKbG1fjecuWhum2coggKjtRXJyhAPaGeI82PgzwoKyP
3lw5bSlqXV05kLIDppf6srXz5+CoUYYE9Grmex1G4cZULRdGOcOZ8sg89tXn6AQmJOvWWiNZnZ2w
+veUdMSHtpb0k71ogPdIpQWK8DGTxhdnYqubq+8Q7K1nEWcTJQ+u/2jM7/OUJmlH4WJpOdOh0dHf
4Bf2qJXq5ppol3A1NsaZsgimRJU+6jVllymOuvXky6MVDm/A9OUbiit0Y/ZL12jxXYjoMrClWlpQ
SZHDStYcTnLoSoPGUSX8VWFDO6+oKbTaNKx8WRK2hhRGI+J+MbZxeK9SvL9j2L1GbN3xaQCMiVMU
xYV6T5I8YMik1jGE2i7L+8dybUNYOpYBrKKRfWdvcmq0fQAG3BfTfT/OMECZgyZBq3YR0GS9dNRJ
5yF+Zp+ZztWaiJod2W1/0Lt0VbJG3KnRd6EYkTSWJFTcyHZCWV+mSMkDTYsAGBmGBUdkhbWEauUd
/DD3DlOWXyMvHvfDLJzsLQI0ahE+ApbUzi1ObOLsuFUcewvPO2g/utHSu8O3WRxdjVyanoiQaxjq
IzKm3HpE3OeTjwqTAWBhUW+NJP9DqyRchcw7azJWTAYmKKRawnX+83Ts8hFPM8FtCFJmvrt0Nq4o
xsPEyNB0fQ3OgNFYsU23s+4PjV4Wc7L/VvukxFiDetLDLj7TcAXmaTvHgHMVd0c5rWVPbmfpeN4e
Ekd3BzF959YBH6IhaoOZqKSC0UXJUbqv9KSAgPTC+gBRd7a0Qj5PViZ3Wi7kpsm58q2muhDa0h2C
QHXs2zh0CjxTiT7Y6Kz4aCrT2/ARkxHpr4Gget/nG5NV9sHCGQB+drbzNc50eWCxFp40Eob2E+pX
EoL57SmowJLZmf3k5BMcc4IHIHZTJWmE+dR3Q06cTRjt2j4VG9CE0UPh8w+npQYXNJRzznR/GFVI
dhXc94NTkFUtFOd3URbOXeCQV96q9KoFnn13O1gWiiIs4dO+RxW2iqayWBN/49Ivq91jhoceEQn8
Ronn1y9sa19a0VaXVd1R3I4niMdGUaxuN8mf4IwDlDpR0qEs910nf+bezF33PuhSbY30Z1j9fCzK
IKfoiPK3xvyU2/NElz10pndHckq5FUnnXWH5A8N1+ga1c/kMrlxHMjg/FjVRusIQW62RCnootQfo
q0ESnAo3yRd53VO/KsfuRaXZRctD0g8o0L1oyGbMQbOeAmiKj8T+LG9P8pIyBjlpPdzu+V4R7JoG
0oDw8eJGdvcpTFcHXzLpwCVxXNH5P6rOkue4psm/sM002Tqkp4I+e/KUaRzNojeQqsXBv1krGvLv
Jk2Pv4aR2hKm/H3SbKH40ujLDkOX07Bl3wMPokzlzsyrUy9Z145kDuC8sk6EqLcbT6G0pWXbXBMS
RK7RzR/gjgc16J+GG6l70wBSi6LLRjSUkHCWmtSWIuDdDckddo3T7F8vMH//Dwj5MkwpPMEG1sIT
M29+f532Y+SqRuCw/jfDLtw0lFuvZmm3W2j91RLs0s4Al3VPdIn+jGmBKZ3mLci9NFxZPmlYtx2g
TjaSZ+sXRy84RcIInQ40P73MrVMAt3XRoBBwXfSBOUvP1b/+Byz395UL/4IHXJ0sB5iQrF9uC/pf
Vi5Er3Z+rVvga3DnQ4nquidk9rDq8ijbTfYUrG10/5feRWVGkPo5bOeebPsQ4WF7GDwN2ZkkASQ3
2pWMLLXKBt+7Tg0oDmcqtCUtEe96O9x+INLwzYiN6DChZ9rmIrh5OqxHaQAwJYj+PmlT6xGlY7oa
clNtMXxYj5Zym6MU86yLoOUxaWIonUI2O9Jq80UskukLe9zZQzKUlyElR6vvZptNCkbPng+3W2UO
wYPcI2inc3somtMYlZsETJUGe4BsZdS5fDZGl1SmsAoOmmPc0Uqd0IIZqzFi7RCWeqstyoFIG0KB
gGAQtNmLcNhRKaZVW4uTkjb8BT2r8jvfy2xsIJW2iFn7L5tEd95Fm+1tS0XPjlsABO/KjV2EwSGt
jQ87j8KH24EI6HJTmSFhm14bPuSejXgI0Crbywh4+2R9eKpGQ+MW7MCdwbrCaYMDnpAkHcgJslvR
yBWiBgPKpyE+VTzcDWIIXnqnmvHhuh1tEK2AaZiA+i6KPt52wjOOuaD8m7ewwYhxGy+FCg4/Bj8b
ICHk6ag5eXIkyDYJWOvQBTipeb9az7d8o6XS/YimYYLAPY9ot3FsEi3SYtsgPr4djcPtUOQA0bL5
0HWaTYrU/JO4776ooUYjJ7uH0MjH6+0w9uN4JcXV3NpUExY/f7ACtNg8BBn5rr4K7m73BqPv6WGl
GV9Q3T7I1H4Bd5ptPV+IbBH7Lug2DJGLgTXZ4Xbo/3lLOM4cCUNsJX1iEr/ylsUOoULpNjX86myq
Yki30m2ddQsWER3d7Ulx3exkOL7J0GiuRmlUe8evP5p5fLodagd0O5a8+lDMtYpwLl3cbmXzXTKV
dxq2JdRt/fcsOs1I2COZX83xdqseE1bhdnsoCVqjzweup7Kr6qyTPHaGkOl0K2gc1c6c1PPtsczr
SlID097ZdSJodrYNjtFzoD+qHidMFz7oiaifG6UXO71p+22Pv3UZlCybRyXHixykD8I3ip50Un18
W7RfmykCUCMxBuVJPu3bCUJ9MgbufT3fan3h3Cep4rFs3i2QULajoTCcwba4xzh0kcHQryLjB4XW
TYVl16M63m61syjrdmskggQ6jjXnwrXMtHk3rHoCkS+O0JNL4ml/HoLMtNf9iFz55w8I/EUg7soG
Vgo1vmoIh2WSgaO8Vftsq3EvzgzKh/Fr74pe0iePWR23/XTvwbMM6byOkNg7ndPIWw4EtLCEE8kp
LQt9M9ITXZisrB5QjIUnNwheJzMoHgJiUIk5y49xZrHvwC1kH8NKJ1H9nwe9FhPKw6xca6PhLnzL
tEl1IVU3KQEtulX2JOzJvCi79FahmBlLfVccfxxQnAYt4Sk/H8oGWWBDq74Ju27RG4/0wwuffEwj
Q89A5HUX1YLEHtOZ0aPyLguJQ7IRha+ayhXPKYry1aAb4F3d7ItVk5fURhUmNMRpS7QUpKU1AFH1
Sb+jB09zRZKKUrS1eO/1iNONpUXkoPfKiuljgnG9rU0yVbCMTGveT78DPBXu2eVmxxSM4JCJ89AO
8U6Q430mQwEVrmPfpDjUXz35XNTYEdy2Co8eb8LTm3Tf2AOuCNW4R1Vn28o2GzpdZ1WnGZR1w+tX
iIp5R3yHxtyLB+2aYGvukrsaB/opAezmeNNAyvH8GAv5etl7ndrcnnc7GM1BjMN0dsYI5Z7OoKBj
vdAX6Er1hYHYfnO7ggjt/vP6Sv3pdeiQFN0evx1+Xny3p0UEezPBCaaC+be6LC/QPc/X5o/rEKab
XYVfK7uVd45B2i39r3Ef21lwZkuCbiTOkMvGCj5cNKQnZbraVhPi7nZPROOpDjEAhdE0cVpX+or4
1/QVl++XqkrBZFUVYiJqPmeB/quwgvaKAWCVqip7lVFwjqe2ITAxGfZ5bFJWnUS6t6eIpnRM5lIQ
mCyQIgqWZJ1E5FKk6lxlxqGRNi8G8L9ZpLa2pIwXHfCvFbiAvPbkGVO51YkOuhq1HAlMSC0WBdNG
BqNLXogYXscw/W5HbnBCptOtB0OflaUOAykRz5Us9O92PNxXJmzsPLhjZ1ZvA7KM7rzRyO7iPkTa
RLZ47fnBvrbAeTljtWdINp5NTQERKYYIMSMJh4FVdGeZfEEkav9hNG63cEwrekydRmxFKau9EVVM
eRMrMNdtqbBLrvJ+xNBUdOazSqf8Qol5ZnASChOpCiYovCAggNXmtviQ+Qh7ygreR4cANTOhzIsJ
uz+xUe9PjIt/3ro9Zpchwb0a+8ufP6jCwtxm/jR2WCiMCBJyHp5TSpE/DiJJ5WYwslVT83HPXINX
+rpmsyGtYdyCc17eBtGoqIczuQAMp7cxdT5QM8AnMFAh0aOrG09lvp503Vx2pnGuTc9b1JNNsCby
+/FkDf54ut36cdfqKoxY3YunE16bpoG5CzODOAAKnUOrf4qStjhzWD491AicMpe9mksy83psyGQV
euFufv4Lt/+o8EkFbtGI7VXsn1qETCgaDNoYcVGR4lW2X1rbis4Gi4G0EOV9QCjIog9DRUh4ap1d
wKuRRU8hMlRzDeZDPrfYjWG8D4NQx2E8K6NUCwR83hMR0GEhmwNqm9Ymk7gWHEsqPeuqYCkzKbM+
3Q63dYo7L1Zud80Rk8EURIcsaQi2dftraUbUE6G5bklsglc914RoP/OZetkLwW/Gs5JYahDkE62l
ncciwhxTpYT09lHzUMVT/zRomNKbINs2SOJ6yPo4ezKH4lzdYd6b2g26SufRS5Fe4JkaXn8sowBl
5bgcxmlNmi99lCvN8oXW2+XltjrG3+Jd9c6FKlfCiiQVWSDdx17ahG53pMQFCN330rXby+F6O8BU
HK+oCGho4VTZ3h5LvNjeVWXIsmf0OpRIIXA7HAgQ7cWA+BHFOQ6rCC2EGyfRZtIGtTE0wmtGZI6P
ABPjpUGw+N7LMGQy82ckOASEaxspyUyNbF4qzUp3RYXC0MU08mxyadPhgxSkW+rJtbEcFYaNxULp
ct/lRPfR+DmYsOAYTmT4aqRWuSCqbDqjlwpfI+LEms6KniArGw9xre/6+Vk5Saq7PNRpjFl7b8jb
x8C+NFxmK99Ny0e9dNy7whZL9Enl4+0hKVP4rSKLdz+e0dvVWZTmjx/eHhJNsFY9SmdrJqqZIwkp
fmDl+zhq5LEbqcNmrIzOnVZS71N2QHiBgvbZFTCvjd5Yitaon3yTs0go+NxAty9sNMV4HFkZQIYu
tHOjp8fRy+tl2Thy3VbURlZaZ3anoiApKS8D9qAVF78eAbK/Xd+3S7tegUrt6ELiRWHTw3UeI1sj
VaG3T9aI6cTQanSwhrOORWtfboeB2gRTj1t1SGryakt3VLKNSFjYuNjCki4KLiN1boxpLi/aETST
VIhoMLwX7xlFjrSQhN0oW60nAdVABXHwrHdM3l0Tf7boLZ6NPlvDuZar1E3b92RK1gMY7mfVTNUu
0qzFbQl3W9GFU58eYegbWUt7Kc0Bsvdaci+9OcPIrr2dZeR7Amc4I6hjreLJqI6lLd9czXgnGVk8
xJiV1m5DzIL/PMFM3WY2HVxH06P3uNbu67TtHzDc7UKYAReR9agbzRTT/AREplSc+hl8Fg25TJXV
ctWXhOtSUBBbGQRiZ3QGOb6RSPajxhfiqI5oGuGme37zAeFstzNHdpF+7LCC0B37k3olZXdQMeEQ
qhNif+caZ80y09CgoYT9NgXxvYlj/H1I46Wpkud0UuEHetN1HCDH8QCB4woJ1AU/CwtKb9A+Clc7
+lGXv9gEuuzy/8vWeSy5CmxL9IuIwJupvDet9hOijwMKbwr39W9Bv7jnPDMhBC3XSCqq9s5c6efI
hrFzPxDNb70q2mZuJH8WI4CG3q3au6GM7j4ZRL8Rvqa81kp+iTuvPOkJJTPCxODqlm11TLsweVeH
NRMlhOlpSnBH3niYSdpxRdQwjrI+OwLpPqf0qq4Jy2aYrSy48ZcQGhQa+bXViHXGIhJ7OGC72iZs
LjK9i62r7x4dXiwaJHSUbmbvBZN9fm/6L4el2KHxFjFJqQ84wQsnzimxilLHNawGzAzJCswNwz2S
Hkm6lizUna2kB7OjFliD3/Qi4nI8PStXeZKNhAxEycH2IF0iZFZIsPFUbDfL3vXfJF4JVgWe8xD7
SIUAPqo6aFEgjJPch9VwdijBlGwHMbwQq5M9sj1r63uLpXxDzY24b0eOT2GbdwjL8OLQInLX8C3l
atCvCcvPA+Ge7gKtfICGPP1KydhaCg/Kn1Crk2Syotui2th3dOoScaOVvLYNVQe7KmhexuJUkay3
FCoqPQOPAdFaNTgChvGwpxoNR4LmCWdNbTWSnUQlL1ZtrpVIa2k2DD2k35IJDXl0Y5TSMhK9va8q
6V1yzhmc9wB8ZuQxbzNxjvr9WhitXMG7/R22CPsqnRQwkprIdB1GgqEC/9ybVXBzArtkjqN9sn6M
LoGjIOX1EValvw2ZkEQb4BzVa/JsG00hIrPQiPvRM9rcRlhvRlsS1GW4z4IcqzaIvxgtcB1PpgpX
OYHD8hbMHkiCxL1ZmP4akH22LTBE2FL8RPuc0WPp2ngTVQ0DXulad2F01r0hKBB7nLMEZK9sDKHY
93nTpVlARkM3Hoj5cu594oQ72rjBNsxw2PhaSUJ16Z8EqRiXpnhLnUB90nvvKfQ6TJByykspLDqW
AbrcJHU2oJNftCqKF7pjDXvf4u59c5MZLSXFkD+Nzq1uAWJxtTgakT0s2+aPGQuT0rVpHP1J8NvV
sAFJ+w2PfBPDlRsIGBaUEqGAumhXw6Y5YahF0epYuy4g2DBzhl9uitWPMh+U6qkl3FfdwXOS9tBg
nykbozq6LpRrt+tiAlwMeHqV8tvWW+/dfPednc01cEEvpt1a+vilMmG4hZQMNn1NUWdwG0pN4Fk4
I4R9t0QvKY4GpxRgNF3tWNmaQayf4tRJSVv1DUagPjq6wCpTWr6UfTWwlK7CVY06KgnjJo4XbPIJ
HolO/0MgvHeOxbAmQqogdEUn2XaIYyoHFCulODV4rowQsDSCcuQW6mcWaPoKxOUp8EErE/SEw9Yc
n3zMkFs0qqfYScajbniTZ7ojZ11J9J1ZTrJVzSzWoVqHpCOEp9RWzgh109PoTvYdg1Qfvxg9si33
6jx11cLhxD9DZ5xrVJhitJaYK3XX/YwwUu3SSjubKm5OFldieUpKLu16OWlUGT7sosPIrJWcwTKm
7pM63RoB3TVMpVgpCq0J4SbBkd41H61tl+RX2BfXCspFgdx9T9oSMY+aZhwH6Z10Xcgnm66QXTkw
LcKEMKiG+CE5ytfKI4MdFRHJi139XnvqNR2ZKbdMJ4YUKw8meZqsLdYc0UyJAVbp3130k5buPTk1
gvxArdQ9Fv8cASpnuqrqRzKkARnf1kP3jX6LIYcMMovY9hyQHhEXDKrQwU+q23QHYwC+GqCo1qz4
NdJSfRWDBNgaJelArfaJpTY7GX1DPshsN8Ri7+qKdiq6fD0CCMPyk2gLLyQqOjKJeQ/d8DkETAtE
fKfJP1qcJ3sB35foGcLu6qp+DYoo31mR6xwEqRRLR6diqwgHWluGXqnXwXZYA60E07T2ceQ55y6Y
APKOH62pobfjgvLINP+tLz7VLhLzmL/VoucbbE9T5+JImtkLOiQY6T0ZTbSmEIfQMKO02jDHxEth
hznnD+IT7lR8ywVFcopoT6XZj0sZ/lY8HDyIoT9STOHLBgtYYcXeEkQLXY8Bb1LRfYjWl5RK3LXs
HYTgdkeV3ljKHg93aSC6LVw+Dkjp4H/xPbasNKRZvDuEba3MmtG7wUJmw5qx6aRXhaAG1+LL6TJs
S73i/k6bEcO1uitNVO4xrjlIQemhhDm3cRXKxjEDl1ZGzbbGoS6CTH3JzCuTSpUiYKlsax8V7zAR
gdQkJm8K5UALZLbtuTqHbkldz8t23YBDTr7gSG6O00C0YHa1IHYXE5W1SmP93a7bktSpu9+n6ULP
9d/067FwxPTGRrIJbt2Q3QyWx3uXWONTlLi/Axj1i0oho3u0cCsXpvGidUpPipRQfxhxe1WQ/2+D
yuRqb3fulu5+tHD4QT110StleUaZHta0n5Zk3ohVFJi//LK3tp2EmAwP+dKWdnsKILBfRlXbMLbw
IfS/yzoz72aqHLFpbVqjcG5Fq3+OIxiGkbUOgdWyeGsR7Mu8XJemQqZTaCGhroIcFb0XLjpN4EBQ
mN8Jp/6qK3JBqsZgBhKgvbZlt2sLIlQ1IzYpVk5+3YgsZ0ex7i1iqJIWzdrvnH7dj2o1NWraZWZ3
+ZV25wUJ8nCR/vDouA7uTawhizytcRRL50WGvXtPXFxObui8UOtM7iGVL3JnWxlyBVJBVIFbblZj
g0imzm0mBZAzgpgpMlLu+IHv+Kv0/4REIpGQo44PLUYSTVodKQ2o5PRermpfeWsEa0EpJgpTtfRc
AnLdpH7OWAtYqayOfkA7Pw8j1hMhzaHS32EodY9J3BL3w8iCuwibJVyeHQvmfdGS0Fy5YXejhj99
0zQNwLPZ3Qac0EmpBKeSrlUchhu9BDXht1WwiwvzSEIulMVeeUcrrO/UiBORNCJ7wvtdnG1P7hq9
Hw8YsbmIA4RZ4i6nBYTiQJvW5UbWDGuuigEt8wDvmVvyUZksLLzYujOZLqjjTGGTnblvDLks/FIl
zdM/h3xNtmVeiY0k/DXG/4HP0KeOPqViJ744Nm3q44zBjBZUyTEXYlhGdsiEwACRpWjDldlkdg7Q
KeAnVQm7WbZGyRCfEQ0BNGS8aEm87BGRr+FaE67ZhO1WT+2HtI3sGLrDL7sbu7UtDZsIHlMsy6AN
tgV2Gc7jp5m6sEpCwHO1Kb4MwGS4uPMMh671q8Tnuqq17LUtiTEHxoNvICSzw8C5RlI28X95XywQ
Wz8qLwkOWNQ3FrPim7ScYaM3Q7AKu19VXyHIYZmwRlujY0+DfAZjI//JhRFXffrWh05BEYE46qI1
P/IyEeuw01SGePQvXoKjp4kx3iUY8HcBod5QrDpja2jlIWXG1YwYJ8RI1oQX3DzWnZDeMia4ZhDu
C3ogg1H8sb16Bd0hOdSBloKWioxdqy0j1yo2Bu6EZ7vBRKBo5W9HUfqDCr6c5VIe7vGoM8O9DEEq
3hG9oldQnXNotRVk+8Z9NsODi/iGFQFM+bYP32K1GK6mNd4KwoIPVvHWV9k1z2CQkCrCo2EcrKXG
1ctSCFSfmPKK2SY7vezA/9u6sfUsGW0dsywWVPqtVVJBy0mnyG479bDeSaPa5sIPd2nU0hDL7mEp
retQe/2UYnzVBdkZFVSIW019rDewmdmjqz7HsfIax1g0lTz/rQ2nnPBRm9Au4nVw2yvO0o2i6tzj
hq6KZEBY1zun0I5ebK70rE7irV/Xw5prLFoSV8iT7U1Z8dUhLV1vmdVviA+muB63X5GnEez4LYNu
CEOYIIVlH0phoJRwKv0Qhw0nYXT2ppZEGwNF4V5a4S+utvnZaRjXYjOkBdRUXG16EyVFdgrMMH3y
1RxZTUZMpdD9fR9RZlNHrj+Kh4aUQg5dD1ds89L+HTaZe+uZw/c2WZ+23kUrft89tcCqBm0nk02Q
9t5KY46AoTvYByNjnceEBD0GG4QD6Ejm/fkvXBqujJ3EFJHcSX1xvuPY4+bFLSJx2ZSgUKqI1yP5
DlxZXqfJwggcOGg134VDOW2aMDVpd00354NGH8p89/2nDv9L0OSYD5vpZmO6xeH78d/P9fde388y
32G+Kw5qkwLd9Kh/XuXvs8wHBbWScfnPze/n/n6Z+W3MD/jntb5vzkfV+b+Z3zKlbJ7n+93P/90/
j/jn1f/+z9//4993k2uTdenvu/8/j//Pf69LCJiqO27/OS3fLzHdRdfq9t9z989Zme/077mbX/2f
Z5lffb6X33Ah+/4E/vl/v+863+Gfo3afv8R2nF4wKdc7Bc7ECo2yiYzFGw5St9cIUcx3MaT6rhLE
HX3vlmGMqc3srqQsOk9lIy8yJzkhDsrs0oUjKsjOze6V2gDca314XZuQMXyThBbzvEgYL8poPOra
pfKW+Gn8Pup3mZrmn1KzH16Vpo98CHeoDCjCuYWkyWr1O7ssQDPSnndWVq9josIBYBbJ06g1A4ue
Uuw6dOBPdoNz0Cey5EdGtnyTvIBwaQ6sdr0rYJ72kvq/5oiQKNISksJDMENTYohB455gtqzeRLGT
PuuVtZS1od/jaS/OTW+BQ8rf45wlpWmknYRcrIeREHTxSUqL/1Oz6i1kxJrcNqfW7V+Nv3JLjWoJ
/radBmfjOP8Hlk0qntWBh9C93NhmVJHXGnZe5q3IeIHHOedJadB74qXWzCNlXfNWTqds2qsG1qvU
5j/6wYhe+jD4CEIjvPT4wF4oCkOyYbF3nHfjthYrUwu2UpTjM4bQnKyxV3hT1RODwM4Qsn/FPxIe
CJ85KRYW9WTUjTfT1ottWfqMoFFsvjUhWhyLicRp/mva3XtyXJZjb6oImMgFuxkKrtVYV6ndVUBA
yEGbFuAFM34YCYvcFKuYVIiQodinKuOKlzgpHxjVnbNNXnznt9au8Qbn7KIDANTSkFNpGcVeeHBa
Oh0+FJaUdUQZkl4w4rdV6AD2UjxaFF2mfTRaQovCaCGENUmwib3Ep9llhGvREx83K3aYuQd7dHje
EvyS28bIsNqc7pww7gTjgRHwnaNldFTu1C46lQIbNtVDsW8cx1pJGwpQxbSPNPJGf6cbow6p3ANe
Q4Ou1eMW027KVMwTC9Og6BlNzZABMt0iqn1vXcSFeg5SgqNGrsl9NNgbfjXLsmmigzvIRxgLdLwA
lg6VaYcP4gyLU5tFn37SEyyj4KPwK/fWMiOHmVWgJCYoGmxmDQK68Jd6JMxb7xjGzTBYy4nKJza3
xMzfd8HOFI6zzoIM+x0mPmbS9PbQsKhXz6rSh19GLDiNYOWkOUDMYro4xV51lJ2ZPvU9JaMMc3ae
jMpRxYJ4n6a/N7d6GaYdUafmeghVd63amE2o1Kh7Uo6Ct8wqfknH9S8Nwr23niCywO5fWI/SywdZ
wjkP34i1Go56CcV1fgi4yXBrKL6ynv8aJK6xbIwBBv30hJWrvZtpAKE1kOo+lbLEGG0XZ9K8FGyf
HsmR8y5y0wOETaTYncM3NXtLKYEXS7JF4BziRDxGMi8edl3Y+x4Jy8L944dNdPQodu2gpuNHV0V9
6iMocxnp718ZgdOJ36isDzJwkbDIbyhu0lut2e5WDpDbbGgunZKKXzINnqM0qUGd9iqzH4kCsbTa
LY7XV0Qizhk6Gj9prw43yKlMWrZFf0b/1J1VhEurzOIF8ibceikycJ+J84bnj3e10XwYBHxf617W
V003yUmaUojHjd1yKhV+nJfRt90lmGNMJl4U3NQYLQXqh4eoRPQw4AStqpAs1wSFwBz14hjkvsKL
OOvAN4hx6qN9wWQCMSq780bLRrKqCqPZpKyJUcSk16pxDSQkODrrqHiMdREeVEoBK+ByhYnvv2St
r6ViCBeZbNdRQ/BrZo3VJnF8g9WQ5kLfFPzAplgZ1y4OiZIAJ0MS+bMuF6oVaJBeHCbKtcOUbsjx
bbtZvrZb19lG+JxWpkBb3hiO9+qw8MFO7eFj4DQmVkmkIa7iVq/9d8UlVzm0xM+AgX5RRm19w+YV
HrE7LWTJtdnMk+AlzBAXjLWEd6BJBC9CeeoDq7lwIXoWSImf3YLGWu2+K00PJqUIUEvD+m2bmv6A
R3ll2quKxroZfA69a5+TRtllXqLd3cpW75lqRsdEq7+GophSixVTZVHIBE6lq31yVJdctzwCmCTW
FnP3h1V64SMry2CXhw0cKzuo76Y1fcxDmm/pdCBSMIuPObWpoa37GANmu2M3fFaY5ZtxtB5wE9VN
zNJh2wBHAM0lw3M0eOtgdMpfQVaQaYRg7SHUAkpnUxcrP3FRjnk+9MLJfDTSd7hLLo+EAsb9TqEo
eNXgJg005HaElBYbJynMgxz6+Eqkkrkshecu4tB+prAU60uIGAviffWbEp/LKcypiwz7KR5KH2sx
7pR5N1ek8zRFJamK6C/zIbvqkSpEsb2wAuFQmuBRVej87seElFv5G/WXdTTC4M31hvrxvQmrX4Hw
ImqInX8wc/VDryqF1WXj0/5F88R1q1uwcKRKFyxQwLivUVZWq7gTzlUjR2tnpH1yaD3qWCW+nnH0
rSOpXtYxmsRAxeD7G2tsfuiDA8zQDSnlhynr4noyx/11yKVF9pTrGR2b/3mcClC+oS34g4t5SN8U
Ctkx9ov82FPGWpWlwig2savmjR1V+fctnS7CxoJLlnXR2fSTGjUd7XUxbRoNDOp/jjt5CJ83Ns9K
HeR3M7q5cZs9oZfLn5zCiPCKGfrCD7t60ThEJ3qmnGAZns4oHcmrHddrCzPEHb1SenUDCUUbM2NB
her7EGuzZaP25iYtmBTNkXLzhbmJBkoAY+qTzthG9zSpiusIRyBEXnK3M1mSI2y2oDKD+upO9xha
90Qkln8MJ8GIW/rKKsFuRbqbBemHShAOhPBYqwzdYIy4GWu+2JOTtTI8dTjZkxai7eOCvidfzmWZ
TnnNZiKtTRqZ/emmxVBXx2kz36ojF3rNtBsMqrKuzPy3BUi8WODcKRgAXDRTZUMCu92w5qZDuJ3P
8veQ6KYsbeeD3/vzn/4ezPryDdhnnl/dkMxbqyiGd70jTjAqlkZbXXW98p+lhWTPcq18J2OVeUDN
eil0ZIzek42pxP99Kwk97YiWj1B4jseh2e/x2Zwz4s5ucTCqtzAJ32SemwfHrTp/wVBNgrEt8NdP
d5k3YdlUBzffgAcAFTHkww+vB7CBPghEp+YRWyzzX6HCbG7yG7220Bi5OJQrF1ji7jv5rtGyNSCX
ftOhG38uK1dFDw08aP4rrdx46WsN43dnXmqlsp9HqY/P3kUlzhYlHKKPTMh6A+oYNAgAzgVTWfU6
b6yKXLpMUkVKaBuxPBUq2B+lXbhGg1pSUerjfIthqQEV8BMJpDjr0/mZb1XVMUto2rSxI86unU/k
meke8z7DPko45zduynInlCF6RsyY7P2Y4r3QK/FcM+7eKeUjY1KiZ73rSgTmOOZSQuMVhXyzmSEP
QDi5p6OTYKYqqCJNXPn5GKpqIsewAG1oVCOgU2MzXQ9e5EIt4yGOIHst0nwQO9N1jUrDooNBiEiN
OeSqNUmfl/VgUBYY++PoazvPAsuK2a35yi2b2cwcjDjaE0jYbHB6Nuq2K4N8nwaknGHUK4ABTzd9
1+Em07lkw3+ZLAoKQicLIBRzGwo5QQKAYj6WqqVxmm+Rpr1UvGpYRc3YrhGk0Opts+aiBO11Lk4h
sbUeQkTPtaAcb0nSQvtuzN+Sxtm3PTDnntWSpkb+YdCUYd33erL6nnETXggLGMyeESGJLQz11UGg
dE5dcIWpjLXXqorGPW1d0I9IetGphPG+irv+NaZSBTHaKk9lIPrXQZGPeBisLQ06Rh6Scg5RrqX4
bLFJx7kYoG1pB8X1h88h74kbcEakPcwFRaZ9EWDePpCE3Ei0dj4KoZRr0wYiGYd5ckh18rN1Rayd
wG9/dAG8LhHEqMZE1BzKJF/XUeVumyB1GLDr6LVOxwvDuvZmdsZXHMW3NKDlWMm2vVQEiYI+s9pL
Z3JBoEJGaOMxycf+RLG2P2UDjajFvC+mgz6pggRvp9WyBNlBtU0+DGAtL9MeP8bmoXvBP3sByvxd
igJ2WVWM5Fy+rykc9odqIqwZbAYm6Qnl0RMdc7ACQy6MUgyXUpd8nPSpVIfvl9UV5Qczc8rJkL4q
EFVDoLJQmjYIVZxLSDO2S0N7o9tacSBAgMUz1pOV2Unto57GLtuN76NLUwih+3DzR6u/CWHg8rVA
jlg2odSd5ucb7C5kPs6rWj4jdUWz5I3Iw/KjbphnJpr5wfWuvkR5/oZaZPLx6/6dRDXr0pXKqpW6
y6+6ds8Qy7zvWxpV9qEG5MMlXsXNU+Yf7R8/ypR3NUfB77mwAFPDzD+CNhX0BaLwFlI2ZVZVfM3H
6fvl625EDTLv9sHZCMz0vSYR/WCnDqHz06MjOG/om7nkJZGw7qjn3ubXQk2MEBInwy7R0uJDQ66g
Mg18k12F6InE5dV8tzTDYKSYpoOc2WuekJQ/zU/ruK635o2Vu3h6FRWJ4hA3cB+DtD1aWurAh+F4
QUow411aYFZG5ygSeZ2Ps47LN2kVe9t5VydrdPRE8Gp2CmoTG2nC/K5qJSClnLH1TPiA+Qjd4jS/
qxBozyYWZbedd/1U35jATl/wsHWnscorUqF49RZJOGuEITl3AmtI78n9/LQJn8I2EZr4fniQKDvm
XuOzhaPh3A4OaQ7Tw/UC4HFluePJaZ34pR3Edn54Vvj1trRqYzPfLarUIyOq9yAkZTzDCmP9ND2c
XgGEbixV/JwCpgyo79TEOo2qyD67EoNgRANhX6ap9+rltxpwUoTD67Pwq2gxn7d8Oj9AWIuP0RpW
telHr9VguseqMgHXsZbc5ZnwGeIQhHai9NZ2ipgm7MLq6pASvzAoInxKDXhuYxX9paCwGfAVMMLm
hsxTvYuoeu91GsNtbZJ6Y8Lva5xywEeQ06jeV41WfkYi07eu3ymbeVcbYP6W5nuRoeYJa1SRic8j
KqoY7ya0SDX56SF0vMUS/6WuMzPXyhZHeQCJKs9i4jDC6FSjln/KRfqD5ob/OdaoiQsN8ZPsVX05
6rlz10f/gwHB+bAcxOK0ulXUCln/mnQ20vHQRb6U2Bs3AvpQTJ1yPcrpC5Y/bZpL73mulJQrUrlO
hlj5qLlmhiAdn6ViLnULDYyLTiFWEf7lEUS2yDjpVvpCgFfykKG6VITq7HxJjohpRghpA+O3A0pv
i+1FLkejRn7YB5QFo8JezR+Y2ubXILFeldbszopqaUeIk6wIkc18avzchCb1pzjJjBNcL4hO06cS
JdEfgmfTdaMF01e/tm+JcD+oqw15Xfz0EGSpdbePYCo/mWibKRHo2arOPO9T2CGpKUX4AqWJHwcG
WsBCY7FmIRRybVBw9dCAI0+HTkXtWxvXH41P1vBJFH7JFl1W5xMU0OaxtUT/H79Z0EEpOiZfdYzY
Xo+a+IgPPH8MUnujG5V8NT4wDS1to8uAaEzTNeOstkim3EgrvoLR/OMCwn2KdJzgfUvI2nw8bXzK
8AwIgxPH62ZInjSvHjdRbjWfuHg7y8dwS+TGAd5GBXaSTAc97JW3oqWZM71jFyLWGmMuGbNDAYcy
a61XvS03ejARlpoaa189qfCMBYHX6lUPVPOsAo5cOq4qv8oSgBwenee6S9aJRE9nE+Cy1vK6/xo2
EF/qL6k5wYYkILkfRve3RvQzdbySz8frmJPKTH4KL77btTzgfSG8Afc21p2hoP6RZxtDxcqqmEL9
arToqHlJ/Fro4sDVYFjFAT6eGquKkYXFNair1zx0bpnollXYGW8KltOlKm150Eu8W7bXLfsihhQm
qwjO4tB+xlb7QkPanOCZXtNlx5LhHyWCl9/jkh97eeqlE/4I6H2vh8SIjikV1HsSwBrXgYouBakV
56omNDvMkv5udVRzDGiOq/X82dimfTCrmkVZEKNOakWLiiA8Fb1J00briqdKJSLOh9H3Q5Pkvhde
IZ9UH/LyaOqb2HTbtZu21deobTVTpj8K7rWSsTUeK4iNtxaB38KY/qB36itY/avmSPtCO5sWnah0
aGh9+ZxW9TbFYtyzivmhyDBn8VOnVzov8uQNiNSSEY93hPnjyACCZ+dHXnJNg5iBtRCA4wWfC/6j
3nJ+wF9eVmQHfNY887p1l0rUjgcXct0tEjEJv+Te/kySZmfZiA7rjkvPMMDNHSmP3vFMQ7PhHrh4
w+ogcSgEmmTRODjGga9zeQN1+mpqdvNm5b+0RHG22aS7H+hFv1ehiX4Azi3X9fzTLk33EjOOF8Ko
KdRxHa5LAh5SK27e68ivlg1z7SN+oeZ9HU1jT+fsGr+xjwiCmmWox917MTJLN1LHPeSK3r53/rmo
m+ZNI7nkZFjtuW6jN6HCKrVUA9q+r1g09hmdurxLtyZCy02V+19OqQ83+nLuPWyrx0B/8t0yB2+D
gpLVNdM9/MyyWdPVf+oG3FVMdjNQpsHvuZ8RNBABzDDIdvz+szUKTXPXud6hd730gYiO6Vwf+JtM
iX5ahlO9u6ajbnyJ7riMGH+D2HiHQ2nyBjT5JFvrMh/OO6qkXRhvnAECcTr9d6mW0zqzq+Qq3N5/
jGioI4zh70Jifm1LP1tT7krvVde8OlYmF7kaV5ch1tVnkyt+ERrDe+lV7q7I+PnY02rU96BhMidv
L6YOgyYQkQ/os9lOb/E9Lfthp5touqJgmxFv8V7G0R+n0oobkix5HxrtzZ7G/GJu6Dg4pDo9xKM+
iXmRCa6bVNVerExH4TUm6Ma7Or4AOCY4pEXMlahBg6zAGG8WKECoO0+R5dgvOLP2euyThBC/6X6m
bSVFAeq/4wGnPhKh1BV0cV3ojW5UHLB2k4kU6QJx2bSP5oKb3wfmv6lpE20QhL10IWtAbA7/bv4e
gyq/QV1V7pUYrqfaSoi645gcy8g8APsotwlR9ASysdGnuLZ5gxYoApT9n31Xp062nu8EdSZaG62G
I+Y/f7YH+Gl/d+db852TRhf7OkKN5Do1M1k2HbPD71v/3+58TGnRXev4vOe39nczv8y8K+f39/dl
tehelLg3+yFCkRWPMHnSaeMOFgkXyWo+Uk29a5FbxK5Nf5t3KaKM66IZvwj7YoxNkN9QCuYNI6km
AufvMzGe2+QEEHjfTbrdvwGq86352Lz5GxH7v+73v3bnh3lmvCsYaHaNTXyNa6rFurZbasF2q6lr
z5XJQTv3iR0e1bQPj5rafgKGcddOWLoJ6QzoM71pI6dvwHwrJYrQ0UE0Rn1PeoKJS5QBETupyN+k
oCwuiqZYSp28ggVQR20iWOmH+dbfjV0k1VKJJRGBihlgl0qh6CYKaXWBA9MwgkPBELnnBVdV3AYa
9I8IRG/ikgSnhUcXb9A6ypNf0RTrxeiZHcAwRtlOavo7ciIoz4ZtLVFw6GT/BDXC5kqF31vZJDa0
TgI6HWwronaqlyMSsjnhRI4GLAWtuwWlHI9MRkfkbdGvygdshR5GWXll0ZwDT6IljJ16F6Cveu5q
7DYNV7jv3QIX6o7CgoFMFJGFbSQHhE+UPw1D2dp+RHBTgqWJAqlxl0VVLPo8MonGYbcQ8RvKjGqj
TxV/mfi3cXhG9OlcUUd4tzRp65XqkQ4fmgheWgUupW3jWt/AFNNZ4f+pM99CGVbYN6uRTBiSSpLP
FxWAwyIPcusAyhMBLfpWZVrnKKugRPvS0VVDNBI8u3EznERlUQnCS6+Skq2TDBDBdlkGkXXBRuXx
RleR15MGIqFjBJX4LMy30QjV7aAAuYg75UlDXbcjL/UpM+oV2W3Gmx1+tFW1rxudDkK8IUjB3w5u
52/KvvpTcyVpcGoc47b6g4IuUZZCG0hlAGGMjWxctS6EaHQ75WocNlqsjwc6Jq+RnJyTE5NO1MTX
VGKSrpumOLXEPxrkFJyBKlMJzO1LhuukGEAy0U/ECWKJZqsxo1klAr55WAXZPhu1Z96PcUBSYx48
n1+H32xyv0VZjiWXrQeajWmWRfRPX/F6NgQ7Rl82gCbEqpzcyfb0DPPTOPO93eYXarZsEXRR8uLl
X32BTnvwOuclqstXCwnTYcAwfm2AMizMcHQvNoLDpRlZ9Zp2cc4oRi6dhlx/XKYsl9ATAzyT6BUd
WdDqr6jlBJwEss0AHPGRGlPycOCEycqY8+lMrLqpbaD+lUBkklCjikxLHT/SxJQx1Js+ZsURIele
SUs0ybYfTzT0gesgNh5acQ5NF1+uqwhslJ4dbUzY66Hc0nNZJC5e4MaL5S4tcJmIqI9hc8Vk+Y3V
TjQQ+Gdo2N+NhMB28DLo/TWfbmkW5aEtd9RD6zNlPG0xYB9ftEp190UmcK71xgEWlcbFcKl7VrgA
a3H3ZAYqhf7J1DeOVjPhjt9hfKjk3adev1YmaXqaXZBnmJN+hQ1GGPx4+U0kurVRzOgVhsqELUO/
VLrpPnbi4ZwHjoqXqUqYUijhxS2C5j6aVXOvRbVu2+a/GDuPJcmRLMv+SknuUQ2uipauWhjnZs7d
YwOJ8PAE5xxfPwfwqPLMnO6e2UAAA8ycGIjqe/eeO1zmLYMgsVPSGXsqR2gOpgVC/OhUDrcxo7lg
ki+iht5HbRrpHbJtCmwCA32krT8sqkAtTMZ9SPDokblhsStGFG9gFpfoxbEFE6+2ZFbtbAbJCSVJ
OSYJLsfoUVDVscp2a4uk2peTxH2we3Gc174WuRs8dpQCUeKJMzVAJKm91ZHfJc64z81VKaxsOzTy
MdMEIC0RXxyLwgX3WIKZ6OshklCrldYj2sKs7R18A6leLskyy5yD9JG6kb1cq7X77iaLyHlsysJ5
zYaaeJow3BpZhvTaauQrXjnw6kjOcD60lwAimVOIdlN0zogEs0cCjF2g2ZaTelghMGan1khQ0xDC
UY0Ki4oiwCru6SEPKQXeQ0ODIx2/UQ6gJk/1b+937pFIqgfTKvPH1CCjwXeoBuZ8jQmDQjwcyC3y
pvnWupnc9nH0TSlDujB9QbOZZ66G44s/2zmhSf5uBhmo4siVjFJaQAO2JKkRD0+PWnjJKZrtowT8
ZBFjpUjq69AMSGx1E9a0b1enIe3uUSyLB0VxFiGmAQTP8LqTRiGOK2soWSjcp1F2EnMHz6mOUMNF
Ni8H1A8ZLi+K+qNGM6gFNlPrFDMx7IVtHTABplKLN4SbNdSJJN3JYiKfEPTmjAgtsNAU6zpCrJjT
/3XCacLaMBKdT0ZRmjCF6gKCog4AaCy8e6qYAy3uGpR3pvtXHY94lKKv8D3+fVqaPBU9D28xSXxI
N02imjpSf4dzsyc9+UwlKFkmFZS4VoEtrOtWvwRTL3cVYGw6y88E5b5rNNeOLtvmE/IVftdoQyVS
LMlArdZlrTSLGtvXwWg6fzkHfgHrgUyMlNdkSkEk12mcFg3CoFM73LJGR+ESlRWmUZO4SyQtTdcS
Cpxk3LKjjBBBJX/gWgWXQLwXlhnNumme/ULQo3VQqsK6Jb32e4uwAAW62RzItaMnTyRSkuPACn52
RZouQ5G82EVX7qzhlsDeAQGJeRP1JJcp7ZmFD7/kkOuMIGr1Fueg4LkdIsZptB8BKV5bgfGJ9JUq
XmdlFj7ZowvxTKPMAkSnXQLSISwKnyfFRbnHVtJQqBu8g1CRf6iaQkZDhUJCa3tcuea+S3BM6Nr9
MOWSN0156bNCu4dEVx5cM/o9Cu80rFLE5QXbxlYuWvK9oOv9FNbxsPeTjE6TBls/0lTq1HVro3lk
kZrNXdkUx4w4rH1V+hWsdp0Iml79keOs3Q+RZqwbEPVkDMYLtWTUXER1fbQqTM0W0ReVXpLwU+fN
MjaGdklcj0O93QEtZtnfodn/INIsRvmTamtHk5AEwhoSTp7B7EJREVEoWIRDTQsMZeQ+KfNtVVL2
Y9JIyyHbKfnQnpphdOkiDTfC4uoTkc3NqTc0B3f05DStRH0SXIm4Leynui2KO9tX8juz11dxToSK
0qkFUTP6SyTLkSfb4J1GEyOnUdJy5TwoDx1dtZ1HTLDua2vFm6SWsf6Q9S0GnJhsjdjqVaoZIez8
TD+lpVvRiFY6zjCQBXFOiKDQfw6ZD/jOQvzvZmq76SO15ynQvrS2URxx8h+8yXLytQhlPpaLeXtw
RL7hc1bDOD6mwbPbkX1pVLTnEig0+FbBuhMJAOMgOiPucG5je5ejkjrDFLnJvI1IGHCrVVvwDY29
0WwYUgBmJDlU0kuSSlFvesbNQ2KRdND68kEyds0UnNFB1YUb3XiK2xYFc9vJfc6IE5SqUDiJY7yH
6oXgi3KFqh3ZsDCf+XY8WP3LvuSyG0f0RehRjpbqW2vPBbdbgMVRMUlvM8DbTZX1h2HQfu9gX21m
l2DkAoLTAhkulGq6zQKhWyTOt5IctcpMGeoH2KISGqNLFU0eQ99yPzlKu8D+KRkdITgPtWVsZQ+E
NQ+EejF9d4of4eS9NDGbLpy8pebZnkrDzU6mXbzEqF/xjMSncmp3dFEgz9JhMupXBH6pA1FWskKd
0yN7MQMnenNsSn+V4WlrcMvZS6GQyo4EP6knPo8/4GKfTGCfa0Z1l8LYWmjx0L4MRfguqqa9ppTi
n8f8Or+Kzotw2BR3mxGRv6RGqKbcin46k9CVD4yQFHb7PEOOUp08nKYmVlVhrHf61CrldePd8Qe5
FFsrzLyemV7tsowXdSZ4qtZ4xtshVs+hbqlnTjyVfgGbMuU2WWTPfQ/SILRUAlilj6g9CKz4GBUF
7oOgv/blazp2+m2oYvBMltBBgQw/TKcmXnh6ad5pSVBxURjaK5N6y8UiuzXvq3qp9a6+Qq02HNGY
1EGUvKPF9FZQJLkoRdutGksP79Gqxed+oHHXRMZaGk0OyLYlwslIM1hr8R/XePJJvCYKLpIGoc/g
WRW4SGJuuC01pI3rVnQGjmRVG8aZzqZsw+x+xMVytbQCBl+b3XeGkaJ3VcqNWfzstNbHgDgUb1P6
ptKmchsMfrNQBaawokQUAeRfP3SVZz/0oDLWMtQRLpXFMS1QE9VDbr8FKOApoQLnKOJTwoxLoiUf
USWmXb0LuJhuQ0CHIw4ZZeTxQYWPuQcBUk4ac0b+Sm6suRqg+uC2WSR1717SghOKIfcxFol78QyV
cFroeX0vcSUmStIxAxoZApXNQ6amr5RPkxdLA7snI9/g9O5GigIVFdKs01YI2bl++4i7c4oAgue2
8ZQqcNEwzCd3dL+nfwQCdKFkTyAx8htSYp+CsUoLp6nMFUMHd1+6qvJK/omRNy8mz/UnJokgFWOz
vMVMc/eUQPuVEfbKDvsXLC6ZXuXYpXcOmi1UMk6fv/m0OzS/Vo4tE7010wTxrFXW40wVMXNwPpHa
PrVBRueV0VC86Aq9OpYNioN5jUBWEsg5H/G90ZjGui+z9qh2eY4cjPCOzvDso6SYe7SSYu3ZdAkE
AxNAi8Er7RRj7w1UQEuzt+91Pf3RuIXx4uvk2PhVi+t82qzAnLWhFuw6lTEP00rQZ1G2SswmulNA
kj4MXReuDGJTUia8tqFoqPMyFTdyOpycMdDPIBJLwjluSmxrt9b2n/s2dA7zS6rSaLe+k+TGlHEA
sEF9Fbj5bsg1yZcB2XPo2jZ4MhXwuVY04Kas8t2801ZD+upWEDzFqnHsYpoa9ay7TpvwxZwV1k2p
fYCrbnbWNPyq+IfgByAVtiemlwYHC8rP8efavDkyJvQjA0UN4WidaSS3pO7aQweDfEPfX3n2DPOK
+FvZ0Ih3jlm2BJyCJAUVd3od3Jwga1OVJz3z5QkS8a9FAwHDgMd9kDBNCGTByGNJpETMo8G9hCcg
uvLUYt5AJY0ib9WJxts46ujsIrtx0QW3ZKhSGKNKYxD/Zvb3mRdJLNFmo558DRdNNBj21ucsZKSs
BjsvmmZ/jLmIps4ugR68MdDiBCKbaK2Yek93hTMrTgBKW3GkPo9K/0DKBnIoeKtfnJcw68uDmU8j
mca5zjy1eIiHo5V7t0BNtrCc41ueW8lR8QYgTma3ULLJnDKtUS2Rq9QPgZVGTrIvjMB/gPr+u1+a
uHT9K5xtcbbMDFuOib8Na/B+/pbSSWciS3P76ysMMrJ2uU5oZOZ0n5ir5bGeXdy2eMmK1D/M2B6v
wjKPHlFuZpRPIAmdGuwLGNDqKlzKqrnsjzWHLyjwR/v5oAG41EFjcBMOucRXx8D3UrUOZo/EZ3AE
eyPPgYuStuRMC7PNHws08VszMrXjWPn6sY4BnJi2+271o2CEHPvHcUifMTWK2/zSyDAp6WRyo+mb
n0c1eWpc+LSCGzsDgKDY1GUB6yOv4m2jZaiYTS04lIgSsyFkSpubyroRJvK6xpAZgkRCBVK5pjk5
XhAjccWnHwZqiweQnf3KG7h+7AHcqxrX9/PC6F4a7e7zSyCuCQJ6sEeSlm+DGpOr6olXnfH2e5no
j0yb5FOeBg7jdIqFIzwH5LfGQ9uG34FOlj+4XSaLQLrRfdgGHTIOTFVlaJnfBvcNYkkF+ZJZtZ0H
/QmlZrkJ3Djc2D4JRYEbXIusqu5sCoKMMGly6lnIo5itymn3YxKk+6qKU7BvuAGCQBGnPAt+bSLg
l6d5L1gf/WnenPdmonpQSRFDuBPdG1kRvMYOQXaxXQQXuyfMNo/5a6qmCh+ct6YccTYllX6rc2ZX
cGSyXccD4U6jX7n0MrV/1523wsjTlSLAHjdOXB2HSnXgRKS46Nqx3DtTUJ8XqemzGnvDlusE9eC0
1ytAxqfOeBsoplL4oEjj1t0ZFzXlC8p4dL3rllA+DBV1g6FiUBG4Vyg0JQnJC7Qz/l5Rld18/HzU
vEim46t8PKq5QFQ4VObB0oM76Tb61Z0WThjpVy44HsaMuT2RBhvY9S34xZG+wwA7s3Shzply0Clc
qA1ldIrM89ofFhMiwAp0Ik2/dv91W21Tnjxf++e3RygG9CPWxCRbdmVA+jFhxoDm+2vHWH4ltNA/
dLrmvoy0r82yGR/IzdBuKl0vWB3ui7V19i7dQKSoFeOvwQkPQSk8kLZ0S03bqZl3+8Zr2YCn6q3S
OTJQkrRPBOGsVuqezDSMLunA3vn+QIZvtqaG1z52sdst8VO6O3q2waZqzWhvtBgHQ88g3hYPdWPB
paGHQulSMUyykFP61rkxPvY6VXmvD5uPzHm0x+qhiGyTHnpS3sa6L2+KZT1ha9YP89a8SKIu3mbu
sXJMb6cZcbLpKHi9+X5w9BPfeiiHbVxy3YVMRXeRJXMQABPzJgccZFJ1Xs43MIlHp3UN4z5yEB6G
OnbgzxAQEobTC13xU+414qehvPTmsE2n9ZwXw9IOkdHolBaNkpp0HVFpBLN/H8nwW2u5G1X34O1H
bXSycjDZbQIeFi8hSR5efu2SdqmiVbugr6bAnpFC9vlDi85/ydy3CgDMh2crP9WqzV/q6ALBf+mZ
2d0XKSrUK3MHaVbd6wYPf+TpcETI79qk3LL2ApEM8tki2DRah1yuvsMnFT63pRpvhS6UncRrU/pG
c3SHUT1Vqbifv8tBOv7WKhxjbwQZfwQahqdWcR4tPxteyLWoycVUx6McHOdS0GTCC0gRPgDRg1Zr
n0ZWhbGQkaqvN8oyqv2PclTsY+zUPHEEOfPMLxujvIsyI9xAgZJTU+2o9IGzsEUuVsYwP7njF5eT
ZdvVTX/Fx8ofVsIx13tGlH0r9SOlY/2oJZFBvCzeb4Xf90UyV29aO3109Va7mVn0rBs6EBKMa6tf
t+yM5K2c3mGqIDKvme4/pjiTgKQyS6qrBkeXVX5UqVneIaQBf0ehaRNBBshQLpNCHKToVE1zeKVB
uC6FIh9VihFErnnd1tes5BZNI035IxODcp1fQCgdrzsnfKel7p8wFvgnMS1spOKLok2MK5icaFFw
j35o8vBtyBVM2TBc94kNkM4poEY6YN/TSKqXCIIIlXi/VPRlz9xroypmuTCthC+TbO1e5wsh9cws
A2cnHpqGW6TyLU0T86pTiUK6jZAKZ0b2XJHLAUHP24gpkVrEDfIR7V5IUlwgfsaWe6LPCJnRFFyl
vrxLCa9fm46B1AHd3U59oddvAVZCeCeCB6UmcRak7C3zt8MY6fcN/O1VWGAZLYWDLWUstHU0EHdL
wvFS+nD7Wmicm64MKegjZ1qEFuMoKmSLripo5fc+pvMg+2GUwUfX6OrBy8W7rKLjmDnoN8ax23RY
1F88e6tKnepJSU+DMS457YXKA4JERsY+Yp0T4XatA+Wn0AJ3UxNVHZpAc0f/XXVL/Tlz+5vZFE+m
lgyPGVGG+6IqfuTgK/dRaPRHKrbhUi1RFWqiVtdjjohGJkQxh1EUMsmkDjCSW//dpVdY+tsgU9pb
2viVt6zxbzhaV57p0pS7pqem0fvJcHGbbriA/Sltdx00m6SOs+O8COjgWfY6f5VarB/6uGP+FiF8
Os95JUUn+2WYTcmjitNsDQrmUOOMh1CpScIcCm+NYA9icV9p+1xTq41f6wQBAme5qi343Hlhiez3
Uh+aTZol7kFSkP9cOF7orzT0SnSnAv9MQs0aQwfhSML0ztG0mNe+FvNhChHjLtihz8MKIEkd/4P2
18EK0vtt5hjv5McpxyJr3WNttpTnZwKqlReE9M27PlcZSKwSrXb382vzMfN7mIwoq4AMEmQwNFvn
FmuqX0VJ9aBJi52lZap/ifBknFq7H0+JgqAgkkcxaf0jag6QcihzpAmYO8UmQoLZLRF7VF6WYYSh
0uh0hFMt6m7HwXvp2nZMQ9Jy1gFzLHgWytpSGTLoNVdB4qrXEhwwyqCs3daTgrxU3mm0KMexaLdB
28aH3IBpLaW2n3c3k+D8c43uzrkUjXrs1W6hZi7BnIndbgdRb/Stl6bimtSqew3KzuB8ELvBJzp8
yfiwXHlGGCwhSylIYbUN+q4bIEIgHwgMz5HT9weT3onfm5faRifQYs4DmOOJML/48UH00GZiI8FQ
g2RilY+qf4Lgdx9Nf7PNuJ3xfMVU2xOHvAC9HFM3JKO0DK9hy3+vaIujUdTP3AvSWxsylrYfUo2Z
UpKVoDHG8jA23P1jWyfGNPPVy+eadMa1NUh1acdgRlzNBLsu0ARH2UOlgWYiVDOCYhURGCAqxEHT
miHFHRmYV5e40X3Xt0hOaAW1AYQCZuUHUS89D1qQ09TJSaYdDxmnAhKHFROkRRmCEZXtD4IkjhOJ
5+oGRnbnudWxn4CHQ/jRR7A/DAAUD6nDWA55LFwVGv0PCcz2+8ZQIKL1IQauUj5badKfCwJuz2oo
5VEyCxQdSssw9yFHl2g6DUOtV7piiLMHrgLZcN7fasWNAEjlztIjnfrVoEjaxwaFvdhKj3o0Os9l
LxECkIOU9c5Bz+BNYQ/f5VFBHy9J2ugc6Pzq3rRwKOTAayisTzLmPJWad9DoYQQ27Zhfa3qE9BQr
TzYpUefEj7aNgqNRME8/BWjqT/PavGh7QyDGJp3AbVv1sdTE0QhDuZIt7sHURc4yL+J/r3kWXMC8
8fdislmMk82iGL0BuYCqUAaDvU0gMAQj31mNPd3NNBQEUVm+/qKpzQqF2BZ356LpMbm1UXIMWnXA
R/yvmIZe1uTEI/fZCJTpBGkZ/q6OfHi8fe9tc5m9jHWXgV1Po0tbVf4aV7KysMahW+VGm96y5FEq
stwHwP+6hd3iUYKwn2CYY67Rgdf5jlQFfkTmflhFdLMsWm7kuBorm0rvOSpkcGbw0vuadtVdzTgy
+8EVQ9oO7JmcYO/YfyeeeFw6hlteDOfdK4n1Gss8QRY1L1P/omv38+/iDll6FTnSTR7+86LFcL1W
0biu/LF4gCpb/nQK887oBv/Fw+C3jvz+AbzScLMocnfIUe4UzRJ3sHtX/kBnekmDCpafMLsYUfNo
AQGSKCQ0cR+r7f08AZ6nwnU1geHVivjwqTRUCW3rTcB3MBIoNZP2kWAmLSoeu0gAIq2qFvI0Qo+A
As9BmnLtV0p1nl9yp9d70b9lmLuWkRk1G4vRxiL0NedCLEl/6v3xojciX1XUfX6YMHdTc6GEkKNB
gzP+/VrznJ+BGMLnOBwfItUrvvWoF2niFzm+fEbXQVAYu5A/cYOyn5CwoAQrj5YMGUZ7NK2GdoiH
KIIJxGs/AvRFAvigTU2bjIL9kiS6+t5MmchZdtHCZNS/zdPZbByUm5ruSwEvtozJ6a0D0FwOEuur
Eo39VZY0j/+yIzJTYx+AfIVURjF2AnSFk+XAbkhfz9RTauOrHcvgJ2S17pxElOrkQzFMuMzQwCNu
6msLIgvBJrrACD2MW9y7ygq9E26GtO4fRzQjU3EPC6CFi8kVyCzk72PftdwgCvmYGNzSWxFczb7u
nohvUndZiIIaUMKisQjtpQHYrDS1KG51iSGsjuul0TThbugU+VLTXIuTgMfZsKuBoN0GM28eSU7O
zX0b66B2BlFmkG68m5fonFEd2UknY+zFLlexx1Sarp5qocA1a6tzM8X6iLT4PhDltKUHWZ3n122b
6quCiXVt1Lq8CxWNlGJSz9bEsTKiCxjKVjEMukoOXME4a7OFr1YKl3btH/sIS0nHxGER1dk9ORG0
4Kd7XE6BhlpIPfL84Am+xPPWbrSYIkAt+xHGbY7TCZq1fqCnz2wAQ8lQp/qZrBB8ljHWhoQ+Gh3C
AnLZWBSXIokeE63i3hARhGcwmtQjmd9Rg0hwspAY1nXiDshsukc1DSLUdVdappUPeiYxSzdxq+7Q
rfc3Q8DNCq2UxOKB9pcRkZmeUbJzyUne+5SX98RE1ScXQvxWekZyLWK/WcshK+7HJKUIm1DNhkFj
LpKxqklw1voNMRjWW6abB+5dWzdA7xMq8fiInDDdj8VYL5vGGh4j3edmWcUPFUTALXb4BFOLVE9S
oU5PKi/PPzhnC03NbKxHQqBRTRsaJ3q/aR2JQtPpXeQser/rBKOY1MdfMZp9ducKuY6LocCK6dQb
xKbB3WA12o5Ho0kzrTSOtRTxzcsrRsjSfi2kTh5SlIxIhRr7FcLvYycUSP9OhctI0dYJE4qXtpGT
KmTA/EuIDVMon94sCwIKqZ+FJAEYmf9Qm7kDtdY4t9nE5Zq6B/Oi8bWEp0canPMGepkTG84TEsMb
U3wF71durkn8uR+CKjwatLCPtofXkLAPmgwj9kOL8T5a/bw/1KSwg7obblqYgxzPYET5djL1ZKck
mxGGUaSjrDCiau+TBrZ1/QQhY92qoDyUYEnjOy2xmNGo7vMO0kTSbhTFKlZtHehg51vu1tMdwTNi
ueEfc8+YviZyKmg+6Td6odyPmZts417JHjVnUkPJ7VjgnHP6ESJ7ic8OkmA2bqqu+TZ0ojwSV0KF
a1qbF7EFekHo3m5+fQwnH6u11Jij4MaMa+c0L3zDz05ewUkjoje6I8CgmU/io2susnfeWrsJ1r4X
2c+NFi14JvSbRETcZHInuATBGFw+1/o0vGT5hE0dd7KT3jlMkK+luiyuabSGYlftXDkohKJbBpLX
AFWM09zN4yH+DT+qwVNOVpMku8yxUEtFyDz4Ti2Gcf1wcwjDatwJGzc9nEv6hqsIEfI+rrX8LXIg
IxFN0l27DEe+wa0V+QIDMU/l6kIQZ1rwCzLdvvN606bbVNDkqUBiBPxrMogga9WBApe7brSpCYc+
oqEuNzXF2EctQwEqJCbdgeiOUq5dUsIDBGYHviwQYKPhnWWMajLvrKPlOtEOCjYEYmiRx1pvmx2n
GNNJcPGFFjp3jkUNhPDhgMwFu0cwDvvVs014bcWtBGREWKv2DT0kkVXAL/dJYrp72qbPVREkWwBq
47YN6htmBOOCmRwau1m0b0XbbyoTRC4+lDcZUd0gwUHZUFRLnpKx2LtkdRRMk96AYTaboayR7/GD
HwMU/mDuMyiT7binZ0HHL9Hzt9DN743kwbcYitQOgRJOrh8Q2tET64sLRH840aKgzUdxgThAJ7uQ
mgsOVs1/qlKbpk3RsqEzcOwDq737/AlFCNTTFmN0snWqDiGDAqShiYOlsE7Oo8aAhny2qdt+MlU3
pE0zDVNcgKR7CBeUwVOfHAMeI4tI2v0qz5HcgOvEjqw6Htoc16ToVcTPgi7ASk2QbUbYCJemYOTO
4OiHNrdJ3dLqUY70XBWG121o/r59buXQD6ZvMNCIBehsPqfDmSa7UUcDqshFGI7pCzYaExyjZb7A
HJ/qPdAbMwehTjbxNxjFg+UJUwV7815rgAeC07A3jUUNQW2ARyRRGeyzOHNv+OLyy9BYKx1V6gpF
Fpj/jrsmwR0E/zg8L4xSxNsSc+NLQPxZrbV0oWGOETxMF5UwtFWj48Mr3O9gpyDkTsp6BfoAT67M
PhkadFeq4uFOKFjG8ETW3+j8XwwukqKuX4w6TrdK4BABAVSknCbRZd8q+5gpQD6B9+dFbObD0fXl
gtp0dKuYXyx8J6CgrVjRzW+qC2lE8SJQyEMcLRUlDiLkoM0fQtIyVpU/GvdTbBW8L3USBA7lTmQe
tYPERJs1DqcYycNOb1EbDS1hFAZjqJuRZ8XeaQbKVkSu3gYfiaXVV2cDktpjBAv90PV8GfMmiaH6
HU5bnIBQ38mczTa9GuvLDD0Hxrcm3hJIw1gDh1tYBu9eHM2pc9XNoVW5ECSxLK1Q5PyTlWdJDsWK
e7/YeGj8V7Vn17vKIhSywTZHzgLj00p6+dZMR3C60+bXom3p5Iyq84rSgxDAWuHcLzSx1ZqYE9gb
LX7OVKlNukhuIvmDoDy0z6RhXRPFq/eG7YutMcLMzp3SW1um2R+0rBgOjsYQN9X8LdppDe4tlqXG
ICPIzh33WEht3FiK+zF/U9CFKVFoq9EojK1toxLY9CVCF0NiG1x4mtHtNSDmkaW/B3bt8jiz3Fvu
YdYF/bDShR3wlPYePcM1zk4OWMktomulWSR2STU0tlGJv9XNgfI0mEC8CaXdV0z3apfaOtijliL9
9zCCWpLFwKaNqI6WIlbqkz1qNZjbUvCriX6pUFq41kjOGUqUL8Lm4ne3am1V/hI1do0wyQ0uaVpf
OY3Mb4RjpQiApmFba/LU8BIeGF9TxnmNOQD3M1iJEbCS+wSFhu9UPzqhl3t9pNhGcPgB8BXhWnyd
S4jpBPBNUTmVoeGwATtdKZp/jSNAMYhp92jNGC5L31pxKwEq50+xVCABiUHO1VXsVdYOEdpT2Tj0
4Yn0jaySJ3yaDGczCV5TzHyHsEqaI7UPf9t0dbCYu3s1dq+Vi8T1ZUgdQEXx6/+es6YTdf7HJOIp
ZU0Tmm4JaRGmBbvtz0FxutrrWhv31h4qwK7HIinIjnx2y9o8jFZXrXJLY1pRKyBY68E5DkFOl3so
uJLGnc/8k6a94q5SPEnfFC08mCZFSbUIc544QJxCpqFnI/mVDvcf7/1/eh/ZjTmml6XVP/+L7fcs
H0pQUvVfNv/5yGw6S/5res+/j/nzO/55Dt6pfGS/1//rUduP7PI9+aj+etCfPpmf/uu3W32vv/9p
Y50ytxvumo9yuP/g5lDPvwV/x3Tk/+/Ov33Mn/I45B//+O37Txqc1BBrbi71b7927X/+4zcT1RJZ
hP/xx5/wa/f0J/zjt0uTfm+b/+49H9+r+h+/Kbb2d0Ozbc2BN0eonhQk1ncf8y5mVX+3pQrWSUMD
Y1mm+O1vZMXU/j9+k8bfNdIEHVvwSGBuZ5PkXGXNtMvS/u7oJJ2pmmrrqqYJ/bd//XZ/+h6/vte/
pdCj6NbWBBDrpvbngHPOR02YJo8eHa6HqXMH+fMJCZSVAFlsZlTBeBQNjUs6SaNbEgJSKg+G1f1a
IDj2GI9O258Hzbvm7a+Duvnt83bZ5GB1I+j7EZQmimqts/6qWXz18Oe1r8VfDvk6LoYkumhVpJP/
48H/43u/3vE//i5fP+jrYDUZ7V2lGnAtyoj+4kRtxr7KUkwvxI4d7TWXWty0pU9hq/289/OYz+Pn
ffPhn6/Oh82LzxdRCZcOrMxOGMYtyXmG9XY5/lIdQAFydjq5T4t5d1dTT8A/QF9qZ3bc33PRaI9O
pT5DH/MvJpWfR2kojLaamvHZtDOx8xODtX4XEd9Mv6YuGNVNQztV84gVFh6ipUlJ8fVHf/0jvELo
BZVjm3iansSZMI0jb/X/OPzr7fMbJwEZshb1dTCV8H5eoDJmBFmp4ebrNeHbL6DtEP9PhyWGNtxk
Bdx+2oqBkhHxV7R7JGzIWpwAynggfn79pP/2l2cys9HN/rnrzfhI1axcWZS40Y8VyXF+zapGRODz
qlv4rJaDT3ZZ3vI4rqdVOb/619V523ebaj9ojA6mA3v6deJzdf64+cX5B31+Grf4XU9t+JY9k8SR
v3RBFVxhan9U05Zi47pMBY0dmR4Vv1CPI2DHamESK3IiAtsOVzYa3N3IWPVz8w970J7TfyYU7Nei
IqxAWtFhfunzc/j/3Y/ukJ+hmKfrKm7AZ5F49VTkDnHp3VTQ6evsCVMAjEGZ4Iyf9oZtiHMO6Twd
JfYmYZycoGwXWEzZG+Q6URZR+jJveaR03cK+2M9b0DKyexcBm0YXamHU6De76X4i1VhNmbeDewEb
TtJW1ZXOIRYjq0Dg/rX6h2P/uvp/HTt/wnyU7uEvsAW+p/kHqBRoCM9BUk+95eQj3TjNa920Oa/N
C/SaZNRgIcYmqfw6Lu2SEHH8v9+iShS5QLLnI/7ycZBsAvBU04fyIPY3PtyjzwPn96uk45TIal7G
EfIyhdefDfqWhdF3+gNegg6w+RSq1pjenUCqQOey7H4qV8XUsp+jg0QJVSBCVrDYe0BUxVY6qv/o
t4zuwwjj/pjV2kmkmhd+h7tor8N66Dfk6zK2I+VsZbTtFJ5F6Yi5F0mdSTqspYgQKMZm8lYR67Gb
uxwhTVxsR9YpSAndVoRtnEKmnMCHR3sbFXF0swdB34h+0ktFsltAitzCZsq2n1UI/RCPGydX0+W8
OYe7zmupqd+qCsNRUFrtY8yweCkqZvNB5bWPWENxV6sh9uFpb4cDA4i9B7Zj2uu15nAXBcZq3tlP
MKmmwTSXJB5kipru5SRFAxG467xs+BZ2YplJfXxJx9DbZ7V010poPPYqxSUbjy8+r9B+w1nPyWEn
78KEEBkYvXItQy0/8qHXyrSK/eDZ4GUL2DXHedG6nUZDnaYogeK/XjMUH9/vdMj/4eu8lhtHtij7
Q4MImIR7pbcypExJL4iy8N7j62chWd2sW3Pn9gMCmQDZJYkEEufsvTYNbVIbCF/J6h5gpg0U6GhU
a40be7ZBojTptXutCo24VvoXG62z9Nfcan8PRwgw+C7cahvrpr6zO0qgPvLkYDkM0K/+HqNKBHlk
O8Ha8RVQXJmrnuRGyjYIMwBDSnVjGB1ln1LNnQaSfmFOzeHm80bBiYCA1z/IkZG68aoXPjgDvFxi
36rj3DcM0/SIcJFrIB+Q430Y8YuhBhRwG8LbSKg8qVXtLHGzLbO+YOpBfV7b/k4O5QE/QNusl89y
Btlrt0/EyBOtY1IAThpQTbFKhoDS2R7YF8JJsjmVLR2D3xt7wE9F1EyyzL8BF+ivsrExAQRcpplI
9oZpmFdUF/0+5S8OLKcAlGR8RMBJaUYY8Q60Tnm+pbPKXTMS7tGm4SxHoLDLs9yTGxoRDWFUxG82
JV8FUnMVnFmtcqBTSotQjiMr3QX1lO7kKfKoJo+m89k03YylV0b0e4L+s08wcfEDqRe05trJa+wX
kfdTSoEejblnpERh6u6wCXx4VSmPCOeEiOuzP2AVHWmDytF9E80Hwwq5Wgrg6D5fjyPdNPl6L8pV
6uHWz9TMCYX04++ibIOtzDBFDFIfRtToVtmwAkBzFW8ClWwwNw1RgJk01tvJ9p8awkqe5F6o9lhj
aGrv7nPWCD1NJ1ugmk8Dl6MvvSoqVreLurwE367s9yv931fvjj9+atoEPMlLfq2+NKKPpjcitb/J
b1Sa2TUCe20J3+yfL6Jx35XnyO/fyI0DHWBjIl3C1GC5KQ9CSnizOMgpuUlsyPGLfArOE4q0fWeN
LJxcbgsLOv3cbef4SK2wvJUqiok6kXo1Ua7/9CIXo6Q1fNLxsNHUdtoj5st+b1CC083IWJAtXpxK
oNN4xjTBltC3IVmZuck6zenttTwhc4jsjq0kPFBN7g+FRZ6toHL0ATP3B+FewTYVIV/6Cvdabs69
Z18n1DYdBn0bIvtYpqpdPqczQ7HGX7fl8R5mmBLkFHOQtox198jjC2TG3LiWrq1fg1b8cmeGJYrw
r/qY6aQklM4GulO/VyhzPFt2MCxM3Rm+11q+RU0AkCeN+nXRVzVVi6Z9NJWD5tfW46gb2ZOZo8zz
jdFbQiPOnhTEOE9yL8SQ3IXVVf6vjU4P8TB6xd7UOv4RSi32rkub+f4Pqz0IOqq30cZYrI3cKOZU
avvSeBat25EfaJrbU3JPbtrGvmoiz28HY70goVWekgrWt1RtbgfkuUnhcTROtVe1RtZcKK3X7NOw
0p672FUXossgAHpo6MfgkBaG/9JneEPDCIh92dUvE0vHB1qtT4ET1i9y4+Et5LP1kRhduJ08nHr0
19wXHraN0zBb13ETNEs3n4Uhs6azR1l5QNaBCy+zc/Tc866t9SGf4/usPEGeejv+7ysBlaD8pLBt
rkoLC5wzNxB6IuGhMHqv9Ka9C4DqlRyNXa0+27q7A5PR7HiQh3PSDNbjXPh9TB3im1OL/GmHP+C8
pxAYsosVPu/RfJY8Ve6NqkYpO27TzV8HikkBVdDS87fp4clGWJMqw5M2OwOAjesrOTdWJY2Wxlrh
y263ox59V1nTb4qUBORq3sD3MW8bZRDaBjMnIKKUVIPJ6cdrWbtE5poKtWQV7mikNb9hfSGi/NUA
uTisSNKCQTbk25DwwvPitm+2YokSM1u5rWNf2ggfbh5o+lc6xTvL9MWvKo52FtJ1KOFY6Zdx5HuP
/NKT7wMM8SnI+2eWVeDOyXKshwngeJhenamwTw11xFUUpcYaE21wCaixXZICX0nVacMhxm43s9wf
UYcEz/JgmIvwNCrF6+3YUILFUzLkyZU71fuhQhNstJl5VjKH4pU7PstNULjqEXjqFhH8UnA32Jck
+kijt9wkDnng96Hc683Au81lfXD1lLbGW52Ls6b99NR2OEWoAc8eT6lnOS2HYdejRbQSqM/zgcSv
+mXRRliQrLDnHsDT3A5yDGHPo4Z42GnpIOW1+mAZbXAdVftop8NW7UIqZlNmXeMSO2iTR9bR8lDA
y01qevWCB7XiILrCYXmDDVoKMMEL9ou0jIkStjv0mARpCKN6h9IYPkDTwwWvtfFrAhEXF4yY/F92
l1dXj1X3CtUVttN5GBiWi1ktfFKJ5LnKqZReDfhBcEtx7ZTXqJ/T3BxSj4voQc/wbNs91EOrD2+j
ognTl8LfyUNyA6x9N1qa8zTZvftCKDIUChQ4BBXBg9SA8mEPXMh/86Qp3QlgJBbm+UdQxhFVnoVB
NmnTaQkIvtoSspt/Ku0yb3zzszI0exPHU7AraS5+QQW5IA5efBYVufaFmX+dUM1aeROdpGwhw9r5
kJKmStgKiiKlAIpT5HyCUYAUKv8sKU9gwZQtwcPqZ3nAGbB1lJCqri0rNnOIQ7SccS+OpLVMqyki
YMmeh3LOs9Pfe3LuPpR7XmOKI/Qy2OCIPIXh8ygXkUroONm0E+r0tfBxkPqNeZKU8DSqfilWPK28
Qa9XQxiHrzn+g6hQ3u3eqp/o8o+44ayV7AcXFjeTKEScN/Gx0feW4ixza9R3OHR6gMmGgmSvbmew
LMnrXmMV5xB7E51r1vFlsXXDuHxz0bHsA7+rAbgwT+7VpguD7m0wGmejmKxs9NLc4uIQDy7/17Xu
TN0FO4BYQhAaqWr35ToyeTrHvoOKHAmMHUWnwRETOmKmsk5LllmuTPvYzdVDHNY8/ZcVmjGlfOuc
3IY579ePcgo3Ww03Ob/NY+m92sJ2tub8TSg1+lD3jZxDM5JvAhMaqwT+ChKzjknf/cC8Oeua0+8E
8fnLIqeDOngKijMY7H4kFIjUfLOHapV3FIXnlAe/sHbkfmofpeO0K8W3vDNlecK+PGwpeW7FPNHz
c/iIn+hgk5+kd37+2Hrq9NzT0nvuqg0WUfVZzkRz7GZV2/oGKozzBNTVfbLp3gDvbx7llKf6LgtA
4ythmO1BjuR8RnUDoLPoN/e5pAx56HPxvM5GD2XBomo4qLb4vJ0yv3nQZwNNg5/tRNPF53u56WYF
ZD2LJnFWhWc5bOa5kRLkAggzWuZ/D/hdAPxLniMnwy7BExpW+/spcu+v97NW06xWla/LuDytyIdW
NqKj6aniMB7woOdoIvgk5vy3DhBMbkhHKrZYp/sH6NTfdSPtYb8wchqI4nIvQVZ9HsPbwFRbbZ1r
uIfl5XJqy5+2CA2Cb4lZ4EYwgWaCFI58bFaMp81Pcz4qz/3jqLzwjnr2Mw8AsP51tFLn3NF4/MId
MH/yY+JlSZG6dNRfLnHmmNsEmvFtTh4oGx90n1bFezkc5vOqtTm46e01ROfVyzhLOnI5hyA7ZvPv
aITM3i/iWe9bz6JdPbTfQWY7215x002W4eMeWtM4y00shRROAqMLh/f+fqCbT0knn+yQnpz5ZyI7
euVKjA9P3aA2uIHMFPTbbjiz0O9o9NtkxPf8yMJHHtQ6tOx5bdGzsKBFD0GQvsm96d89P1CTt9xP
PlvW2/VHnaeffa82r7Xn1Mu/9nKDX1MHouLVLIPmvx5VPat+leflfultjdKBNDMGQVvwqwEmUJs2
njI3ImFC5Gv4MdpLnJXENjvl8K1Wsi2gygofTgUh0za/BZBSyLthkydlQvCsX7yP7ZDv0oRsLn0e
dgTZaQ4m8lwtBdnRWoXXuxArVeubr8HwIxzM9HvoWqi9Y+33CQWO9VVBtCLEXX4vWH8JUu3t4Qmu
oI3c2DfWOHrCDwy3G3mRSTuTB4rys3Tb8lMt/C+RljU/PI3ovNiiqTp4NBOHAb8JZudUVOZPkajP
GLa5+nsGibn4m947Q82XYWJGLxowh5VJlNqi99300SANOi9s5cOyCUHUadNuKaIxjB9QstlfrMEP
96gENWilivdR+OWxN2P1JShT+9jzl1pWvlBXyKXIX1AA4WSeq9PLCqmNUgiwS6971hNDe8G+vET/
SNue7txW5pTEc4ur7X2eZUKubGtbmCbAHCaVOkzi20l+UGDtG8eDfIna6bT+clJlNbohlF2inDpX
bz9FDZlXEREcW0yw2RJDeKssYKkAaC4MVri+eGp/TTUPN2oLlLKZlGjJZ8U+aK2I3hxjxuhVDuri
eQhd/TvcrOJBjuygenJtF2vxfGwcou2UQoOUo4aVTyUwioUhAY4V3Kf5nEQd0qvwu5X8f2GkDZ+L
xDvKY62BOAAN64SoEF4tqRDT14QQIlHr7mtlOeZuHJRx049m8FnrH/J4asIb7ExjOsA1z656Un06
M2Ozp9MKaaU3Hosx7c7yDfO+uvL0Ae7GVEMbDnWAxQJlHc4MH5JBFXviMVBGGjDkfO3cGpoP35AA
WwypFVAXs3UP2Zk6dQUBxSLXEAZPLyDRz8k7YHv78039V9RKsYkcG5/AfVLMWms5VmLURGhNkcWi
bh5nw5c6bzy/qB50B0mC65FjL+dgXIHhIaxmqxv5PGmm42FWPsmjcjNWLjhKHvY3OvSLU29n8S7w
kidjzOiKzBs5ryYh+Be5Kydv40xzNhNi3f39gGZ1SNDVEgfT3AYb5lpHD/c2eZqw6EBItUA8hI23
trp4GQiz2zd9TcN+3lBGCI/WvLnPaWh0iHv5d1Kecz8sD9znoKTSsSn0hu/sP2/z12uN1imBEBhz
0pTotQVKInAjVr1UxrB+qKx60BahV9cPjmEDyPCr19t5VWHUD/IcrmXdhh41kCF5djyfLY/oEfgt
b36mMCjlLgKvSV9dOipHw/Xb38M+yx8ir/wiDwZZ7zz5Wra/jcbEvCrt1xzT5qucSaBk230xXuXI
nFCMRJS75SgfVYyC/Tt+aAQ9c6LT5Dcuuogw09dlNfnghmtoAvLQfTMV5rJPicPCkIZe1qjzlaIk
KIH0juhJuhQoHuZguvtmJLfrRDzQ+j6Fz+j3GYmvEZKlB0d58D5vtkWxdGNWYfIAUv/wrOsuYtSW
K0aQaQYAYtXa1C43nXiekwc8HTIGjlBugU2xbSO73yK9zE4RT6anjBJAfUvxABP3rjRmeTsqT5GZ
HvrsZE28If+l4rrZQSOZeeoKoAjDqMedy59pEceQ5Fe28emoI4+1XEQXJKQMazlM3Nw+GTHCGCoD
8YZgCFFi9zCzXW4neMN5hYCWs6JgwgUK+jw2xdhxV+rkkDzUo7bj/m7wVCa1kFUZLCfckY9yFChi
PHe4LeQonMWSsaAikw6H0kXEK6f5obxng/A1wq9q9yaplAdaFzBnpwPlc2cXYa24n34fmPtCyUa6
IIW5vv2g93GmRfUuV+qfJfqck61n4qSZDt2YKcKQ1Lf8+dGLdMSp2xyRu/LMfD69s82jXxOURV5k
rVPE1DAYkE4yDtM5cpX4Qc5oKbKrcowaHsgMlcCVhtZcrdIDM6bMWUUOsJ9QKBO6QTfB+gkBGlyJ
/1x4dns29Vq5WE5X7zWhg88wIXxZdSAOaoQbB/Tti16MCo2PYEXxvLzIKTPM31Rd41o3H8sjKoid
W2AUmYdm5lfoSGMFFjTD1iDBuNR5+olC7tIUQl99zBOQUwMbJQzv1ISUyyl6felYze7tilTMqrH1
LyhqemTnXfYwmG33Ygp1K+ebhChkApZRw82vsgxEMbXn649dFlgXeyDFYH555RTNdvYnbOQQVfS7
R5flGTUmXA1Hfxcj5qZUbYA4Cty4UUZIgpea/gfweEqbFNO8yc7PmEFQDc7zCUx8Fmdhh07cSg5N
PhVLyyMKF4RAyzO7ZTzJjav7yroGxkmkwT9z+VSZ29GYMVSavxZG4p2H1IgP1dCroKSc8rmwXVLu
03r6VML6QK+j/hW3ZKKnQ/418fDI1VXXPjswfFRD2RFgW25gokRf2/eo0auvOdBYQNlWvq/ht7yC
hzghHa2/BpYFgTG08ca7H3VkAkoeHaB2+J9D/qondNyw1OehMgrtgjePRRUjszDNlRMVYK9jJFb8
Pr4HZpkuECALPgUaqb5qqWwaxUdkD55q9GPP/ZL60y9z6pLLXPZGlNeLraOY4uo3Hm5lrYl+gJ3Z
FWgQXl0oq2K+yskNIDvukK3SL+5zwXyF07vUOQEa/+PcmmTE3NH0TamwzNVD/zD4OKmROJQb10vA
WoSF9qHQZAEn7L4jXx03sUKS1YhvBs7r+En9fM+zofbqCw/A5r/zZEXso3k+/M/5+fyxsPNtqmL9
gFA1x/e6Cg76tie3S0tfuxQQZGNm9WuaY2+08Hy8zkAweJSaeE3xcC2tPFZe6dClS1ep4zcOkjHU
9eUbPgq+CcNTPftA6oz1eKCP1hPUYv9BjwpMCzhCB4+//sCNnzQqQz00XokbSEDBzoYGdS4uuR2p
t+uxxtO58HR1C6qq/obafVp4PZeNHmBcrwafEwgOd6W0rv5AWR/HNCbBLHqpMKe+zqMqUqMXMWT0
XOb4EKc1flDv177ptfM9yiiLEtGV7tE6ik2n1OZ7Nfa7VBtiTOxdoR1VhzYZWlRxwTPSFm5zkQNn
mNXDXM5XcuiOLlpOfMw1/q6fLb2JyYcv4fvll9xPC7hY3IzIyeAuVRG1Gxn6Ue8t+DUifpERYX1L
vqDrh6R8DwQx9Z1pL3LkjqdATNVpnMpk2Qq3WrWxMx3lxuoB2C/kbpHa+yYy8gOJKGuVcstzE+cm
onndONAv/CkUqGfkFnvNNseDsOy7lyZtSxa2lbFNUzO56romTS3Q3algYP5Py8eey0eHBXYJDbbY
eJlZtnQ2p/ScLj2WiAv+/xhZ5j6JTJ2Sc9wP7N3gqc0iyzoe1oQaXJMEtV1rdjuDSxbXpzQ+V27J
AwTyOBSr3CuA6weojuEUNFQChes8ttPkPqLYax9UZI1/fYMEoqqtH5Lz+MeB7q3SuEPiECb62qJT
U46smZZZR1Biw0V3Y5f6px7b5LskmJ/VoGjUlVooTbMWFdko8cJQqu9KReEwcqyFSk9i7XBPjnnX
tTZ1DX6w7tGKo69NTrKKiWxEN3QC65Ph68TKdRn4zWtmIy9u4vfO/dZDUsli5SlMzWJvJQ7J9eB+
qWv+8mHLwxxQv7B0xwnj9gYS2IDw7RTEiZ7vIp6lqvxIoWJlYU6FKDXXwEvo/tShBp7TPa/KF6YX
XtOq+SW+A+FrDkbYgyFtr7h0Tira6V1LkBQ2Xx/WVMMNavoYxhQUaHedfa2syLYQO9N9k/6ipv8+
FRNWBcr6GqmXJ4y2FPt4DwgM1DXxStul8oDIqXhwWprR7ezkCb5qbY5yFAjz1tDFsqvKZW2joq3C
s0JdYmfHi0ZD9j6e6gCUz0BlPrLJJjdQhLOgUhYjJNOWhFnDdd9rQs7DhsQ68gOaDdTX2Q9tAko9
WSqzgZ2t884dFtwyioUzUOS2IKsa2t4hP2OFj3SB8axcsYBLB4tCU0QtT9dPUYJkg1AiMK8qrCVQ
pWjgSwofsJDNc/euO/GnoxnuKlBbMsF7G4HHHuLGu+MYPzTg8m5PxKalBl9JQwTuhV1qCC6s+p5S
3/pF5eTQOYQn4P6h+7Mb9fLHKLpNr5GW4+nFC59dc1VUrr9UuurkdPprlKdn3x93g55e/GkkiC4J
v2YTMRZ9nG8MjafN0sx+ji1YiiZ6pQnzgbPvUwQ/8JA0SzNU3aUzKY/TSAyasH7qSv2c9/ZbizPJ
ybXH4Jfmc08jWH5ckgixc6xmmZLXTnpuuddV+1I5YHpcwHlhrPBJcnQgYT6fXuz29CwCOsUoVhem
zdeC92upsKjepEzPlKfBlUJh0Ptpb9dRBjoBqhySV+qPEULtsM0etaLMFlama9zaA/NVc0DCdqQh
BXkLPcT8hEJQvUTzoLFPU1hbt4GJpF6ZckJFeZG3dOdWETr75jVVYX9zdggA+qXmgWYeeG01wKS9
vTTrCQZT4V06sW2+otjTrqK2+JjwTpmX5VewFLd/TJi6/VnvDVAEVY3IMifFMp43cqjH3IgWcte0
IPNUOkTZpldZtmQqa2N3SG/jbp4k0GuvKA6P8P5Atiucp8JxH9Qk+72pjMF9cGz9lxi6bidH94MZ
NupN3PEFuM/J10e9Wz307UZOyxcV8/tMc91qmIILAbOoxSZxbfA2fysmJ1/UnRdeJoUsEgtpDlQI
9zxoLPAt0pSXRWi6N3aVBFg1IxXmMdH52WwcYxF2mbMfWmsS9cqUMgIQZtAX9u1ljTwHI+sXq+Sr
qdMct2nAVsbJCePt7SUqCR/wDpNgFcxJzLdzGlJTU1fPD/f/OzLL+iSSaXd7WaYXxVqNJwxS00+1
aHArAlrswyE5qYmHCcAVdE7vY3lYbuyq9PeOWe3vU/I0gsB4xf1t7ISqaxqldPjmm6eTT6mzr8k9
WKh9U6/bRsfpKw/VgWlrG2ztRB9OGV0PT3Chx8uKS6zJ8EBtQPN6G8g79tkw82LVaxoKntJsp8Vt
cvahyz39WWQ+EU9B8s8xfs53NRP5TRQDbCXqViiVEeUV/vGmkalqrxpu2hhWvuWSspi3uk3+IaJx
gcrtDL1/IzWxuulnSlUP9igKX4OuE4TN2yfVC/wHOfKNKjoUteA3Ox9UWja95baLeNT9AxUxhhAx
H2K1POUpHzinx7GnciM6gPt499yQXGYfZfxTaIcXv4uzoxw1gdE8acTEgRDG/xvYY7cyLG32w7jf
5Hq6M4t3D7bsK1ZMc4vko9zlcUx2R8szhRun9ovmaSY4aPzArR9g7fSK8KgTfXJMKh5uvDDz0TsM
4yoI8nDrJrm1BOriQXcCfOKrRvISZPXHOFjDN4VcJOoseXeBUYir2dSQ3fB1uX3bKi7JIyX39X1O
7kUU8A++7qL45Rsrp+R3T+4NWX0ySXlBsMDB+3yQDNOqKGGcytMcnokRO0hwCXzFcuMMFsRYB1rX
H5L236LxP0XimvWXRtxRLcDClqWh/dNclTiy/9SId16XukMnoms3YFmPdfvgz+Jwuef5pr1Py28A
RciOc83okMQWgYEKDVLdLS51ZjbXQQTlKXQGsays/huO/HETwMlDeRpOH8R+brARWt8tVoOLkWyX
Cx1fd0fgH2mqjTm8wKT/Ls8IvOiRX/hhVFPnYFfwywbTS57509bUC7j5W2uuEPSEq9R/TgNbeTJA
IKxF6lXcnRnKzSC4HJoGy/Ts3/PGCYWY4jS3M+T8iEtrq0aYxiwfq7zcEL1q3faapDMP9+F/O+U+
J+Y3UPkuA7f1SRMLYEBspE85K2n9ErFDCW2ONIWMexkNGfQwIVcbCbs9GnUKNcUPofYmNXKcstNZ
R8pDfkqWGZfHc9/MtPeYPqZrOy5/dKxrlp5050oYWzl1n7fB/ZSeVj6q4+A+JTV9E65oFfGAVadg
pSctUW4kakVCV+5zwI9fEng+XItYXFQqFPTe74+Ti5FSbmofIDPPnKD75FgJnX925ZhAOrs4tvNZ
//V8+frCVi9TNpbbcBIsr40Ac7LSC4hPs43WbIC9J6V9vc9zS6DyKU/54yVIfPqKUAVFIUKKgqDS
h8rWpIP9CqaUbM1sQoVVmBxuWu01G5z0swyjZtWhoNvnPX6s0PNOtWoCkCJ3gvTSWmDrl2N5iJxi
kAp515mrTvjFEgFrC5lyflViZ4BooogHTAU4Ai1se/u/v5YOJpDiZtWR3hQHZaCwNaTr3MJZnIq/
rEShUbhTDD7plfvho1YphFbzJPDH5j4Xz6ikxX08YIs9kA8Oi1e+5o/d+3vcT7/Nyfe4H5Z793NG
mxgDGLA6uXBJtvfS0N62VdhdYNfriz5No58rlhThzwAuNCbAqbkojbC3iQ6c0u7S9qlW22apFk7z
zYegDYXF/Mg0hHGl1nnQxeZKZABz7ly6rE7jQXkgZhxUuMYz74JYk49ZtrqXB+whVR7knjpViDIF
tJLbeXLS4Vd6cOz8dD95tDLA+iqkytRE/CoP3ObKPJuzhEm2vf0TRjoQmNqLb0TEm8o24Blz7MP2
bOu28lCRQk+jhTTr5f/+Y5vzH/M//9j8uflrk0ZO5IWq//XHpgRqVSO1r1eaZs99YRRHNSaXOGAx
c9so6T97ci62p6QgsoxJ0iiAVLVlusyKMmZlrZdv1DaVgzp3laowqt5YDGq7yO9J0Yz76k31VHVD
Lyngwwt4ghgnCnelLtCc1UhAsAG+aRpNH4O14iGyKI7KTfDvnhjhHPVBoB2RHYmFXZE0LE+RByJd
o4h6251f8tfr7u/VOeZzw6p3evvfv033/7mjaZouIPS4Gl8eh/rs/N36/vXCjR2XlPZ/EnCLUOLq
5sXtug/UAj3IAfe7aGuX3jajzO0e+3ZK9lRHHRDt8yaibaeEqr3BTjfRHB/Igsaa/xPtWHr4r5pp
wxPNTqekhJ7CUvHOtHp1MYIwWjtWOJEyw9DKwvpSxskTQnOyiecRqsyMVfn0EokR+bzizN4eVv4k
VvQ8RwIEaDozfbAaW2xzat7ZDj2LtpzigPZ8UXToM1mar8xOtX9Pzkd8S23VBW1CqrcmGSfaPEm6
7bhxbHR/aTkE1/6VTslTC7LIFFN8NuaN3Ksxm/7eszx1VVFWWf51wImtBmpYZeH8FNzPpDTdc1JM
CI3h8YZ6sEbHji6m9qa3AgW9olrfewV4eUWZCTOnLw4pNcgNIOf4cvu1ZZR7FmqHvfm+IUjtfwzR
aJKdOZu0IK+IU/Hvxpp7BNbcDpB7UVh5B5yvS8Mcoa1ZzsmvfjQd1braMsanxMteavo87wq0Vk8l
q6st7Wo5DlW/kj8UqYaQIbD/LD0/709YLPpdkbQP0EP6k9t43UnO95Bv136iq5tGT0ta1kVCmHha
XEisXDvoTPUqM14FadSoS+CG9E+U0NGCmja2nySwHjrMpLeNQQ6HyrX1kGVI32aDLmCLxThhPAlJ
OM9To95TnUhySu4jbumm/SJ5UZYCcEwkw4BAtB9MinpevdSVIV1LnlsJtkMj8FkOJNdN7smNRaX7
WCAW96fJPPTYbQ9geVNwDVk1sUCraT2V5kFutHmPYgLaWuzzHTypgac6NAvw8gRKcVG6Z9Tn7tn6
d0+b2fY6dYnMU91zbZIeEuMdOeqovZZ6lvUHPd4bWtavtcaGPzVvNPh1fIaKsT66qr6IAwDkd6+C
9C94ESYGuUeUqbVLCnejWbZ7CsPxz819rtP5m2XaSp5wnyYu55P+jrrxu6I8OklSkvw+78rNnUws
hx0KiBW9Yft2ikQWFzlhPhllKHBUddQdNORbZ6juwMu1fFiIpq7PXuuRqli6/NTzJ8HOQ2sB+uv3
kLg+MH/qA2EtzaU1tfKirgNvSM8xXTS+U/VAOcjRPnise6LJBTOoq2mmO/xOGxMWu+84I8w8P78E
DquePnyWA5O186Hk0gqVgmOCNu2lF2A4dXCF70ZiJJd0FifGxeDs3MEHqnAx1LksM4MvuRh4qzJN
dgnFai6l41o1h+YrKbzEHATfejgziTttNRMa76qmXD6QMTN/BMwQ5Qf0JsNwwy+5AzO5jFs0w4lZ
PVcInxcaRsCvrjEEUL4CAPmRHVFf6pUVTZw3K0JX9eD4w5teKvlXlSwHVoufoREaGycW3Y5ngeC9
sPH9zcfTnKAM0abQ6kOlu2hK+13OoxjEBhg48WOh9R2uExMaeCxKQtIJ/u6c3n+cZtg92rzO9h/l
hNy087DyBDm9kd/t7gc6tM3kEQTx2qssd/nXAW0oy0OpAM+b3xpYzwKxZAOIbJyOPB5Dm1B1IMN/
jOVu6Hf+dqRlIsyyIVlrPkeeyKOnCUtIvHtR0R3pJHVHuaegDb7t/TUnD3SF8oWEY3Xz/z3Nzix1
53vp2SHu7bmxEUBJ6GmNV5/YTYJDgrmMXonmxxjqPY9sBQvn0R6+NEFYrQKypmCVF6BHAPOBohvf
bDtv9j0ZR6LJxAPKuHFHTvQPax4V4UQztc42XI2IC6Kr9VV9RzEUfDOMOFvbHW3POOzxjMZgDqxJ
fIgSoCj+pWqrloX5OjjeBf9d+h1BIeBup26uATFioM+AH2Dl3Ajkla/mKD70uIxXVVJHh64ln9ft
dGvbj3bx0c6i7yoO3uzMdY59rqhLOZ8a9hEE+SG1XP1bVjVrqvXi1+CxlKLDtqIW8y0GcnJOhOuf
xRBjb5BfcUW8oNIVR2yJ4ij37pvGVH/PATUUVL4ziq7/eV47D+WcE0A+8WgS9dU/Bb9b7U+WAWVB
8HZIjgs/FfpyTE3KhEVFBZ3r1np2aoHmHC5yg2YQ8pBG6u59rqhpFGhad8qLJHniOresa6N/9EEB
EmPaBmg+6wHOJi6W3v4atZ44SCguXoDbdGbW1XOS692aaCB/I6wwPNFW+xZVUXhtSyO4RqO28EJy
yUtwBYML1wFX3HiyNW1ZQHt+coyaOEXoQtu6UYaL3ETBJVGC/tkAL3kJrGGgXofFJGJ1vCmjPlzJ
i1U68eHzWIHt5FBexSCaUd2x2ye1x4HK63ukXkG1LMptGxoWDyKVdRkbMvrUnvulHMoDWWStQ7ID
HuVUx5IQm1f7MdrI9lqj33IluQRzAs5943S+exuCFwPzeD8i9+ThCeCh5e9Y5tOhxibmbwgRDMAc
swHcDz6FpUHsGO1R04kw8Oygu6ap1V0plz1M/AwPQhSfsEjJiZlLHX0yKcfKCi+lYSS7kViFZZdU
T53bGl8Gu8xX4Nfjg8Yts3GM8dG1y+wR/64FTeFRzsi9KuuTo/Mr1snm9Iy23RU80Fx73xD7scRW
NZo4lixVPUTkrO4crfWWwVj5b2UVvRWkVuyDFiRWgIfrCAPnk2TJ7OLEXXapbQqqtjeWa22ekweE
rny0dgKfSid9/d9iSwlSdeEEbrCT9Rh5wMm4AWttWa3lnKdZH1HQjceW1c6SHkC41VDIXHBmEKI6
f90wtv1fxs5ryW1jW8NPhCqgkW+ZOSQnSyP5BiVZNnLOePrzdVMWx7O9vc9NVyeAnCFC91p/iPYR
hsJfECNC5ES8OcKPznoUIOCEh+0gAIKgdg2nMiGAH87lRuQAw9VrNu4x5iHOa5+TfiAyILpkj0+A
vdWqBKfkvtMzScf9ZIxae3Ykz5HtnnOpkvI8SOpj3k/d87TTtlEVIXMcZi1CrtBULTEbh7rtkELk
vfSMmCxr/wRL65VmEDJBSq3BiknxaWs8nv0qQoAy59llgK5fuQRWf+e7rHl94kMXGs8jS54HBSR3
41DcV+axJOJor8oEJw0yORXp9tZY18UcniItJFA5pymAJT/ADK5o6nzniWGv+118gPheQZ/krT7N
pXYXWRpK63iDQATzPo99w6t8DPpjwAMXysEAeFVyXTPUhtZ5HBH88OpkEznuFgFdVjpLEf/WOObb
uGj1czGMwyUfuNpUP9LHv2WNOCNg8dhrWXSAG1GeY1kQ9i2uherDroFwd2LUmzBbPlVD2z25oxkh
c2COP5ICmaQewCMu9xTX2uj9ZhDg3atWh170eZIuHKo5Vwlcymo+RL304ZZG1xEStDXSSF9nA3eX
aEJnJSQv/zR4w8G3gTRoUHtj7GLwdsr3qlVJeu+UI5S35NlTjwn9S4iZuJVlr1Vrp69Oip5w0hTe
qWzib4vr6tM9QHxUYoE+rKwwFdbKlzLC7sRt7Vk9XhZ5cIpBhKy9XB+/pm5AnrapqkstSvMFCNpF
9eu5G+9KC69l4iTTV0wWUDFDw6yZumk/jUb2oApzCmAK8CBYdQ7EL0LWbwKSeBOzz3ZfRn3SzioE
NY78kUjeGO7RasYD3jDkG2HarozW/WZPRneIZlgDi9d5G3wKuPHIsa3Zq2lcidKvxZaFMMwVhOHg
zhqXdbik8XnszPiMAj61uKogvMuqaqsCwcE/kL9EnvvXvMJeO71LvL/wXQwZujf9F60nNbw/Z7gm
J3uA98PKZe9a8wlD0x9hHRWIlLvlNpjH/GIuwD3nWnvMelRQJZvaFIH+jPvsRsiWIVs6AgBpXK1N
J7HvvTpA1qlsbJ6j/bDJ/bZZtUhqsNRCfhnmBdUMOWpExx9bflkJn2Fn0ffdoyOLrkm6Rzbk+8id
sktkutvM4O3uiry8rzuvuA9FPO2s+REsb7QaA420pCO6E+IbiKSrNqnLJ8tw5gbtNTjIGWtDNu49
4o1rYrj90xK0LhiTVzK1hO65yJ8BrxjPRfAnGpH5k+pZYv+CwdoSnKH1W+AyNfdkaHO/T4v2RbVK
KDH9TvP16QCM8n6YSv3B4kG2LzzHIfRIMw7dyVmJiaT7JAptMzQZ7RBDwD5iUe0b+kPr9PMp9hGJ
UgXCfNFugOGzVk1I7pdRhAAlkXJ7ALqFeCd7HJwSjPassBJVyrKjtAlEqKZesO4LbMJmUg4ymsrw
hJXZxkjr8j5EWX2fkEh3nwn6YaPsivZkygKv0qla6VJo2JOSw6pQI2qOaqL/Ox9bKAONbW57hKiO
Tet2J5QAOqQzEqtCdOGvtqpZY9qf4CuJCvmJ6inTBQRamcBAr9S9i5NqROcz1NxrWy8Cj+y80byS
UEn3PgmY0zzM3imA5tsQjKCq2miNPkcglWHL/Ht4ylCh279F+wSRKQujdBt1IMMW1t/DUzX5WiJU
Tv1S8iBuChwdzIWLq5OfjLb5rVB9IsfxqQXstip+Tfkw+UNTneDWZww1ugNLdveh/3Y6vHryO0D2
e9PHAakziB7almOeXa87D22Ii6VphPdzABoMsVAYwi1qw0c7cy+eaqrhwuvlmzhytrWG7OV1oisP
VMNVDaK7Rdd06+t2O+5btrGQKsEHJBDvjI06OwqoATplb+oIXkvpLoS+TRgA8EnVdD+LD81OLCIj
KfTXsKp9mDMa2EN+6ItsocGs4smjLiFDXVzXS+xanxPx1+WmrrRrW9fHmSQCHry3y8+R16BqBuNo
Hroyu08aBFjQZwowlyzKz4sfJNumiY39YMuHfmghy4FX76ZvUGZRzzgx8uYdZVM9ANWoSZgWD2HY
+kOod4+TLPAlJZelZWd166r+MQfqpDdWurnd4sY86TB603TjOm64caVuXA+eAnyNZzRbPUC/RNfX
ZQL3X8XMXDQnqo0KqangmuN6/Q6uHzIbMriGixYAXFVtl2717zeFKT5mIQ2ckF3bcCzHxmRONz7E
bC0Rz/EyGCMwcuN3XYt4tudFcUDV3tnitZVsHc9JH6aoJNBtWcQ/PYfHDUoTK5AK2YMaZZm1FgsU
NNU1RGMHMVmqUUseupl3mDvpS7S+kdFr6XV1G+1JGV1HQWVa8E5IifttNj9P5UaHVluCuMUVtwug
unPROndNXf3Oft4l6oXTlgW8dlNDxdmophpA5Nm9qBqyziCvckQ+Cwg/Z4QV07Oq5dKHeax9Gy/0
5o/CHurL6Gb1hQ1djGtrXm3TISiI0Ru4xSOKV7xOohy3SY2FSB9N+menrnYDWikbNA7JZCKgDs7b
eIrMeHhFoQaycoYDtl7GuJoGg3cYSEGivFfhyt3b+lcPqNNKA03+aPa494wkKvZicncwZEA7SrL0
OHQFuEf9oFqLJFHXmgNCeynQYJUzVGEWoUP8V0e/d2z+HEWqLYi5SOT7FKb72IwqAjwBys2a3a38
bikfvCQoH1LUAB5Us8geoGx6x8CDVTgMBMDjsTC+xh0vRvw8sDpKe1YqpO5D2S9tpRyC4U95NVUP
GZyGFdFQ44QGt1jV0s5hwHJqJQi4H1RzdhfjQdWKuNrnrd+f/bAyHiBuGQ8VwoA8z5K1mqD61XyQ
k+URF4gft6mqNvp4cWepaaLygZHLJHQTQpTRmtgA4trbYQPeHpCW6O9wW0EFIDaffXwnRGGwn5nc
YKt3un+HwU1j46xsFauBF9aaRVny5DdE56u5h1kU6RcAC/gS5ln/eXLgq2d5CBVONhc3bbZAHNjW
5NGp8TP+XwGpjdbEzt5BH/XVxnSVAFSqHY1mrtalTToag3rQERqBNlzSrW1iwLgVST997nzFwBfu
MSiiAd84KLxzZ/WbdvLj9ZgEAE2K/nNkQ0OT/E2cZJ3uM8pQDTLIk3NQo9boI1TaBtNJj7rus6SF
oM+cJigG77uGpSTqPxALcpIToZdAkOOP5nbp18nCE03u6iezJb6Bg1VFpm3tdBp0ZulzhRvxSuhB
/Nmu3fsgZ/cueY4qpF0U7GASdA+3k6I93uLcY9SgnQl3YCvf5Bd8FSPJN1HGeDwMsct0/IllBlpV
k/w5VK30W+SqvRJ5n9W1rrpr2/DgWcbJOtAqg720tY6not5qQVF8zVvnG5YckZTzqJBU4CqHfZJ/
JUYQbBJ9LpGenXeVmRUnz/DyE4vWnzXV1+XZ7y7m6Tvdn4BcqT5DI35msIaxEo24uiwqGUnvyJ2j
h85zITT1Rz8kYwSJd96HPQHSJnQJmxvFcC7MJn5zxvFAFgjsuTtjY2E0wapCS3LThhgcXv/5S1hv
x7nojrFc3jrLZPDCldWWKJYPcBK/d5JBD2T1vs6ZG57xXp+f2yZIL6HtPRp2z+bUAT8ZNIWzhxdl
Y3+VdtXaSL8nfqc9KYJ/QrwOi2P8FtAdPeZcG+ecrcVZ1bJF0JR9qGF0Z9XMJuPrWKUllgF/dV2P
+m+HQlZvY+IWdeib/yMZT/qQJdnflmxAYzxPWL7u2QK5gA86iunYIz6SL9oz1Kp4bRdTfzFlUQxD
cI6b3a1H1VTRSul2ZEP6y2JqO16/aMkuNbrHqu82BceU35EpNveqXx2lBm9NzMm4AcOl2UbzON0J
bFGcJWvA9bZZhrsMKODI8TN97/Cr7JMRYq4SW9UxsjeQa3Bxd5cj72bejmS3loJ7l2dSR46u+Dra
7eu7dfV1UXRdY8dlH+S7a89Q4WbezlqztiaS5qhImfEmNHJcCVsAJAYpyTVPxOTe9ERyH6kUpUci
cJ+SuOcq7d2Jq7YuCX0vKP4yURXpYEViQ4Rllfs9dAS7y3c6T4Nzm+ncwaoqZNvGl+G8GOY+4G16
BNw0E6LUy35VLw5mnWpYTRwFqtyohrRb1Wd63QPbG+0Q1FhieLJQtajVcEfwH4WWTme/WrqLpgWo
7KoZahD76c9JnpXIRTFVTVE1VbAO1c6DkWd37D5XtcBY5KgwLaUEtqiaArFc8SyqHYpI2+AOoEvc
IyAX1VnkZAeQSemtzb+vsgz3P4AGpuWZnm5JhVoJ+vqA9ZqMukDjeCxfMqAW3H/ijltd3KmaKtp2
sXO56f/ZeRsuyRRcJ6o+IRp9lXmoPRuBlTxqI25RFv8TNMPTR9WFiFG7b5rSXanmbaCsu0+Zz4Ws
uvp46M+WEd2LACpVtYwOGBDdfEEm4pzbdfnVGSyxG5e222sL4Tur4/2f49VLLR+OWsdTL5u1H34w
e/dBOkVvkf81amDzjHMCncrBLdXprD8MN5x/KyVfMkUv/MKewQYGeAgJrmJULfLvHQ8PCHxztDpa
yFmQdoAdnhWhVAbokeMnCIcaf3gyYhPlUA/hxLuSxBI4xQ3Q//hrbLXVbhp0/ejGbf4SZeMfRbCU
byUY8ZAFCq6j2Q9ZSdw5+xFVzrp09eFe7adVAaZj2fiE1TbSt0N6l059WF7yhpsZqoce72xnNldN
iRpiFRT1PrIcVN5RYBGAdGv91PXJHom6jNhnvhwNGSi3eoO3mkggsctcoC1zgbCkcBfqJnfbYsWT
wUQXz/kyY+yd5OVTOhGudAZw0AD6lDJR0RJ0y/sZ9VJRaYjiCLKGyTeHiIvdVfPbJCClFRMvngHd
wX0iegEf2jokVrd893FlWOGb6ZHqIhaLmGry6GVav0cgqjz5Xd6d/NwEDMYq9nEk2z24OBJVRlY/
wDeuSeNRc/0//DSM7lEGrR9wOcb/ocseYrdHJaPN/FMBl2+ex7LbmFpKn4CdrGqiMfxdM/N2mpMF
GprPS/uj6tg7ZUAlQHbTA5zisnWBtsfT/3ihuP+x2/EEGnhENUxLmGy6PtyHXt/3ujNU4fOMi+q9
5hzMxM0eiVtDUR/98Le57Je7ye9cGOap91iMvbMefAN/xLFoj3GSTnd55xen1Iv409TWZA5gWZaZ
GV31JtQwGrbJyjHR/VHFbYqSs4h7aLN9Px5HbDxgXDhVsFviDFFV2Ry9dD7ZMWEjVYuCqvqrc1pS
bQ1k6QuuNtoBz1jLIaUl8nW3ROMuQuX6IU8XCCyNrz/VEHPvVJ8qLIytt7XAHKDSkICUPjE386su
AqnRBtZmHLQ+2v5qqhmFio3n1XidovrU8QoHoebKU16nmQTkLjWPYUuPEXAEz8S1YZn+ysuEh/Gw
TKz6suiRQfr3p6xaDPxtsQBkz4HnYOq6qbNk+IDmmjvQJwUHQDs85IFRHUnYzKtMKt3OUvM2adjo
J1FcXjVy6yFE+NJk4XixBpQ1LGWuTRjZlAZsE9lZrEpECzyBzPqnoRXmp8oKf2SIzFwUAW3ukx9l
LALuBcbyOPhdmE9LtcXxXHzqZw/rxAWzGNUcsqS/NkFmmJ8Gzfg5em3K0dbxMS1wB0w/KtYUXY2U
FBrTIQGGYxeGn/S0Mp+SziF82oQ/SDA5XxLXsbYVTw+Zb3K+TEh7BXUpXuvaQyXLzIEIAuX4QhSu
2QA0LHGE8hwwAsdyweJomOr+NJOOXdc6uJnIDcLdYmSouGlzAfB91EhUspBpBm/55oXSwNH0WYkN
zh2ZIeN/vSQJXHxc7XlI6vmWZbMzELatf7g75yruDA87gWdRlMh5DSIiL2QXe8jnn1sbwbOj6msb
Use7MejewtzJ9p2cVzZmEL91v2Zfp8SQ9iYUoHSU7Zs3GCwbb+yQSHZEyeZIZpsBr6PX4lvRn1DH
ta3ouzNwaBQzybmy4vgNISTzbQh0gZyI+0oc6AGBSuMbv8WpjFB6Xi3dF2Pxsz+xEv0K2dT4Ynrx
uIafRthYEjVG26g2M09TZE6gbLBP+lmktnYMuig53/o9t9Xv8qJ+UbNu/bdzLGnvPxiyUFN+nUP1
s2FFxVS0+Fhm+hu5XfIM8mLzJoG9LLIoqiXHbi05pmZWgIBsBApFsbjnTOcpOMbB4/Kr8NoHzZZm
V9JAQXWTrHwt8XQ7qdYQJSCwK3OETGshnV6nJPsa8tUHhYEjtdZfonZ+alMPtWt70xGXP/cy06SK
9ldNNdVogDPFEuVin2e12AxhksLxSdC7gyl0iFO9e4YPJbE7hsZdh3nygwopGW5T3g8zgPXWzrSd
an4IPWEr04EoIu1mRqgXVCIj9OOJUT6fKNk0G4fcWZ68rs0u1z7MsfOLsKuEdzDBWmtg8W8XuvnJ
H9E1U01yIcG8KkLwhIVv/+hnRD0HqQKKUlD0iNYwot0W+GvVpwofBZh7R7L05TRVmEH1aJY5vmHY
Wu/clKRGzio33U6ujl9B3Mf7ubGRE/EmnXXrgn4mq/xhHYzoLaj4LRHGn0FjVRv7Qd8bTRSv1Che
ZtE1MlxySx1EDR54WAL+Sva5qkBgxb/D0mJfNkY67IHrBdDamu+L26QHkRKNK7Jg2JQo4Zw86SGv
arfiQ1/X4mlG5BBdAwWUgw1J8icnPnBVH/DzZd8B9W11QbjdM7+4mPDubOEGh7HszdekhuGLFOh3
wyaGByFreBxLHUHOQp82CzKg35E6Raph+I0Vi0++B6gXGHVzFxU2i7g0qS5BNZQX1Yx0P9+Wc5ms
NVRdL5qhx1y1f5/YmPkqxyEJBLCcIuddj/3VTNKk3QjHxB5N9qnTf/ggV66RgvOHo28z1YFx1WKy
MbqIBX34mr8+yo9849TW1vVL3o5/9809Qn3wV4EN3r7mjE7YEfuiR3/ps+fUQkHbYANydNgMput5
PBWZVj0FXpw9m/6i3c2u+AO2ZfasupDZrQifVyQJZZ8amK35T+Tl/Tt8vtPnMs27pyg5qtOrHsJW
2G+kKbnZ4qFKluHVbrP8pRWflVScKgDCPXcYtSIm2NvYWhIUkW47eokgcLf04451e3iJUdjag3Bm
4YAcnQQJjU7/BQ6M+5Z6aQHBILIetNFs9j2C10hoZN8RS5m3roN0sYcd3OexJKs4+PNv/9CvaOuu
nL/gswhnpfrkW+B2s8F6rTXbfskib63p7vCZ3PVwDoPo+q9PYseGDFTm1+YS6c0hWILX20+iauon
AJp5V1eBwHjq14X36xe9zphkQsYTAlsZpqifXw2opq9LprKdJLsJyxUM1mIE8QpbbIsQsSis/0iw
qk5V3Ob81z6bLeLerTAqk+eLetu6nvR2fFwvcCyG4lPP0iZfjRGSyaqoClfc2W77s/mhz9cgePed
fZwHPz0Rx8igvg8ZubS/NdXA/6Mvq60fkeviaifP9O+ny2ISvqsPn/ZPhyB2kumgg4jstqe8rVge
oxy9wflZJkUl+vVdNcSz6qQKW05Xx6gmCR0QsqqtRqI5+3kiNazOc60pKK2qXoszQgHaXRtNTnNu
4HQCdC1w3uvH5KSaZf2ljcIE9lBTHZKO0C1WhOMxW8BpZLLppWhS6L+3DltE1TExa22PLo9jtXwd
ikysOuSGvk8TEQ2Ruz88jXWrXiJdMlm+cejkrlYVbCe+AZY1922p8+hKEyS/hjH72qD0uKBc1xXO
zkBKx/xzMoyV5xj2tqii30cvgzwJ6LeB8W3DqyxkNWt7f6fjAtEhD/KMBa0EOIl0O4IU+UY2XXL4
669jncZ7gpTZYSDg+UaOeIfN5vBtDANYnKEVnfHEmp8y1MxW6sihwqmhKRbzEX6QRa4A70dX2Og1
FAKYoQXTF7W9YLyf8/YSDb1freEx5asaIedTHxTDS1c2waEegQRHqVN/xzCFVcKEVxdrW3zFUNq7
X+S+fKm1+VzPwRWse4W4CVwVRRZZV0xcpes5CfComJ5mHtW7QPPc+zD03fumJZo+xScSQgPaX/38
sx+BMx/L3KFHViH+a4Rd5x/GhMRTP1mXtu07CCS+9+Aapf/gunBOct24hiSgBGcHoC2sc3JzvCtK
HtgqMdkO/XjntFaKJKUjPoF0eN9Ewf19cylQNGvzUvDcL5Z1YJPJS5TocyVzb5HMzCUQ4MYpGkwk
KUwkuAkVdydVhEnVnzqFuJDa09UqwFYnPaoxKwMRP4lpoyapiDW+2QPg3+A1wd10m3l+f1A+egHu
nzPJozcr7NNTinr6Jh+ctwx/m22ESvEpnQeyC6o66WhbrzwyLyfVLkmVXGuq793wtarGUW4A85u/
O8If0DFZqUHNNp3tjBIjsqx7nO4gibRYpo1hDftUfg4GzcxV1Ux9EaAJ0ela/TjBlQeozncjofwb
VBsi7HAAq7F/N68EHlOH5sHWB2CGxWDvqwjH8TrQyXaqNvqJZNqIW9p26V4LvSk6KPq/2sLXnLsA
O8brMNZFhrW+DasRNUf1XYdxeA8PhWOwAeG0H6Zcm+pTbud28tAnbwJyd5YhHFUkc5xdkpY4RM3y
40N/JgczlsjjqsrNeOd76Iqqztuxqnbr81sXzYpkDraFOu6fJi5JsYbBFB2hARwmf3xEDkjcI28H
bARIOQqufXdYEBB6LSe8EdLejDZqdAb6eZ8Z3ou54Cy1drFJZFkzPXtZo91pecE+LUI7TNi+BK7J
H2DrJmF+RpyoffbrRLskTXMShc2mpZ5IGNsIPm3UqCqAiH3Gyhz5DXlAOHXXA6qp6Z6v5+iCT3aK
SYLeoQ8dsAfY2FKBTxVLnITnwFpWyuvz1l+X488ZSQsZ03ALUhwcpM9jNq+uJVgtUDjE99WIu0Qv
2VRYOytzfsvydHwuZGFCgN8gomTu/FIL87VdmuuwqQ8yVIjDtPfWGhET9A4hDpCaT6PXHvxFt+6i
OrfJjlBThdf71h08OLELRY+epTHZLxWrKZz0QvcYBr79gpGde+hHrV6n8t0U+Vb8gumJGoO6Uqw9
3+62s+TSFXKHUNR1Ua1UNZPtuFoQvh2bAYsPmqDpGFbT//GYfxkfC9j7gx+/qvOqs5FYzXlYIXpw
qtTnqnN+HNeqLt2NevyjFx24NYlYI4hKXAqbv7XF/3nzYUBNgZpLAEtNVO0Pc/IAaDmgrBLakdPs
MzPxtwPIjbfCT3HcMGNxUs1Bn3eDk6AF7XvOkxkRPZKz2G9Ud8C0ELFyf6Bc3BOOS/uzKJfeu1QY
BWDleqrsOsFJSA5kMW+JcjZ+n/W23xY5/kOGZLrcmuolsSzzz9ErtuVXMxG2u4ZisazScpnOFsh4
YGR2ec6RiTg09ghpXI28q056NZ0dA+gqW097HQ0BD6Xom1m4wx7CXSRZd9FzIOKHwanDi2px42gP
PgJFqoU+UfRsN4155LHcosMTIgFPGCbbNpXdbNUczH+aozZi4YUeV4PQIqpzPRt8to80zaT1jJ2q
5mM8ssefq35TiOHnuBNhWaiGXUKBkHNjc7vogMaRP8Nv5Z+rLrJMG0tUZJxkosF1xoSVpUL7vq9P
EgR87R5ZbRTYAkc2LzjJus7xz56CH7nkuGQuTswAaDBjwfE9XbWYeMgs/eRvMBpvdmPbhCDDitFH
ICj+nAm3OcQlMK2kS/CS0kdtvL+1r6n1Bnm0rVlp9WZG9eQMkDEi8l4ar42fl89GjrlkYhivqivL
zL0nXBtNqsrkXgVL3cQlIgYifEPdpDmWM/T9Rup3VfQ7WRq969dlvqZNqm2Nwu21PxMR+iFyvjyP
3mgINcaoj9vuOL8iIHMUVV8+qlaShdYqs9yFPQODOsITW6PVyp1qklhYjh3J+HXd+vMrEY3gHsX+
x8UG0b3WzPu6h7jIHl/+rVXD8vuvIuyQ7VDN+Fft1qcGCqNDX1hVjXz+hqJxvfswhR3iy78HnW3b
/Bi0lLApk+yeQWaPXPXHqHMyexBSveYZZUx7a8mMqyKB8hwk6j33iOvZONqu1Mi1kEnapgdDrSYm
Ku3qTLa5RywNkooim6qhZTbuR4RBuNNbhzgbL8JVkSYbGBjeMUn6nCCyHEFzWvRHX2fnZQ5IAIAO
3aiBuLE7VtZIAR00oAbvTqOq6DCa2UVVU6dZdmlVfs9t09c/q77Qb+UHlmhbYeiKcUuyjmyLECii
jdcCKTsPYiLmFqrvNhph7kv0PT8nej/eI2cx3rtS+ZtbBkxulPcQPOlzKi8RKzWnNJx05UfY59xm
s5IE/J7V5l0sFgebXdFeiOlmDyge4U6MQvj3mRe/0wcbswkFWqfYmaMLbx2GuW9XITCINWKIATEl
5J+cqc/vNIr7QK+zRzf9ogTObGDKT5OupY84PF+pDWq8Cb+qcdOC3dq7zd0kVbkzkc9nv//RN8NP
FW/VLYDgX1Rf2S3edloCCQymL4ywDU7yNSaO9dfFF49db3vPFhS1e7b/Cxse+vOh8VYoqX3KDSRo
/sl8QvV5hnOOSX0cb6YUdl9q68a1ADkGUXvpJ6hYxIcfyS9116JagCWUmtAPtwFyJ/0BI7WONb9T
HfI0Fnc6IJezBgJ/FZMH/0T037nYU/X70i79p9J144c60F5UK2iC9nE2h/MM1QnjY6sAfWB7Z5xG
vHPk+vC4BSpSbDgI8aiRvq7pfFeddMIKTTlt3o1EjkAeveoS/6xmTlHwNHbg3VRL9V+n3NrlNOSb
qQIq++7cPRTNyTGbyzwb6YM7ClhJlTgrV99bYXZ5uMKfezn0yun3OuKP1lozBLE0GzqE3MCzEUVp
2fInNplTmmwhOjb23aSDtJllu1WOKnUMDyAysl1WSdO9X8XcoS9cGLCKFX07SqS6weS/WACe0dGd
F/18HQmk+9iv4Xd9ao4mGd9qimr2cxgegKy+qH4f9bl+papqVM27To5/fty7LvmRt9Ndj1Xnk1/r
v5/K+9v3u32Vf/rYv89997eIoR6cnforwd+++BFAdfgHfCPkBPgb1IHq3L/+E7eu22e+O+7XvP/6
Pa5nRqxN2//6j4VEVHdj1CIaW7Z4LmhLukYEW+DuQwGSAnlWlyXqEkYJIp1/9anRVOivTtdWd6of
nz2fV2PjbaN23IXAvf+IKx3EYWB8qxa0yzSjFacU8u3ObC3IycAp9TEvLymUsWvTX0qcEoo82BrR
1LzhiVKt+zlqTmoy+INjjB/as1M1yQuhkIPqxqIN5E0N5EaDfSmgNJ6icbHODVuK7ZIY+iddoDeM
nD87gMEvr/deEthPPdJB1ztK3a63e+l6b4kC1626iOz17UYkEeNtg6QRaxdwzHacRnhSPdQ1o26t
jdFU08YtvQ4l26LBGCMlJVm1r6pw6/bchfPwUMgu30O53F2G5KgGBzet9/aC3I6DstnrVGXmnSAm
pOspDuXEpj7XC45ArS+1P4Mp+Qwrn4hIEVVrNRq0RXTsjCgBZc1kmLhiH2hOCGGOZuhKQR/hgRsT
0YOLbT0MoiHLHyw9RTFIc+KDaqbC9yE+adiJahZuMn1N5NzNXAQWHQt469ztUI1DTyHt3cuQltpZ
wJy9ZxUjLj0sIdlY6sBCYR9mz2Rn0wFI5BekH5cTtCv4aLII6/5n7dan+eM3Tbf1/o8ERcl1XDbT
RSDnuWow5dvnLnGSjVEa02WWIRpelfeONWgPxGqb+6KHhYRp2YPqUgVmQyiEmvAsPgy0TvKSeUR0
b/2DXcbsJ5ZH1UVCwznazZxd0EGbws0YVtnaimdtnUnMtIJL34oPfVYY1Mc+bfc3aLU/wJsC2Gdt
CbLFkDNt3t6F7bCoRNR4NeGIcVIjqgjwHy+vndeq6p2KuSQ2FBJhu1bfTVMTrkPyVGiVDpvGBovJ
Vwte8lpLD9qIwky5mMGL2frOo19iJSEHOz/RXnLd/h6PPe8E2VU5U7hDeWK4zuiTbL4g6vkpTPMM
7UNth/fbT6dKhVFRxQ2ycsOt3ObB1Sz2vZc93rowpzsMLfwNVyYVF5lOdFS2Ucj0Y1GcPVIg5+ma
hpRTxjbkSS1itvIo0D5qs2dhgVmgeafBSB0amWEep+re91l+Gaw6yEVPvy+5EI9T6v1ed1V8Z9iu
EyAHCER3QERko0ZRwO7/h5IOa12Mtf8G1RS67qGXZOPMbZjo735YBwd4nHrIQA/PpedUc/TqEiZf
m1JACTBVc6dqM1G4bKXa/1FVE6Csx/r1KL+pMStWve+q/3HYu5OpuSOJ8X89wz+frFKyTf+/M6hZ
ywyuM3/Uq8i40/N4NxlwuULwj5eSGARKjTRV4U6eDdYAjAZwxPjg9ohb2eUi7kIpTdb1UttAT+yt
ambSFHCEBnuvGVDZHVND71tOQU/45xR/aTTWXFG4aUZk2o4wC5Y1uBhv1xRIDMzztA66EWdZLFDQ
bwtWwHrNNwx8AMhXttg7vW2fdSvyVuAm38DVDk8Taq+PRmr+mc1m+BXWQ7kF6hEeVROfnZWfjM7n
MnAxoYuC3TzlxgMEifapLSGzVEZXHSBOjgSsPXHfjVGOXcLsPCd5x9fL9XA/REv3uTb8h05w/aJT
kfOGc6EQxtMmmzusubGFK7a9sMxHD0hZvURfcZdzjs4yu8AFluZrn4x/GEVtPMJOaR4twRsCIdD2
KyFcqRgzx3fcKgas5Z2aDnXl6yxDGUowpxUd0fuSn8AJpp8iOguOT+UmCSr9nA3VF2MCqQQ4446w
4HiCvB9+keihmR3sp2605nu/J/em+tPWRqgBXv0uHubkEo2oc9YFGnMJr8xjmJHVa4akRKSPPslM
WLtRXYJn+atPH6AjZYtxjwjL50iT4VUpSZeRTzwlsrg1Va01pGxd1iPbFXn4h9wmqpqao2Pzhnp+
127QqEqfA+sRmfzkCXoL1t/5AtrPG76pVtWwBQMj7e3595jI5vweyM0VIJPsfrErn8iT3m9sZwhf
Rd6xN08QeuyK74YVoHSU+e1rpvsskCcolLx7h+PS9+bBT0w0uwDktDt9RjGir+JVVLdLtDJYPCBG
VfxAhlQKqrdf0Glp1tPiZC9j7Xbb0pz1ew2zgsNgdQOC5aSc7DJ8zI0cXR3b6vZO6Kd7Ux8QWYpG
e2sOc7yJ7HR+LINhfpxzIFy6sPeq69bfudlbNtbiTkvN+Aj3P9+U4WDKmKMgzF/+H2Pn1R23za3h
X8S12Mvt9KrRSLIt+YZLdhL23vnrzwOM41GcfMm5wQI2QI4sj0hg77cMqH3BLJ7B/4ZDQIsYlbfC
FwxgaW2mJ4sCD4ZmXvjKdxofFjXwd37rOls/x1rLE6JHqp1Yp0k07EnJKSbJoVTjBPtqEbt15UJU
wfutFkRf75fJHhRjVt9vU3XoAjmarq7yfF6lWhHiz5JreEPXpE7gWJlPQJ0AjTjWbTQ3UIALDE5X
jgWmLOp782nuDHcX9mAQE3jT+cIPc+9gtvab4ujJBvQYBAsZixqwgUvZDYJRx+HZ773Dh6ic8rJs
5fVddp1REsD1JK23uCZla1m8x7c635R21SxaCaUaElJ/cuY2DmMn3+AYKqCzFPdHnBp2Udx4T4Nn
7iZLj/7IK3s3iM5EJEem64+/TOV+517MpNZRFu/QTR/KcpV3ifHN9dAfiLPvLUr1S5gXDjl8Ozvj
aIvRQWpfLEQXjrijf2w6sEpHHXL2GkC/SrVzQg3JGN600TR9UOCKBgCKzKeH0j+KjvqjDE1qoi/w
Rol2t3VWjeMbe/5uKadlkyogu8FU7/Aa5FaFuJWVmqe0iJDEE6NOw5nOLrC/9Rrqr6OKqoj09AYA
7V160VSzC2RPx2fStoxgPRiVvvWGIUHqOQBzNDbOW+lpW0vJhk+5WrXH1naj1dj59hte4/jHaICr
eygql0ocp8JaWRqB4u5TJYqPLioJ2EzSIPTeFuyACWq++mPmPoSjgknjoHsbG1U6oKkqHxSE2Wlq
ocYYQ1mLk5vNV6gvv1GB2xQJII2Sz6lhAL1rhtA077z6ycraL2NENaezUgviRj9zxyoAXTN1LdDE
KFqrFpCpSRkhC9td7B7qyXYOtRBxlr3/GTN/LpZLHMxINrljvtcVxoIle3Boovb4KRjxUVeS9CEB
xvRI9rF49LQKweBq+JZasKLXWmx/TWY3POSNXzyWorFNWPxGBdpbXiAvlRO4Tj7E3kwiXiyT8TiD
UNEnoE8c3CqQOgGLE7eet7d60guY05jKwkXz4oE68koKiN51Q5usWSlR2D041vyAyfhD63v1NR5j
69jow3MvRvdQ7UzPyGdSSgTa/8iZRwoGF0o1bwO1+34TFpYx6twRasQg27wJb7jbkPNOJd6YU/e7
V+Br2c2+MJGPukWMCeLG5dGt3oKdQIhlVMHWFe/MZd2o4cNtOm5FzkurtOobRJJuWYt98TQlr1ZL
tduUrtIyZsuulLqIoUhR1xXSF2UWJ6sxVbLHkPfJKWxQiBMjfiqKz/UUrLR5cK889BrEQpJ0Y+au
e9VFwwMfpT7DxZJaDOW60cd6xRHnORGaCtLHWfHjIs/JvSvYOXOvOtgG4kCp4v2Mnusa1gymm3aZ
LyfdHw+1h4aKVnL47lPSfzbOKbASavMyYOfxrJbmCcTd9Jr0vbf1p8Zfj/+wDK07SMHe9FoYwqyO
6uOb69nFZRAiAbJxs/c2zrqHmBIP8DSDxGiOZ+cgBQOcelYvs5LUO8lolBd4vZ6uSOsD74X3cA2C
Q2n3yqMcREPaP7B/2HToWkbLpu1BC5bqNzlpkcG+FvEQ7KysiZYyZudOcuk9d9VYcYRoEwTPTBx8
Aj4TyRILrpIYArjg8LR0yGY/y0Ddt/jJa3F+6MSpyc0cssA2T7Hb1R2kaKu2N2MxqjiMBNZO5Zn7
kgcWYGPLubaNYr2Mo/a7nhvhWc5ZajMvc9IL+0ap7ZcW/7i1ghYbtStyEn2I9UpYLXjWxL9harpm
Pvg6txbe1hhenvqs8VcIkEUbhSvWk0leVSZZZQpWZl/vw7p0vkIkTnYynvZZtma7ZrDxBIzZhF21
iw38FsoprvK1ZcNJ7CxyjXbjJWyN2zQ5jz21aoSleEo36nrUdajjoim+V1ZpH2RfRlNkaKgtibn7
KjnsjF7ZUIgOIEOm9kv6WYn98aUYGn4xZnQxa726kJqyXqbZ0ciE+d5BTuq2Y6zMwqcwZniIolEh
BAjgLnCML09ymPFH0rjY3WU1witj4SG+wqoib809iqQpmOMBD4QuUVdkL9ChC9LxGmVGcZVmzIlZ
FxtODsI8tqYI5/qgS83WG3eUi4ObV7PamlsPn8AHGfIRgXrQbW0rR/ImgYXxHNZIZ1762VLTtPii
h/WPJqzt5OAX8VONExBmYT8n0FRHZOTBEMuHmkQa0hCkRvzwzYIjcNBqtq2GaKoI4wN+CcNODgPD
iHkaZNbSSsZ+I2OyGdQe0H2pmhQBuAwXw/haxkqMu7KB7bi4TE7oUVnswxYvYC/jZOnq5ecc8uWW
LSZW116EqYHuXox66L+NCY4t+qBrj6CbRtTyCgU0YgWFnHOHHVNtw17qoJj6hF/zlCWnMhiSk+rG
jGX33ph/rr6HbuswbrIPrRktpQRTBQIMZS/3Ebfa9mmYJmuvQX9cGBKTgElLv6xVGJZy8c8rAifw
HuXofkXPRv6xID3diRdICPFnE2AZxYZZqDZ1RhVvHLyRfoyVink5lsUOhb3Jzm9m4GhSEsXRhhqO
3Gte++5Bhkqpi+IIAQ85lo1q5NvEtF4VFQ9LiYsfwnGN0Kn+XZlz8LQgeD8PjV0gkt81jznGTds4
KKmKkQjHn0KA7A3y4Vpuv1TllD6C03+ra4XqAt4TyC9FztUuqmenc7NTY1ktlpHFpuJLfE3N1rli
sJOdvUg5yZHqtJQQhK2th4J2K2SxZa8XPegL9V6Dtd/Hfr6h8vEeKbqzRqH3d72z4qNsNDyfbr37
kIplT1lYrPll+v8bs8bkytEp3soL7o28HSIAHz/SdM9e8SKrakpSocgf1M6a/0v1gq/Xj+qbV5p/
zJTa9xXcTypAEFUFcexU2+lkc+6vjHNnx0t5k1ssNiFsFm7wNU9yakbaTGkvozg5dviwQj6JP7Vl
HuABAr0+17v4k4bl4bHSM4hwMY/hDmrIeuzT/IKBbHbJDfVUod9/lCMZh36HlSlPG/7IYL3fY3KJ
gfPh0gt4j/oD2kULGXT6kPRdXC1iUxuXmIpguuF4rnYuAlKsykxdEG++bCtjc1ub00J2KzEdAdAF
E440qfe7CZmWql9QZ80C1XZky7q+jVduip5EYWrnOjOZzxtsYkG1GOtoxPcB5HGVHXV3Quoy5Fwu
RqTfs+MkYANySBWSdXIsZ2RQNvLaf7okxwZ6X2bKRkl7eAQkia+zeB+7deqTCUjCreaHNaADPFpc
P/S3jlQrUb1vWsBblcPFnvxH/tlPSP3i2hSh74ecCaaI34dB6x/426FUZrGNL3o07fjfPKnS/Zhc
KUpNhtntLME/C3W0Y/R+3Bt6bZ9iU/82m3m5lSNMrOyT7CnjVPaLSvO/FV70ZVYQTMAqzljNBpq6
jWIXT9Fg/I7QSrj2I+W77mGck6JA8DxMpr1rUtR888p1PuH88dQMVXZboWde9RyYhb3DDQqmoes9
t/ZsC1GViW8RZBfEsCaMUAWyoLDrmrRJnT5OjfkWR3i3mFGIioRKMnpx63dmNy5NnOOXiV+i5fph
6tbHOaDAUpA52bs3UQfxGcStu64gsh0dfMCO5LuHI9baQPBF88uEHN6bbnT4OxDX3hsExaNqkdao
02o2v78SdiEIEsyT2XYhNuN6jblLSvibelsG29Ej5xaAeHmO7b7d6F7lHnULkS63F75CJiz3UR+8
haHowTeyEMiRlgstR3ykj03/ENWjj46WFa3avnU4LqXgbyYt+NqSGV5ngxto+HfGiGIjKAwj8Zeu
HNtJ8zzkM1pDZt0dZEgbBuDvcpzVQqxTdgNP3EN2bwt+vV0vbvDhk4TIWm0O9cvsur8Fqm1c20Lj
kTxS6ZeIEhE3wJpevT3UTirZx3uTZsqPod5wKMZ0gjKrWHKf+KfF/xRDn3EL3Cbe/z8u1QI3WRom
NomUuAc0zRr3BShDyl4irB5GiPj7PhvCvQFs6QEGV7xWQy9edKU/rVpntJYooRsrNXeVs0IxGXuf
aXcr55AbVNcZNIqHTK01hEmoJfaNbyHRL4IKnOlT7eKwMlK9t8lwwEmx2sdKNFpUO0s1KgKgHQxl
IR9TG/U4VsVFjmQ8bwtn20/ogXl274+XEb25cJrUZxOZxXWZmdqav2r1GZKP86BZJQy5TH2WK6gz
/D6DX/8RMtN+OwRjspIrEnvwrwXuEnKpDM0W33B+n+SfhChdIbY6qdj0AGVIbsMPMVXfoIsyYITL
MtlEkQX8hL+fLHb1UyGaCKcMMHLZuxzd433LUSq2UuPUx4ZNBgMtjJVPWgMP0J/BXxclxuSSM/PS
tVzkhV1TruSN5Urdn37T9PwPw9eLbREaHNPG9AnN8eAJQw/jsYHmZ0mJXcMdNnqDkXdrdNqij1dl
MU5P8jkaWz6qM0KF6PaYHXxIIpQX+7r9HAbGvCmxY+PfHNgvmaU88Wca4RI3mwiQQqOs21o99a2d
rUimhN/8QkNuJfPIIxja2pon+2CIJjA5VoRmitHWfaz2BuMhUMt8IRdQ7fqxVA6ttgpWXrqKOdis
RsFzjSI1fmp1UknoASu7ONZxTp5UrAFD373cZnHIw7OsfZYj2cwWHGJ5EzMAMuEBRFxXfcO5aO4N
7SibwU+0RQz5q0EI66zH+XOIrMgz3irBCxWhfWmm5kWO4h5EakzGZzuORQH/zItV8imTymMH1dYD
P3RwTLtOuQ1l73/G5BVzoz+EFSYlESrE5Twu0Y3rl5CRxqMtnuRBULKF6MVzWo5l7xa8jyHfD0c5
IxsL52mn4wyT+W8xTAhKHuLl0dsBErq5rxXLQkWafiQtMKx60LnKTIJR4EGsxEfc3QQO5FfnW+4F
0f0HDTmo/YdUzK2b8iJbKfPsLlPb+1q1urWR6NHyO/LneL3lGnUc3qL9YkClbI2UADlVucJG/gpM
W2/MmHSW87JTXypo14dmBs9402s3BU/lw1htvT26TOFOyxwKqFVR0hayvfUr4ZzdC3g9/nljjHe2
ai8K1QmXjqE7cIFRGtn3RtmdjGC0UYyykqOL9fBuatLSQPQdiYNcfwIJm++SatLWpfib6lodsANC
BRcVLZ1ny+kPABkmNHRZ5rQ8jqSq9dS7ycJRgvQBgEMooHyoW39shgERu3uM3QQYT+iV6/vi+Odl
MhYUZcvjSgTlzNzhvWzV5nOaFsrnEMfVL4WPZ3yrTi9TqymfoyYxD7WG0i9vY/uh8xG/42i1tlXH
epxzLXhBr0lbWnXZ7WoQqy89Elr7uG+ypZwNMGt98hDNcKmPIAI8bmUJt5elW5SFp30WBcdbcfcW
dEQ9Vy5qIyVemeCBAHQ5W0yKU/TOSIBdqOhNy9Lo5rUc3hu7DbuthfsxpQprQmtswisexYlhMflj
i7iq92YnM5wWxdpJ37MPjRG0h8FGDTfK8/x1KC8IMlMyEwSNmL9VtoEZD0GjiND2VFsYlg0EgDbb
/TtGUpPyJgWGHUV+M9XRUT4BIWlis2JbKnV/ascfjEHQiw9DcvUBgm5sZyzhtO51kKBkz9db015W
ghklx7Ipfg75j7LspQy63kSmaycvNczJoMD/c1moRRFsLtjd/KdmJ9w9M4hX9GTjYQN3ckQzZd6l
Q25k5+ao7Yj9WAacj4nbZfegYXIGyNQ3edUvy3xEv5ZWEKrrhO/MpSgmZBVIh637IbMv7ejmzqKz
h8c4zP2DjI1iwiys7Az4dy1H97jRAzIoh1RZ/DKBvSjVe88KtvJzgna0L7LXtDbiXz7M1FGJfvAg
x54S8Q3AZY1PnQtpUEKm3DLbwBpJd0rR5we9gUy8qDMgMmy3g+IQ+npDcewrzqj6ac49vr1AezEv
4xsnY2lGfXQ1iDfzjAvuRrMo9uhyXgbbbIRJKbu39WO+c60p5XlPCv4JdMXTXd21C8YfOq/aDI+o
8+YnqfpqCf3X+zI5qQX6bfIel5eXOVocPycxxibTLZfIq35+Hq7270kAjzl1tPLkVk15alDBh8Um
xlOvo/ebxw8DcOaTpY9Zi97QX9fIhbFY3QAIt8I0OMol93hnVb/xhIbA3TrNxY676sQ7fDMNwhJE
6mOMqlGdUoSlf5HckHGx9oPGxs/rZUzeUvYa8+u//0WaQtXxr3+Qtus4Dh5NeFxZtvWL6mPcR4ih
eoF3pX6ATAzurOcm1dZFgQUcjBEjBB1ra6vc8LFAuQdRiFrhVGse3TBNj2GkoUWYD8aSZ4l+xSnH
XPGC65caRhtJNerX2JmnVToqyUqbDJBoHlWhRRnCo4gyLDjutUJZGxwMyChlFG6Rx0aaCDbGAilG
7aXHORXgAeLHOY4UyybXUNWvVKSdRCN7ue1lm//4HWl//x0BZ0FIBK03cDLuL4AWDWvFJolm9+oH
qK0EsZ8dZONoWX7rIemX7PUmWpGi2OYWr5bQDaed4ToqPMFp/mpOa8SNi/e40hFw9/aep7RP2Dti
FBMnu0gBWdFwW70J9aPtzvrRUKsfzT2m1YW/cgMXzLg7piAW3eiKtFh6RuscI9jQ9r/qRf3Jm9nr
hXmTH0y7wsqkIDXsOv+F87F/hbvrqqMizaGqOmgfA7T3Xx/lWTtVhgZ486oiH7IrSpeDr9qYwzLn
WAp7xbMwaKPxELQ6zS6o32wAIimHQUjSTkMffhd5s7EoGl9fFyqeAzbPoHUkKJxBVGR7T8ebLEby
b5sHbbKlotyt1DZ9bCOUjwvPpvgq2Kdz7n8KgjTY962CPYmCJImbeslDgQITzNUqevWd5re8sRVy
IUHQLirHBWalm++KnmS7kN3CA/zA6cFv3M8ehXCtrfpjUBrq57wOHs0eNEo+herW1xHyiG033Pkj
mQ95IVVEdW2VyDhBnB3PRakjfxpwDvcRkbL6Vt9hzvYG9iy+zpTZVhpggA0evPFVNmPJKS018AGT
w8FDJCFQAxRfKM1eqGPtoPIOJ6NV7GWj7CiTqZ+awoifm3ZY60KjUhsKnK2QEw0WmlpPh7QHno+W
2bhMZ9+BINYVAKz9yxyhzxXZPBsXstsa5bXDIvJgmU0IstBdNmKPkyAPvBhqNT6oYgdUpgNlHrPQ
Nsgb4XoxpHFG5QgabZSr5D8p/5ZVFmy6tO8/IWoWbJtk2dRlpS2sqX9NXdXYIcuBekwAZ2mZZKG3
8mLdbhAsQvSxB0uD7z2yBNReq82Mw+iiEqZSfRz6+3bIthR0MQ+HqBxsygywf6Fq8S5vOAliOJE+
KTO6BtNctstSLT0eB/YzTzEP80knV85VOCln6t2IVrewPWVMcX1tmw7zu4PfwrEwO39NXYfvowKa
B19m5YBoi3/2Q6zDa3VKln2owYOrJ/8BrFe0GJENQsb/0kaht7OoJ9ULc0o/ocrvr3l+hNvK6pTP
7IL++Pfn0N+043S0Dx3PMjX0gQ3dsH7RQAydYmxgrdtX5Di1UxQq/YNsAtGrvcrb1a7+ClzqY1yu
aPUYb1MrSVdyFpwW0gtXYE3d2SybftlmTfMeecG1LL35ZZ4yf19W5bweNK9+1/UXG5fHNy3SnI1T
FjAGgyD+ArJzG2vFVwum4C0rJ7NsrntOuxx1LHF+umfgPqyQy8zc24SQ5M4cgiDCa+mbU5m4oshh
xDBD2TFcetghH+9DRQzF4tusHFpx8Sa9UkK9fwXA+S6P6WkwbeJS1cA/2OEzwM8OocPIW1bS+F7E
8AL5j2eiIf4D/vIy1VCks/Hf0B1cXFH5++sjsUUYz9dxlrmakY3sVzm5167AP3fI6730H1GdMlgj
wVxsULTrn0UmxcwV9YxU60KbVf0yiEqNmeOZlKCNsysisFdVNeyVOrMulJqCFyzt45XmBh3yD934
SYmyddA1/lXx03jR+3jlLjj3xMdb18+AWdZl6KynooqhZAQfm5IT3L9/R42/gT9hFoMsdngpaJpu
/fqubKKSjJdhetfGg2Ykn4hoYpVQWvsV6M/xLLHNMh7hhLTxK23aBW3wlEDmfXfjpuU4H0I4QV3z
gt4AqpFiwle83zMFG5QYr5Zjmxr9Si28dnWrsXdRMcTLuKrzjQRGjHXtH3Wze5IjCZ+QIUeDsiuL
X3KYzRX8Gzg/ODg+/cfvQbP+9l2ADuR5fBOo0NqO88vGanDUFnBTqV5txx2XWV1Oz6mK24k6ed8a
3SmqpW0llCN9/4yd1/gMuGnYzEVAdtrh5a5kbvfGv4osY+Blj3YUozTrTX/IeFRX2grccAZXZ85f
I/0qw4D+jJ2rJzqVdK7Wwwn3+Y6tcwQ4WIvgV8n4UJoTJEGdMqWCQORU9+9+0XnnybdcuJoQrZoi
viTR45wl/jkKbe9cDRhUwEg/yBEq2QbO2GIicyYsW9lpL1NF+TMoZ6bOtE6h9i4HRWG0UKF4JanD
3O+obJPIEgch1xisW5NZOVkR357X95jspZkDnEO46oi1qThmRZNglUbqOhaj+/qqz8GOTeNGF2Bz
jHTCo0SYy2FWBuQ/7mPZU6oup5Qnlnvog21GEymQ0kzA44DDAird9IveHJEw5IB5LEWjoca4Jj2P
qKWb/hkr/aK/rakAZW+9EWcT8fHyzvKT7g2sxj9/kF6A1j/8YB+mbj9e83sQu8peDm7rfrmjHMqP
+sdpeWFy/5fXXXzJBuo+jepPNsXr3yNx//td5AVyeLvf7SfS9HKTYAe+k590i334seX6269ySLFn
SSatWqfm0M7IBcQOVAb80xPT/gY+LdihvgyS08u8doe+1ut9hZ2gjboS63rYgTs5QW3cJDYAxBKL
+cYOIc5m3u1Wt89ojeZaQ2NYgu4MFjw++m9kzn4bLat8HnjJ7fsuhGw7hMprH3OMEQuqEUeurlS+
lwGgGVUohenwX3EX7zChEMOs9Nm0TKKr2X4MGXFC5VfIZcjmrp4hryNRjJ/0/Tp5i/nndXKIW+rS
7g2bciDlI1PkKmVvKJuH0hnh6ooNyT1+XyYn5PAeuw/vl6lG5O401Cfuk7n4LDmsekXdZ5gtj43d
YEM3NOcKhaspmMKTU6UTpGcR09txpKtRuB3mhnQEYJvb6tsifwTw5ft4gRd+W4Eqt6dHO6+mozto
E+V6mn5ik1fYAxXNn7HSSWfxUnrM9WC+LcsrH3G/gQw7RoQZxRDHUhchdz6FWfYxJqddWK4PER5Y
AnsmI/ewL+Ym/mnAjEFOi7vJ5TIuh8kQnCpdLw52Xr6Fnj1t8tlTDznqkfwKmkw7yEYGqdRqB9kr
5TR44Y/TcuE99stQXidj8jZT2vAB99vKmdhUrP8QTbT/dkjVLJiVjtBMpNz4N9YFLpAVIvf+eIW+
O71hTkldohuTE0Bq4GuT/0nqYMl4ZQQ2+OXorRt0ey09vlxtQGveL6eLVtY83Xxwn1ZPvUqIWuNy
qR6r8uriLVnPlvEgG70I1E3YAFquh7luF0lKfsOZraZdFB0lpX7A/Mhgbxko/ttuSIMcQkSD7uas
tzetcYznVnY0tYe78ngT1Xq7kOMEjDRFaGNfRNgSjV6nUkZAGyBGRu4RxP7V8KzmMOlTvqncbjhZ
nmEcVDCnlPR9HeGQiC972SIJ47rYxtIkKXSpf3/Pa+7ffu+6ipqRaurCMFzsy/+650tJK6cGObar
YqCSbcjjpVJlxckTjTxoxpR6NklG2UYOKRL9eQT9sFxOyUbP+2MDSHCt+wGqwZ021kcPmY+XGsj2
Ly6pgfBLxX8l3swV2sY/3VM/rMNRliKeC/wRqa85wdcMinO2NpHCOjSKBgZ49J/x7RvOfdT5Cx6w
1VtcJd3Ss7KaymDbfWpgFoaDEHCaOFra+XgxCtx0a0SgD/LrE1cHHxffL61vRVBKGuTxU5zj9Nbx
YI9l7gFhrel1CA8hthFfFM/st16orZQmRVdPNDVKWGft6R6Q8mekFH7My4nJqSiSJl7y48JJPw5C
3k5OOmGLgNWketGf97lf7WNz3K2M3s7ZYRTrDsT00mgyVI/u/Ipfx2XZwifLPyEEgaioYzVLwbZa
STSJbOTEffgBbCKDSgLEyEfA3BzD0w2P4omuHN9uoCq7YTbqo4QqxyMuQ7YdD6tkDpqLbFBhby5V
TP7tPiFjcvY+0Qqss7yLnGhRWEzQxVJ3lELNL2jIDofZHm3oQKbxhdPlRL05KtBrl7PmYx0U1cUc
4rWporgIsWR4uPfctMUA9q+x+6zsaYM2PORt9s/r1MFG8Ca1QNvVYYYIAup8wzg6rxaWyWiLsVH1
pp1D+Xw9STuUXD0DGLOfozELzgMSHEsZr3Qsf3hJJA85wl//cXZz/7ZfB2Cj6qrNudzwXO/Xg4uO
gGxDKrK7pkq6wZbGfyotpyWPoiavRhX9oUxx8FuFEVjnOSiU2+23QmtTDMLLeTO7oH3ntHkPRvdb
LDpQvb4Fidq8s/O9deQaKwnWpR3Za1tAcnRDvXhVZ57lCLUwewdnJV5qEr8jZtvENsjuTfNW4yS8
bHC/fjTx0VhbQVOvMCTEgc2aEudkdAFWNMyiRRJu2f1PCBn6ySlQsYCORCOHEe6Ki9qdo01mjQFa
K072UA5DcXByp1h0bdQ+ebPePA1KZyyruloiWDGdkQO2V0Nn1J/NClR0aRT+77GOg70ffoYuh9xS
RP5IR8daV/VD1pNNkiHZgEoK8S78MwblWdmpc/lwD93X3mPalPe7qK/waqu///sj++Y+/5djum7Y
tqNLoyPx8P7lmF4OVkSayMivAFxBbZqxdkZNLV82GGbz39NqFHMt9SwnMjfsIYd+jYdpRFDizwZD
COzG//d4il/VOpgPCfa+S6fsYPDM9c41fX8fhml0TpS2GBYfujrndL0f+XHC9uyQ8oT2Y3iPqWhw
0Kv2pYs6bPk6xGYLcdREEJYvgpAIAYdR4VK50Frs8mw9jXBm15rz1NXNOU70giedEvKXxVBOFJq1
sUGObUPVVF7qYVBRWkiyo4YR9ScnzNJVE8cXf7DtVZIn83PVNtOR0m9CwmGYn8kQxWyo+WEko0by
aNTMm9dUIu2lmuA0HF111wi+YVhXrGfF6FZYNYVr6OQ9VsVK/FrVONJgNmjxai+aTUf+b6FXYKbR
9rC2QaC9OsBuL24yRYum9EZgGpMDisb+3dGiM9gkd9V6iXrQIFlcfLP7Cjpm0IzsKfbr7Mkruzfc
MYKFNVg7YwjTZ4oI4ZNezWd0Nh9tuEFrGFffxzhJESoqko1vTNsqwdQAmIx+Cbs/dIEexooK/wt3
QpcG85jRMYxHPYrNR76u8a4JGn1himHej/OjiZ/qonTy8YtGPn5jgKXd2hqOioGZLXxD74LDIDST
YqjKJ782q7XalAYgrquFeuGzV5XBJxPcLzbG9XOgcm5KGyPea33jbhBKa0juDzg9TYDzjxBDL33F
iR31lGGBUVVyURv/UwT4h4q7a4EU62CcZmb0GU2X5ahk4ytVAm/fR2RN5LCLLMzsqgGv7FCAbeG8
ORSVQ29jhhyjStfyL52dKBfZa4FhLZA8g6svJgpkqUvfQjyxJM0XhNhIyMYP/ux1Ucv+/T6jJc6L
m3b2FkMbfNlJXlXnxojapcWrAXxO8oIKer7N27Q4ksdOk43sJn1XHFu7BvvXojSADAHiz05vjBdV
xzoZz4OrXyvDQY7I8eY2sBIbRGBbn/OGB/oCReaFVVfjVQ2G9GGKzCvac/kldhMY/qM9UW6w22VY
NhRiIaGc55/NbVoJraNRwxKSEwnMxIVdJeXWa1SDfQuNEYfFIQhc9iCM7nE5jAbfOM8wfqnQkn9z
sFSMQP1tSZCVRygIDyoymYMyW0dwAMYlSjiVOAUuX7OLWTxCcNG+IMf9FCsoSpaWAvuS0Sgmyxo0
9v1D9KrbwVVC93EANje19bBpeQngCoNp8CyPsKJJpO7jpAb90gurGvlmDe/YOtiqXfrWWx2YWMp5
TYy7ntBLF00NT3+Ro+G/acGWxa5jf1FiNdnPhoZDzKAeQp03AafsWwFlavAQcvFscO3GVbGr0F24
T0EApELgV0JlTNd24aj8qpRkC/S22GZZvr27EyRK/a759biX2hsLKx7MS1AAJsqnRcU75mLkxW/A
wJKNllQuvHLFIt/+be4jbATC2c5XXtRlUGESr9lwYg+2UVbhcI5q6TlqiksMp/WJU8u0qSsHH8qi
y1aWbmJOGcUWKlzIWUJ4ejftsnmJvZ5sbacOCBMl2Ssaj4Ldgkop/5ffh8ADUEtVBm8tkczCTZe8
QbmdklK5ArtFdzBn353iv/ap1VprxXcoWsz5aD5YbvI+an55jsrA2JANTjeg/F8SV++eRsVANGjS
uJHScbypAG7IXpsYzkqpTW/ZaqO+QWVG29RW8OwhxXzLs/bqmO70DggTquPe+IjeOfkGZ05OSW1a
a6eD8zJmPaimwkZyiP8yDoLIJmdolu1cIZeWFcZ4bCdU3c36VLXmCpdT+1GJkrxe9yUQx84IdATU
ekSvgzRcFgEYszAwL643J3/MqJUvtIQHyChQ+omA4zeO/82MOiwxMiibsc+fxCbOShdCWg3l1vLS
ZA0TBvIJPPgpqzioSHuIpmrGjet671LGTddqc9WiFW9gM5IUebToFEtQSRQ7vsxFFZ3DFDzw6H2Z
/J5PoPCUXUfEuC65Fx9mFD+eoSjii4Iaomkhhelp6Gjismkf4hFQcZIgFXKb0DWMkAq0wGHIKuva
RSayNHQP7xhnEXals5qEQ6h07rwbfLamNS/6yFTWMivksPig6exzxB/dWPLkyzWF133iZC+p5kBx
ybpLY3TZC/BA8dLkATuaiMUtCkVRNhU4xkVn6fFTzqN3bdoYgzpaZV7iScFsRDENyo9pucnK/yPs
rJbkSM42fEUVUQynzTQzDUPSSYWkXRUz19X/T2bL7rW8vzfCm5FUrXFDwve9UAYcjdnY9Xnyd5am
n2WLVfHXXl8i5uk65ZGPYEJ1ED+RjHxh4Ndb3cAWjah08GFewc9Y+7pFKW0cY3ehlCibOKG6csoQ
EaQRl4Vt6Qx7NTTsg8M6fsC6oV/A3dVW8o20jFTz1qOrt+v/fVSTQfL/PKlZXNjJI5gE7Dif/3ZS
U8eJ5b82m4tRodaMCop7GIWTrCwiF4s94J49jBzHflHleuDhBHrRGnNrQi1EvVrNdo6QSpGFbtcB
/MocZhtdlRBNyarpqdVi8iXQgXZ2hgZlLCxR8jLVNraFwW/jTsBKgCq89VphbNRQtfrrGKKygdpw
aFQ1WYbSvOp8h7ZJqOC/VaOKg/G2vRnqTFtmRRtcLBxmKs9eOcQYXwTntm9K7czxXT2bk6rB9bG+
E8GEua5wiIOrfu7jtDp3nPW3LKQum6b+Xa2LbDcHsGhm0HMbTMX55Pk/sLbtMeYUs2sJsgSLek6u
2IqDYsmCYh329nxo9HHmDl4P+lJWLa+YD55VJP8UhfovUADvtGkSCfFsD3ud3407xsT03TSA6AB1
eO8E83R4FPpU1dlCthPLmQ6RKB7Df9sXus0hsUIYRq6DmaOdcJExh36Xjll0Smt/JJqsYf5txdou
tVPsorgx7apJAQ7CEXangWBAaTTwdlXiIpowE+OPVTPBQHoOcO4wp/Joc6KBMK3ma9lnmlWKP41W
lsff27LTEiMpLj3F3CSbnhPNxjdBww4EK547UbhJyjdGjhjjMkgs/6x4IimehS8u/qeXUfHDyxxq
V4Sa1COExvAykLs4/e9fj8b7/XsSisusgZergc+Ro3q/uxxVCjLoORJvFw+ZG28CFTa3/iJyWuep
SyIXaxdqhojOa6LAJ4DUiZUef+uXM/Qhs9blFHzPSnurB7V7ikbfPTmm6p7G0RoRMxHVXHHh2rZc
6EXLDFuU3GQVmHu2K4IJcrqBTF8wWtMWCVrjLYlLf2UV06/mY1Trbf1NNh+jis6zUIPjqHvTsdsu
THP6dECX7OEsHQxyuuz09iZO5mqN2E3+ZmCothsGOMV9qWZvTd0iTZ4jGSBHfQICJ4wwo4Uczaax
fRnZO+VgCQP0mnnYeYsnddSi3sb7Y9OUZtt08n1UGnt0OrYyJVDLlcLLAU8Ton4kCOQ2IGcwBrDC
fJKNfFbXnq5ke75w2vAWKma7ixx3qxSjcTBTD/X92u68bHGvy261K4xDK3v/Onav30vEEzjvGEaz
kVlWOLbKvuekXhhqYx0ihyuobBYeJkEuQP4Fv2hzp4Byuiqk7jkC8haFQj4iqku082wNJg7aEkhE
EBk2taOWOtYTMJFiH0FTjIkTqy0GaZgau9sAw6+Lr1FMJbbtbpnAjgxiPUK6fD5NfJNWUZDtwYY6
yND4U3/QOY4qN0cFJ+yJokhX+gRPf2iU22ibyq3k/TVQ2DvLLuxKYS5Po7mVgzba/4fKS4yFHPVt
9vrsKoeMeNJvMXSkfex3jkPIA+IAcSjjRMLF3Nmtc+zQqTzYVcEJTlbRLlOMJVwP85ARe94E3VDv
AFvAZBXF0Awa0eUx2somftXak6X+ZK2rTolAB8pC70C+dfqcrmqJMpSd9yrfOxIYc82NwM60rd1w
bo9RE4Gc0fyBM1H2Q0VMzQ7c/O0xAXCbd0PL8u8mBM2UcmrN3n0HJ4CAtREYZ2m9IckLcGo7xG1w
Kj3z6yT0QtICIE3hzJAMyMFsq5mECetO82qEdv9kFzGA4Kh5lYWaH7HPHW6ykRRtsmjdSLgki+nR
kKwj1HU2cpSTbHAAKgYpqQ1s9lYtX+Mvl+46F9x0g7TPNTdYBYo8yP+wMJkCUZh+i90ZsUilCZ55
YdKoCgcO9qpFx23npfADZzdhbLDLBnISTeMSlWjH5lPvjRtuW81PNCOW1RRghpBp8yIrCvPmJXm8
Cj1/NTkNkLeKCz1cvnrrNEAGUM5q0TexurWBJfiLa2lQPj2klqewOehOheZ3UDarSjDQ+jw74zb6
gxNBslFmUC+hb8XvepPfYvU5tppiGaCuvQWKUF/qomkurGojYR4z2GJW3FxGJ11yE0JHhB3+oFYo
euNShKgrRK2mTl2s92APuPn0jDQW10AUuvBL/oy5ud575FjQoV+Sh8X3OAi1U0y6pUNbH6twA3AD
mFrDIE2l8cE+DUKPFEYGChq6hQV3lRcuATs6WyFOKmtJiNKGpgLSkwjZyHQ+zanVdxJ0+wDjykFU
ED5xMdR3sv+O3pLz+K1+eTyFjPg18XpWPxJqcPZEdlzmxH1EpI9OZ+8xlEwWs+to3MDHaJdkWrpP
CXGe7bTWuJtY8TdghJtmcNs/MbV9H7Q5+nDnF8tHA8H00+ZllgBa1Ilvpg3+QPaRarX3ups4SzM5
A8mb320l0ngbWfgUEeKO0q5aF3G3xFsse648NDI83ba+sR2ySenRH4WbY6STRtOlT61sT2KtWw5e
fe5VxYWaV02cmxSzXoV2q2/CAiniUGh0ZUKUazKeRY7kBYCAA0Q2hS+r+GKumCELf9Kzcxwxg2lO
R0ypKeF0zKsAv7G3oovXED2Lm6Jl/dsQnxIYdO92HQ2XYq6OsuW0qv/UIDi0UODsvitG6hySBE11
2cx1SyF25EHYaOyAMFIhZAWMsdwpaWQ+cx7ua77tsZ79whgWFun0Pkb59oE7rOO+Ogx6+4fTEp5a
Oq3rnVo/OMqnDIFWtFPPeZnGr1NYKsO67jzhG4XIhg7lhmtSCbwVumqlKe0qM8LkrS6sHO0tP1rK
Zgd15qTrI0E0MeoMhfvSR9qTbPlcU2/sl/cx2ZWU8UK1yuw5ibI99M3h5IvCa/3+RGT7V23kgI45
Q4Zx5X/0/93cwi3mVeZA1/m7yb/9E/IFTAuvFMtMj4+XkzU5twysfglQJumXxLbCWwK8f1H1fF+E
SgWiZtpCZ/O9+I4S7jkfDdt87LNXrSRmXhj5dMC4SF9Kuza7QUO2Aj8jW7IYwj7a1zlSnVrkpOvU
b5M9+kHFc40Pz6FJx4XaW+bRFzmkupyRebDhsWzQYvgjFgxnVE+wfce5bdk01c9AHeD9E7H4JGpl
nfSxq285nIJdyzdgOTtFVy7b0FxEtt1cShioWzMOq5WvDt6OMEm/RsCm+kKa+YMNU8cPfe5exln9
ocf6qjXRLzFCVX9DWPArgVPUIIS7HNpGX+TYozWgFPHvmXJscOMRAg4adTKw58AfA4syHh8RvzSd
k2RThdgu5IGGDr+GBFOICMuLUil/aDCPCHXR9ejH7VVdoXnVrGQfMFOWdLu7YHXQn21YCVuC+Eh5
AAI8yz5ZK/Pj2GCU+ejuUH4EfeaBHxJTZTEmWnlIWv+LbBniFRNYI0sz9spVjKgjQS2Wo3U6E3i3
XY+0aCw8U+5DTUU2G52FbK315XQk3YuFZ1MG01G2Z9Epm1Hbv/ENwqROdD36A7W/Fj5CAaqkOA9k
LY6yuLf1tG43bmbBWePfDEUxCe8WWWgVWiQI6XVrOQAHSvyxYs69Kifd/86//MmyKoeKPCVRNRTR
IlHDd6dFBrkWuGkABvnJlIluWZVFKUbkcNOoJru4HqFi2xcrR8iQ6uY5RuH+DAYhOk9o+Jw9mFDr
0kB9wufywNXL9zaRhlrDY97g414yDbgHyz75mGNjpKiOxR4wIFlOvNLfUWzztnOlx2vZrCI3Xo/q
6G5l00BNcUmeszneR+viwyLG+iJbjWFhPaAMr7HptTdTSdGrtfx1Ah1+LeXUMCIHzVCAhZZyaqlm
Ci1Gq976UWI+40NI0ao6V7hg22U+a/EDH1E1LeL+4Ms2fxnJNU8/BuDZ5bxGbWIc9YLtEJbh1vWV
6D2y86s1mvWPYWp/En8wb5MH4rZBsG+buDZAe0e7tdIjuszwg84CjKLvbVmVnYno/Nth3Qxxl5bj
crqrNJ9eG8RAq4W5tLCilrVHUQWpjQfZ/x6utNzZYm1h3IJVh3zpN1YGZ016zdzjQdi/Kq0FD4l+
vdfBUxMnfx6dfngudah0ciCp/QsKPLAaO1Xdxw52qXPiK18B5Qe91z7Jg5LRm/gYDWplb62Ek8X9
4KRj8bn2IIgso5KZYQ6Rq0/ZOqV/uChkfyIGH31OXyNXFhiHR1ct/OIfTWBqP4tCb7bycdn/eA0g
+EJilyDoFH+1yYheW9P1rqB9izW3OX3d2nq1xBO2Wfq61t36YfqGAmZ3ki0ewLRGTYxl2Fh2yYbJ
ZqroV8cJe4QS+mrVlRWQM/Gk2Fie4qm4D8ouYPCIU6Wdc7w/oPT9TuNdWiKSXp6LYV7er5QGWOSF
b3dkeuHW4bQEhTJzzOCp0gEaLJB/DEBw0paFF3Gc9PVhfzeakH1aXCAvlInokcjvouoWPoFAqLd9
AX1TbcP+xQquulgWVVHIGrpP2BGT3Ng++lQTAlBXF+rerU04d3CXT3Ua6FujaJunwJpL3Lx07wn9
YYzEprB/Jj3H9gaq4yVTnIxwvdZvOlIeOy8cfcJtE56LffvW1ob2mtnbJHDbN9mDnGha182r3fXj
Ls9iKOPpjF592CAoqi2jebB+Vor9Welj+WmBel326dShbNavMtNWYJkU/i7sjOiSjcjLIFfdP5Ve
WGyrTuwiQiezD/21qpXpl8DwtXWsle6hTPP+/J8zzFod+Z7jfShW/MeiXtQd9s6ybZvugAtjZC79
ySwWkQcZoWsxRG0jDFFHs8MaVTRl0YhaGrvjviW+IrtwVitJnR7rZJyjlTx3Bwp7hI0IV7PJXBuI
lqP2mLno9tHAH0s0fHl0EjVPnLAefQZebsvWquqnVimP8j6adPi/1FbmXtRWQ4ZVSfpNHsb+3gX4
tCDkrD5Hnn5XoJRrJDftEVuKokV+laCBFKq0kI9y9ehXo2uyLdkaZVkZdbv2IM2v67G2bmARq9zu
b7KhuWicZoqS7INSMW/or097C2LTQo6ysHDL88Ld6LoRBnajdi0RJVuwoGc/Rht1FdS5/xzc8tNL
kuwjSCNnRXRZefK9qj0oDSJFOn7217wnEFTGivsdK9tpp46bqSw8ZL0d7xQ5o4PErWj7znxtEV7c
zUpV1whq0QeB1SDk1estQjV8t+No+vWgZla2v0HZQ92UeYr1jGxHWoR8lRUWSDoQnonT72hxInvo
Kgk5xki9wApHijHQku+5X3wPOrdGnRomZG4uZYC5ElFmzhL7bmbbsVoNtc8g6tHmxd1ZDiIObVyV
jGBG5dXaodMLba9HEfkk8vVHexwqNL7SEMmf4Ktj9MqFp9wnN3OVhewfiPdw+dmqwlZ4EsWMe+7B
c+dLiCDuSxlZ3kvVIQoYzgEiel4Opiqp15WXiR9GN8fnUtuoDfiwX13eqKxzobUmB2Uxd358ttAD
ToygQzNIPNomVbwLCgu3CPEispjEUdgsuH+Rei6w/atUMOeOywcpM0S+r3THuVRHNP189TJ972xl
/lMEW/8k5Rpt+pnPDY3YE1p/BPuEFk2lIS9MOuTLpPrz2oLYdADL0pzZVv4yoy71cZfqnXjbp/oS
sUIsvRidFs1tIKhYqoGbOeQgEqJwNSS5QM7pXBQSWt/5XjUYdRlD0h2rATFAHG5o3zvH0SgXliyV
fPo1q4uRw8Rs/FPOkf3oFk3LarCd1TArnCwqGHRJnnNtnvLzjPjmYu7m4ChNfhyURBc65Cw8OzTt
VVFLEL6oY2/lqOUCHgpgfq+GXmWHLFCRkz5llhuucFTyXmTLdrphl6FBMZvIct45Elbu5Vh/tk+G
T+ZPaEG2QgFS1qRoJLTD/OjkvBP/2X/XiGw5qCuFbhyS3v05DngNIH8plPcL5MdBtRcrP0Ehyrdt
XFxEgdhKviV3NbNzI+NJNKjMDtiaXO9NrE3Mp9p4ToMDAbr6VRaTGbwXQeE+taJLCwayubjXbeUg
65SGH1mjiYgexnHDGLzMqv4sW0SnMY/DYyCaMvVSmDETOk4XOHHPcB0YHCo/3dhtOqzlKNK28zE1
bNQWxChyD95VHX/IF0vd3tklERqMSZZ9OHHRfEV8hK8mElOvjtcdAILvo2iOnvvSi54Nu4ieZTN3
u26pqVjGGeDIFEeJbloIpS4kJvu97ofV1MTO98wEWlW5eGBZU33ijPqd6Fmygp3bHhU0KtdwHuqP
enJfEsUJlkHspbt8CBQEozAN2EVJ8zVXmvw5ijX6ZBWlb/AEWfqOG/AZIm21M61hXpSeh+qtiQPI
NkTbcWFnWZ9uTQ+z2NwavsjvivS680mtrbxsTDaPPi3u9h38sGfZVZMvxLgZgeeoVxKiZ5G2aXvd
E4no5D3XQLG5SZmhFxX8UUzsXg2C9W/EU7612meaHpA58z7Uyv+ZdJwGsFFuN4YW9xucxDm1+5oP
wdC2et5MirDpgyVMvuofMpD2f1G6TNXmf2RQLDBfpqR8/UWwQMOQYAiHrrkUXZ8v4mz2js3oesdK
FLImCySh0401clfKjMaoF62dDxtz6NAc8zvgQjg1gIjOfL4AI4c7AvgfKVY1jtl8WmVCNgRtwls/
/ejGsfse50WxYo/SVokeQgASv65e/P6w52btHRCw9APklOSAHWhCr1XM0QDX9FX4FvW1+l7WxRZd
CEQ0pU7VvRoEfnTwKuhHi0qtk2s+Ix4/Z965F16pTjnH68izyWqJpg5c86Xo1IMauQW6sJmDHEem
Te+FhVymLpRTx1w3tq0UH+1z88+hzbVDIWRKZdEgrjAXU8wPzq3/QUpCkh3/IzVsWpatefg0Ohho
Gepv9OOuFQcBfA4uoLc4B+dgNVt78rYWccSr4apAKTaGqDetMpIPba0txhUDyBCackA18aYwc6hN
9ymNr2wGI9h6VqWes7rpj3YitKz8aD1ZMLTtlOspB2nvhB6mBuy9xZ9ItmskLQ/xhJSbm4gBMSeL
S8Pf1POwjb0kOERqNm0B9t4mGLGcLTpyIFzSDIRwTrLLiPs16nojUBNQAhEE88NoVNx9RTP3suhm
+depV7Vtp3bdPnLLH7pIGBAP+oBNVv4DHpbk4e+5Q1OQGE1HJf2u4efw2xtcqDPcOB3Yv5473ROQ
gp8A9YatTCr9xuSTzcTqf2qIxd9nRILrJ/uRE88WnVEmBxfUQK3p9XWowvw1y0jatHrRHbAZy17D
jqx5bUEckc00VIqnLnC/yJZ8QDw+dVFzzVyyMmXYAtbUF4apaj9SPRpwgmnHF3RRsbAU8r+Kk5vv
4RhfE62N/1DC6B158GeQcCpnxdBax1PLxbvqh/cyBrAUz7W+byHhvQc9ChCOW3ki2zG8Z0N6rvJu
PstBm0yInjnWa8i96dqRgjjWXjChs+VjZ9IpPuHJOUGEyBqVcmGXtrdKVJEJEERkL7QHLGGmT8lD
fhCUH82sN4CYo/Elu2oDA86wq7yFOSPGNfrJzgc98yxbyRhkUELdlWxxH/MvmcqJrzWRVpB9hR1P
5C4dc211IbsqnjlvIPgbkj7RfI7VztmkwVifFGBpBxfz7p2T5jZbKSZGRuiVV+SqtSVb7HhI5thc
xnwBOPLbzo/addbumBTAVlRFLHntn7ZVfO1wMPicNKdaetgWX5vR0NeDajRbxYRlpwwxm0/j+R//
b03pTeU+OvzDemFrAivyHwuGZQqiBqxMDUKm+/tKPmWapfiZ2Z1TXyVrF7bPowGnpLXVCDeApn0m
O6QBM8qJ4ow6WFq4YoO+DUCf2Hmok7IUj9Sqqi0qMd0Gh9jkaP8UnX0cWic5DBPmm3OTF6/exO04
Dzv1jetziQ020rrLOZ7iRZTP7k6Akp2F4vspoiP8CITiOyx9ZZ0YLtc2aFfOgpUabW5vIA4ZKd5B
10VqLWKKMFuFuO3v89lGWkRYsQKuyg7Ie6CgqDZBdgmxigoxzHhJk9S/RRwxUJaaL4Vtere8JQAc
huO0k4NJ3Yz7xC7DpWxadhHe7ObUkUypl06m9qBcI/sgBysgS1sfL+FVbxDXHCIdpGCexpvWMdtr
MJndMqqm8INYB7L5xImBVEit21Qfz8kcKdu73q0+4bjUe12zSsYkXVRRbLxZ/DNPxpT/tfkYzeYm
ghJsbsh9vY25af2BatjCtgLzZ1tptw6K8Wcwq+5SjfkIJ20i6loW+IOWeRUBP7b9XTrUZbZys15f
+oqOn5FsO/JCFZXnNlf72zyfEyHLLIvets9FHTvP8FanV+TAqmXdBu0ekc8JOVY00oYmqdZyrjfM
7TaPHPg5SD/0XVe8VS5EKJWF7geiTGuPLRMf0yZCqc+dv88wZrn1OMZrNvv52lRw3LDCrtiXgevt
rNyfnuUr1R4fcdLEPzXhNmyG6EvOGkFs0eqdNjnkLqLmCtIIgVrxQ5Y2401b2Md6DrehMCf3hR15
UqEcthinIeYHi0lvVPe2u1K/2JggXSR5vobRjerLyO22C7nmyHYbwTL4RbWfDay6Wnb3hAwZ+WD8
irVk7btjtzWBHe3vMKmp8lzkiWNzJVGnsEErY+VaWFQp1ov8oDP012M1H/LT2JADa/j69fn8Rzmo
OpqLyXBt9HApW7noMutxO6aDex78XH8FTg3K08b13Z7nbmPoTbGeYDa9jEpzHIQ0eYF8/k2384uW
huWzkw9AC6oISQ3HmTaWaPZOBDiIVX0hRwvNNBYl8YWtJ0KFflX+KkbN9QC/8W0vTDs9xQmachiL
7aeatUzCwUO4G8iEVcaLDuRAAMRlgQ9ofdaKlZGj/eWm5iUBCvnuXUOhJ9IMfn2xFajRooVgknKK
grpdyKYRVuW+1kyO9mK0GwCe1zB3NlmXaO/zmHxBn/k0dEF2I+w14w9pTVxdimbtBn547hAHgVDf
qs+pYsakm3PkFdI63tlITh5bKwTbWvgZOyOffRtYL1NtRc4iaot223Y+ZjVxH2PxPGomt0JAwvmI
r8motHvXTS8TalBL+FLuMfFy800Itke51n0J57DeRkELeTrPuy9G2u/CcvRerWbsT3kEoV/2l7mD
3n3DVS20lfSGQdJLIh6PciLuCLE1O9kc9HRhzdH84RkZCNA488Hj1u01SqziPLSIi4vvvizSqqjR
Um2Nv/T1lUHOY0TxxHe017JR84NaZsGLMmbK83USVdl+FGCEE44VWbp79MHqV8BthtO6YS1Bqy/C
9UVJzOKo26BNrHxeDgYymxAA9OYQuJm3TOI6Xk1k8gaER4ioIq0fPEXWYOyyvnoOvE5AECiMBADN
oylrtWWitl50r2Fl/ohcLmQBdLjLjByl3/vBF28oDTSZ9XZXkwX64vPJR+Dw3iwlmk52NYJWBhNY
kurY92avv/Fj5w9szXnfqK7+lqY1TWJb3uwYL503AmcWRyKnRXXIj9VvgOWxY7Dj+Nk0FeWIyimo
RcJvbVzBGx3rqxu1twoKBySE+pBolXYKBSQB+gVOlbIm+h5NO4vXuUqMM1LQUIFjy2V/iH2AAiXA
azdU1l3Fu+JIxQ//X03D4OBSe1GPfHqoL7NYR5wPvP9HP7VbN1XU26i12QVa1VV2F70T7AFeGKsU
SaYrIJyNLhQx2WudAz/1NiftOqvmMmvyfKOmBeiRfw33daeZSzlTFmWS5SsnHKqldBCIqmHdCy1p
XcArOgGikP2y8GKXzdMq32V/Opf6zoYwsnDw51ol7L27KLOLjzaPcWZOMv25NsyFFWX9ISwnHMbF
8bADIGHoyYD4cz2fGs5jp/nfNdlnFFhqhEJu+9/9atIrx74HsDyyxh+iADqzrOmIrC3anHjgjDRr
YaoflaG/jEC2L/aYtjeoSLvaAjscgOLAV4CwlloF/S7xUwP8GmGsR18m+h6hrcLHuVWbanfHr6q+
GWNFaqMZ+rUpmupsBJcEPIA/i3wzN3tIHV0KGUGMttA2ULNri6WpNtVq1vBOJKiQnPjeJNx64Kch
6FQfZ4KkkMxJDRgexjBVmX6E+XwKR4K5vYnDkgp88prmYb8knNktexguK+nSARXIXbiKGpEg0cr3
rLUX0qUjHDwF9ky/jUCsEJRA22xf9jo2kNha4a9VY9kKPuUtIXfmTfpnM6HEwhcRBiR09C+9Y75V
MPuuducWz0brGwsddILjKj9xcHS/ueX4mVmxcYtiIuGGX9prQ83yb7046TGOs0ixzofMOBSqPl/x
Ff4ZZ3wJDLxE141m1OrSU9T6EGhefZA14O4kEnyVNr7RqLxnOYC6VmnPShYGOz8sB5wZ0jlfgn4/
ZwHGhJ0zude4JsU24fEDVNB3r5bKTmy04FkVG1leFxjqnDoYkotC1txo/FXD4LfZtB0B1N8GHpPH
PtEX0eyhV1WkxtPjWVmTfRFwIzXIlGVDpGpZSV11V2AUEB1R26ceydDajdSdxCjIIou1yrtUyozU
vurlsM5dJfrAZjM8yXFuV3ul7G2iUyaEFCtSp3+4C5j/dbV1TDwITd1wXRTv1N+vAmRP0kmfEQfS
Jvezd/yfSl9rWx+1onnR5bp9gCE4rmujMHa1iQoZ5mYpK7rG79xRXtKs25IGsC+G1RpvyPhvZ1+3
LxL1IMawnSgXhWdu5L3+frkX1/zZTrX7Xb8iWJViewJmnQCsjK1PRdIslZGPJHOgCLBwMIJNGPHm
ZuWW3Pw84d0li1h6edVml/yDeo/rqIKu/tdbEpI1ro20FP8ZSAL+fuvvJmy5I5aR57Z04IxYRY9z
QO9uzbz6ltl+9yQL2S9r3AZ6fnxOfih6c/eY8ZgmZ7ioaZxse/Po/m3qBGfjKbaNlQGS4vh301wC
0xANq8XQDaqWHVzOpvOQamcl9CtyUqZ9HAs/Omkjl3/oAt5tnooJAk5rY9MC1KWpm59KqL3mRpZ/
FkparFIn6l7wKvR3Ta0buyBzYWGpBO1GL50/tcG85rnDQ0a77Hq9+eEHo7ZInGq6ZYiVra3IAk7f
JjvL0suPVAvYcNohem6wmMKl5VttgcTMzXIAP2u8krgrPpze9PdeO/N7EZNGq8I9jTP1DrbgoXAw
NA9NbwBdMkRvSWH9qinGv/r+39Gyi6M3QVxZktxXron1qSmY1mbEBxQISuC7aalOar20rIjH3OPc
WZN7AipBvA+Ecr+8t5Fh04HGcZ95PPLvl9L0ZJsq48JssF4s8WM/qU6M/YwQuU5SbzGSCftiek6z
0UO72M9a1L5GafUmJ2Q97nXBCMuZXdldRYVpvTgVyHk8JupvaWf8nIc8uXIEMTCvbxHEE/1mZW28
MM0+ckRGSMs6APhL0/3i+u9yvB6iiey/puwzzgKvWdpcEn4z38K27pYGoYCnHFcejOhagjLmjBVm
aDnaBh3dH9k8OLCRFO6JcsRBMIb8ASN6iXCe7EPdBNykOqoZ3I0SVCXs9XPvsG0KsnSWdxTx1G+t
fFKXsu8+4Du4F8VpfJDNcqggaOZYUgoriU44SyAjRjpW+k7ITtmWI387Rw4jalaySaAedH/w8UyW
VMPOZv3aWvq4jTp3PCiY42B8HtiDiDePT7wBuPXNIzrAtOSohzn9AP1t3NYVahkFzi523k5g4By9
OSpVikJzWmjrvlfovA85RttgneKPHirRVO9jsoqxEfbSYxDuWwLIfImQgAhwHl13cCN2suk60Z7c
sH9LuplgXIV9wWNaaIVMU5Xps+3C+zTDKZTnWrwaNMOoR8TAWrUzJL1SJGwc6M6nzLDixSASPD4Q
2Ns0buWYJZI0k29+9dOheJLjSTMOK0/BoFjOiH0j2eNM1yzlKKAozEwbxKjLCq79gM9ewAp5li+k
9Q0pwgJzUTnXGiNY/1mbrOVoVeh42WnDJfUjk1Me+P2JteyQdxqeVo+27AT3t/LwHNrFyUTM8D5H
jsiJ8iUSK+bB+3TxQrImC5gu/xr52075eDpGmoHUBX/MY1KauM1aGQC+ksgHPAUf5kN3Eam4N60h
vjfr1ldW1lgN26yMT8ZgTz/G1P3E4cX4mlVQGnVVC9HymJQFXhrDG4gAVJnzifwFQmAr7vrOeTRd
ABKVYzyHZSm09rnwermi7Ti4B8cwcOotyf+V3P7GhoSlojkIe4sks9z45AAYcvKz6L6ZJn7FaKws
ZvAVBBb0/igLFs7OB8xIO/Ntwq0FAg6HktCTj0LZNjYQ2qyEJLmtd3/6ThSdo9Q3rn2cP8tuOctG
HmjjKOiLZa1HTEDwJSMIBSe7rZKTbKYDhm+LTGne2RvAk4spj3lpnthLu1bnXYX3N29uK+QPHP2D
W32TJzHybMaAHRHYhR6fkM8wVKN1j4zOTo6y0j0Phl9c/XZSL2VmX1D4iz4TkAo7M1ebtXxIvnRS
JGeEH4y1Xg/xi4pAItlUzQ8W3kj21hBkSDkiiyZHXxxwpg8qBM7ZY8B3g3prdvAR5RO9ZFJ2gAiO
hTX+/ipySpvkSzXHV0m+yOBYJ9eYDpIkKotsiAYiGKmHsKqGm47kbMqRoZg8bfOYmSLIhLR1ZKwr
TDPbxV8e76ANAM/BiTao0+nalcoy+T+2zmO5cSRIw0+ECHhzpbci5dW6INQO3hQ88PT7odgz7J3d
CwJlAFIUWcjK/I0FWtDo0LCuSbHvdQv3dzko+2xqsQszwUFONj0Eu6+hzl81XyAPjifQSfC6DEoe
t5R9aha++01RnmRXpPXuqVf+jN3u4zo9FJW8Avlf5NkyRRc19rVkekNaI6L06MRhy5OkPpROq70g
3K69VCniGZ6KZMjcZQzpD1SN8rMcy1oStziBTrvbIHivjQ0Yfi1H24byEz8KNBjmS+2eYoNv1AeH
guKiLYP8wSPp+mSrn7Curecw4QCShrB+aMuD7FMzHxJJXY1LVJ4EZkUwrLRM5FfU2bEOcQuTZIXN
Pkl2Ip61DPIifMC6Nr/66jTC7mY1qPGd2zpT4C2yKgse09BRAMB66XGM3VfZkv29laYX5OcX+IEE
j/epiRhWFHPbh/vUdkq/bAAkB9kl53sjxIigAz5WURNGHgEVrXUqNGt1v5N8I67O+03boVtpkYXJ
RKEWZ4KDvW3BXmoqUQCOp0ue+Ql+Dfgx5/Em1xAxk533w32i7Pv3Lpavc1k73+Y+xUeE4a+73Af+
cz80jfZ8zaxlKswB3xXTffK1SXmMgrOrWGMOiErX10FEbvfWLut+fnzE8CJr94nNbr4dgLeu0ihi
dkkRzNXz6QFypfvkZZW/w9pFWdxGKz39puWBOMlrdct2D52JjsufO/sd8UnXo0Q931pJxpAM2/B8
u5ZNYUnhoax28tZtHjYXpYi2f+7s2/VKq6GTy2vln6CUZ79Sy2WhZAb+1SFG7U9any/5yf+QGJT7
IXPgHUyFUu3vfX6RmPsm6n9IqArerNlVDipKS/jeotd+w7DMaBb4BYacC3M4PEW69RHHRn32BAF8
XrMSRqHtLPXOckm14F7ckTv7nhbpAYnAIaQYv8zaPiTJ4nZnaM76V2bhu4THR/RW6Va6yjRkucZ6
HDdjYJqnLAu1fUzSfh/OLwPC7gulTRzV69QmZYlMdlsH73ied98ntS4XtVU6SDYLyHDTMK4V29E+
zeK3nGBXXrbSzcA7tVTuLyFF9KUcoKq2U9tAe8dNiXLyfGs37pehUh1a3zLnZCb1GqSzIZP5O6Vh
fXZihFNIPrxZtW7/9IPykAo9/2bNjKgICPyZaEs79mhpr0XadG/zVGee2sYNAA2MfyDckqefddXy
FFCVPLs3OzHgyC3biFRcK8dNd7JlsZ3SN+W/l1gt6ak2fJu6yc1u97N1yHdq5lx0a5gygl4UH7Sm
g8egZpZKcEv7r6FI40GygP+gHf46zSIN2Dbm3H8u6Hy13A+InLBLr+01rjQLG9eQfcyX2piwJF7U
XdycxHwAAVD/dZB9eHeXO09Fq24evF3xn3mZQfYBPYjRW6P9K9iXzRG8nPT/3TZ39WBFPU5DsZ5b
WvJN3Cf+9RL1WKLqbSU9Ku7MvM/RI7NZWC5GGFOrmJsasbB1Ar31pcdR85DlhAa5ZesviuV2F8iv
YHAVWEcdplCJGb/IqWRKn00UpR+w8jReHBftIHWI7b0cDBRLXxumkWyyyJkeKbMeYg/AUpXozk8N
dxZRFr8aFf8qnErzZ9Tw8m2Rd0AP4jGl9gLUA75l+akl8S5LwVgrjr13YkDAB+xG+SFbDbxGJUmQ
H5KdarVszJAAJAVAN6MtnnERyM5qr7/HMT7cCKGrlMhH7wFEEM8m3MHXAs++zX1uk6jvsiUP83wL
4ecH0zL+nm/EdnIsJ4hgyK5A6bdmS2cx+z/LM2NuqlnAiKjwg5Yj/23XA2nLgE3BSg7LicjiRcvJ
sHY9qpsvtnauSaS//tOAVqP/25hUsUmKsl1E1Hi2rsgqYHZDde11DbrwmL/J1v3Qhd6HquD8eZ/q
RyX2WXGDcgtM+9vl8gITa6/MB7lTJmzBwjEvWCqi9lEXlNlcMTxnkTE8B3oMuNVRGzxjaOqIuBwI
1kH0mH4mlkWKUJKnpVc5Coa6WPMACvguMHnsC+dBLb3jbW7iYJQ4Gm17lKOgudodekHdMi7i8Xlq
B3L1bvnGRn6TaWp3TuxcvaotOkZNgt2NH+Jgnw4a0vtUp+O9I5yMpZthPrKJbT8H3WT91IyLSZAO
0TQgEiUjTppItisPtQ2PneHtstutY6yHvVnDar7+Ns/yUFJD2H3cy055e9baYCNUje1lHdf7eGBP
OYBRfVKFPS4LL0GMQmmdpwo1QGQgo5VsuZ7tPJVsMVaKVSlrWzbnaXa7iRQ4FXJCNCLqoCh5Q+LI
b/JllxgY6mAcLV+A7YK6GyIE39sKGH0w01hI0WPmPbM4MUfzAcHP7SFCrHghe6X3XhRHzVq31XiR
I1toLeVUOdIBDMK8uFcVyDABthe1sK6B0sS7YaAMM+HiyGck2ughqaN1ULoegOimOplu0Zz0NmdU
dwSJQdVzN5Y3mVdBae/qO3oGFyfMlmOt8rXRkWY/ec8jkKXIVMNnzQyiZ8MJmqUyucVO9hFA9A9d
MBwjqmCIgv07KieX8ygk7tv18gIwNP//9f++Atw33tq/r1DoaKgRCLbXuunxjAIGarwHucAWQkuy
NZRbwGFT624x70DaTu/UlTYCkVCmslkEWql9L5J0hxObEywE1Mq0D6dtnlveRvRVdCFdtMylKLxs
CpqjFiPePWi/Ez7JY1oDLhQ5BlMSLtQPRXDyc/A6Shc59bL+za38ZzkmGgxcUzgJR9lMKPXernS7
KESVwYbgI9AxThPxjThNm/8BzhEadEzSSV/J/hJy0Bal2QJH1uwKG97YEK/3i3TAS0YejEhvVEwt
rfJAqfL434HbHAJJSjHn+6A8s82Bm5TOE1YQxf4+eOufX4EUHLBtRQGqI1/mPkdts9nCFZu3e99t
jldEza43zc/7wP2GqPFWh1KYBQ6YNr/nSrXqIxi3+NGbiosVk8skf4gyuTvkv3rWU7Mwf4NqeyVX
UH/YQgmQeyJQqPNsHyTUzoAxEb7JU79r8U3te+1Ds4t2g2EUv2o/ZlLYGeHSp+JLObWxZo/sxqmP
2nwI2jHYwjN7MUuMzdS0Hj0eh0kDCpF20tsZwiciXpZ8Za6ZEyarcdJ8JHhoygPzPMIbkIH5v328
/HRQ+vHzNgMc83WKKxDI4fwkjeqrWj+T5hXgwZg0NkXAJt5qHvMeFogcAFIm9m2U9RsAUGZfLStN
U5a4ofobJxftlaRIu8vmZ4lsJkj9XdUK1EYYlCurDMIH2SUHqZfAOUe+cy2b8sAjHjUBER/ToLa8
201w5v0JqcbaW/MryGlVagDMLcF0/zUvR1FTL7HUmsrjNFf49bmWj4ATTxWj/SFbsj81YpVKA6ss
Mk97dXLGa6y7ygsS+8hYeYZHmrSnWeIhi8CDsZejReSFsF2qECklJptjV25jC6KmKwXsjDw86CUE
r1wf+2cigcXYNP62BoKyLfgSvWdjv5tm30PFHqgZqlHwgCoI0qECxdiqH6LvVBIOiMGNb6Wr/rkS
fgPF1IzMYB6sEFAofipBrpKaHDKY+WOc+8sWTPDF6r3uYGY9+YZENV/aivJrmPj2T/yNVlqXpF9y
bpRE4SUNrCVeCMo6i/30AoQnvVTsVy9tp40LE9O8rWzKgYzfUaCwTZ5Nhu3ZjdgqDASaZFvoqJqN
UexsErZpqzoV7dKaJZKkTlIiMPaWh9R1kf/976lsy5nymv8OE2NxUU7NL8IVIE20I5X5/lEedLAE
HYVTpEQCVrJo2KYTbFNUmfCyIZ8U7Cdsb4xcycg22vGJ6v6PKEHgUamGTzdH+46fUvCGjWGwAj3l
PlYOttKjKFA7V9VkZwxTeIyt0T1MGSSjqSNV3s8CUshLwGHFhTkubx3pyEcAvdl+tJISTZZc/UWO
all1KYbMNvIiuDH2v7Oke8TYMDq1eheu5LsM5reqqdB2BzL08B+1QLv4fvvsKzWib379XZL5+RoH
O0At3Tps4faH5JCWbRRthBhBms9fcvZu+swcabcSunLDr8wDUwCaUkdD+N4PZUagyukuLM3cyXL+
vbovi/2yL3UCnF29yl7e++6T40hV9iCOz7lGwlDvo4vblblPsGMWSwc38Y1iKbQrczQXWRcP/gaH
WaLZjLUVJWKDDWXZvSsW2kMhLKSCKOvZd8GAzN0W09A1xrBeNuvKnIhncmMrm5EH26MrJ20z+E56
23i3oZLBEI+/yZ12UgzxsdTyN3yVuxfN1DeqF/lAk2h5CbKViQZKO6qs7qWnALhWFdNf924UPkfa
qzEzq1Wc6ZYVbhIA7mkqSpqZoP3AIXWugi3x3Hk/uMAtKAioW9ll/eyNrH5N8LBajxlvU5up4ZQH
9DWgQXvVwe0OQrxPBtMbTknnfMoWPtLA7wDfUtyIWWeZMNVpu02GDE0Pwq6D4+XkrCdEQ7Mmalde
VecfceAAOrAn92gafvZhaRucNPp3o8rdU9qjMqfMs0SD6i4lNw/1ITv/UHqHwvuUPlutRkzOg/LL
ijYqgiI/Qq9GP8g2pwerm+xjkkViHQLk+aamyhaYgf2jThw41EbiAEFCtLgkB7m1HGFtlbiZWCd6
iI9pyi8sLB5h/zXBIsI5Ia5ZVfO0wZLCVr7Cwm8hozvGaxZPzWpsyhH8GiiIiUcK5biHwrZ6PiTx
52ya+4Z5dOqzAHhL8ewbmbFu0Wh7ghYxLBHYsN+VSEGb16r0HyzJW4wNia3t+M3xO3dvaymKaEH3
qWja+M76Wa5CgJMXL6HiMsVdt6+KSjyg0aysAFO6r1mEloZtDyXa7JG5QppQWeUkOI7uTFWrHcIn
Uo7R96GtfgJpC549z/nyGxW9ObENE1d5Y+WvHmLoz1TwE/PdUiE9izgQG813QQPGQ3HO7T4gOKun
T3mWJ6X6SXDMZ2bb//YFLoji8TJdx8Z1TpKAeuOnpghaLAJgnvsOpb6k88ZPcrHD2pgK1COD0Hwz
R38tLcUH1xnWAv7PvjUSBBaKTuy0IO62LWSAA1FbcmatRY0pt4aXSkclxyVt+sMY6+VkqeuJuoR9
MOEnWqKEehcrprOqTGXfgHk4DhapC73AN0RXRX9oHTXZ8kampya1nYWqQzzrayCNeuteJgNAhQom
YWfabO7F7ENkSSloU33Q+947y9Y4z1Covy3jMH4zurQ5gIU1Aek6omGvpD5goh1DV509Z+UhTnPz
mGvGwgfJk24R7Pwz0GBAqjiPHtynpzErlZMJ/WxZp8jcVKb1XfZ7yqigKcEXSXoEuOCEvpoeRZfc
DsKjBBznrmVvR8ryy0EbLCRq9e5RIcKULXmQF8ReGxwlJLk2oUfHBVyiqUs+FYweED2zf+Jg8JUJ
TXs1p0/hTNMcIxiOubknCnFWrg5q7b6bRY5+MA7O+aJWYnsnF7fRmvpVQUZg41jNp5oM9pfHidNF
9hef/ifqRpY88f7pkUPznKKqlJXZGRCvRYMpGM8Gb7KGq3tbq5PmlzuiKwNJcDqawv/ZhoXAp7sL
vyyBbVtoOCnBYZIsS3PJzjt+67OJvTvYugz20ht46emx7CfK0LSScTQvo+I/EUW/AJmdVrldwVBB
PRB7nYxtQpFq2l6dwYw6Qp3LwTXCjRN3O6CTQbXE5e23NuTJyXIn51ro/obfp/Iaa9kbKgmojUzp
k4t66JtfF9kmtTudwmSnXqZEh0/moXcczpGcNSdaGq1S98RZkBAiVNVlnxYv4pEgrYgox+eqb+6Q
fM1X6KLqawQOXH/hxU249/kdgFqOaZtZHFzr7ODkXkBhClmVJ2Bc49J0TIsAMFRbTNEBA1lNbj40
5DupoGbWTuubYe02lr/N9MF4b8rqh+ul2gVuYw1eYYtgW4LnEUz8LFgMQj0jilN+1yDOLjA6NN9N
wxNLtfU1/gzhrczUVS6+h1IxZXz9lE4AZqfWs/cWGjenhCrw1ovy8sIvvFzbVbVX1SyBgw02NziX
CWEu2C7FX8xBBfR1Als5ps9KzgAZg7UbIYhOic3rNOuthji5gtfZ7525aWRNirTq5JxJtdF08KHM
puh5/iRfejVY+lCJX9thK+GpsT1egNbmZ4lf1dvQPxlO8yjHZJczzejlPm7XkT/9wbQKRN+D+aIG
JSo44S14C2/Ijj2pUlB5nfEqm+Wk0Jz5cvcmYov2s5kmqwgO2HHsvfLMTyhfU8+q3qD//xBD7/+q
i1/C4gtUg8FY+AhwPOvWZGyS+RrWnxIZMK4hmPiJsp5t7nQYd1OQVOCKPeM9D+fAMZmYVkXGO4Z3
apJG770KKYXoryCBBV7T6SaEsEZRbeQsMXnjog78fjGFIQDoyt+kUZccbMtrL5nqUpBqRuOrVEgq
N0gQCHI1hzoCT5whBkUsu7VqK69XqenxP+yTpCf0/zMS235NuXbMTqZe2aew1ezbmWy2ZlWSPGhm
jZb/NSBH9fkKeSYPg4MOc92l+3uXPLtfqlVBtup1ledqJLpV1WANMCXps1cEyq8UZWMLj8Hv+TSw
bvvKeagi8CKzw5PlRmLpzOqzsikPwPwQq5anNZwM3HRB7xxrAs+16QHnlFg4qfbjznA62RxnQJwD
xBATFCR/7gP3eUaNgPNCtsH+4AinxUCeLcfZ40ehLEJhQC4DUfpI2LrS4j5/ER1Ce+lsJjlL+kDv
QL44IGKd4zbZQn36rxb+M9Qv6xGTSozGUuhDNZpM741jQzGvo3oZz+BXuyuCzRhhkCBHEx3hvCxM
zNvkvsUZaPDjlyk2sJ3mHmK+B+hcIlcMgJa9buy1ouXnO8vhoFXLlsMm04IQfLycKiqss+gSx0Iv
+KyKUaD4g0sa/+h/dbqkCheRDmLZylhv7wMWai2Y86KlNOt0yX6LhwFov/gB9rVxTcr2YcrIHpUq
no4YU4JGrrK04VfiGddoPpDo6daY+elnKbnFPm2fu0VxVJGefbipcGmqfVRc1Fak2F6llNVLQhFn
VwnAXGqjVy+KUVWXMAjO6LBVL7KrHop1MRYlagt0IdWH3owoq4O8PDeGelMWAvX4ebSwk8fCQU8m
w4wX5wrtfH+KDk6LoaVf7IyCME+KnHnGBFKx6BqQ+dlvPr74ZxfYh7HN249ogkPgJ6p77CrjqTBh
LMvtDnBfiudioJZW8SkuZCe5nD9w6MltTpSQ7f0dJq1m9gObdRRap7A4xfNhjM38FCZDs667CEBe
wUMPbAudco48kxNlMwyhPyTBrNY3q8jd7IKltJxs30Xm5JmLvM8GxR8srIt/1Ofuk52+gXVe6vzu
7H8wTxL4ZBmTIM8d59u297IXJDVQ3B9q+JjxgGKXHU+beCgjgEuMqhMFKr8vzJ3Zu+M2T0S0QJNJ
OSPJrZzlGagHHEfbueoZ2ae/uuSUGhjaotKTYHObB+7Ep/g13wx51ggiEPe5DaWAYttUPcqf9u23
TN20G2377y758w7S1sSvdMbRgjGlWFDprL9zUYNKpYECzvR3U46i92C8KoXqbTMthMeyKCb9GmRl
fQyTBIRXoYtcxxD7yKbCgParHkdmLMbchnuW4SPD+4W8TzqElQsn9L/bN/6PXlvnvMhLnCtHXSw0
08VgSJ5WuonuBVbla7eftGM+aDEPaJ7SkYPFSGvBds6R7vmG0PFBVjfDRLyZU7nw3Ta+Wfx4/9oF
ScefpHfyc5Qi7idQtcAjjqYckMY/96Y8o/7ed45yul8pz+63rAy7XPE58pdKJyF5FVn59Ihp3RJA
D2LJCQo5HqXkXdtayUlS2zBY6XVoW31ykp1YZNymqAqU11U2AsOebH3Qof9rh9pTAMnOfTUSlwfV
DtdsXmr4M+RKer9sT+qM1I59nogro+vbXdmJd2/GbN/meQ0pu8kOwb/L65oZlx34+RUibbEXmcJ1
rL3REbfiVVbbzSGP4vZQm41B5WU+nTIVTXM5dDvlIdkeZLtovV++1lUkj/+5UJ7drpbzxsR21aW8
J5lU/8+NbhNk723Cf+feJsibyaH/8ybkWyuxulr2SDavMwMZJY3DFnEM8Cc1tn3gaGzqazRB2tVk
Z7xmJ0cJHpRly25476SR++rOMv24nep7OXkcsECxDLs6TKGLo2ZmLGry96tW1etPeF/bwB+Un8Sw
n4Xlea9GaSnrYFAhf3eOcc7KSF3Zvu+8e735jEeI8tVVzbfQiW8nsgd+0jdsiP03rQX53QeO+m3I
23ihp255tSYdkco6xE1vHnBK7BUSPy+OfOGSN3DR637snVd0sJctWUpcDsjleWM2HMJKr/fYKTYL
RQTJHsqn86AFHrrsuWq8lX7+q+uj5jemFLEwnTcd149wtif06+BL931sNiOtMlayb/KjL03P0PiQ
roZlr9SE6y5y4CbW4J5adUcRWupb77dLJfXKb+AvUGsulHCTK33yXA4KdRQP1mkU58oHZjX1pJbf
FMAje9f3grVshrr3w4K1pNiAQApLV14rCt52XbwnhJUPgdmmi2QOD/zaz1GsQm6g1pHDiQwR7jVp
Ep0AhVuKuB7W2qSywAQZ/z7Zps5Tn0c27UHaE1skanZF/Dy/us2I9EGgQTKJ81MO42zZ9Fa1dLtR
fZIHQ7V+uT5GW7JVKkB+Ore/ypb0g8iUXKxEHNaLsrHiM3nSrYE8zSyunl9JTmbXOjK1zWj/iore
WKTJoF7cMvtzMEbVXg4lFu+976iXwg2GGZiGckNiKvpOzo7/vcTXxcYPOu10v4ut9zys++lsIGi/
jOIJ2otSL3U3qT6xvMMxw/BhhFPvvbTQi5ddizuVbRifYAffahckjT760VsrHuVnbQ2peDBQgado
T1RVt05J0MFSIz96N8U/uOhcYy9ZSmZa/e9bjEkCJkRrzY2RTQ5CszyJ7bLEvY1k9lIzR281ufgU
uY0HStEknUgZ8BWAe/Ng9B0BGBvuj7GKCgLvUGyLIoqA88bfE7uJrkqRBrs0TS3WyFrfATiuFpHq
Dld5iEGRXp3xTbRle2nQNN91ph7i4uIGZ3mg2B6ecVS/Do2n7ppA/eYlSEZtVDWg7u9E5cpXkuLB
GqNu1xbYnIF++pS5jlRTNGinjnaqY696CrzyU+Y6ZL/pUxEvQ2R9/W5oWajV+MkyiHBd/EZkS/AI
xASOIglglWQpoqxeWcO4AxRlrdQhK17M2E3P2AN+Ov5YvMguMDy+13tPNVvdhYWHyV7MIFU9TrWf
kfkLJb7xN6rErwYyOh9jMyQrAbBm7zQ9Kxmc11OmaaTKRdx86ZO5TxW9fMPM0YY+bnYb6r7ji+/q
2zBUxrmyXLjHkuwcdGe90Hchv+aFjgLj2kh97SMo2LpaUyYuodWLZ7PyjrLf13J7G+fqyuhVi2Wy
/ZOPonil+wqfAh2IoJFVq6ZuLc2zDSffjiogln7h6uOfOd2o5zD2oIKXPUnCqA3PmkpMabme8pr3
5q9BwzTMrJ6ngTAyRcz42CjYtCgiJ7XJD0z+1Px8dNdVFl/KqvbrRfAzp4L4PQmTbGUuxKyX7EFf
fJBnWuWu8BqBQjb3q6JBCyIUk7NzHP2b7MtqsnQYIeylJvFfGsVAvfyjjBLLtHmdnOnBt1CydRPL
fE5d4HWKkzaLdCba12LST6EXWJ+SWdll2eykXYwPIKG1rWVB67+xGL2p17aZz5eDFEx1ASLNqorq
CyQRgmTqtM92SFZUj5p35N6ci2yp8cpolfYN7Jp+bXP30ZznuEKJj6ZLuhtgvp+g7yHgH2yMsa03
SuOH7wjV4JJdhc5BjqbR9OQ5vnrVtbJ6Y52SvU2Xdxetqj8z1MXeexMDKD8CtC8H1cjW116Sosww
3zCi4r1wxyY9yVHdLw5xI8qnIM76F6PpbxeVGL6dLQUPh7DlohH92B0S2Ro6TrzHICYp6g8ltc/5
BfFTE9B9Ce3kKFv0VVmoP9CC9p/ysvYXNuDVl1LAZR1BVvOYbJD/CFztVIDk3fPta/fBnOIpg8Da
CFDVV6q+E2o1pfZi9SCSPNdqvqEQ982rXO2nO41sivlj0Cl/xJOLqFkJFYDYjf+VDSpFOif3ESEK
wMVnffvkh4O6ttWse+gRMd/lFDFBiFdXYfgfgWmMn82om0tFmXo8DKzxCTr5t7It//QDDWz2GrKv
Vl45124I92NcJOes152r7CK808i+6xmOyfyLF2TSaxJr+biy+B/f5miimHEPUXj4K7/RZPBnVOWY
jDkw8jnjIQ+TL16hfJdrDFwRZEzd3jm6KcpuyGiu/DTxUByqOvckPV6KeIiOdvPk8ay5ukWG4K+a
tV9ZwM9YVO0vtcg+0iqy3oSFgEHnOSRO8sg7FkHigTBr+te0aX47k3MZLAeRn7RlVw+FI1wKrSm2
YZtiSAavA9RwAUcsp0Yu4siH8dr/6oXa/XSrETQwKYpFXivLwTCsn0ls/KhaJfsAIdiTVc9JH6JW
sMKvaOlWItsZnd2t5AbFhPe5m4APrToqk6+GP/wZVar8wQomyLRztaeq8k8fRftr0HcEKKwoQU21
Z4CzsesjEazLudoTuh5aGvyoT/wjuvcx3sqL1RRPkdTLxbK0VfOh1YE0sM3bizIyFmIGDjkSQlQP
vzUNIJU3t1ozcI+eUL/LCfKgz2ZcSd8hCzBjlEB4Dg9u0B3uM9QOYrgBxGcr7+Eafv/Y5l/318Dx
alqHAX4V974oY3/oDgE0Sd5KVNn1lieCu5RvSvYFvoV4HlpisoWBQf/Xe5d9GSnkhP/dUV4UxhD3
XX24vXfZFWcuMoLOPnKQL10M3nhBHKb8pkF53OSRGexks/bDVU/VdHkzvmmpCWAioX9AHE133tiX
s6eETgbBy7a2Xq5bwK/PcWRNu4Sc83aqnB4ubf3SREn2Y0TUdspV9RkqFWgev78KaikjxClCwSqf
qm1uWL8moRlnFgT9dW7pWDLcWwYRGhbCkbUiSiW6zckffrhZ+GaiMfussze/IoW5BVViPcuuPO1+
d0iKn2QrzNEZbiDwr+7zB274havyda7RPyn1xLvSHITpneFjyqt6AX3a/cASqi8D/7dI0w+B4M1H
GEEt14SaPVpxnmy9tBdYuZfGauwrAdQUmpxoM+1N13p/p+ldtQJCo77p3hhs1LK3N8iyqW+sHeZS
hS6zl6NKy0bBUE3rLJuIomxE+jDWYrzEQ989x23prG3E09ayOcEivbJazQIK3bPQ3e4Zqydr4SVY
EZTR5O56YFgPzuwyIM+McRwXfQuaLHarSl/IkXz2HUDaB3vKaJXhwn4cFRdDgbitSa4jczO3ZJc8
VA2MiQXsCG8WM+dXSj2OMkmlXUtR1kTC8fA0BiMlmsIMz33XOntk0xAsVQz1oaisZB1D3HkRaPQs
rCwov0JDP5FMBPaV9mcNa6Xfcaq8jUINv7U5ygFNZSFN0rs8Dxv/scos/5GU+7AccxMmwdyUA7mZ
vMSEZqek0ZxthoArCrEa6bwMtIbnT2LXjXjtLGI8MzcZGqa3YYCE6W4G9q3GeFynzkjY0YEdabCb
eq9K6BMJCelHlyB4g8hwcFYjC/QsIJ5dj5OtSWJwNUlBn46w5sRKexAoHlwsrfAuFpuWVQGb9JRE
0U+7UYdLmEXDa0tiT0eW+r0HGecoSnfLUAfjiEGDzDjfTrORHPIoonSp+5q3NcU4rTwxmjfX7iEf
4sXUoM3O3rJ+bpviKNl0tVMmu7x7qOInzVGQ65nXUWRF+h343vK2ymJy1e+8TnHRCExX5ZSG6RlQ
O5jHxGvX+dTBDMxV0wexDnjOsqfhHKtugk0GGJBMiU9uFHmbgGrgNVe1bDVMsXirqZnx9UrU75iC
7P/UvVXiCMcGupl3+0wM4XNvlBcqLvZZtsiYWTvQ/vEyYiU8+OTWV1hgA6a0svyGRyS6jI55haaS
RCYWHRJuililpBINZIC6GDXXIL+gvbj3UxR7el9lAZ9pFBVimQuAV87TOPdFffkVT0mIagVdiYv4
gI/tKRx0BuVVKYmDhZ7H35JONx6rxD/k/cAGPouQ/IrzbgG1Dt1Rq7Ve0HDtV1VV/QgpcWndyPrZ
wapK+1TbyibkFzDq8yGHw5M1XXeQLVGy1sozWORItwb2+T4ftSDknrNk+Z+pJDl2I/jHnZL47sGb
D4B13YOhVi3S29ZJtgITWxUs8hiQ80pf0LbJsS35IuQz/SB4cAwteMDLIXgQBHL8vwBvyD45isZ9
pC4igbDr0PKAVNUhVBdyCAcWtsijUJDcFeqiiGNl681YaXXGSlddYWJZMPyULXloZiQ0L/6YFLir
UmbcGD3kIzY1mkWSMS7DlVvjDGM4HYpnKKY4SgP6vzTSTTJLTTee26+NJtRPMibTVCO7GGmmLbww
mz6NBlcELaDONir1nwEyeLjr9EoIqycN7I9U1afVPfefJSmSOhlI4sY2KC/Pif8+5xOXUxIixU3u
phGehIh6ESJ2q3DKpq9koljsu+kHRfJ+a0yZtVWNXH9P0YGWE7gQm8ZoFwhYbWhDIvhaJeMLZdBw
rSUYUslmwzd3N0wU4Kkdji+gQsoHaMSkSIzhRc5AypHIj6LM//B1Xktu41y7viJWMYHhVDmr1XYn
n7A89pg5Z179fgh5LI+/2f8JClgAKbu7RQJrvWG+uozrd7bgxlmO7JETml0n467rCp7XrW9uO13g
iDc3CDmPFMqn0D2YbI/vwakuNOo02jK3MqABw2TfrNKxbkhlNWs7D9gjeZl9q+amBqyyhI6W7syE
38zS6rLnwOwqFA6ZRYY23cHP1SANpp/SKHSocwfeRTZZXNNr7Bl8XQInA343J0kIana/FpVtP0em
4eysBkseqHzxW2yQRkaTetjJYdVgk1uakXKWQ9VyF/BO7M/ok5gIb7onavLRG/LP3VEhj74s53uo
vqVtTB8DYT8Yt0OXxy9RZn7OO7t9NpssvpD+EujkCvUjGCFZaSbEzGKczE9VbZ9l3BstxK1tVDub
MV8VZNSfJBraslB+zrnl6gGnFiamTSghPsmQXGE0Zb6SF8jYqGFoFPe/r7BV9ec95IqeFeG84vEp
8h5y0knsaAFtLDza0ZeBxxD2rZ1zFLZjXc2ZZdgU6JAArNUP1jyEy5qtjbhVN3Fs4IKbAn8qStU4
pWppUHlBejmthgafX2KPidb3fi7RfQ0g0gBrbAGwDh2CXxfL3h/XyZhnTfvCrNt96TlI5fg5yiDk
am9Z5v3gXzx+KQ2FwsqQt2dbr7obqLgf6RxXAvgi1JV2WZHpq6hVEWAbIXCRNSuO2dzIXoLhebyR
3SHs0mIxyZafdnFsDaE5fKZi7UyfOth80X29peHIJ9f8XP5rfJ8nN3nKR86APo/aZz8AdCV7FNr+
uxe0tfUMH+a/Z/0CsyFPSaaFxfYPPyN7OXbJ4L3kqM0t0CFXj7a3bPI4+DL2jba1gSBsZRYKJmhN
tvKLnc7mX6oSbWUS6p/VEGh+rpZhtBeb0cdhxfXULaiPeKtRHSbBBGaXmzxW2yiOvEdNn1z7Geig
zWCGEZdoLQUZZ8wjGY9hwS1rIcpN0oBWBsCq+DtMw42FnJYNfkLFpbLYv/66TMaVvLiSS+kOmZm6
6zwsk7XupOVLgnnbTpso2ZF1rl7Mslb2bRoUJC+ZhcBA+cdoEEKeZ9U0as+I1fwtJ238xa6qU92E
OrE0xLDFbLutnIsVDeu2HrXJeU6GXDTkW3f8bMyRUcGrtxTls5wSsXIKIj15agwQVGxu2WXOCvt/
yO5XgCOUpeZjoE4dZm8Otf0xgHtYUOkznuphqK71SLZ9oODzkQdlt+yLSj05fuh84od9kfEIKY71
QNllH4et8s7bysvYR7bFm9Ga5Kc66nlDD9aZDMasqB2DWbH94k2lzrqKEKNZk/hkA6gNuAr7NrUA
3hg3RwXmblMiXbqlsHeaEgWfZc9C8mopZxs7bG7zBXJkzCty4QDgKs2TOSE13/guuHtn/KRY+kGP
M/Xd1+wQB/TOWsshT86AanIgrkUzOc8DVVyjFtP7gIHktlXidPPzquBbqnr1k16YKZnS7KbON0NV
Jd8WQT5u+sR/R7/KOIUKSHU3ND9rjpWhuUsjnNhcKwP2Y3IoJ9RE/UFZVTk4Me8UVVG0pwng7OMi
/FD0nWNzkgatkz/LZRiFzI7fIMfvV80TIdhRq0jDq7y3aQf6gQMG8gDje02hFh2RMLo2VJk+cfzY
y/jQmzWqacm4joUykRpFqT9Ghvdq+enS7u323I9dF6znYTkM/zPMAQQs4oZvcarxzp0TDHlqNZTl
wprf5JxvqFE1KaqiPxdUKF4j9S+ZYOD0zTMpVMalN2NQM72PVr2RvRYxQkB6767NMLeuTlP+7Glz
rEpd0Myi+Do0yE3JA6gBnNpQdKBXEFKe4UVeZNhSRoPKFZxncp7fNUTeSdxoszuE7q5gYw0f/ZBs
7UyPvmsGL1cjUJpPeZaPW3LR9z1YnArEFKfJEySbdDJz/SUmvby1yyr4kqcr+Ty34ijetpDB7mH2
az4E5FU/lBYlXH9hmmHxZmupd7aTKr8PsawLdg3CibjpaJehoRyX4+r+4fcv8p54N6JqO/TlxueI
VkMKPze5o64x6iKjNA8xymsntlFAZ0ytXfPY672X8aYhC7lQpxY1X1iOgwfmbzIw3IXNmF1GI3Xw
gTXAMTSQfacx5Dfa9BsJUxWewqMPKfezH5rB1baNCAgG2a4hbQT2SKI9ualLqWFUAEm3Q/opGNhv
pAzmyKxZrOUIvzqUPrZT0Xdv72qYt29IbakXQMacwuZg4vUe3n5Ws5bDrENvmuqucpBDqhRw4akb
WOWLNguhCCSAeH+GAS7XS+qq7Vc8352113rjPixK5bONFV5HjfOriUZhjKGklSVHrazt1zqZEOGL
2nERoV2x0+CdbvHRAZU7utVZV/yBhIg44TSf3+So9g+Am7UXaObiuRT6xoja4TUvK/2Cxei3IezH
w2Ajb9BqWngDseuSobXsbVeW4U3GDF9UK2AjBgpmLJETPT+qjefwNreBOPmomg3NrhQmguTzGrkw
87H/zvXhLeAlcIpcVIsdwyk2VmIHG1DZ6MODdFzrfDWHnTNTh014PIfCaiZrXYhSQ/v211RSTMDE
MiyjgHSE+bKK4ayRix9wQKFnOmSAFpZs4zkqp7IhJhr1489VwFLfM8BOG3nNI/5fQxkT5DR2Olaa
Sm/qR92uax+hP20R6cjwmXmnH+UEJeJ/ZmXQHyeoxzIq56syTneQfU9yNheBcdSCgCW/3VaulvN9
hpS/AXQfHntUnYupqc6ylxiiPBddl26DChq8nKhJsQ1I0PxrYRu+5ZFTnrrU+WfytxXmyIt/zmHL
+8kJqs9icvFpCdN8AS0z/dbE4yXMwZmGEBg2LvWavQER679WiBg6Tjtm1T4NzPEZ+9Q/7yFXzGeK
fVn6pNT/91P+vyv6or9wNDRe5Yp6/hT575Cf4oKWPUda37Fh7qYFSsmzu6aqv5FXqgpTezUHy7iw
x4XLRa3gW146N18dnVc/JxcnEEQ5JtYQXses3Ufu2G4bZEEoVIfNKmzG6jj0dnWEAPOzJ4dyItPy
H35CLQ2XjUWBJO1LQ1XjChTjW9pTMMf0NfkMr+5olQCVUXPvF3rVji/dnG1qtJQdS9GXWycVw1HE
tULVpRWzM01+VXaV1WhnE8LjuXrnjAIhJTUjDaEDQzvnGuac1Vit28wrryimOdcQ05praZUgByNK
q3LoaOGpjMgbtyP/DXV47jU7PcnGaxBCWvHvy07a3LiD+zfyH+Vp1JPwEIDthyHACVcEfbMqrLHb
IzStvcUZYui8csh5BsbB4Ce96CbnhD56+wGttdyEvQlek+/8R5Z3S1g/4rULBmREavCGclk/RtWi
4CZX9MOmW2CWH3K9r5vJunTzBpIblyd7fwzLD3a1494RHMllNC+tL67T1Td8f4Yr6SuMDObP1hs1
Wdls6w6lbwZvU+HDsVbrA7gs9gyD3VwSzJwuMUh/4WUoLMyjaG5krwBChmsFZZp/Vo5W+nPOi0eB
MuX0pE3IoaR6svEm1TworWsewjIV994j5uegHEbo6GvDb6J6YY2af6oUzz8BJvRPvU2BF4o8Zeto
KL/qkHGj1X+u8VCFXtSkKdYhCpTTXi6STQmM9u4oinebf+gGEzJWFhnD3UzwN5vBuio/fBMXqPsa
yw0/Z0FdXjPdRfwk6cSlBZ2FC+r4IXqULyHkYs5S1MHB8XrlLSi+m4H+He4NFCy7RcG0qcGxGG6N
rVSUbHrdHDbajJIgeZMc2TrcpK5Mrru3tDDDZYb79uXRkCCDJhWiEUBZ4feJGKGJi+ZSxLfi+3oZ
kVda9STI2UOllcPHhLyHjjM0vAzUayqzaPX7mtrptdOkVUu5eHTASy5kt2g7TKxBoEHinl6j1Pa2
ZqP3FB2jGK7C3I0CfzgFc6NB6V7qsK5X7NgQLpLBSa1EtpIrvaZVdo1VH+WoV4vh9LjDn3f0w/rF
1DRoXPOt7zd8fFQYrWzLTg5Y0XcHYwCNy47JXGi1m34SNiQ61LqagxxiA+sdeGRk91kZ88f+TVNL
fdWpeXSi/vc2xVF/tCsLaxvg9rcxs4FTO+Vl6oLPTdJiwleWCOBGk/uhl2hhB3ZcPIEfU6+2qKqF
nCgd0oaNp6onVcdcbhrMbt0VRnd4NLXv978N5cT/HWvnK/7vJfIuAnOapZuXHWa5TnML+qG56U3/
PdEmbxWhCFHM7qrfHL02dvPQwToD4SwAevoYnvLYCU+yJxuVlP+fMblEGYDJZQmajPNV/7Xsj9t1
ZaWtgbe8ae50CifFuA1JZd4AYUz7mCIecqnEZOMOpb7BptBdkmBUwiXeePUMGg83chp0U3aKffQP
rd5tsNbL9JeJhDSok/RrLDgvtGGUnyyymDdUPwKqmEz0GqrNYT6CnFfK8kLJJl4acEC+OlP8oXY2
cI0QBEaig6cM7ZjzQRF2YFa9NkPppiR5Fnfa3jVRR8HRbF3WWjOSF9EnMmL1zwbJG6htdvESdQU7
zMeEXOd5CHVoToFu7K8r5MT9XsBrupWfghj9466PoVFiHxajUrKWd8iVRVNr/iEmRzith3HKDrK5
jwHRYfs8NzI4DWSEU4rzmDB4KG77fretIs/ZBkoRoaaii8sYN8WxBJFdJrW42KgwOiu/nhCZGcps
ex9Tt9L2Y+F9kmuG+bKwCsEGGnr23Ut9MCp+0axqybgwoxBsgdls65lxYbYAg1VeHYhYYVyQ/JoF
w2jcZ6ugbLbCBNwUTYW3mOzQPBXYKBQQhIVxUnnYLMTgjZvagZS3kEHO6uZJ9jITgUevUZ7SFM3K
XkWKYFEVnP/mE1F/lFGt0n/2BjWJVprT4aM5jmKDQd9Hwv+j0pIZSCd0d6nl1rBNwRx+qsPKXCJr
fupc30a8SimUw6MpbPvnkJz5p8KqMBpJJ+V54skOWjJ8T7Ih2/eZwA1sHqpknJeZW3nHaIimc6O7
oMIS0i6z15rnTC0pvsy/5ujWn+IExU/DVsOv/7ECENcMC29sKlNJtlFI/H0eGn56bm4Uf0ftSsS4
+SFbFy1ypaleYIzxHXTV4dRVaIU62fRSepqzD7OwP1Gz6k6RVf3syZhjiHaRu4WJYv0/SxDCTRHO
S0NO0Kj9Qd2ITyiTtbsydU7WLPEn4/iJAHZ7jOW6MOjR5OnMfdWUiIgZYZyfXdKiwKWL5T3mlOq1
q3z1oLh+culmZJxk0FQGmgSRojQbSZVJwwk11bZs7oQanPKGdMze/uuifEzbDXIJnG2DIEaahcJw
U/1VIXVzLUQyCDZ+fNQ/oWaOy1QHWQ5EEop8osbf9dRs3eo1aQN7OySmz0+EYVSiw5QWvbORwzKx
Y1h2FZ5l82yOcNEiaIR2lENNdf8Kgny6jJYKcXKqzIXjtskOAHX9OVbKr/IPIGnMd4hAc5nMcLdD
lSW7stDrz0GTIzifoTUTNu9SA7ya1cBlkxaIgz9iosuDNdVHc/GIyXVZHPN0U8igtUNoHaFtiiPq
AT97nmkaM/fkiwwNVrsi2Q+PF79L6XwpyJeaG2c2wWxNhZy9MyHQNU9rvQ+4dhhwW3a+40ZbZmsU
5+2Fa4tya9Vu7CwaqP8XCxmbbrL9JxMlvyORw8MI2StTHtqzRXLX1O1O8evzn17J1eyV3HXjRjNF
eakjVIqVpAL0ZIn6mcJeflOcT62aNM8ygtMZHoDdCIVoXgBcRxyF3wI5hFWZjkmBrmQ+XPDcHC6y
B4UC0bDgqvX8W41Cp84vu2R8nis377YmL/I6HZD76D0SAQnKjpmdnGVPm4dxYn9nR+AtsWjHv1BV
wsX4l1XjJbGI1RFsIN9LVLTXod7cxiAOyYeh1RXUfc3DDVks2Yxzr22t98qHJJnxOKWQX70leGLu
u0FYVM5aqjpueLAbfbgFcLzO2QTvXXJ2ISn9UN3yZ9zmKA041ynMr1Uar2rOVEmVxe9prdkkdnzE
Cnsj3wo1jo+mMvon27CmDboIVMotVTtGiGzMZiX6li+CeG11G/VSEUxHOXQr8Tx1pDzliBOZ5VaQ
jdRCbKNYBxzjpw1qfq15loxRq3asfaiX+ULN6mn4KBVjw8YPMx4hmoWWGYFJnnKWPrAjjjILw/N2
Ar4N7AzE0pEZBejpax9e07x3LuRc4Y8qoiDTtMjneIG241IT3cDrIE22agvkF9ehCl+/tn9xETha
RpVR3iBrRpCq0mVV+ch0BRCiF7znq30bqMMTVil4ootiXc6UkHGMgxUmPs4OsxX/UoQY0Ls3q8ji
r0IhGdODcdmrweC/AlQ+dOjSfzVVR1miczmeYMMiXGjgOgk6erraAyrT/tAemkSxnnk7KbfCqi+Y
/KDOUJbGOkNFAthpUV878sgUbOlhsAGzxTNPvjvV12j0I+DC1UWtzW07f5OaMQ2eZA/sN0CwegjW
cnhvhiF46vuYvyBEOGQoNaAmWXGlbPUcd8q+e5/RANCv62QVoyn1AQpERbAOy71hsJxP2WDzdwaK
ryxsZYOeHzoN9lqijCpTxVawih3M78YJoFCXHLTUmmARWM6Gwmp190eQMVFPzm/WnzIWDrWzaRFt
WpomxfGxts3nqnK2KTnqa9B1jKIAOWxbxc1Hy4NsWelk9PRMcQ5ysddjYYDm8rMyhfsxcLP8yiYB
5TG0F9C+nY84Lhz0bSw1PvQybHbaQOk+J5e6MQuk4+8s5jzyxKUzqI8/mM0lLwds4LNkL4OJ141P
uDL6KKP6pIJR5AROrl2htvOUB/MEOs8pg40MyqYaCv2qR9MrCJgQV1kWmx1086EP91Pip+eKsuCh
Q0pCL/TkLBv1V89u6gTrAZbFeGlAow6bpYyNvq1v+HMZFmFVwXDTrDcbDReHhz14YK3GvsOsdLGT
B0p5xnT1NKAAmsGQLbJVWyvxTurQNC1F/QmEP1KCyNL4Ri52LW+0pRx6hiKOWs/m5D6c7ILKWPwk
NWuQBjsbud0um/Ds4in/1BaKZi6KrAMDQzIFb+aeN6vhJfwdq2q9kcH7cI6FwGiufQgy9zGBW0Z+
EsBLY2/yjtJwIvV86PSkLJq1qeot2KKJ8TDyGJPzcuV9kV6ndsX3mEtroEX39XIRwqLpFvn0bz60
3VXjV+H6Ltke5t57lVKSLxSBf8/Q4dtYQ6T9Jfkue72IzV0SeniQVbPwuxGNOFEKgy3AtcAgG5qz
+QMwyqKDS/3dTZDmtqu2eVEbXoMCIhjmXjp/tIo3n2rw6WtEHX42ptY+j0L9bMUivDdIPm98XP+e
5AKrQiG1N1vME+YVKMiLndqKbimHVRDZMCrNtRy1iTUtvMkPN01fh8e+8/hDlN0Cxbyjjvrlxmjj
NxmSjaI3pgXfg9Vmp/3rksd1gFvLVZbCgIqRioFdNeZn2dPSGpNpy4jWj1hNJWYb67pYt1gRhaRH
3svJyA/WgImNNB2h7h6gtasZJ93vopcWmHlcaeYhFy2SceOoxRQYfBw5vBGbabtMrjLGqyC55iqW
fKUV9SvUjJJr0gvgrFmml1sF0PLCEWG5GSkp8RfI9mbflntynV8lQl42AP74bhjltc6i9vhAzo+5
sDEgI0diAFZbRIZDgY3s3NFA3WVjeUb43OLlvmwG2/gS9tExshHv98tKWcgvo/zSGkn0I+rwDZVf
Vxl6TMpvtN3jnhKi0CEnI3jfyybByFWbkYNK0rErC5TuMqhqdwljOBcLVYxvIPGCvZy4x1KYTFtb
8Y9QtZ6kKV06O9PpAPGF22vslmvE7HrFWyXCRaNwnuxilxO8C6TYq4WONo5IV60+5De5OK09Y1mk
kIrkYlvJlL2IeZ7JWWT0qBTDWnJGkva9hZSRpVTAK4TSnwF+BmtUncrlnX4lg5lVDGcQ9Auw2OJN
D8wvozEUz4M1gKyAyLcsW6Dgv+LdHEdSl3jdWLtOaa0NmO5o1wuSGIUrIrQJaYx20JaDx0/YQpP7
2fD9ehm4KPTCYuWBFmjZpk8t7SYbp6zEImutftcmBoUyzUu+GKBsj/chD/wNtC1clNRWu0FK62/u
OTMT/ZaaDS5iJB4WuP0gda7l1S7utb/uozlk6yksmbmp50nFHu+Tj7jsKYr/26Reeh9UeoptjwrG
RtPQxmDTY5/1ueEV/7NXje5XBzbeSSlDcUPRFDPcZDZ5G/0Y5zdTOQ6DU5xzUwfaMzdbbU6gyK5J
/vrcC+soR/IGKoLGe9WaqgUP/YgTfs+7GpnPcHUfV74VUhL3u428JjCM9JRF/lsgwqsY2+hJQ0r1
xXf9+0jvLF2O9FFET+q/Rr/myHqUy8bW21VTOuHsATeuUbuzz46sSzZzibLSoclGjgUPkdF9grI0
orZdidI7ryp3hSnFoCxdfLngkGpdfvN6YzqKPPT3ReBs5GjUOBdO3RceIKhbsjl40rIY4Q1wrLsW
/sStce0IRcnE+ytJkKjrnebvPFMXSWL93aRphVizAWUkcHnbuO2nPNe7T6ltrUFjKq8w7qHMJVSY
xhg8E2rL8CJyrKxowBSX7coI83wzsuFczHuzsZk+5Oa7C0LsjgY9ZG8qzDMg1pS8EQo7VLQBZcwT
dRyhYdvlv084ThD9dsXjVvIK3sM/XEcx9vhUlHurbl+CWQFsnE8pkck5ZWHy61sWUT9bAfjZPmiF
uW1cKOkrjFfOpGbCg9CybmunAmHXfIwXuTl5lxLliZfZpp2XAWmJIRaHzPIEFV6GfYe1NHBhlIxU
9RviEuFaHqOwDe53yayp8zhp5aKwFnY8eahlc9JCLTNEZ3QhB1msP2tmaG2Rh1IRz5lfSLFbBys3
UMx7TTjFZkDVq/QKe894rbV7tNYGnyw7xgmyCqxrSr9NFF/ca8ShwECOne1wmwYyPElm9GfZ9Fkw
nFULkB9enN8e8RISM/tD/xTraXQLnGUXdNpTZqCbRJ5xRIHVUs9yTjZwTN7ZKSoHOVIgyd0GHQx4
Wfsg9OdbyAbLSQORWlxPq2CMbvh3imtkQeyoHIH/0My7kww8lMRn6fwnuUfTW83Z5RGEoNb4JTA/
lv07GYKcHTRlgaiFAlW6drORdGvZcLD4mtmTtnUKpNkeceTCOKg6qr20M17qeLdF+4pE24ujgsTT
0UYFycGwHQBtNp5nbuXQ8o0UzmqxqLraIFMWdfrKFF21hMy+izH2OhqNxcPKikvvYseqt+yTOFy7
uupdMo5Zm0ZpNN6CQXB2sio4y55XVVtNV5Ed+xXHDMQ/d6oxg3Xqk9MDrfGr8X3we21XtmpFuYdh
byFVkbWDcSkjJ8NzPtzlM0ClqfyfyyQu5Y9lHsvqAl2RouFE3HvptqbeuPVKf3gvgMnZaC7iYjb4
a6UTwcXkp73G/NFDPYuhbEIjCu+9JAnyQ1V0xyLOc/W3JfG8BFWSZRNHxelxqT46rKtb6laWYb83
dm/GZxWoElruxvMErOY5TNxzMunGW0gxZd+gKoXWbXK2ZznE35qZqO4FrndIuozzxT+T+Syd+Bh2
GSLWVJZnI10mtNb5USLIs5MpFbt1IKr4s7ohx0LZtPPZMMFydQVABmO+eULGZC/zjiX02Xzqb9ZM
V9Q8EG7C46wxYuOULwsw8knhdL/Npm1hrlQ52/rQp7PYRRCkJiejJs9Ie3b7iXIyqMic4dwA/ilW
fYUi3iNGqfCG0aRJEmleViBv7GvqepjvIW+EUAc6v5aSLKfQAnXjl6C0pKeZMiu6xLOEi9p2DQJ3
5HgXOjTHjftr5s81ctxWzsKeIHP4DULCqMRnh06E3+RIdXzrqe3bhi/nUqgaQsPzopDMDkZw5Tay
+hyxuTBbp47vXmVjiMq9AtJD6KlMTj6pr2NVazcOi8nziCR2PecO7B+5cFcKLiCIkTbIRDiz7w84
rhrGmI3uGUzd+qjNjZo6KPrMSkdJXKA+5QzHxmjTzxrPi3U+9OpaDqusWUPzN9Gz7J2tpw7f5VtU
vmPvb9f5peo7r15neV+iMV0HOLZjseMCde/K9q8U5WgU7eMJTD4pDs9dQMcYIPhabrEUGQoJ+KVL
YUFEqCmkDEGzlcO+zg4AuZ/CBrI34rXO59GNu3UUNvU5ajL0vIGmb2OrDq6Fgmx9yKeQ99DqlpS8
O2SLPjItcvlk+uWQza91CldNHHfvWIwv+gRwDgwW7QSPhi+aM/DVz7tsZelueWg6K0TF0sAbVoFs
lmmquZInDDfVQZOA1Eai3B9eGqe8HzVCEJH7MLF+X2amsH8Hwxy3ygAHfwVCwDihSqTP0Mk3OUrm
UNIEwt7IMUcfxN+t0l6Wc/2BarIL7jl7ghSczOU8q58pWDoJlRKC+bpLlYncO8Zo+2B2zOrY3jQI
Eol6DSV8WthOVYiznJKNnPEErAE/8XHFegTl8p9BX3ERA27w0fq1+5Q7UhO70mOlsqWUhH+l8/sj
J5RNbKR4B8tdqlwyx+5Lfl1hjjkb+se+NvZrhOTVm1OMSz8clBIFZx3ZbdMzjeOj+TMIZtM8svdA
L436wEYuvMfm6yC2cAu0Cv51o/s9jEa0G3bU3+7Tw3yje/f+8TIQeHBb1GmsV0HtKNVCNEI5tnHn
w3C2Qp/SA2PSe5qFWMojcl/xn4vrQm+2rt99LlIgVb/dlfqFtWlSNCbn39sgf29p4VanEKeHVYfz
0FLO3H+jspvP03INrIiZvBDlxqqDSL6UwT9vJMeykdOaGuLv7HXhUt7nMXG/WRQipqfrn0AXFedi
sHfp7CvzaJISh86s/i2iw8g1MQk4PRYV9Qgnqi6MXSZNZ+ZbRC52DpnnO+tijskJNW/HDd9ZzGt/
fUrWj9Oe5GZMovSfTx5Q3JT/GL/qgOYNsQOJJfmrxNBzRqFql6xptYvs+QmKd5mXXZXK7JZoEfWH
3PXCJRoH1V9BJg4qB+pXXvf9tlDseEcixHgJo/4qF6QKJfzBCs6mU0drqbOjcm4Ahz5L7gj4zEfZ
M+aeHLreaRJoWYVDFB7dCgNnZOYLyoFhadCPrfLVdvNhI+cVbn00MEI/KOQHpeSj+T1z2vhc1141
LHDgBTH2SyKy15N2kfrYmj0mggBbI+Cw2zCx7SN2n5g7O+ydEBbnK2SEQNtlUE4/1jyGfd2A1+fN
Rf3FtlcYwCHtUNfx56oyblpje19GzO6X7OfUk6hLNk9a7S/g0ilfdBxLF8bgqhe7CfWlMNmu2Z6F
dp+WlIjOvrtpklxk5BHG6Hedl7F+kqE+738uz/DUHZL4e9YY4eZxjZjvVwrt85DPkr3z6HGvLh9+
tFTSlIAkNCqVOd5O84opRbvbTADd2xX12bXmGxxNrJMdj/1Gn623jF9WW8hEI2xrkTQ1yJ5cm7uZ
ViPGPUeFVz9ySWJYZqVS5VnfJ8FqRRcvLz5POiR4O2nPSWDqwyJy/GjNKyfeZt1TMs3SsQjtXbSw
0L5m1oRiFr4rvBCh8Ed96txEryjrPgqtM2dJdedHnHAQodn4RRyYAeXrjzzHIYGiJ6Q4CG0Ly4xK
dyGgqT5x/ntyJwMfv3kkGxN9BOA8JHQeMXkDC+pvwB/w5RGH/aqskjLUV0YEA3Iqhh+SPtXm+LeB
cUu1OrvrqslwoOjqKu8cLLSn4J+JFHvTfy2F/bsdY62DmIYCg2nif4XXYvGcBHHxnKPuvHLhbG7q
yYuTJcWdC9idnJ8ds0A30GEzC6A7jGSorIwKn8gKqrxcISh2Cad5k9+Z+1dqcnQdIMrKG4fgKOPy
W3X/pj3GWovOfBKE4dIFKH8bG+SJwlgMK02LeJyOMUZDWHflG3uelmsif3IWYYjsiurXAHCiSLvB
j/8eNi641l4bwYJ4/hH/5vosVyQGx1CkTU3op1pxynvkaOyIOo8cOmVdnHoU4E6yJ3RAy5R//xnH
bhLthN4/ycW1EWfNQi6U42i+4f0SBW108A2Y6SmDNm2xVzgnnRofZdN37s8epMj/if2x7rHkj2v/
GELK/O1z5Ee0CtnXxWPdf90qUFT4AEDdewXfadQwxbpHaeQDAaNDlCTO59Z10cPpA/yzxlj5KOL+
h221wS0zWpSSwRosZLy3eVRrnAzOcZU28ArEq9Po3oeo1WkVa+p4CJ2heY208n7/KCpBs7WZspWX
Vxi79nb88fhX8HVVFrVS41EXdOom0rV0jza29amN3C9RbLV/sWmOFxy3m+cs95KDA/ZkHTgUmtww
NPCT5O8ftsW41Kcq36BBMUAuyM0tdlKUQUIxbie9HnhGVRlJXD97y6fS2WdFOF4NAaiG8vO0sYtk
OMmYXBy+JpNa7lX+pJ4GrQieBjgjx0HvLo+Q7HUAQZZx5lprObw3C3FVkRVEfAx40jImb7Us7KpA
RcXun/vRTZ/ZKjpFyiEUkxFna2TYKbjzpB/0/TOqsNkiEk53kLE4J/vhYLglR/Ie2hQFKyUwOohj
XfBiFNV+MHPnA3A8yn02JJkYt7cPeJRREb70AWhT3GxAuSjWvfFtfB8UA5PF0DFTNJJ83GgaNINt
pU3PspETj2GnjOMxruzFH/HH0KEuuCH5hEKeW35XKlffFboOiVEyGecm8kp7DcGiWna1R/ZAzuQU
9U6eqfKj4MW1krFQbb4P4Hhwhi3fNdOsLRSRzOk6q4hX5ThD38OJRH8zXWVc0U5a+v9IO68muZUk
S/+VsX5e2EKLsZ19SFmZlVUskkXy8r7AyCugtcav3w+OaqK6mrenx/YlLMLDQwCJhIg4fk5nPYpF
krhLOzgDU/6ROEkibXoPvXQHwPwxQZVoN6a+fYTwK7zBF+9HX/LZ7s9qdlTBxpRVFH3KQn16cuII
EQ9KRjpWzx2qg0tBEqTvjhPbZO+lxKb+J41100db6aJPrm9NO5bjG/Rc44cp6euPE3ft3OH/UbJn
h+DhlB3aydW+os8T73zHqJ8cN46fdAMyMD3yzlMwQ9uaWv6t+5G0Te/fssTqLnNrXKUklcRuKDcn
qO0e6BcuUvY/BbCv3TavrbPVtcqNm5I5yWVzcYsMEEhexJfUdD4OPfwSNrvilbCfj4TUtE2c/u7B
lWbVRfGLG8GrRaCq8sEHc3BQgQnn4QTZMdqbX1320PYuwkAPQWsXH70F6iz79I02Q14/e3cW0SnX
uZhLg5CfyXFOhd8PBK4iK0Ngsf9xrk+wKpUfxTIpOiBygFaXtS41szu1JA4FXUP/I7rpHppL6ZGX
x5fWdjr81syTso8sgiL4P5rKopD2XQvK+kr0lf/kOa7HBz0bajH4Yv5kFJ0lgb0/OYVTq+zhi/Yf
Kr09uvx2vNCU7ecUjufLWhQ8UKD2n3nQIiu2BEJ5czQf9QYSA71F9NmFbmY/GUX4URKWuk5alBrv
1tLiQUwuSMLFw8gBrQQ+tPMV2CHQptNwX6Pl488JPNFLSSsTFjWtJfuq3I3OcL812arRF+EqDCeg
Ao1xX8eZdudxR7r5XZvdlCXnxDpLKZJ105gsOHf3LgiK61oUTzao8rWNSWQKMTX1fVvP04Op2eHF
Ut2nsVTGh64qpwfIVaeHzKqA4ERBa52bKv3Ns32KUi2OQRsCvdeOfeJHJ62FBwtmiORZ91sQoIPy
u556ybOY/I4lvNybPkjJbW12kvWOpdDFvweyfe7b7DTBqXxs9JAlS6D35T23QxiO4hB6+RxO3Hri
wd8WMVNdip2OglPs67BzLUWIhdzl+bBWiimru0ffjdzHxGObJDS05LQww3xK+w+F3Xkf8xm92ar3
TrLUoFq/ag74VRswyU1RymQv5sCKUnB2Q3+VYl3/2k2QPLEg/+IlW5+DQaSneI3pMP1CX20J91MF
Cu5VX1wgcGV2eX9NOiRetI43M8i1b2ycsqBqeLDdUBKT5CRJQHbdEq3Sbp2ZW0ie5O6+Lprwluqs
82c6Gg0LH9pNbEZkGgMUAZTF6ENOdyltOFjDSk0vsudjVrWz9xs3vQjIYytuteJsm0F9jWwAq9EM
pVY0zcrBQyjjm6fOaN/Uwy+ogM1nnXnAlJaPv7ThtHdZJ/lGfA9KyXnHnkVta2fTH8KbJI1bQc1a
6AM492mKdgFBFQ2rENQPruceINWDvaRtWVppPRCCke7thtBon1gahwW9GfqL7Ux8yIS+uefFuHoq
c6u8iwAq7GLudt4ugqfiKaiB3Lt+dtM9m3iqgYVvYTWTREjOWIwGZ2CyvbArfZ+bmzrBqNGP98SV
+ie+Z9lfGnmepRYsOmwEfGaRMnnfcftb1tHBEoBgmcBs9NZhLRsjekL1YH130Te7VLof32cBSI12
TgwCb4b6m63VtwH9tYBQondzW/V/DnHzJSxs/xeAKASz6qyzmLnbPpYu9PXBPDyouRY85zbIfEL3
8lM/heGza8eQNCvOEppPUWxlAEVtMPa3XKuBdOQsSI6dGt8bwcktkKZhlWqCqSkm9FeyYlSK+RnG
Pes8hZn5bprVr0KD2GRDcwELXEERB0kiWnPl3pi0/qEy6powSuh64L8Nv0egk6vOGL9CXQsFo0nI
JACvQ7WsAGbFWNznQfjCzJ5nEEDzbf3CzJ5X9kttszh7oVqe2s5TiG/p8vsh7QDjQVtx6T1fObGp
3X0OTeOdRF0pXZ7thspGtZMNoPtU61FoNYgE5v+JrkwamPqjP6Ho29BnMkAKAoUkQDPN9NKz16bf
etXqb6uty+PhJmVomcHQEfR5muowPwPqslkVAUVzzOy03ls66+ZTbUUOn8FxcBzygF2paUG5AqT8
XpQzehOD9kucejYYhdK8CwqVnV9D5eJybs3yM3VL4lkQrmtO19yLzZ8Cnd+UQOh5+Z2b0obQqGZj
zWvDZzYXahDJvNWOHos0zQIdNj3vCd6W7LNClPM5tPrwkptW9oiy7c0kcAXaXMTqcvbDDzyB2l99
Z2Y7urOhHRt+K2e7+aQBDjux72ov32w17Oahdd3oKoSZAsbec1hp5v1mn0yCBDqluArvlZ+A++OJ
SvhVbPrEg873RW9UX4ekX36bWOWlwZ7PFhjtr7DGg0TPB4j8vJyYPiU86ICJvnb8PruZjUY0d6v8
vaOU38UeqpNzCDwo+awBfIk5Xqu2aeDKLLxzxf/jqGUg/yuucOSf6/AwAwT6riof8ix2fsttI4Xr
VAPBZCTj1Znr7FQPmX6p4fZhCbzLkdLtlGuImqqU+KqBTFFrNfu8sNiw+Wo8RINvPDgaS0p6WkOK
rMIiXPBptqst3eSrCpbPKr6FdhJ8dLLA++j3OhvhbdldpEgwBlEXLTjFbsFqWHzcvydcbSeVkthq
k4NZC3nwL+0VvVROyWjNBykGpV69Q9FqrTTMmBh2zf/YZ0ARe1uBhCgYi0dZ2N1WiwNdK08EU1uv
Vnw3v6aECRxM8bSzw9q4h4/MuAc65le7Fl6L+3pJJJdbOQvD4rTWV7CdmF3Co8mNL3Ef+XdVdAv1
BA6XJYrEHGKCnpwxjW9Shl41vm1F+BtjAkH8j2ajjgtLW0zg0QBPzuYiOWkmHUix1EO+TXndO0gH
mjTZfOylM380P7VemTzUS4L8TcGThC1a+F2a/rrWFOmeq4nlQ7FZSNJdmsa9SYvOagnZIoyTLwiV
r7utL68qsuhsfuQ7hnf2yWXDbkiVNSfFv7QlHZeW1BbgPvKF7eh1uzfFN91AUzTv+xS5kzcVUnxj
e9X/mt2G3txnZHXHSHEJ0GNPat2ekp0oIl4T8Lg9YeWyZ2VJuu1Uib8U15rVi/i0v+9vGag77EK9
VI9bo9ddvW6wboO9bSyjy2RW31fZfx5z7WJkcTRSo/jczPF7M04qdNtISs+PtVM92+WtBo53G9WE
6CbCEpbKzDEj7SRZqVRLFV5JRfcf1MRq75SoddOD1CQlm8Jp/xnWNu+d24JVGY3OOM8Ja3Fim/QK
4bUHbTFsVoAjw7mql835f6yQLvQGaTKgPv/YhXQXwyF6n3WEqo4Iy04nW+2vbl4qEEdFzTkZoVgy
u8y4k1zNU/auzVObvyo5sbU/cuIHj4p5r+9ZKO0/+Ep3FLZI7vXdByccjo7VQECwsK2qiyxop2Y+
emFLoEU0wTUYdsOhm6sM0E7oOPtZnbN7vuR405GsVAWZGpwM5Md3pkbcjmPF0NGGk/IgyZS7L7kC
7ozzonW02yoqLzZ2oc/7feS0zoOhGCTgrfXaGq9SEvtQWVAbWLqan1gK03avjDyz/9SrVj91CVwE
BN0qzr0kdlK692rg9xc4CI6bafPIoyVEcuBdj1ew6Rp0YAnHRahJxJu8ttqpKVgWUWYyVE/flyZ8
TuIBFbfF/rjx5EVO/T7VzOSRT+OTTQQNfJ9hGl56M+zu2GetiIUMeOuZ0uS6FTsQnWvRWPRDrLh7
XQvLwOviv9u2tBy4Q73QuFlR2AMJK38NHDiyuMeHzyZLRAs9llXV43MMNhD+l+pRSqZqj+xbKf6d
uMcmuOyMB9tBinOoAgbRCG+Uoo18x3sDKsitt9ZCCIlr5kl66/X5eUidL6nipewKAveNF7iv5JRK
L/fRCFGZ2ILIGSx42jGK91qWKjVEQ1OMg6ZANdIDz1vL0lGhpBNcgIvT1t0oqGMxboOz9PEA4Ski
oAuworQKEpQkuFa5Kl7ZlorBmbSHbknURr+1emZcpMFml2I2E7FRAemSkviLx1aMZnBMitn/sdnz
lIkdeo0dODtedteXYXQ2z3eFiw65G7fGI8pPrCiyABF5C9w/PcYL2drIu2dfJy3f3l37ILlmyUlR
hyvxUHpsRUtRKjbn1W+GkWLwIjj46QQQjIY89pKds4vqEt8eILm1V5F7+xh2cP1ITh3vh7YK7mfe
xj6qs8p736DFxARR1L0h+GDCj9JppooyNiY/0NwdqjGLZFaifRwKZLo6JNBXl2bxK1yeewTowYtB
CaR7vh8mt2dH3R0ephGVzDUrZdd1goObmflBG/hIWWvQzxoftmolnkEILLatQmu0+H4mllJUN62o
m+7X3Mi7Oat4I5vV2Dqh/X2pmTlmNsx3ZZgWV6UAoQgLr3aOCS/xY+797pJITuH+ueZ+ZkNBwit3
m89s2H+4kaUnD31oPqNfd5lsQ7/5S5CBJNMEKXHTG6hXi5paStTitTH8Z6lVzGRa/ZammuLYB9UC
lNi7vJf32WBeu9Ay15wX2Kwoi7FwYX7dv6r/4b7WeFqPSEwOlKcPEd/NO1Qr5amVO8h17GYbNFjc
ZBXKcTzP5NlVV7n3WE8f5PHU6A5usVcMiE448FBHZ2vKy1tVzBOfFktWynrkg+dfimIrLA0IJEtn
J6mQBOBceZNcMbraQXOAUoTJ0Fxd2PkJ26zbD5qB1JvNh9i+NnW+vn7YAIkSZuODVF08pFUaos0i
RUnMpVX737Yaexse0Oq4YWlGSzXng62ifdIa1e0VfFWgNrClhMtDFCz+gm598V6yWgHb7dJkRAnm
Thu7Dx37zDzLeflT1RBETNkYBItakELsxSplyYmn68fU5IvTECfcX7QlbHdpLtUaTzSL/zl9bg0l
J03e2F6NaEu/m6fmlOqJn/ZrY8OyAST0Ihve2w73tv+dZm50iHIjOqzb420xLawoy/64NFx6qGTj
/O32+Y++YSfkc2Kyi2dPUaDLDQBIJn10y6bC+5VYqnCvIcj8cWaWp6pU1JvXp+q1sAeVrc2sOI26
/typOQFWSMJf2yWRol5WX7Ug+QbZS3YdLCu7gvXzzd+kzK4dxtAusjspj8Zos2ldOoTmrXXOCIO0
1KWVTZ1YJ2khnaXEzLw0XrNrs2UcaZUHehW/E+M/dWsb8wd2GkqeEPB2jQRAP/Wx+76cje7e5Xn3
ZEsCOoF9G0icxE0qqqyqLgosETspSiK1gcci8VFqyjCqLtKp1IQVCDEb+sCD43egG9UO6u0i9d9v
I61du5DijlX4+Mo+x+EeOHd73mbAqnh51jIr3oufJABHhG31KKPqo2n64NTmp2Iy1fu1qLYshSql
QVDKcmzSLFON5KLDj7YejFQQLdo/Zd/XRmLpzASsYQu0a52/n43DEeqp+rBNoKvNgg+V6uPabp0U
yuB61hSPqw2+IxZ5wnw6bxNII9ZCYmPZn5dT04c1MF+W/eRwt1OYRu27zh/t+80eWCo0q57lHrdZ
BL4OEylCTbt1yMk08icbjv7lVxY3yRUF9HhJnWi8Pfy9wjTBgaGJ1r/8SJZtL3JD5vM2ouR6zeC8
293jZp9myNirJDAQ0+XMyqwjv1F42+SdaBvWMqLuwXCiV7+ldAIo/nHSUG97OecGmO/IZ/lvO/5G
ye07Rq1ZxFouodkYgqe0B1mylNYhhu7Pakbqc5tYkpnF0ez0af2hpCL2c+/aTvnnl8GWGcdttocM
XV+PSXprFF78NJ8Xk23+TlY5J1ZSm/32A3oZqo515a5um322ggezcrPbNhtdL5x9VifpSboUX82I
tDvdg7ZB/KTCK3XrXdK+XDVi6hCKd1xXuWyTIQY0PRJPoB+2QQf2XK+NbX7ZTpw0aInl1qvJZVPw
71d+m8GIXwdDADcXNqnoZ8izVJjV9+u5KRoOokzs1WU91TniMWOctC+/lYI49n5MmpcLVvpS/Gy4
K22tf/mtVHWhSo4+bwNJjq+o70v8+HWbrGXAq8uavbVesFJhOfEIGrb+Ko3WSURlvbOhhH4nNjlz
FtCSHVx56d06d9bvpxOSoKgoL8cnPk7RIPdSmy9/Y6kYW+ea86IG8mi5khqz0dDB6ttXf8C59aq7
1Iimlz8VHA31u9T/49UFlM3pt1ZLiLz+8X+KLZutZKX0Xt0kYkWrr6nv/bod8npU3p8tgVtsAC1z
6GpWu1og9nfbz+Wxsn6qYQx9uU+gnaMuJFjrgGs7bgUX9qCs9ZKTjr2pmcAGIPHtSddsgLBb6RJP
tp0VxU6TdwuT2tqLHAEAj6/sow/X1UY0qX1odIhFpJlMK4rC7Bp6+vftkMVull9q4ldfjqXKggEp
4L5fryFpnqdWeYoW1tL1DFZEvcPKYEKvuhy+9BdB8g30Trltp2BKun5f1aw6b2cvGbLwDhoDGO+l
rdryIlgghr4dnjijxviLoUMsKXZJQm3S4Ys1k+M6C7fWA57H/e/b8UjOIkJ0DCDX/PHLQmnf7syi
Vu+2icwqn4wFgdN78ZOKrOzzmz47L5fWOnQR3OWsYTys8+0gXiJOV7PXW4K05ekCeLop+XqUxxhi
A/pjB3P42kS6Qerkc0xk83o80qwdM1byB7Rnt1NWtES0q3H2pzRa2/vZpbVtZT0emWfaaRBGFoO1
/kbS2wCh+8kNSoJvZBIBOzWsTwXro1lcpE8QlmfV5lNNSmJHDr7cI2NEfOKPu42R6MZ5DCbn1XPW
Suz+ccq0PZJaispuPRpY2QQdQo3q1SUgSOjeSwbzXnL8/aw1JzbTsawTuhJfN/vW4I1NKnyWANb2
UjSQmL+2zudtgJ+N8q9t6Cnfs1hU3v1sgK3pz4YQW5P5OkQyLSw2y7Fus5barSi1PxujQVLzyAI4
NLz/eHRbf9vgW3+bDVCJdle6bPYvE5Dk3x1bult7mlmVVBEW3Ebdenpj2yq26QRe/FvueP3pZ0O/
GubHFN/YYMy1oFBo5v3W53aIm03G/tmJypPeYNEu+1U8tuTNOFKxdbfNNvQ0+AnUb+KwmbeOJPez
kTebCul1DBPhei29GXkb9C+HqDVN2wGwILT2xx9lm8A2jtg2l+08wQwcHe3SgTTqr/54W8XWgdik
+xSNwzs7DdfLYBtnG2KzbT29sZkschSExl7fjCBub45ia7oNYU9ojNfBdJL2m/1Nd1LxM5vdtYTL
pbG2l9635N8YW/obE189gbr59j8aezu8JtTU6+z++bOD22yS+9kIYoNQ/QrHfbe8srzcM7cBJLcl
4rL1JBXdzOtBxCr48U3F1t9WsdlejVHwotCbS9zIjz/tv3ECxXntL+F9IWiHt7cU8ZCx3wz7auwf
I4Ko22k6DBZvht6a/uVRSIUVtd9401NP20H8bGjpbutpO4iR2NZ9x6vJfqv9y7HlkRe3RMqY7T2c
FsCI9kucVg8CShIjKgvoO1OoogblyevjMb/rG2hqy9YI0t1qQOge7hqn1A+uBVZnB8wNAJVkfYKV
rlKWXBhUPttgrpFf4Sc156NYC7DXwFwX11fWN02lqMbtb0aA2CjAfIaPYPK6rlne6vPrq3KZZdO5
H+o704vKq74kkhvjdJHoGGMY9GBCOqgs9gM4lBQmTcCHVjNVV0n6OG2042pVx/J9GdTtKSBm4OrL
ykqkOgRKLOspcZG67A8uVUig+NP+n6ziKw6KC5HeztGy/PoqO7ztTHpwdPQfX3cmVulGEulFbMmC
IC3MgFmMhT7v9VQtr3B2ZRzcm2wNWQOHabmcF6kCPnA3195OW84hES75tUVIcc2JbStKbbe4SG5z
fuP3pvivm229/Gs/vwm5Tn42y7+c0Zuu30zrTVEOU2zrSNL4jc/PZriNvp2of6PZNtybZq9G37re
jkS63oqSi+eJU/OzyW2j/HWTv/R5cxRviv9us21aqUxzO6g3B74VtyaS26b+Zgpvij9r9urUbP1v
U3jT9V8WpcIf2EH523/87//7f34b/zP4o3gq0iko8v/Iu+wJiGHb/NffdFO3/vYf5Vpx+f2//sbm
rK3rumG6aOxaqoVYHvW/fWPXIMBf+19Fa/d+EgTukzH04ePsVd2uKlz3DBOx9m6IJ81GRYstKRWw
dtm5Klh+FdoNw4MYmMjid00HjhwE5QfDTtODx+71tylN73piSz/Pc9bB+BE6J3d2ra+p9x0V0f6b
0nb1MRqr+tpEs/pYR+HvjtJ7+2qazL09hD5aOGWNNvRUOHd9OZ96Ddr83QL5d5po/B11Qtj6WYT6
4ueKsjfUPHjPxqFycqFLuI8yR9vrtYFC+2Rq94PRHVnCKh5tCdWUKEuws7pUDE7w3PUVn8Caf7VC
BEsDJf5YTdHwxAe7/jn8gy1u5XNa5eHTHMefjcXF0sBXtnauHGBwJMBlqt/3vle/D8bBvS0mKYld
MSFg7LWeMFUckNR9MM2u2BuW86caKPOzUw/6BxfaKAM5t2cxhZN7hcZHeRegyvIMXtQCueGM16FN
5w/W1DcX+WXk3HcWgQXDXF6l5JWAe6fIC9GLq/qLWoQz60BQU0CgM19Vgi72cxZ0n4rEse7hRh52
UlQ0K3qwltjxtZgu6sfZ9AtRAxXw+vo36AdRKCiU+jNwN+8Crp3P12yqP0PCq55ZgkiPUqtGvg4c
9nuk33tu1d4nDitkoHqnZxuqbug+gumPuryiZTz83tQECbum4X0YYjU7D4bD+r0WqY+Z6dfIo4ME
qobuw2yMRL8Gk/dcZMMI20dvZXvbyeHJK1X7NvsD2raTHp6swLdvYtsSLzWqfpcYDViD0L/MOUoo
bR5fimhiNkhApvAyaPZ+hprurC4bVlZVuWw6KujnFpP9jFhrEBnJcxBb1rNnZ++H2FAeHS21n+MS
0EfjeCcEDJ6UGTYFSdyFYWGeDf+IulmFUgWRbCw4Ar8yAJBkpxkCzvuwAI8RxRnH6doNwYZPVmOU
D/5YZ0/ukiSh0R2QG0JccAyyJ6nohshFEme3WSQHObR9mAzLPEgxrEbL5f97ANyIMg5hjxr6vvK7
TpUd7irHythg5iKYPMT5SjRwF550YuVVYK1fHT3IP8O4nr2D4fBPsWpF4p1zAnmOUgxiCCpqMzdQ
zKBNM8I90DTD8xRn+lOa15+ASmpf/DFmJculUrz0EfRi5abD1Vd89Uukxbyfag4URGhU6ii2SiNV
U8Or04Ww4QSK+sWJEU1NNKO+SKMitd6bTlG+75OY4Ah1gpYLL+IMci40peUqoZgFeX5U43g+ZgUM
anmaBAe0j5bNUy13q9PoTCWKm3CIag23ADPhBjEvuaBy9Aqh87+XJbe2CQKzPJh9FXOh/L3N2rM4
rS1fuUr3UrV2IpOQ7DqTV9atazGmSt8cKgOVxXIozQ+2rmrXIGcLeWqbCGUeFEdAG/PXBp5ofghn
y3yszeQyT4RigahP1IOWeRX0jUstK5WEsvQNqkhFczYWrgP0xtrHOQZiz/0eYr1c5xpMiNo7SM1q
lPqujkoulro990WOpxih/uweiy4+D5XRLuJldAbPmrbTTYfoAQLDxW1tIc5DzTvw3Ke/Swl8+C4c
zT2h8NXzFNbmKSoBnUuxzNXxpjvWn1JKFo9L1/nlM79a9aymKfCkAGC+FJ084VuLpxr6dtQaehpc
A69HBUqciYl5mtzwtHXVtuPNM7L2nTiUKbvUkKfZdzJO3hMyGzew8EltXKMM3ZTNJylJHwPnDhTB
9CGHrOkZxqFdYXAjixUTlJbRwUBW9z2RwS9ZyHSCPgfKvdSsTiFxrEfVgQstz6JmH2SNejbnAe1P
lA3f20733kdt99YXYE8HtKLeF/pNqsRJ74f0vvxT4wdlSbdcHjiStJmag6V6MQ3LIwYSyfxemb0v
Foewev0wiUP3w+tHX2Kvl76WhqEVI44sjZaupVJGE9PSSLoQk2ZpT3DmOHfgHIBsCyOt4oE52sHw
bLNMH69ctKvNC4rh5hTISh3Es9K8cA8bmL0WhcQWHDHVku1d9desN61TVjdATRb2jsG1XAhS0mnX
LyqgSZ6jCWYR4CLoOYvn7722FJuhfKl901acI7vqwII3v3shmvSiHTNWJnwmxKScwHyNnwPV7Q46
kK07qTWagLeeOHXupbYswy/jABBaKu0uPbiRrn9kHVx/drlUxIzwTfNU8IuIYg3MOyqxIOOwVibD
XF+iwEaBCFXj910+ni0NKmu1rKeb5AK0J9eckXrRLuz18aTHsALsjMXRKI0Y4o0lqywn0C6IDl27
EKfVdetT4/58MfoMyimaQDxKVLgMARideKwxgoqlSENYJZMcdhp0+ojrj37LuPHceUb/wbTTQxVG
0y2ZTWjIkeV9jJbcmDsJEcTc3sWmZw503Wu2hE2PO83mK01rA+LTwgWXvVVIDvqp/CFAclRKaZYt
vN+J691Gm/tdDb2spXbuMVGAlUuR6Ip3kAa0H2y7M56QeSDmbSGhjQP31IeGfRIv2J+/BnOtPSFN
Nuz7NvkzthwojiF00gmI+ctsh6Rwhmz1nEPg5I4EleDqBvN0tfygXnCb/01WGsgAfOhDLhygq9S1
JlfBkjQ/cnk51LsaOcfTaHbqrYV4b3XZisVo76fU+cVs22OpzSjY2oP93oUV9FGPx+zZ7bIKspNw
OkOKlJ7dWgWZFqAXqRGYdwvmEjGnTt3btmk/h8ZgPemd9TENjP5LgIz6xeiC6iBeGcExB6uF3VVq
0Zj63Olx+lBOWnTtl2jNcUmUJG2QeOj0z51q5WceG0mzk2rw/TAATYYHKa3h/6YXWfIoiQEr2KM2
QSCIlIN6fFNhLbVGW6OF4Gi8uy/NUOSe1J1kA9Mqzj285GtRvFvCjWHEhbEBdij+KUsP4rxWKJN3
jpr5mqVQj5qt8RnVpAzsmOHUO7EBMYfqfdane837BooSFvyFWy+dCQqUor4UzbZ5KVq5+rootVwI
cKFkcFk0eV6A3oqiI9RD00g0xdDAJ5c1D5LLeGM+oUnKraEdCZOWmqmxX3xst1Pv6zTZr43doIJY
L873b9xaH/btZm4uPx1DptAzh+M6hgy8eo7j9DI8Aj03qyz8c11xP1CJxhBugEAIOSJJX1N0rHZx
iQuYCqaS3bZZkH/JCKCA2+/RcxLElQX+J6C/aKnQUYJbTT0cobu6GF4Qgmk3eFc/do66VgEKM/ly
EbXJsLTN85hUrn1N68ZbRO6bu9mIIB4tC+fJHmfnaYpm1MB8/wz8t1PWiqgZDqXpV4/iIb5BkgIB
Vr/DQFtcArv1n+Yh8p8C1UkP8UKywguN9yQVnREGZ7jym/3qsji3CF0g0kVo8NJKfOfa7YjhW/6F
hR7s5qnQnusCwUYG3ksJ4QvtWauCOz9qjScxjbzDMw8+gxTNcx7bwvhQqTmamfVoXuSZ4AZwk9TI
CDzIUyXs20crjv0nqayMj3zulp+auk8+egRsijVL0CAIAiIVDdd9n6tsVc9sSE/zFCD4XRpf8qRr
Dv5YTheubePLTJ9T1SkQi8bOB6RYrjZqaF+2RqljeZ9z81IQX7VvdC18zH0HlMtc1XsJGfOz6cp9
X/tcVZZ7HpQPChTke9EzbsI+eNDjArRkvsgdD50Bh5tjFMfVKPW1Dj8sqsx/rxLP1ShZSaQ7qwco
JM0nEI3DToyv3N/0MYiT1K/+JQQta/ut4613mYwUpZ/E8IrjGz8kNxwIE1bNHNhAX9RzYrNDE5OI
71kf4hdZnVUPRxRvRCkHMmRtD0IrPojtlVwOSHq0eEQmR+9s/wJJ1WntSBq+6tPogIk3dWM9lYjY
7Xyrt2BEhAJ+iJromGtu+H3QD02lxO9TQnlQXYajTCI/JFEXCrOtuMV5iG1z1pZmheruIdMa10gT
Ma1hHf/zrqTFyOKNnuXjRbrSA253lhZ/1/T2s+b7/Zc5bIyD0ejpYxiqLN/3RnUOkLl632VEAxTB
kBBLigRT3hI3J0UQFMlNcpIgJZbc0il7bROXN81+1vZnNtRXE76TupfRtoHYP4htNatRtnbrkwvi
5CE2puAhipx3Yz6bd1aiV1clKP/oq+puUHX9IeNMAtejWBqB8ZBbTf1+VoLwXA7E67HGYHbe3QYS
X5HeiYv8et021WkDiA9ez/NXi0A3RQ0QFkGDS8LnhkWNA8HcZJi/bjhza4LRwrFa/WwNznCBJDbc
dXaInidxD3tjRJJBRy8SGQEDGCDiZYDY02G4BRMnW3EIKAOBRpyA0aXf1r/R+r+q/bq9qAExn8s/
e/2/1qhXIHbnXKG2bG9tNRoQbLXgfdx++fRKwbMsu/uAupbsWi+uknCll2zTeMFps4mjNHzVpWRL
AFbhxJ5ooqCO2ypaAmPhnRMu8Ml+Uj94MarltVkBdFqKQ1Fp0DrW322e2vdi6kvTIeAi/xg3vvpB
TKo/xSiBWt5JilLhxWuv6eIlvepFj7CBHnqopU/2LYY8Oy9KCPsa3Tzpla5/9yx0UrIwt5+dYsiO
iVHmj37TZhdbfaqULDbVg68zd10e9oZfHBJ9zu/H5YG/2uDR5i3BLSPewhf9Z3d5X7CXRHKrU6o3
FRE7AzwOCEfu+Ht53Kd5h6t0VhAXHV5bCauHllvbblhUeqGons4hu3dHLWSB1OPHODrxcJ2d3Poo
Ca/Fv84+Wpphr3hPaWv/Yo0Lzn6F3P+A5YcpEdm7edDLO1/xHv2ROFInaH7xJz176lXFdXcDL507
qzMcWElLylZalFdWIn+JnTx+1IFLygcimOr5He8fu/Wr0kQX4p2J2DT/KwcNJO0JOg4XjH/u6ODm
EwMhLHKSDEtxsyn64ijGzWer/lmTzc9ymtddS7NJS698vWjnrc//n+62CUjuTVdZXT+WMKDu4H6v
H/OKL+SVqaBL0mOkGd6dcBCwCX3qfF4vxM30gFxN5gw6u2jjRS04x0+140upj4cwq0f1V3RcBiLF
9BnWYORtzAv3oCxEmN5QLhszmxLzK+3CZEnVemFtG9wRskuYayGgzqyvG3+bNFp9Vn8hdNu6elW/
9lrkENmPuvNVUQm0b6x9o8ztF1iJ+nvkzfO1mEaqe+xcvT67Ztd90SYC/li7nR/EebB+jfvS/+SO
A8vemvKLWDtgohf4RaaDFH1EvA7Qmg+XuAm7L55DQAZSf09ukxefDHR1wsXsoHz1EEA4gNigMz1V
PlsRbjODDa4WjXUjD8k69cjtH8ZJjXfJ6UFqPBtZdsmhXVfeb0U4Nau1YvPTpJvNJwMIjTCl+2eP
huxVOljHkCaSSDdjNhguyjf/MIBUN8vsIKcNP1ZLYnodC6vu/6PsvJbcRpat/USIgDe39KbZXlLP
3CC2zMB7j6f/PyQ1TU3/2nPOuamozKoC2WwSqMpcuRaPB2uhgVUXQtiWCL1Y0qQL7evcztWuMu3w
hRqE/qmAHVYGxUUZhrkZlxm3a5h9xAfBfC9FkFxNLQXQXVpcCAYXFw4xHiUkU7+9+nILUm3ppmpn
nwKqnsTi0M0N8NqKY0rYsjte1m9zFNTbOCjjv/K6CJAc6xx3owYE8Zuo7bdeNzn3MRyZxipOzOlU
QlhynSMjSJu+FaaRHieP2+cQobUxBxDBq+jA1ID143Ekxok6AOoyWm/86aMQdAgRgaH4c5kos3vV
I5o/AqoZM2qG9x2kIxdz8g5R4yILLL7EqJqtQhprLUtui68XU7wTddsEypeLjkFj7FwYX9a6VfrU
zSfBdEx6x9qa+jq0avPEZsI8Sc+fEdOUxn3v3QZuPsUctrFqIhH8m2l2r0Q5vDNc6nZ5e/mGa3Hn
1M2xhdNadr+QSR4VV9OP8pRGCw2R0H/6zCjWm1PnDUcAW/oxXZ7mV98yzx/bn2t1mffBd9vay7r3
0euL5yEHpcisD5mpKE+GhSxqqymf4VpM79KBOkwxq1ob9/FsD1sxtaJKN31ko03btISceP4tcvNd
VB8gCFSeh7KOX5QGaq7l+QYNun/uDG6AfY2gvWmMj5OcPgMkPEsf+B203ilz0YSTrZpdhgOsKUG4
o2gpvOheSc0qGhibBGqbMHGy13hpnP4J6sj4RQy3sXqkY8KAnx/svm4ZNrsIFcKtmJWTa3dWHv0Q
6+/VaWj8XD071Mr1KtybMsFy8p+rYzI5j2UzGNXXoh6qNVQIwcGYKOm8/YYdxzr6A6dDcXFzCA5B
pP+ccf2ZMsNR+NHcZsg1ZDDsgpLofraIAVKpL027VPD/zpwaqumNWt//btq/+6jfRE8eRMe/T7u9
arlQDTgFes5TqFdI1v797v4XF5h7NmlOraFi888/5b+uNZfL175W7OPe+3x7sQ/rP5gyL2RLfW6i
Y251LhrsPQpiaRnBSLOQLiVLY/qd26xKOBFXdhH5W3F2vT7NO+nWbvlz5uhO9knpu6XUl6dbHbhO
87MvM2/TSx7kGwP88PqXC11X3Wb2kbYPJ70+6vIOru/jOunaVhRB7+3c/8NW6wCZqPe3LL3rHOGW
gg/q55uXN/vrla5LO4i5KGWjzMKvXyFW6V9VozrFcKk+isVmPFj7Q8zpdRlEtaDa+XrVbaEce1Bj
DSJxpKbOXZ2q5zZx52tD8PZn73c+o/fjPbW+rzIoS+Uit7mlC8q4g5e9oKjm2sw1Wp5Ubr7dXNJr
E+PnDCk/GCgl9SkmRoLsfSlajC2ybU22vU2+jbqJOx3Yjl8vXOtJsAtypCoKg2dHMMKTqCXGgzX0
BlpE9BQlGoiLW2yB333Ssyt/3PhBTOHAP1dYRhFRwOk4h9sKCjO4qAaUoTca1Ev+fol46IKzao3X
F4SQtj9ks/+1pxb3bC6b9H402J/f7Hiuyx1cIt/E1bqZh9Qb5cRtObsXiHf7Ywo5xmEuVefem0xn
g6bM9IkiHBRem3H+NoFKy9sBmhSerFRrKnFG1LQe00uuoGQxqg0Pu8XUqEa9NEZmDBAH0RXnGH6C
kj2/mxePuKXR0Q2Po3Q3+lZDNZYZb0yyDl/sIv5uKrP1I04+5aMFRwT3vQfDbYLHZp5DGKLKsdjr
VeIt1cXqVpUbfm8p3qppYmeXVtn8CJ8qBxfnURpj6QWB9oIQY41WKvHCyvaJF/pmSzGo71C+uPh6
x0GgLPlPGEzli9M51CSMs7r2LKt48d20fHFbVD7LJngSy6EEeJtbRYvUHoO2FqhPOcIXYskit9Hd
ZQEYiGWGU/k+p/8ZRa9oe90EaeiselFbPY4VRHZLBkus+R9WNLq/jGVJcA8fXXx2HQSb4cPggZ0h
jNZ1BbEJiaaJEwEkAm8y5EFySn47CqF2ICQ3yt5A7NtymSNmq8/ZIayD9lKz8zv2PckblB/z7mHu
tbd8LnXQdRVfbelKkyBRS1HMUlsu3dvIbZiqKf1EIQMLf5ku46WeI2pRLDVGy9XrzGWSV8baSpkb
qp6G2Fo7UKYRG13SB6PVQTAm+QTS8fqwa1ehqSK1s+QedIXfXKN1/s4nPbeC+Si5I9M9bXI0XNZ2
aUDNEdsujPPcwuyonyGS6q1y74UKei+LqacQq+7sqIMacKz9NfJvVxGVbhGpRAjS3nWRFm1EKEWa
CsE+wpGxx84eJZU4M/pFNO66qunC4GEczBmBJt3IdEQsnf+kbUqGZWmm2D1abHgfwkQtUDsCfoKi
bb12qraGf0/v060bJfve8EgKObr9YPm1/UApfnqujfAhMDVoFe1Ur7cTn9NGN4vKWclENcr+4vBH
1CHL74xkds/CyMpGCSRT5z2LJY23HNsdtelWZcaO4TYAa+yPujDbXdu42sme5l+bD77M8EwbBsq/
J4aOGxnrD2uMCoYjYFdcqOkgiV17bfAyK6F7kO2Zv4TTpNfX5aLu4iuHSbEikuRRfE6XRsz/uy/i
/nKY5/J4W98ApihWt0tJ7/Ya8pK32TLw7766GchWZM+DX5cv3dKE4Epqu5meQBwUL6VZt1uScsZW
BpMAzHJjs49ZBqXJXH9eVyYSo4VNsDsa62pfJqNyPzpIkgT955HnOeIuY6aAVnOU+wBWbzBX40Fc
19GOff62buNpLUtvk62pNs6DYu/h5PWMVb5cOKpQCTVcfjQ31pYuidzLlaqFZ84WLat2rSkwvCSo
PJzAhR1/QahIVxoBv7gaJLLuUAWbDwM/UTCCdQlLy9hZVfgtW0jb06Uo/dZUjfI2q31wuLmkd5tr
dFOy9Wq0HG8+mVJKQXtP8PWcxtAlv1/4wzwZUDz3rUuWPbfnZmSuvGCtg62+i93iZzMtrNM3n5hW
/QzrVncWt3hu8z/4xMy87LFBu+Nwmxa+v8DvfK6OHHfveB2667z86MYVahTLksIZoBuVrgyFY1xu
0K1t13A2xytE0wkYvwuLEvkYH9r4p6woN6ir3ijAeGjFW+qCundfJxIzRvoUKU5wvl0i9er8lGvj
F5kgfhEuVSBDWRNtgbtHVi4XKppcXk4myNS49dctlWrHeYmPSFPHRoWAsFHAE7c4lbi5q/va2f/i
C9xo5zZZf5J/Ui3/UaMa40uXrX73D73OqKqqXMU1ZSYIAuprDRUpMta2Bug+9lqIhCEnHYyxqzZI
NTwbACe7hS3XCNZRNCMTVHrRvTPZ8FAgZ7kPNbNWV9cWniWeojlF8jJJppPCjK9rFmXdCXrKEyjM
aZsFBgRLQaafm7E0K2BPaFyIrS3O35niI6Kssy8Zyo2jDvH66lvWQnbPZRqTB73jlMWmTmYEl9S+
nM7S2AXMzrYXf9ZUMzx08zCss77tD6k/OZ+7wAHAWQ8OVKSYuuMddYiQnpVEzz9lZbDq0sD9nFIk
9hD78Z+hUhR3udORpXBHdUFezUe11dJns5tqPjwQuyUwwsMUBea94/JENRxO31PVm49ujYDQHMEg
iZTZGyJ/6IwajZXAWF+U+2ZM04fBrIeNVbLMcu3kQU8S5CNLnU97gGxnJXOcFgqPFbAR85QSWJGJ
MlAtV0gTJ3qI19eZk0XoWiuLI2zjJQKn8FwOyXHQjWHb1IP9R2Do9wQp9RdquZ07xYOFTQW28kdb
k143EW26rz1tX3h5e2+6/mu6aOha2pjuPEI6MKJj6n60z4bKf20M/p6ReOLKbhdJ3Tk113GUDec4
LqsvkfKXTCd6UB0hzY22YrYK7AiDRlaIPTM8Cb2VbBu1aC4UcqM8Y1TK1/TBmOrsWz7AoGgqKnI4
/31cH6t95sWOeShGtDgzN30KTNP9Eg2g1Lx59Dc+EO4v8HBAt9RGSKsso4ZN2QRU1Z8KOBaRmkCz
R/wpFGX7XM2qnZhelHEqdUoYl8Y4+xL1VzdF0yQC3NomU1C7XwAAw8eVkOXV41cJcBRG0e5CP0Yx
FbKC1zBjvjGM366BkSVYkuj/KdrZAjfLuF+b8woKEO0kkZa8aTSkiX1YZZdRNTU4L5TNnzJ4dUXD
iuBz9Vwt1yKTx5dDoZxcBivS5rtISSw+TEb1aBwvmjl+kUFpZrLv2UAeXKwApoBVnHXBycqU1b+j
5DXN/P9A8pZm6qqqWwilGZbr/hMkn6WuPoxeZT5qLtiWbtEc5JBWXBo43/ez33/zDDROUQDR80ve
pDOMB729CRVbIxGfzWuFO+UnDkLE4Wb0QcR0XbM+toZuXk2wpRlRTiTAh9BjsqGGxzLX/evoAJPT
Ia/McCOjnu4bB3hIifQbKLQXwT6p7OgARAqA0nvjN6i5By3NB5+Ype89hX2a7IUbSRiWvFR3kcR6
Z1b6xb52/bi+DLpr7wdHfa4UkJBVB108T3ztwUde/EF6novKSwzxz0FMCgxMe4U868bwovgiPmmU
0dXvMr3Z3VzSI2YYHqqygxxbRy4+6truKNLS6MH84SVBRv4KHWq30IyzN4TfZGxCkfl5pp5q7an6
cLiajhs+ZrCiiXVdZEDNq5vczq/i1TNkHYUPPkXzor0OVPhT6wDUyStfvdMXErgOOqRVpanq3bww
xt1GtcWU0T6omfzPtRrngP/ha6jrjv7xe+g4pm2oNqKD0Do4qvrP76ELt1MGA57/oGiEwwP/XFaN
eYSacLoMCw94vfRuZpSVu85JnNPN3xRpcNZchIGgFlgHTVd9KpcecibVJ1MpunXiquUnzkFvZeb2
L4U2uXvDngKwtor25ibV9zhyiscIAth1ppOTm7n3I8oWNXc9xxXqxfpgY7Q9KlsywqG8uZNeNkTA
9aUL6Hxap0OWACdi9ZKxvrOyh9bI1TTbxEGQPuZlDxMmOttXiA24Aec+cvKn2PAIDtZf6i7vXgVq
4+bGyzQDvmi6oDlM1Wg/FVP2oFSe8aWso/6oDX23iTl2fjaLkwhns5/x0W+C7VrMNB2Vs4PEzFVW
O0294QE2oXsZzAhJvnjJ1yYclFfxgK/ZjLkdP4vsdlWEX0h0oXam2f2zpRmbuKmjr0E8vBV16b7E
eqECqOshtW/s9M8ZHTZQieWeIDZQRqdbaEMAEEgBQjnW7TPYAJsYDMR/86DPRKKQqK31KCvW4A1y
wFXdDjqNvP5RERFf+YmOxDwqojoi3HEXHFuw9asuMu+9JARlqqUQtYVtygO9H1zqMlNkxqIAmYym
dkKw3DPMIw4qklQDLNJXy4l6duOpuQIxBHRhow6x1wpn2VamP6rSQIGs8sIXxSumk4n29ur6/pbR
EI6LMxyaB3jm5hThwfYHpJTltkk0548iUIhpqGCOgqo7hWOqbeAGctBhmN40rw+foXJN77Mi5ZC7
zI9yG1HnQDMvSC8Nd2qSRusu5qvlVZn34EfNQno2lN5qCvQE5Suc0oxhUgCKzU+uwNNy//vkBjXJ
fKdGT9X/PrZVfVctFHe+3yAmxv+fxIpvWP3RSJUw3ME6FJ7jRbmqGtDjlp4fhs8pgYSdWHM6Tva6
R71slTWasimrbiSu4ag6wlTtqSpr+7NLScNxitt640Op+DlYCmT8Uc33c+Rbn6nSKdZmawVnGbXn
7ksP9/ED0Z8GUQLLI9Nj5PsG/P4uaJr8LXLbeKWYTvowG9706mvK1jL87M2McvdY+OxkxQycDh7q
prXOYg7KYXDr5gvcdNkWhh9zTQnFY1zNbNtBUD/a6ZQ/1jVFL4OH0rdbVgcDSqyNasDHKOrwwcIU
Kb3lIQ1JDLzdYubC99jGnnF1ysSryvzNCVx9XzdW9tIjcUfxTe1tAr6Tb0mqTWBFytOcRfnRzdR2
uFcaiFwjebkeJkIloILo+iJXmfp3p7xS0U7RJvMtYkaplXbH1Gy+1CmYvmn2rTO1LG910CjHa4VW
WLUnEDY/oI7m1zYupqdNP8o22BPb6y9pMKuPmZ2rjwqaOUIWAv+Hz3MLYprU5MSBysuzpA0UN3uM
TVfZI479M9sivaw1/8WMh9xYJc1AcHBZJituF2gJjkKCu+QyxNnW6K3NDugXf6E39OSZvPQs4TMU
21QjuEqkS4iIJ3fBg31LyQD6jh+mio0Kb3l0EWchUWI8Uo/4HVWy6ASexHy8usbJ2nQWb1FMw5tN
dDoM9ZhlFA+JTxqXpNMjtFSV2ir+1b9czdLa6CQTQqPWiJblj2aWLTyaSH8nexCYjxZSjKdGH382
YU+tuvhUIuSHvMh24jKmsSe7uozeJss8eGI4KvKFHnQAi1zHUSockziqxeGJQ8YKlD62amWOO9e1
HhSdqjopHFisTouCR6kqeLekbODdkpqCxWopeuRmksAatTyn5GEljy1j1Swn99sjTHoy6eabjLYF
goPGODf1rK23rW99mauWwDoozuneLqfpvgkr7q1DU27Fdx2GbD1fqag6gQ8P95apR98JUed8h8r6
ZTCV4GABmOfHmiHSMS+I/jCLv8+ZtnGHwN4jYEZVFGLRPfiQ2r4LO82+M9zwFZkLtFzluCwDRG0D
4gt9sw/8zLr4Hk1tu9xzQ3h67MA7i0sGxX9t6tbZqbW1hMCYK82H9WlW/ZW7vraXQQP0GWA6Ykfo
EPhbJKCgbp+cF76vMPYnpvqgtEVzTwDTerGJ3qFRYrtbMQPf0S/c814MDQiJgWoNtB18bNJEVV5v
4wQhi9LNf/pkQD5KI23fDL0KjkHtTxszbC0UoBGOLkyojD0t+Oovlqf00VNotMNFgZrw5ur91nn0
/5QVN2+xiEKFoXe5+WPHeYtUG26i98uhMKWvVF57PbQNeNYFYVZXZvFcssdajGtjEP4NNNRu+gXE
Jr5QzT716jTf1VV3P05dv88nRF+gRYTVOAOqe+97zRbV4D+bSd1TsNS/IlVKpVXeu+uJxMXrYNve
JSob+JIYjJugfx3LrdZmHlkSIi1+Yh25A84nwk/zqcojfkKFtOKggJGf32jOuMUxjcl8utrXyeLQ
I30GBK4Gm0TJnV8vIIukub1K6qX1kfgWKvIdGDxtrLzX0CZiDrhx2IiJNph7SuLZWInZuzbsdM74
IlaUa8kLBGHAVgzvVVykOrdW/kePYE+T9tOfeq7Wm741Karknv7qhd0jn4n5WKrdM5WUVIMWvlLt
BncuVlk82eU9mShCSW6LUO04bpGq8rR1Xebjaa5SSBOlG85OSsHo4kV28O/uL7P8YBhPSLqq3eGj
1x794WTLKiX2nC31edYdhRDuHhyUuQ3Q1nzrDHZo1OKpl3gI/M/e/CjuiPowtGTVnGKTOn5DNZuN
h4eaTgGA3Kif6q7v7xt96qxN78BKTDKF3XdauMa+KyhKaI102LdeVm01BTnIKvW6062Z+Fr9d9Nz
0v7kLM1txc1nlJWbXi94m/PbYVd3/p4pF5LpMlPMj8Pi/D+9s+tb+fAu1C48xI4xU24RWquszQtt
bVkISuRmkm5CcyR4aKxNJSTJAp/vtQFMmYKT/YfvOrpI09zm/c4ny5KyGlZKQz2uXErmfbjev7+G
reR8L2XJ7QofLhM2oMTbMNK2t4Hrug/XngOIYFe/u87Nd50jFxJn5VmfSxD/u18GeAYsuL73j6le
Po3rK4rz4/jtL769jtEMFy1Wxv2Hy/xiyvV/80H/109Dk7+vhBGBO394NrJ4uNyaODfY2rdJt7GG
ksLM91EbiZNf5iWG4VEVQpDdartwWsnEa7cnmLQdIC+4rv6wUCamqaNswwrVttsLSC8j+TWtikaN
Vh7xpOttpJTbiu23O4qwX+TG0KcmIV3Ohy8Rd+7Q74pnntTOKyfTP4lp6xexEivK1rlXOUfqxJxX
Q2lLBG1SfScmJOrRwTCtbTuiTJbZY3sXowJ1yOPqAQHvFvFuXNLkiym+hlAXlfOLHadlT/a/5jT/
PnGALWLR6/l74VLwTRYWRgGICuNpJyO6xQ64SDT3pQDsd4KOBrpep0vqHaF1d0Xc8I3U/HxoGzW8
twItU9HHo4vMTbTp6qZDwsAP77sU7lsZkJ5akB4r7ez7zQ/39rfRHgMuSYTJsMeKKDW5Pfc94CQD
vU9V4aTF8J7+c8ApqU/TUys83AaCDKX6CMH7vB2RSnQy/77wwq+dD1ZfLPGXy6CK/vw20gM0k/vZ
5cft9BvwcuYjQDq2xwn3Z03RyeEZxqP4M3jfl3JRiggWn+slysO1tknxOri7SeYqE3hRoNo/Cfjj
pXcbuNLoC6O+S4B265qzyybCaR6sOPxSO3166pfUTDFSUJooQXBgLxA+im9MSu2SATDql7yNuKRh
jxduG5/33ixzDS2ZLmo8ro0hL0IEsUhy1KHHaT0uQ46RbrfTvOm7VbUEAuwaAGbqVnulbwtCNuiz
xnpkHG9yQym1e0WN9OMvLrYy91kEmD6okmlrRihDOVAvVl8RTlE3qCtlyIujYSENMNXsHI3U5yK/
9d6VSZOKukUTx1BgzsZnyBso1OcLpp3dYf61UZckjPjy2GE/amqnKYj/Y1okqUjGqg78FhRbxa6x
vUl8ZOHIoYzQLjRuhH+QDkNcYJi9p3ppXFXdApqGZn2xMpTA6PnbwM1/Tpg6TztyCK7hZaDiBYgo
iQuKqkxQDX9fhCyEDzh57Z1CI3U+x3b8NYaW+SFb0jZkrVZjrdqvLtKw6HyGbniZLGp8NIKSG2py
14rGj/SnnDz11IFZK2ed4nITaVxdX2q7qtI89nkw7uLY6k8j5YSUDlrPRCm6H31SH7TGqv9MtNxb
Q1gxPKi9PR1zNdb3qVKVz6CVEBfNGuWbVb8kI+BSVUOdy3aTaEOautjVhDV2U6qDzxi75qFt+7Xj
DvWlCJL2QVxNZ9XH0B/zi23Dl2lM91fNB/lam/ZdgF7NvXyd5UssvTmBoz2aCLHx1b/9EnBbwzev
rPVHVcuLF9Dd/ZY7HIqF5ly8qF5dPKFHsZLBdnFFA1V1Ezpm5L1ZQK2Df9Hs6UEsaVAPRdUrHdKT
LBgbBBSUhZV+UrUSim6TGsIuiu/Nl9Tvy/vJdYh+wB8TXyLzW0Pho8aGmYFMTct7DYXiOy1MNl5h
gz9JwHA8LPBBkpIOQecZJcoFiSOIXG5GRBd+M3CrPJPJPVKCbepC3W5QXhip06nyc+dJmhF1Zgqp
8wcPmNOTXtbQ1nb2hnAHSk+xgVjt1KrhSvX1Jl7XWmTtpgpY0u0C+szZgjKOfBvwyARO6MVnaSjM
Sq49MQkk/Wpai/nB92FZFgcRIZXvH5bLyg8+V6k/9SibHqJgF9dx9NJVRog8RQGKZh6OfaEYR4hA
AmM9KQa/2ybTThRrAiZR0p6EUkYjTumFMnJzypoP5vVqstokd7NyJ7YKt0vIkqTu4VQQ56/27R2Q
UjPWtwtfe8uw26sul/S7TV/487SjLHtXAFI+DtGY3oXQSd81Cpi7o3TFSfzXUGb93I5Qvz5XM0ne
qqyUeuuAojuNiV6SMwnG6Bxp+led5AISlz3PytUgCJnasttH6vHJRZOznT1Y+O3+SXVm7QEZaO2h
X5rJtbJNlEEcI+ZtIHMQHySBbB5IXesPsiyyKZD1nfCTZiUBCcU2OHdFEBaraOmKLSNGVKBXLN00
nRiXbi7dX1ZVI4HDek68JyVWrRdIoEH2KdGzulQfkQekZt4tvrOp2aVUskAkgFpRyE/lkzN4I9FF
5V6s0VLrF7bpq8RtkmGNvuu6jLT5WQZDXXlGWM69V1QWZgps27UWzmcZbPTWWdsQjBzETF1uGkhz
oBBYZcrOMJuGkx0E0rZltN2qhqBqE1RRenWCh5vvtKjuqPBU9fnnpKIAclBD7L+6LrKXoVlmyQKx
s8n3DlOX3vFnwUNcKc7KK9pvkZc3e2VqGspjpzy8VM3IbWHpjYXz2lGmcxArRSwQtL9Zb22zBKKA
mpl/6pDpO3H8+rX54BNTJt/miU+HqXsDdPizoyVP1sLZEvDR3KsL74uYOpXNWydBuV0V+hZxSgMx
ITvNTDO2skR8bZ9a3ACV7MWAC+uoehlFnImz93QO0GvVqeyNxw9pNaIUeG5zCJB2elBE5+t46Qcw
KJQoviIlq5ykSd97fEn+xdeZFZunJU3/m2l+RjV9P+fxX00TdFvycJSmxQRm7T7/y8yn/hiNPjQW
UZarx6YZvk9LrFtmxP2gbwEUxI+OEV8CMwtekK21HzJ4PlZGUE9vge4qVDEH7r4wzeltmaYYtvLM
F9F+SF3AFeJXyQjBY5ZO8Mdbz1GDGOwiiq6w4XJXakX4DYW7fidOqZ1DUrxCj8TdZlqTQ8APItUP
3SfZcLZK2x+9aP5sexmKheKLYXFKxkE5i+UHzbdwKMtjZIYOubLyGEISedcusEF7gQ2aea+eAVPc
Ub0MsDBy2biGpG2AoP09RXr5FEEdWRYW54YCPCEk+cNDiAw094E8LI8lsH0w8dSxStOTlUD8udSP
TmV24Tqj1hHJaObUaTQ+hEbGidRytJ0RGs2ZTY3j1qV1qYxY3aZeNlAfYfV3/Cd5QFr+uVlEPL0B
8dCV6HmWWj2wXbWb4c4wK9DHmt6tvOWcOwjOWaSBLJAQJA9yNDEmQ3sdO8u4JM4wQjYRO+uu7o2L
+HSywNee+GJumpRiFsebv65Snc/ZhENFTy9qGiDDnlkvIWIThFJxuUiPtxvpFg3l770W7AYHAMDK
bZv0EoVBfgzi6C6qNOt83T7PmuUu2llvuVXnNcygWbKdVRhlp9jM79I5LO6kFy+9m0mcj7Ikuz79
bpqNEgxAI7RRx/AsHAzRko6SHgwI/Pakmxc6xARC6qB7yek2MbGrzyQd2333zjVyYx0RnzCMEERS
UUci+HXzcX9UtpqDQG9TV5CuLUgHadoaHbrY9UBLvfukJ/PKyt+ocdgfa08tfOip4bCABYfjRDjP
+c5Iq+EA65rVP5fp1JNiV427cmnCuU04JTTOJlMr464LfCAwS09Gb/PE1/Ovi8bOBw3B0l7l1Lz6
MG8qUfGAW/XqD72CKjG1eALaSNaTLBhAkq45hMNymLFz7VtfBGiUKDXFRqAm18kCDyqzOl1HQcmL
qYrzmBn+hR06ihI5+AGKYeAccdyR846XdiDk/7all6tNsk/a5KtYRDfB3yTFPN790pWhFBK8udbD
s1jmbPr5RroyW3ptHYCEn4CUi0mYd9ykbWfu3MQyXzjGvg5GpF8EbGxbpbf1SvYUnt+7XztUbqEK
MP7QA7/dtm6YU7QXwvYWoKqd+4FzztSsu0tyTkQtooSf4JlKVuU4+D8WGWDF7n44y2FrTsr2dWqd
ZFeohn1uhzlZ6ZZ3mfrEPSdjA4FNarfuWexbk1K1TeYhVLbiy9+nfJgcRX6yn2L245Jhd4fpGFWF
yhHTVV7DgErmCEkscreYFdCSdaJa5lHm8sQNt+GQR/vrKPGzPcc1ZyNmYcILlniQzkR6uAfhlR6H
bL708+w9GCZQihXaxARPy17bBGqmO6swGr65dmScC41dyDiAWlfMF8MyqJ9WOMV1yqwexVfVeXQ0
0AVfy6jMh9iL95iu/XQeLwqqLA+dovGzitrnNO9QzXJ9Y2fOVrLJAQ+sB3S2+ZX1EOHmOVnQpdf0
cGfyHcOG4Wmhz126MknGx5za7FVshDvS5s2lCVz34ubzPhDSLjHjUd3fOCnF5fjj/pr2rB2KDZYF
VzOADGCXO+ph1pP4ZM0c+TjfmF8qdag2epBpR0SsjS+pbV0KtaJa8prGajtH2TSzFYZf5hwFbKfv
8oOkXDrb0BYOnAooPvmZKY2grJNuHgXfciWYDpKVUfLRXvl27W+vAE8Cjp+rscqvqOBG1KxucNDa
msiveyOKwO+YX6sHW5j2adXwzw8CaA8imJNG8o537XLD0/qi3HmemV8HmmVUpjhSBSATxZaJMFag
v70sFp9cYYbRe+WnUKGWuu7fIwSf7VOjHsE6YLK5h/OYrV1IhGjQ9J/wyR7w2VgE2TOFDKRPQdIW
TRDt4dYJNgrv61maRJtf+cj1O7FmmAvBAcCrAnzshzppID3ClERHPlEje60HLoE6qX7yg1qHlELI
ijMGwEfXJowlwEwrKjcjAMK3ADbtnV9DnEqJVbTLB6/dAG8d1mCBqLhZepRw/+wpvRtffdKboOpb
VxXFQxRJAvUOF15UUHWLidyh/TRm41rQf00b5/dIU35GP36vhl79usTb79sISps+HcAOpVW5LUjq
Xgvbu2re1/NQv+YGRDM134p9GBNvcWcnQ7sGHXZHQ651btEcadtiBc9OiRQQ/muTmGj/KmgcLq4y
HdcR4My91SSRvqpC1ZmeSH9frCCttnbo58fEKawLxOHqVjHN9qU0qgjcpB3+yR72SVVdztnuqhhN
6y/2ybY176y51T9Rsx09KxzndMS3PtlaGj0vYzfL/Xvm0MTNyW7Sk5d4/m7U8o74RK9/iqJE2XHP
6wCDLtU+76ONWW7dXIMm0YXdc5UrEY+SzITots1hcexyh7T/7EOLW1BlI79fO8/vBri07nxzYeRD
fO+uW8y5RBVnYuu7seIseTAV7dDULgxuumulK2ccNmMU9WBCc+Nig6JZCdoCdaXcLFGD7NpFcW3o
tE9KkBQoRfU1549yf4Vt5IPPT6kKUS1bDqQega9Tqin2c6uo3l0dey+uPtvP4qrVoANsN0YH8ZFf
fgpnv9gVjdkAa15qAmfYe0sIb0oEx8UbxxRJtJWKvqbYMgSfCdrv0gX5Gv4/yq5rSW4cSH4RI0BP
vLK9HY1GI/fCkLRagt6D5usvUWwNe3ulu70XBFBVADndHDZQJhNFsCBtUrygYW7KHTjThU9DuzBN
RMrC3LjQ2EBEH9lhGVuXSkYKUbRIQvY8hqChdPY4QpX7oi1/UBFMqrbdnoA7aNI8sQ9oo95oAp43
YEKlhGQRMSRAZbkLYLQSHKDbCJnVYKb8PEik3Vl27F47B7TdwOIcv1oWqpj7Vg9U3qNzdRp5UwxT
BQwR8PrUhZPvegXr2BG2o1u8hhx1TCRC0b35PP2YNUqdCFs/NSL73OjFRUMBeF444L0FIdk10/qL
pbX2C4k6IT8mIxj7PNPdOXFnvebsgl85++OkJ8m72Ck/0ChnUwP6cPCdT15nfxyY1u+QdtPBn61s
vZStzLrf4HguQDCtHjNXxPERQNnCnx+72k3iDY5Z3DkmwzBtUHAUIj8rOzpGboHR2cVGmjNnM9Tw
RTdO5ZVreM2tM9N0FCyMZh76jsvFVg/yjZMY7CqNml1RW6pfaTi2Zru2WNusaUgKMpm1hdyYoRGe
LTWVRHPDNWPXJ/hXqbLuS+8k5rbyQudIjWQACWtLe8+cQDFWKoU59MWtOy7SZc6/9HEUIVdx/r0D
NJM+Z7k0In/RamROLTkzSTUCRg18mZtG5dGQYpomcDlUU+/zoNhP4Ct7dWqeoXwr5OfONOMnUU/Z
SoJWAL7gbs+6UAdGn6ZtgSNqI2u2kB+6JvwUcytZVTUXm37oUb+K8tvvAO7dmrlefx6Tmm1N4NAc
TGCTvWhF/M2pQ/m99dLET/Cb/B7FqME20dP6AoB+4K6CzfVLUujPYMi0/oZTCgVrovmLa8jhEEYc
vQp7aDY8i4eLrSF3rmGltYtq036nh621ahmyb8Pafi4tHIDrntc74VTrUtFlC8XCTU2n4csGCMy0
YoqplGQmCkVWrWe+9PiwjAOzMrFFynqmIvlf2y47lICCOWTIDfjkduGntMySd22vZx/j6iqAl/0p
iJL2qhluDDfudPR64ynxhH2hxtVqG/eLprXdet8x/TOJSAkv982MhnAdMYQ4gnxLEx7m8xHPrdF9
XKZX+7mOM+lrvgMy808HSfLqec8+jFIHHEYY1Nu+EvmHSXB4MvCp+4FrIjaeOXjv2mP45METC0Bj
jqonhOu9lJs/Sz09aCj//loU+v+B5+655r9S1VF3DCx3yzW463HLUvo7PHee6g4qLAvxhF3ytypo
o2uBtC8GFzb83JO0kZybWtE1NuNfGmAtZHukPvwwR69g2M2lFVMArgmcHu8btQLNoF7PK4AH8vLg
BDZOv5GO4+5UV+LgZgOwgmMcD1Rzp6UukxEMFxVZgsdPHADFtFvkZEzNIkt66SIFAntKbpa3f3H6
x7UBDHl8kN39H3OdBasSB56VFX0anVS/9qqhHjXcsOJNYaL6dJEtdkyDdzTKAWvxNiste/06xH22
12vsDUlRwTF08CbjwgagfFvl2MwNS5uRr3QE7U4TNZ2er0WOMjSSuV11BXCNfSK3vtAbnAISPN/k
twcyjfvcCG1E/USM4zP5+jMk6gK1OPK2NIVs6sb6G9UcVdmeW92NXstCr1fWEILisorw/2x0wbrN
g2xnaV30mkuk3US9hYJSNayroDx03jQgEwJD4DZGZ1DnVTg1Yy4DD9oT4NzeTWLkyKJRPwC5hmI1
JEjl56BFuhklwJvVlN0NLdvLztxBrSklz5N2GT7MBcfgWTcM41LzXHvW4S6qdKFd6bexKFl/LWSx
I52psJIdYwJvKY7GPlnwLPxLypxd00OSTflnAMKjFEI0CcDpMWRlpa87o+xmLTOQrjmkwYsbZ9YT
8E1/Rspq7CdzO/alh9hkmn/udP6jac2NiGxFB4MkLTa5AhB8YeTXosB2fhjg1egtoJGRuvSy+NkE
pQrNcJg57GcMXT1oT/AjPaH2F25HyZyTFw9fTKsz19rodVcdmWEHBMrDvWUnFlg9W33VOKX3JUP0
aCqn5u/ayLe1V4Tf7dQLkTHmde91UObAnWhrRzglGDbywReKnlJDcdNlKE0DhPIF4kEM8dMl3BpS
kJXsdN5jcz+6J+C1KJhOy+1Orh2sAhvHY2B61s0xMKtrjMj0ZuhLoOK3PPrcyuQVFRbRcw6YHgQy
cFououhzEjUJkpC5jaJFJDVlCZIW4D5AKEpanT8aiMkaqsqUerHbupcpOkwavDEkbtK+xe+AvFR6
b5+aFnjA2zROwBFYyi8kG/sEp8DAO49wRgOGzCqeOvEc5Hr+Dmi++bt+COtVHQx8m5l2delTbuyB
0/o+USMgwUzsGGXRLqntDltaFLLMZnDJAfSjBSKRikQyt0nPnKGoB6gntk+hyj/KPD7sBBCV8L+O
iHQYvUQWEy81R9S2tnB1GnqWxi+loV+BXpQWQNVs4SHwcGCkGaTN3OlKttTgbHyzWOYrC7KXBv/Y
FwjUa3GZ+FRgVgOnVBvc7GPjFu+5tL/fBV8D2b04ssyOD9HXN/mcauB6DWgHO76rkQV9pMZSibrU
owKi38kWk2Zw260W2S9ku8iX5QD1d1vuj7Jl2u+uCHKS2B/gUDh6bXtojaJ81hVELxL38dho5TOd
4JTOidlNVwzVrKMTnNJZSkejt3majWe1N37GfGqehsDAtw5qe2dfCtfZMDl6+GQAUjkykD9HTRps
Wsf1UJ8JRYdyvA4UflDDWRtFa5RGmdu2DL/NGrJMEyOM1tS13BaZApU3bItWVAdagxokSID24LGb
6B2whSSyBhc3bB0XdYdCUd7uszCGH1wVob05aVF1Fg6z07ZPhp8AKa93ZMKTGJBdszofm24/sgA1
LUp4p6eu4NPPoqnrnRMYv9TLZf55ZWASHt2wt1eFDQqNArCeX5BrijK0hH9IGQoZQTJTrJCCVX0x
eiQvtIjMXYKyleCLQKx0dMsvhWkF29CbwAGihmp6gSPlNnQCvrJQmulseNiwY4qQ5xEE6YOCRmXs
SEJqvIanWzgxP5J8NgkdmHguilf8xdBJJ0B2kRUIUdDNe/hu9TJX2HrwVuVmts6dFOVIakR+Ksoo
Fqw1gLM0fFvkDkpb1hqy4ldzZm4ISpg1IOFfUGZSXYRmlJekKPujJuxtUk/5gDxuKNpEt7t1Y8mf
hRa2u4w0NGXuZtgHbzsT+ft3wrsuYkTwwSEuUDrV7TJ0LVqc7HLw3q5sJ6jWJCPtfFW6H477mS91
p2lK/acLLHonwAY1F5rvOA3qDuXg9ohWo6HeMrSZEQF+5p9qpx77k4MflLaOkGjxNu1urRC4cLd5
8xKLVWhVOACqa/9uWZKZdWEGqyb9icR18yCRuZ/5UgAj0lLgjtRbmtwAPeUyDEMU6s/Wi5DmDV4Y
r6vUCjdmn2UfHV2EqwHlDQjsYJh2WY5ylDa/9MOE40jBXs3C7J5oFHFn3xa19zylYIEoUb1cdqbc
DzXQnzoUKLxbGjDAgQou5mcPWGDczxSV+ugi1IUqOF7goFmLUQN6y69mRK3dPOyPvBTDxZh8FAs2
J6YaOAcioHUgfJbpLX835BY+dVaFoPiJjxyokaEfltivZLHz02idr1Xr1Z+1Qk6rFlmHzwPPOqQg
2iDTiDIL2Uei2BOM39J4SRhdou+LgHoM54Jt23Q9HHehhRAE9j2o7mVZeNUsVENbshfAnS37HeCx
Yt9oDOyUdKDObiIxFmCIfBvz3iq2yCDI4dDFj24ZB/2+cJL0IIOmXtn4IF57lMKtiqwbX4um+2Cn
zY4gKxbwCgK0EElubfFx4LN4Q7WQYWJP66RAIKmpvEOPqDUygdXWo0qCMyBlik1oZ0j2Vh6c0Uq2
pQcnYIF384HkunThBQfCUZKWqJBCQz1qmsgrTiiyQwgolCUOSRjOCkOkt3HqTr+6yxwFcweksX+a
kzriFtvYNaBgWdl3Vw8/pYpcq5ubFpBX+CYde/ugIGMbmV9aqnCN4IfR5wVsswrgV258WqQfx5/c
xP3QXiJHFuk2ygV4eSYByHrTRj1ZGPXPA1gIvue9xbc5AIFP1IBTAjl9AE4MpkKc8CaM8VoyjPDU
2za6ZDN3SUpjpCsekaji7AzE7ZGhmQJxAol14Yl6ZT4isUQLweNF3SFJsLCosG8CszGJHmbMyzys
QDau0+MmlmWWC1BPAG24aflw7NSvNTgk4k2TaqhPV8MaBZ5w6aGH0k78jP9T9jDUC+AVWM3fZEoz
7UnDQwoQinXTtMMu4BGIlVQNjMnDZJq7NHZzDohkS+hbGlLDVXUN9USVsjO3v8+zChMnxwZsJ4M+
2C9BuaqRO/Ii1SAVTb5KWmyXGeg61tLK0o01dtZ1NNrsmCADqHI7G0GvADgvM4qAi8y29QM2WmcO
qBesBBzfChbtAQdNiNQ+B91fheyqU9JEWyCmZHszbP9OikpeQ6HJK/Wo4fFUrqce+dWSsZtieOsF
Df/R9tj1wwWEkggnynYcBCXvy0SkK2m7wzcz6HZp7uKQY1X4/EFFhnAXIANLPF1VGKIWFz1bNf9/
WaGeMhSkm9sptl+W+SRfVqfef5DRXSQxy33LlUgHbQpxpgbPmTh3HgMrj9oWPiiWIfWAN5k1PnVb
o2J74MSr/4nbUo8mNH5QaxryLJCgwzezwuuGjaGD5SotankuIxDc+7nq9vgvBwEPXnpGhFpvkpEN
9Ua4Zc+Bw+SZeiSDWyXaSiCE+PPcPxrOUybxDUnC2W5ZgHqOjhRtL0j0rddluCPP686D6OUZLkRE
njnw3UnhMo5bJbUhK3TJiHWBdywqx3+YTHaP85BgliFk2wwrR11qXubOaBr7V6OIkwPqloMrhe+M
wiu3PYAFVrLB+dYnjZz4eHHx2zU4Zr/r9S4DLasMP3Ee/vQGuPojIwo/IVjrO51TvDZeBEz+oT4P
Cuk00HQAq/feKTBGbHgSeRpcQ6r8PnnqjPbWe5AhE0ui/N5CCnkVZFs7ZdwHEeK0Q+2f/o6aUYh6
l6dNtCqzgM2yIaqqKwiw1h2ZDYUO+Cipf+wiCejGt6nSTZ11i0PAptOANKM1JV83Au+vTjUSFcBz
z6kKsIqR8HdqCefqv6yX2b+bR1O03ujwVignfzH+D+uTMS2w3OZvbwG4Rh86le2aeqJ/RnpKWOML
oabpZYRknubi8vYmKrysPli5DoD8N5kdxtV2ktjo0yxS6LkerDxsSfyJ1UCxDoINfm+BQJeDNenK
cyCzkbBNsbEbTBD5HEkYjBOSCYNEm811WUlni1c+XupvDU2s1cSAheVO050fABnL1j1HDk3cB+ZF
qKbqJg0lA6o71PUZWxT3QKOlwS+6tZ9waoNPRTujuqRVp76uYDj/qYaG1NCwAAMOCJjwh9pI7GA1
9luc2bte5U3pKkeKenhUzLmH7ZK+bhiYwB8UZMyK6ie2KfypycCvV1vZdApTyZ66HGyAZjhmP7Ji
AuJ7V3ytESLZBFENXkjv4xRawB4YUa2B0oMV68vkXWAl4zuz5eOTyarqS4e48qofjfy5y6JwH3c9
WAxcL34CCmSxzpFML6bPQdXUR0OCh7DSzR2NuMYAFJNbHWigVZeEvx+7ZOUqKzL1sP9FnPRtTFMD
ZJbPahrGrdmtXJl9L5vWe2Z96vd2jR/lvoGPCalo+t51UYFSCXyzUaF7x7ZuvGNfGqG9oi41PIqK
ABFd6OcuSQP8wgOJSjPzQ5m2s/ndzCDSxk0MukFfd3Wk1lQoODlR4ypHA/UY6pngd0+BylCI5APJ
yA2xmJAszJGRiqfYuqPg6WWNXbpugbqGoDWJtYfIeqgZ0uGmngl88gzQKAp+C3BQ1tYhPp9lCWm1
rX1cxrN+GtdBqaF+0W/DuthXUWy+2iZgkJJOuPs2kOarZRSBPzQon8FrHzEp7wgivFsvtEC7hYQp
CO+6pCdz6llA5Mp95DTxeXouka7jlMCyc1RYYKIgH3UtNaYeCLwRDyxVPHDu/llPmqUBhgNm0vhu
ZRrTctRrEgBrhoCu+bOd2bg4UT7eweOSdMd3d3inv7uRh6sngegBdRDyF9mJ9MXsKvhPAXkCfBWV
qqUl8CkgBMwYzjkT6ojWpG1B17C1gaGw1cfexgx7LPSTIT7FYWccwwB4gpsiS391pcJ/pDEqo7Af
uesCTOMbbyt3QzaZmiPJhsa0HPVS2BWNKJF87HgvtRd+bKQ3fdMEC4BfgIQGvavF1UEociW9dvrW
2vFT7KIiuvaM2MdO6wnAIEjcI6AS4oDRCa0ks+EaspMBBCMKwoTUgWWMKP3KmmAH3/q7wo3dEzXI
1bj1aDihEAp41RGqMNqbXL71SPbHYQUCjR3SCj4uS4K4t0Ww622BP87VS+T2jY3QQS/6637aycLk
5U5pchCoFZd11P0y246OD3YP16ThfDdkSPeKkMjHZSWSL1en4d0tkCEtYzXA1zJtgAsAVs7ZAlXm
3PZO9ClLymM9CPk96XqxyvNAPgFIdTqPBkqxI3Psvov0Q80q8U2Y7bHRGuOiS2TX2CkyPtvqFR56
81Xnfu/AdZIhM3oCucwdmcxdl1QorjqlSe4CEhmGS9MSH80yFqMiEpmK1SK6WypwQFYQ16DoRRIe
WGbiFr66Orn1SLYMqfdgl9tjhOKUtykG2BGRJP22zrKERZpIaUj9OxuS0ZTak+K2zjJluYyWTMMa
WTACCVCoqZp0VFDNvR5VV3oX/i30vNwvIupxJEPsAJzoj3pjfdKK6BtqToInXibRazIZqEAdzE+A
rta3rmeuhe7EtwO6nZWo94BzAS2jNleHq2bEThRw1eHKUUe0ptdRIEJdUlOPmgFQyIV/vwqJ6dTO
3D4Lt7NFkOXOfgpQjKXWe1iErEk2L7TY6OrntwjA9suYLo8cxdGoBMOfOCTOsC4nrTzYqWZ+st14
D4gAUxjNU1PVKKNUva7T7I2dAjeCI9vH9knjuDVeeDFXhAYvfawBGtEruk0QmxGyXM3IPrlDgm7Y
2dap6MsG0DzURZ7r2mqAaQxMXutElvja6gbhAYzJZtHMvR61prkbIHe1jOt5HtkFLdamXqY12jqK
2bDmFspXtUqfNgQG0GDv6SMjqb2MKCL5BDZRggzQHBfVR4BKBPAuInWDh/TWqAk84DvhqBmro+vS
LDKzSRHBorHrsu6Qo2iB7AJrEGdPNcHwPZIFqoUnlII2U/QkYksDFVQcldtS61DszCS74KvIKmzQ
Sr6CP6Fdz0YOgDr9tmMB8odhhJQMdinciO+BAxFcpLftGyleTQW2Zui3gQJTw6AEGcqroYDWfg3M
m+Yfc6bYq541J9w4VWldUzcwrxW2vKu6RgwHIF3WdVGkoVsC4ApV+koOYjrN8MmkUDPGUbgo4MQC
JKOeI4fyDDj/NY2aBPiQCp6N1ytjMH5aUo+QEw2QqKUZRVyjkFUJHfYTR8fwOA+UrR4N1U25CGmV
INaQc0dCEADdLzjPcd4uRea5HsJtXUsXf86AErKxY1ujaNwPcSVRoWIbwFQDPOb81QgzrHYjYvw+
Uozx+atvIstsc1jrga2vtRjQbWBtT5H9qb4fHoBvxJzcYCN5DP4mEs7dvivfx0it2s9DXiJnpJmc
FP8kMjuFya8mHkOUeNGYR9lNk6ZWdgIFKHA7rLidtcu8pmKOu6IpiFCiFpjMaXZKq5FpZX5l/dSd
kT7crDS1naVsQEr/o0TAZWhyfq1E0x7uUgfJhMciPjc1XoltjTMKzViaxAmCrQEMMQCM58bl0aa0
IiDrOKkA3w3UyzVpBRN88mckggMUtFmVXZ8/LenYnVGvkDOXP0lFw0zy34jeJrbKikyVFa3lTPm4
1UsAqTq6h7i+KpYGvlp2KqYSHzd1qSEN2SCR9xyEOP2RyHN0+2ANKGANQpTogXr9hC9Se9ETy93a
I0pfLUCWvoQIsF+H0N5UclLwcZu4yB0wdA+O2FhWuQox86L1dfs0haJ7sgoDPf3vBHlF19mKxfsE
QIugDxsMxFQ9vX7qV0g/BXWnybKN0Ep2CsyQAcLRnObeg2wZLnZtoHtrhEt1n2SLgoxR5e8e9BH5
/JpRvxsEEKfcFxeoTe9IQE3b2+aqQ6UHEA3relbg9JeAlNc7PdgWHUqfLB5p+w7wbNyXuh2skxhF
ESqWQEEFHOTcC/WWAEWYWzgX9i5CJEo7g21THEKPB/eg5i7GFaplDjwunMbDbQfJBWGUakXRiQr/
Q2DVdpvnBiknFxA7IAUeRDlfSYGQKKqQwkwqyEQOcDGQ6zjvJUf0GafTVTLx702neWdKUAP5ZLwJ
nXKY89U6ZPQdRWOMPmlpZtZ8p8EAUF0gqpnSb9XmyFIQNtRbGtqrLEMyCfIkRiXYP6fQzmaR/Xeb
/3DVZVmA07srk9kcpRHyq2QlyMbo7OEqKPoC9SfjvqOjC3VJSk2ujimF2QbOhsbzLJtZzlryDBUf
yeBkm9SZ3gNettp5JseWkZ45Tz2581gDo2Llu8AiqVCurPqTp03byEy/kuks+91T7tB68yqkp4dY
XY6ry9HsexsSjF6QrQwT/p3esL0j4gIcORFdYs9jlOPwI2JQOEKTvlZ6AIW5xwT0eRHEZLHMXU9j
FZxQOhScXPNdn9jJaXiTJAEIlKn532XIgkqTPjm5vPnZBQHf5J6F21AN9UJN8mNviwBp/Oj9B9li
Qr0oykHy46UfUPz9HfF1bAs6LnZdKqdDa8XiGcRv+Lr0Nv6r0j45Deu/ZzgQyvi5A9zZJTSDfIV0
W76WSLO7kCwBVCnwKZWamgF7DqEHyZ5MsAEDPOasdc59y+szDUDULNq1oSUJyJ2r+qDb8dkCKFTl
lD6yL4orsKQKwPdnxZWGuuUIBCGNVxrFtTeuhOfFtoVC+PYljsLkEmRGPDdCDd1Cy8EcZI5bUmh1
httcDMlGRMZWZAMcX/+cS0OyTVsEG/nYrsh+MTNQ4n0sc+9zjBIwsMDa2V8tEDC1wPmrTUZU6xhp
+d6r22TP8Lbbh1pZPidFhBNHVpHpiISNVEOSVgQ+79FHSdJwocbgot+4AFRchUU9XLBtAK4VdUlt
KbWt1JFSC1JnlHnm8rzfVNWA2LtaLS9RX9T3SE4vXNGbyJ0ATUhla4AeKVAaoFmgZvH1FL9HgcVW
yKd2r0aigfWjKVG/nY9IXhmUobCVoVWnxT4LNBQR2I13szRBmeq2Eq4OmkhXyBGBXs9j1Jmexjz2
9n2bbcAfHz5R06nYKRICQlDEBNmRZMH4S4u8vGTdINNnvcjIpAbkAdiV2Fc3NcInzRtCyyeFkf6N
Gn3zgpnOVoxWgT09x7+fasI+S0+JZPfDRfs7E4RCTtbYpAiuhiZ4atr6iloD0E2iuG5uNL3psHdF
mQnJSLvYuQXiRgzPB+DmMAN+09s0sgOswye8dYL9MmFZxPTguxUB7vqfF6Q14v7EgDhwebgcwEnl
ObNQcP52NdDmRshRrowNwlnVKZLtj8GW5fsQqUHv9SwEl2Ax2RuSJSIp3zcae04A+HsmkdeX2ZVH
3oHsZ4OY61uUMiaglfm1kMPBUKDFY3IkEz2XzbM3XbBziCZ85rfXu3rT373k6c08v+PvXuq1nn0b
Q/yocjYybWWgwGQtCiT5moFlYi+MdOBDZEgTSBoYmx6e4KG1DzRCnSb4d7s8sk5jH6ALxBWxB4bJ
k2NVSM5vCyAFA7lY7BYHfxWr9K/UdG1kSYXP5O+3DF2OeA9ga98p63n8ZmNTGhdZIrkJqEvLurNl
wmKHVtN00HfslkDCsiSvPsuxi8ofJTPzv3TenhGA6/eW3gtUvrjiiXouA1q73fJ8/aBgLrLdkpB/
XuQoc0AhOPKqJH5sT26d2yfqUcOiwIIXYGIn87II/mg5KvPFjoa0BAdX1qgDluJ/n0q2ZGIMaQI/
m7olBl5eP0YexobUd5plfdDE4eC+3DxZJp1CtUY9Hor/cV/L4ndXIOHDbZOa2/W0FYb1bZl2d+VF
+LA0DQvbQ1msBI2Ehn8o8Fb841Oh5R+m0XolWVeJBGaMHR5/N235C+/+BurSCg4ydLmDTOMHu2V4
d0fL30AL4H5T/AiB6oSGy6J/vI+7D922Gcjmgcoyf2XzJ/VwgeUmHtY2waGzL8N0fsLuPmWyW6Yt
6y2fHj2b4fl3lr+7b5LNnwGtpp7LAeWu83P55w/n4SbmpTvAhYRefXsu6RaWG7tbizQZqtvDTqEK
pUFxcaKivADRKx58M88lfgkqwDx3To+o7Zve4VZ6Gniy1vMsQaGcUpSZNeDFocjguiFxNyS8mxgC
iuHgavx0N2dZcV6CgQAPsaZ4R3dxt2zsOUiCN6rPJKPGBBptsssS64V1AA2Yh6SpAAe0BUcW3CTd
mDjXzgI/RuaJI2mXpZchzmfw35ki8MveDZ2riFELA9rW03wl+iOXeXDogg/GAkj23Z9H6jqMtXMh
VjTt7u+cP8/MqG+fJ+l7II4kO8Fleoqc9P6jXG6Meh3wo/y0wvnjX0t6DHhCQYXspRjVIcxhW6ou
aYB+W/rUnatLiM9Zp5YqTUhKemrq0fjZBpPYhjP984AyFc/u8lMa+V6GNGpqKtDE8irOccb8JZrG
5KmzAHiMIsKbFVB8PoCLZzyRFcmNrvyG/Gn7WCorEtklasKlgS9lWUxIFJYAVLY68EQCUzGUSGn0
hMn2NAU/KReWjMFBdg1i2y5Cr4fEGJ+0bOwvs6xQaO00DuNxOoAi4byIZrmEBsA+QXiczOh4J6Mu
NakJFFQbvhCArNyWIzktxet0XfcZO9x9ujh8n+YPl5dZuQE1Rb12DODXFaP3CVVN8V7KQuzi0uFf
XPHejoPsW5siahbazXBovUmilKY8V1OTf8u7LFx3pSHPwFOUz2BqQ8GPUoCyz2fwkLyHE6Z8MYqj
0SbJB1dY8Qfmolx3zPAYMCWbgIO4rUZ92MzaALBFkXD+ylV5doQjezKgQsKKQL/tu9hJbRMBXHAS
apOcwOGaAR8mLS8TUoVQHKislwau4+/Y3TQ7+M2Sen23lj6U7joKAQ/kWsxDuhGyS5DGcnAsPEmW
alBqx1WsQLUkpWYez7rWMfOTHnJvaw8BarLT/EQ2JKfeH2WdrDZZIdl5cEULBy9KH0rPeYIrsnZ9
Hd4QFMGWoDVoh1/CxqyT1aQHxhbgBEO6AfPjBkeKDOkOag5oNIDi5Q7vY7AxwO35dWpGIBekRXPQ
EUT9lOnVhvNKfASB5EobRYsDvnJTgbZgAlFwKTd1ARr1AK/D8kCaABB5JWqxoO9CBnsL2KV+EenA
WjIbqa3yOJ1wwlZdF3BRa3j0k3UNHM6rFTq+rgPbwu8UghFAHfhq4iDdJGh+AumHX7e9toYzWyxy
LbT4youxKaapVh+8R/IOTrWNwVYa+DI+23n/jemd/rMoM+S0GsgOtidUW5pV+p0hXA3PXJG96nrm
rFOF2omwEvm5gcATXwC95QPdIPJ23qij4GiyKjhKAiQbCtOxdkM8wdFcpwcDoJyH3wP7oGLa2dhB
i5Q0BfxTDrzd5Y75AS4q81ioPG2HmcjOXsbUo8YizaP+bmyrRRZ7Wm4ZUm8qAWnrAzEuXwE8nYFd
Bznjs3Be6GESDcloWWg2fxwj+D3swdO7qTwmShXVL5AmiyYJylvvQaZjw7JlLPtGcvzLNms5Zf0K
iRzAylRQEtRMAMtdAX9QbB4Unh0AtzuzXiYg6UmkP7hR7O0AqsmAIJZ728G2jIPeji4gA6fIJ3YU
sMnG7wfPnWlUSNSybFcOdvAuTHT9g2k3yEx0q+mUloKdb5kbI7PiI2APgWKBalfyCwLQ/CWVSXSt
zTb/oLeJXAPNoAaFCApgczgUD3i7hiugB+QfapC2Pw9RN093paM/Fx0IKoBSOILsE8XcvaoDL1Qd
OA0jEJ12pQTqtFKCtRWuCG5k4cHQvM8ks5WCetRU6eT4cH7ILdLIK5CanvC/KAEACpbKIYoPNAIa
G15/Q4PCtgLo/sHqsduqfDwSpszdeNKJ5okzhNGipdUeJ8+rq4l0xTt1o24lM9r2FKwdaXWnmruI
bk6j+DrV2ioCpOaPqhnxhpKN/bRYoF4y8g2tK0EVnpdniY+79ZHoUp71rEa41ZusNQ1Rb16cWRql
LdIClNHcV3AfO+SSfbzTdwjx+mnIwj2YOBWS21gckQiJvGLd6/YhEDxA/mPI594CCq6fhFjRLFDT
OQZ4gwCGdMVQJHYmWasUNKzdCS5uGpNmtinT11BvgDqu7GYTUjzY0bD0kH8NtJTfrY7X6veE58XO
AxaU9A2OBIFA4ueXo6hI23Kz0c54k2qo1FNUlA0w5VMHIHRXu3arTQwIVD8atUZeTVD0bpkVRbdx
jpf0vhPxu5DUIwLfR1caa45f4PrlkyhsDZA7NjK71ReIGp1fTw89CfN4/tbv+2VbJ2trkAnocTDt
3wb0ZJCO1r2zIg3NL1HdOj+ey1P3MO/+mvd9o+1v16cJ/77+vfHcp2tELY6qubruw73NNnSvyy0A
Pz7bADVxxC9qw6+OJ/jVBJBi6wKZQQ1ITE3mYrudt6GcTcMReXs+MPKGPcrAftodil9BkmPeFjFc
+AWtDMW7apVW12Bcxh6+U7CmrmnBVl2ResAMHY5eDJIgNX9eiub1VvNsAG7gSKPRQY2GWWCnObK0
Bk2zeiVTk4RTccpUo2emvutlcVnki9ndNJqxaKiHOuzbeouC7P7rol2c5chAQb2A4yL/wucgVNpb
LHkOyqm9eKoB4x/yhMteNJcECC2QcFR6gz8Nm2UPIWqJ8mb2LhhGbT8PwfPK9mwM2S5UONx+Aywv
3+x4thlakSKrSOUvFMCLbbZzN8RnM0stlHwB6bQwVnEeIjlsCBv7dNcl+4lW8ZiZbZAN2vth7MF0
XkotPV9lUlPnG6BVXF0Tu6LUP/7W8P7O1BqhQtUjS5Q+F4cma7d3d0wL0gVmodHnr1o21dv6fzj7
ri45ca7rX8Ra5HALlUNHu23PDcthTM4gwq9/tw7lFmbK883z3WhJJ0lFdVMgnbN3aFWn9vcmUuN6
ISu6xEemFkd0+U1OXiQzQRA7O6xMAHLVpAA5/G2OhZAcVz6roZjFb/v6FkzMOgtXPmJ4V31vVjGN
WK0II2T/4XrdCyVkf7xWwkTMJmRpWKIqu1WR4BuM4O6QtY+yMbQvfESpYMPkzCOZqnt/jShn7F2H
l7fPaYvNvairsGOFxqjUtnwMJNPwolYFZhV4V4C3jUbY0DBIBhDvlHj0DpxoOFr5d6Ls0HR9OFEv
JrYPPwClB42DEL2QhNQlIanFcBWChkI203+Q9SrsvVgd7so3tpF1CDGmHjX3wv6HWcjX5FcqbfC2
8cd4pBAXB1w72BVFdeim42S/LAvqs2lVO1kDuKckj3XpYiccLanB5DzgeYpbBuApSXdyCdzGCqCp
JFPLsj7nvdZFx4EHmj1HeYwckLzBCb/+CNUHIF1lKQrk5glIVYMdHUlG0igfgbDkpU2IIzi/tizF
G/G9nhprhCBxWAK2G1KmCmCWSbcwoG7MNdFUse4gjKxC7buDkwCnv3RqpGnyqDhWvMVYTLUIp/rA
ffGE1Tw/xc9pEdQt0xDLXK+q91tZ35IBRaRmMY2ISpp5vSvhIjx1xfLn6RfhSL9YlJhzXsh8AUk6
fwoFfCqWY49HQuPtVWBV4pASmL6tmaErQH2N3PnmKx2qKCSg+1aWJZ2oN9vReO6S9xzofzVtbOnb
1CC5nqYdaTHUvR9ZwA7PpuuPIBZPGmOscALLP8fA5yDvtcviApBKTPH/Y/4+1yLsovvHGWiuf7nE
4oOJVfFrJ76f+9+K8Ft8PwtTEY166tQY+0RKUJyCugStwnYg83P2Wlk+Dn5AEod9IZm94kS9e00Y
6CamzHkCDBN7bUaQmOtK9QDWcJSoxCB5DDQZZ8/9tOxJhb2UFRW2bWxFcW4o1Avsaeo6hE1do+J4
gwRLAB+UARhpSUXY1B3gz86N7ANEl4SzXqhIWPijsQMC2AvdA+U0x62Ep6rrW2JyIQIXEHNDOhYd
/qGFlFTkRbLZlcYT2ZOeGrpTUy/TZdRKkj1ZkpDV7V5tcM/8cykI1XlQI2o//BCF/C0LDiMvbxUW
6ygrtzZBldAQRME/Kk9Wcez2in2k/pzW2ijjUTIOL3iO1MyoBAxRipfRXtHR1tQnsVoZxQVHl6nL
WjPdKdyUZPI0vHZAYzgmeKp7dAwc5Wc6AAKRpKtXfW+4SOvAQf44i8io5krpZjkbqZnyyYhRi5vn
ktWAixKw/Uo1KZ5SgEriW5mA1K1RukvBt+DkwtB2oNX7TKOMi6gnmnsyIH0AztC2xtmYhkWIc/Yg
AgHyWvEelBSz8b/Kqkh2bTalJ7EK6q2m/XfZ+ye7t5x7K6Fw9GmjBDAITSWdcHxp7fTYTlxAl1vt
xpa67EpNbAOrJ++6ECkfOMbRCgdlu0iBRkt64N4AjEFn2O5UsAO51LcGUIVa+YuFNIBjM2LLAwR2
k+ebevqtLiSQk6fWDxCX5W7ooyhEMy0gApvg/wXUg/EIAly8TSpS8lzgpOFl1FsAj5nhgxT0/Yuf
TdhdGZzvpKMmAlSrZwItbg84lxC5UhyeSZn8pzCEQ6TWqAvVkEBJQwpCQ1KQjIynCih6Nt5tA6lW
v49NOb5JeluFrqKBnCjzjwZOxIGfBeQmoCFMyA5CYS/qCnk3xSPDpVWl4zhk0ZFEjq//MrQMo7wZ
chuKI9xSc+xAzcQj9CJ4/ctwVq9Dzst4XxWpZ1nOAy1WSar3pa2nWSyty8KTWNoiInWp6c2sucya
X9eDRhR1tqBPQON54avPIalqus8d1FZJHRi9gU4LqKhRD09E2B3lUvgwNsMlxDMg2GD9pthEfmOA
IxTG5EE9MrZRBbxRkPnogvK4PSRJhMB4PBE/ZeJHS/xi/lEmfJFHdSxBaH3sSzXEHiUa6qlSg5Si
CnSzJWtCFHL2ee/ONpYN1PtGNT4mRhkfFjLqkrkB8hQAUkQoYUFyRJiX8CDZ3CVDH9kHcTpOvLAw
vK5noXHTfkmCOLgsXKlLHlYNugtf29Cgo0VRd15q2DrpuR+YB3D73yenCHadIJUWpDbksg5BY2uq
pwNTyufZhMLM14e6YW12+15Xv4HGvmv4wdftyrVN8LMoAZ8TPbVFp+1RGh9c6hQpMGHTKVsc7YUN
QC8gnJAec+vSWB8VWJI5bwoDKf6Vgqyn38Sr4SLI1DgxwJeATnIv3D3ZIhZfIFgIQL3H514o3tdD
MlSsRgcnlj8hnQdQwgPgaE2tAy4YEgFfDRWZa74WP5OILADhOW5ISbIAifc4FIyfSbSKoaVyd8H3
haqJ30q02yJ6iBj+l1bye6XaTmCi+HtVoe0A0+dWES5CKIn10gRasvf50ZdNadrvjcMTYEN+3CWh
SAMErM7gkp1Q0HAlsylNdmVDQ90CoAFK1kFMiqDCTUQhBdn+UebwtaR8LZXlxO5kjDKIUkE1tuAW
c7oUpQWEgCew8WY9A/fDduh6bJMPRnrozXFA6X/XPrV13D6BsrN9KrJmo5iTfyU5iXCSOoKCHWiS
ZEaKspODa6xryKeCp5APCs5trGhyDkIxqHg+cUo2uBTOHwCR4Gpxu5Ec5KgEeQHYeKOwToojmWBs
VVXdu98lKxmPebrnKIN1cnokW4J6jIgfZHAUmbnqH0HcZRcbQffQEjY6B02fLHmXVal/JGVf6EP8
wGX44fOPJgGnr9zARj52wMnFYyDO7A9lh3rc3MqlCzW9PEgXKYod5tqOGmzUzPZBYg/hXZvQrvot
ZzJwVzZzMEVFnNzIUUdfhz/EBItYZOKMIzDhcuwt8IWsQgGqHVHistbOqMTHk8dvaxVD6iGzrttV
nR/M2FG2jBeKbpTxg78ClNLvYFDNMsKpMrl6ZbNQEybVSr2WUZyVzWIo1CgwVjeTD77GFdQVLWIl
o+GYWIFXgpAIRX1ZjNwMKcG9gG4Q2IS74UYQjgMN6xLYQeBq+IUoIWxaDjBxU2vVBggw1kGEWYQV
QhE2olkpxEpNwznsSm3RXUssgHpI6HVB59Wc6DbdSO2ROap1EPfr+fdFjMlO3NNZM+DxAe8rQr74
BSHhYkxhZMDEe/iRs1EVFN1+oBY2i66IyRfWWNg2IxHqFPAELrQsi3COKccJQKLxmhx0gI7sats4
zO/VRdWcrQY13TSc36vD/GEauvpBUZGBPPNNFnHP9jKHlZLqtr3otezZwy98KZITSJRugEIyKfNw
xoyqLWYoLhmivl7ZTPh12QhrBTDp5wi/arIdo7q6DMBI1Afa3tSyLvvuJ0N5xLv7zM1UV990Bbnd
iVGV2Q7EAw0KDQB0lJj94HhpoaJQIwObUMPBLDKAgl6Aq7dAMSTgwXk8DRIY5IMMnAFZsJUaWbtS
47z3aIhb/zYOjPS8ks8OXfiQ5f14mAIUcuqKcqgtO0ch2ZRfyvceyVCGLeHJgwtxnh3veh+7smTT
jX60MTRF8VoVvEZa7S241AXTOvVSPzU8IPnGG5zzfovUXt2BlWDaVAPfo+aJwdREdQWeMpXnCKed
4VSzCkQseOLAz4pXj1l8IssGe4eeH04jzoJT0EMXzD+DPOzWEzL8jhlbFYQu+CEDwq/BmnRr8ZoE
gMHlDx0vUaCeHuoofedaGhrcZLZjY+ZlQN8G4nuTb0fwkHh+WYGyHeTtI4qbkLZOY5y1f/HrujzQ
FRbyqbDxhpdGeplsdbN9rXr5jK3F8BsScgvskY7KA1ikrSuLZfzvKHb4TbetPdPKGMQMrXo0bGYD
SUX60ahmsgfRoX0hkZpkt54vG/aFhqY1Aid+GHWXTMiYGWxgLqiFUKtmxWwzRIDd1xXsVVDD+HAw
OhS+ZtpYYX+3VLezkGuCwAZpbMPUm3lZAw/EKtpjMfCqvlAbP1c2voo604MzEi6Gz6C0ZyFywlLH
cc45wEQ9EsdKtrKSdKY8SVJfIE0aPAt6PQQbH8AF18kw+2sFbGPsVAVgJefQeHhZ7R8ATCqFFjZD
8sFoD6o9/Y033OAK5sHgSr1kBK1c1gfNRhtTbC1zLcmol/U4IZwRnGPbql2cdce9m1nIuMgHnLYB
nn8ekahSTWgHCZtrhaV/tag2OsJp66ZqwRRMpdOT7acPQfdVG4PokY0mMPR0vGgXUw9AQRLmKs5H
w6xDxb8SPpKIetSMSQDETQf/WdtGN5UHlvnYSCkKlm1zIwLSvITcEnfQTcDvgbTNxpPwVgst2xN5
T5HTogRTQXGWnIfmqQWQIpG22E0kg7YKTCDgb0M+08CZmYhNiZqoSvkdtdCBDwg+JmrIhMicxJB6
HWh996pvfRRByCzNpORYqvFfdg5+tq5MknPGzOwqT2EJOugwfxvU/oeSooocT2E/Qp5SRY0UoacZ
oGIsUVIIBpRfipFX70uqlV8HPJOAzJedKqU7ahy5BMT2Bh76sluPZO1oxkffZoDDhJKaTEI+HeAx
fhmvfFdDskMuLdI2WxmFzXWY7+imIOWltJPiqXXF3UIfC+SNCM08Fvoq7aUdIHTxxGHmpbZZBaIb
C4iqnBMIb/cpY4CF5U1mpNqlSg3tEvT1C+rnQYj4u5wshKwPM/9sZo+tjyROl+T3otV6Euwls/h7
ek5MTJHGOKDYAc0Zt4PKHF1lxA8QaP5w7yhCG8RsYeHvsHkYuYn6ZgDh4mCaypR6HTBoUTJioWro
xTCQV5JMvom9r3ZX8VTUquiH69zjQ40D5aDg2zhxC4OPSEly6pEM6a0Ap4HFSOA7pEjSaRPKpdR/
jFWtASyPXl+osVG4CkRzNCqA9MAlgVuU0JJC2FFPcaqP4VTLgK9GEOFFtlVtY2dJBBWhhHUSgxsR
mx3YqyKhmGQ1tIZhuaKVnTCm6UR8+gz3jPOpbuZPLXzF+klGzcpOGFMvyLZzGhNKnEKAjVxRxd+C
UVh9w/9reSAR4AmQP0GZFNyChrppVp4BmrGNw/MsyI4aMUQCtrRNVV54/B6AesJYQrnWEVS7ZzEP
9WgyYasMj22kjJfVGoQVXy+2lcFaxxcoliBC5KBuntdbK9F3G1RzMahU8QSFe7oSF0i0S814OqRy
/EyyhYIMSdvLKVL0+G9Bwv0CFYe7m7YFZfu736wmlzpkwTwBmQRy+Jzkh2JAnXyfA3mHH6BX4VTc
unFlRqpH0vvdhe2iu3ZYq/y0Gne2Wn/wFQfvKxVSfzcMWETuPK4zFGABw6jeRTL+lN0aFBweDrzS
bZ6V1cn2x4/AnPgeRkNxxFOf/MiG4tYgYX9Th1J1jQIUubujnhbXQqvx+/ybWZ6AAYel2g/hKWXM
PjAHKBgK8pbAdT6FTeHsmrFH3ShjrwxMagcsp6tQuSXt7BAlDQbx0UhAXpwZLKgH1N7yRlJjF3qn
4Dg6jQ/YJDwQy8UsI+oLYMDFoPrj7uRJwrkXsFr3qCuNSa8cSJVPZaN7wgopmwm+as1y56Bkb9Kc
1LX8ulUO1J0XtejeDahOIwiCrBxcg2a8Cws7crbroIv1L5Y2S8nfnFCt3T/P14YkYsULj0V00gvL
+WMuPoFQVSpWlLbBN3IJa9wjNUfHs2A4XiQ8BM89lQ9XsijF7g6SVApPKKayXrpRAJJZlSYfkaS4
/w+25NX50YWv7UBTi5WIkAsZ/iY8vdfA+fan+YWxHGEDKzLlZ7ES3woK8Bvf+chBBBKmvu8AWP6H
SyFmDFCTguT2Md6u1njPF6Q51i5rjb9pVnF5QynpLmVrTI9moQHKRnHqr8gu/wn+p+Sl6U3tDJyV
bqMnrP6ahBYIdpXkk+aENcDlQdYBmCn7i1O+dU7S7PJY7jaJPPQX3UzwUMd7ohkkw7WqECdb7/I6
t24W7XuPZGFaKR4b43gOR1phTAGEDPh46Sltsi3JyUyEEzLhBd6fCBBa8bgTMYUHyYB8hzyX0AKJ
Re2PP8hXNH+co0+jvdxa2nEVjlztEgRhLnUrG9TQpmW24ND8w+VazJEG3Tmwv5LpQsw9aUiKMs4R
PY5wCqgXqTJfDNL8cQozCv29j4NfYUa9P87hB/Y169h0EBcfSUaDi8dvbWMbdnmiplGiMnWpqzVD
cesGQw4OrrhLcft/N9WBkj55NJ6kkiFt/L+rRKg5NLmS0LFiRF3rxdgiffq+FKaOUnEgf2bZIepP
+CpI7/d81dRdqHqe6pY3UcOwT4APtPiYep5/AF0KMHbfY1AvzOz4AGgj+azHCs/CTXPnoamZCQ7C
WtnRkJoSfJYPOdIZDrGSx7MdMA2AINv7gwdoHxv55vBNStt5mD2cfvLw+IxaGO5LAUgBglf12CXs
Q5pXOO8gGZlkqoqXACU+t0GAtZDMnMBoW0kNbkBigZ2BfLCsZ0cyoQAqadukeZsMsOHWYfMxtIL4
Ivt4Yd2ARi66dVHSFOz1qPsSFnnTuHPbyk6pHI2aJ5daAP2B9YgskkvdGN2wo0DYjcLJS9BKKN/H
uVwANlTcULpvRR/rO4cDaOEfAhRJvCcaIfPbuMCWgRnHuxL51K6woVA2qe/FIbWMNw6D71qSRcjv
r5tVBFoWyXy7uSLrono0g1p50xw30fLirTUN59lXy1On9vKbkpvsOvjgJpgsR34b61jDMeZgg0AC
w8EMABaVDMDSAQqEUhkhIHqsCrXnSMYuNfy60YiaeFCKR9nsn0GwVANyEFYpF5G8Axk8gBWk+rBy
qFnKCZgxjVAkOUil4lRDfrHOubd4KGooFIpOm+3kaCZgH6AgGfVMR3J2ljHeligUcQuWndB3fq4c
GsvUTnanPYh1koXBquBqpfFGhCA5NVHqhjnwGchHiO9cEFJqIB2lCxJIMS4efbTVxfCBgeapqmZX
7aaQU4YdHjzPq62+BUzRUG6zMIs8a0AyRauDKhTl5ih5V6fqQZZzDMvGL54GqQJntQySQBomXVk+
5UAPP5lS/RVMljG+fC6LmPU1Lzr/OMvsYUR9PnIRXJVikY3CtAfgyI/n2SYfQbwcKmXozTY0QZoG
u9bH92yM476LBjAt8Zq0ItPqnaSgVmnkWzIkI63Diu0wxajS5GYr2/ZdRgpuO04Gu1IMchdxy0kG
wuR7TGFHrorc17sqrXuPLMQieEzAym7yQE+/xGVZukqYJ59zu3KAShaZH9uwxkNTzKZXPw7/BtP5
yYrq4jJUzktla8Y+z/qwdfU0jrDnwTXUzOPOVAzwRIAgdSFcG80BYhykFyBonKMLG+BC/BaSNAxw
+l5t5opHwwa4lxWYTzuAUQGg3FB7tiN0aQKSrkuf7ata+ixEvp0pKNCZZGyzjzjLU1H5SSbkQAoy
MUFyXWyoSyaSbX8mE5CnbPUpsg8DGDdwHpm31ilCTtdJQTVEjTQkklgSboneukt2s5C7YYfSAlVk
rOne/e7C37Dn6POsASDU9rGRPWgcYarhwFF9UWucB+33LspFezB43jEqCIazKHNk/K6cLIKjIlcW
DariUZesqKF4JJuDGI6/LQbjq8+i5IUa1oP+rRuGC40mFMY/SiALpFFgDuqjzqSTzaw3wupq8TsN
hKEB50aDYb8YpvOG27B0kkv81vpy7U9ujNukJ09BsRUMDB3elCY38p0edezT59nQtnapXAfzrqHa
J9Z+GvGLQhuGI8f8TKYGxNqOhFv/5A/FjjQquIelYGKPIEprvKgO248Ssw3UPmFrLhgN5tYpG/+S
G011JSmLHtVWUR+FAhVIwMNrbFBHlnpy1Jo29BI6jiCQEsIxoWaK/BZ1sknWeGnHgo3QlHgAikBE
i4ONnk4vqDsjnSgEgcIbEsosHm+mAEQMgCeKcHKB0vzdwvU2FYgt0hoIqgtPwlBZzDQ1prqJ29LE
x8X0TOmV28oWM8W1vsWmfn0cLVm+qRezhXQOE2sW21a9XblijjmGGNMcdFkAnH6uOr65RM6LFSp4
Z9pVtf5jscr5A5Jgti/04EMaJeVexB7bhi1hY8iarh6qGUF67kcfSOSMMsCv7ddkqhP5lDD0JKMH
vrYRyQBpzustHj1Dbx4jYW5ErtG1wG/gNeONr6lZug9CAOQXMcgRZrtUMWqgalU/gRhdDmAHsjbq
qGZ4pJEL8FSjUZOqeABEfXk2pmivhwlqhElGJqTomnBfIf/OSAPjUiM7Vt4AHyQFOnb9rQ7BcpRa
Cv4fqDs3KdATNGAr4Txqq8u6dbaVoNqBn1Z+bVEj6pZIHv2u9aU3dHHzs3Okl9pShs9NnKKCra7V
R+YMOriXeueQFvgXqO0k3+SJjGdTlM3vGTL5nnBQgJS+YeqOvtVbT9SYmgkqBssARMS7rAD36KHI
ADxFsjRT2Qk0f8hOCpLsgi0ZEE4a08HExjIeL7ksqxxUQ2J3FWWTvCEhDcH7g83d1Iw8ki18aCwM
F342+67gIQFsGb9CSXlv3OKv3Axgn11w6sBXIYJRb+E0ry8GauJOMp0fIjCTsfMAsFqO2dy+RIlV
HobWTrx5BzywACrYSajvpk1w3VT1Z2Aa0mDloOnJT60f870NLtRzDO7FM/XuDYXMctg+aSr/8B9s
75lMGgreUqc4ipBgFfhPU4twKgMzK2riUk/I/vd42Vh/UicQKIkg967CH5en6oDpy8YnMbMIdE9G
wVfR9Ah4nXUP/uF/9/33eAX+JcDcU2bbe3b3ZFrFQAkm5uQAxMjkAkkZ/2MQ8tUFuReKZBnIa/Zg
6JsvhvD/n8Jl/JBcrZAK9cd5/hxPZ5YrK2Hn+Y35GHR+fQLMbvDY2f2tMZARhUqzKt4K2VRmAd6f
kBMph9lPklcgnAH5Avcte09Gof4DycmUxEVupMi3Bxv97B7YERwikLKbsj95kplhTD6GBGKkBrhZ
wnkOnxjK3sCT6lm1wtTHr3GZe41cRXit5c5k3qdhizQ+HKsu1mUNoP9gzj+W6ivKZ8Yxu8iVHGit
Q5uBWA0H6ZvFsqTRnI6Tbnw0aeni45lA152QwXAl33mpbdNObuEAZmwy9L8aVvNteKnWNkiHMOXc
R2YtQwICC5T9VLQ/fHkCbbSTg2q6GyLzfOvVH0pTL/c0Cu1M9+ZsFzkIfHcCnOozs7MjnmH0a5Hg
KdeTjFOiTNYT6SQjzR8VAJjHOe5+HqsBB51a7XNgF8rzbJHk2hEMcIV7M8lKtk/xGuBVFE6VcMyk
5pcpatsN40x/cjvUT6ljSQ9WG+C1I29mESn12Mk8OwydXcttSWYWeHQE7tKrEFGM0mJf8xr5zyLG
JKnyvtFlwyUL4cDGdgNcB/tKcnLow0naJDoSwGgWsp2yrHsAiaBHIqB8AsZW7XJOczgW2DXEyuep
Y6s/5WP1qSYTktlO8wn7rf2JfEkkhWG570BV7woZKZB56dFcNCJlmgFZ0mqwoyJWLWW9cx1wrkJm
4mPi59tw47bAZ32/fLYNSgZLrb6SrYgxSXgqYLJ/EjEcvNbsYgdogmJZ5KD7oZvrmfQgYkQVrhz2
6sotyWaFkbRXJATuaCRiWDjhT/sALGY6zo+aZpQmnrtSnZTRxmYjldHiv0gFJtAE9BurrVJ3rV+M
de4qk9UiIEWZA5LtPA0ZLCIupEoiYZ5FBHK7b0sqMqVp/vERaElSp+Nms17HYrX/YjVPSzMs1rX+
IAvVYgmLJS/C/Munma8drWYRhiYHmpTvjbmvHU2JgRojTv6aOFP0mMi3pgTcr6snjn8QCm0a85OU
KkAfg+3AGwUsrHsg4gPA0Qm2g9WwD1FtoGmAEClN8VPUBOwDoBAlFylvwYmUFogbgMrbGMm1jmTr
NEit6tlS3j2ETJIvchQh60ue7K+K+aSONeA/5FFF9vrEPBW7eEDnKFhanIySpQ+aaVxCK0nm0aAE
wHchRWEkfydgbThUo5E+kKgK01tPV7ENVTp4GyTFrOV2ZILNeRuP2C0A3zLlVzyyySQZSAQ6CI9E
VBGhVjQc4BhqB7KjXzMJO3Uo9IOq6Z8C5Gq4IOYZLixCyY7JAAwUddH4GQlwqASdAmdPw1GzLn0R
h69Vhiog+yVQg7exB4M1NbFm948NKoxoBDIfXXKrDtygoEu+CrMe7LdulGnRMc81Z3YtK+T7Zs7n
0pzUkxp3w1vfcXCi3kwfdD6MTKy0abIXe7CrN+MJPJfDWytH1rPZ5ica5aFvXTMQS4KdCUrH4XRg
+RerysKr3dvIuDLNqHdZhXMcmB4Ff63J2W+JphYovwfstaAuQlDgcmWmJcNZmFFvJVuFS7AhtFWA
TuOz3t/5KDbbVZwbnRoAAd16OlD7AexvvuqRgh/LlYlss+wmJBelG/AHW2IXg3OUUWO/98TQGoCp
kJsAUCaZxLeaJL7pRL2VrzCeijjYIKHvdaiDdBNO2fTVtqVdLzH8rDBV2mdKCBTtoRw/Kxlwq1Jl
+qoAB36T2OF4Lt/Mh9Ix4hfQROMgyQZvBbY5gKqSVBqoAMIwOs3jUQOCqn3QfXM64Jy/OSOvqj4P
vVXPvZWMFIxrExSqgQr1d5cKZEh7TR5fV3IKupKF8Qja18V0v4ciRajY/ilzNih3+ZJNVbDLOXU1
OGOnzKVu2mlj5vZNppyIp5oaB49RmSvGQt2TJ/Ffz10yovE6XKo2n4KgSnY+zkTBzA3ebOolOMMw
t9TNzFIBCTbXC6MB5Fkn6SwE1AO+NNDvRRQgByIpmVRTg7qmSIr3ITOnU6MO08nghPEM1MaqZ0lV
h5xeLhUqsnSEpuLqeby2LxuQG21XoUMTO0NFav2U/ArcYRY4DK+aWu7VMo6brTVUX8AQ3Z2Guhqf
ukwanho9M7YRNkM2E5eR4t2LLKghuQN3Pxy6k42tdwRvle95w/QtShL1DQM/0seua0zgv2PYyPZy
WPFhHKU3LdND9qyN4+hOqnmp8Yx3cjpnQK5rPuKODWLxJpSbEwiIrjISKlXAr0HROrJ2KEFXOvC6
ngTYdblLXdY6v7rtZI729l+kqlYh+4wHoMZhTqh7SGMZj/huUHj7HmmMU0XGbRvm2Nb/FX9hsOjO
BmQ7B6TYTagjT5O6CwMA139qpirfzTKQCkigfLFwPfPKRpmZBnh53qQ1k88j7txKFOtPADrTZ7mh
j14nYXuT5GSqcLjOKjHzQ2fpkg/sei0ByeKvcGSIvQ/5zDTpCUAwez9stlEWD3jir9wcB65gXe6w
gb/oZoNpnls1aGqXutTgPCrZsdZCKixXr20W5ot4vcMiT3WGdnPXqUT9u1vZVrcJjLY/R9QkeLFy
pym5jcGnM236Do/32H2BhoxmNY1RqsSld3WJM/K9aWlP4W+WfBIxnZjoro2uMhwcqOzp/znj5Ktg
UFIK7SDZ5r63E5wi+WUJUM9s+ICfZmz2gRexQEEsNP2gFaiVm42qpNxp7TQbkSwDQUjyltoVvlTT
OiS2Yp5RFYCr/t5byYCLBlwNg2meUJAHcnFvvmovlTUqdhFLhCGbwZz+xh9Zvfv3OVaRRfhhBKJ1
wswjiai5N43wp/lpWNgGMtkHeSNc1ysWY2FDvmPTFbsk0X+KGYWFmELIqFfpCf7axfUSzqursvoI
fuXkB6XIWtdrqwIYACErviSW6n/KiiTcWFbXPAER1txHsYR8C11JriEO97cAM5JeUS+CIwU9rb4x
BYeZ5D9l4T4aZYi4ckwnydMHJ9ipeZanrsb08vSPbmEa2UkCQZwdfDQyVF3xg2xfSdOnsKuRR4dR
mccSGMdqY1aasQKUFkdSNrNtAYYs2VKLPQ3rfui8BvV8p9LMvHAcnI1ldoUr4Xlha0oDTgvlcKzO
ll9UID1ET0OuYArWltBxK/5KZAzYN0CmoO4xOW92VVlYTyQLATIAPtK48jRuQjLgraJwMTSRwQZR
GbX9E5Jk0y7rKpeAQQlPfh5Tl4QOL6lsRvtJBnfI3rZ0WJOMtAbVS87eQjVbAbA9Oqh1f2maopc8
4UQ9QiWlnlAsFtCquulKtj5tSLiyESujngomq8TO2yOhwzv+0F76HFWN+A0W4PQ0pKbLkEVsaPnP
Wqq+F5U6/uUHRu9VThFec2RrPt+RB5HjPxdV8Z0Iblb2XE5xjN65xbF4L5VZvosLlCFRBUmqSH/h
mYC9FrJsHyW/d7bFGMl/GdoH0sd4o9gYcSyfQSyVPldOh/olXnoix85ftqUsHSMASjwUyDxaldco
KnOVoRpPVHtDDZXdkJlZopAHNyE13PhVV28o71abjGIP0u8fc2kFyThy8K0G411NabaL4gwk/e/w
DpIfU6cdgImGFwhqYj5UoiCtXBqDc2k4y0DIlU2A0QqR8Lgno6BTr5q+R90KlLPeUNY5AN0wE8lo
JhrmSojqpyr5oHQoGPKbLjtpfsreKjkC8umk5dcGf51vaQ5evSBTn0jZIv0gq7TxAwqu0w9WEnux
XndvKAGunkBQ/UwuMWPdBtVAndvacr+dCkv9GMlO4Faof/q7Ks4BAK1/yEXM3Ew3nNfOSdudJOt4
MWKFeSEn8CWrH0vdvDnh8qyceu5kMiR6GUVxSushPcqJ5T8ZlczfMgrLBK+SUpzbUq73FWPZDgiw
0ee8BplPXw7Vg9OnwVtdj24uD9Fn2+zLsxzmg0dDYEhc6z79gMN2BTR5lcuz0/5qjYptTS2wT2ba
589NVvbY6IVFMFmPrO79j5NZa/t8kvA+n4TVx8YKXk1NU751dVC7McieN1Eh5x5hwhISbCUr7aHx
u8AlGd4zcUcbFJQ9OQ1qRxqtdzahn2agCsujHdk4DDiDIMbWPWxfyA+lgkxI0BKfsBrlIc17GZu0
Zqo8tKY2Aod2qrcL4cA1ZoW8aJVtDRNQByh7K1+0jqG4R8p+yHaYpR7QOoyNBC7T7TzGmdxTGmjh
lYxRjNwdWpN5jpQUD3JXoTpCqzRcVuz0qpGOVIwaqSaaLZefxlA9mZXZvLR9ob1mgb9thrz81Gus
u4BrzHC11A89edQBFIKDy0vMG+pRg60c6zgqKV6zJOAvyIAJxyZN86JWafrcBV9oQI0j5w6QdRKU
cg11+0Iy4USyAOg1XmYCgEzTAjznjIUpgdlXBX14OZ4bANYtmpVs9sj5/6UwJJv3KGWGLHA5lCWA
5vogReQN9ahhRmsDNb7tvcwolGumyPK17vz/I+y7miTHkSb/yto+H+0oABI8u+8ekkytS1e/0Fot
qAkKgOLXnxPZ01lTO7vzAgMCAWYJJglEeLhPEOKDPGEm3KWNOMdyAibqqSROvwXRSRPooSEbEyFh
+4tsDfrkOHR48KIsaOeRNkW4LftBTddRumSBHV2G9/Ss5NPXbb4WhpPeNH1uAj1aq0er8iBW9Ws6
thDy2t3GyjkLvH1T0LihjhCUsSO1PURCi7jcG2Vd7stZ8U8PP9kEA/P0op8d//N0HcfbXPTV5u6i
L6gv/Zc2/fH/eXr+OMaHL9PQd1twvYOwuPD6kOWFdcIjv7zqhpeQ7J7y5IjYIeNBncon4uO/eVuA
EgCOKi0321m5+rVCdnm/MJ3U25SdjyXAiKVB3U3mWl/QmR17alNQEvXD6v5J4EmeQiX4sLyto2XV
L/0sM8P7tXsn7lcqJm5QGwZZRHE2nFM/NhcAUZZnSQvnXFsMZfj2pL6MpUT1QsQsPLMacbEZAhZ5
E9kBZCxLMC+BKcIHVsngZnrwuFWYC4uCE99P2icQI41PY+49o4i5/SYTbAZVQZsrmPnTvT14yHoY
FrRJ+lAx2X6D6iaKApOCAU+mwHHAwKyoV7Iqv0jHNZ8pH0C8xNN+7SC4BaCiv9MObpMkuFFEs5ON
tR3n6jfhiA5C4snxBnKZTYhJ4nyMcvs2TBLShtqPO6w5GmVT70dF06Ur2PjqgTISX47spw02cUKq
9r1EJAQ/WilOfe2jxKKqh1XKh+lJdYArat9aWSj6xNM2r6GqB6JfchnizN/EZZNvDC68aw29Pajw
tNmPnm0RXa7PIJKaoFQM0UNrHAI2AmAW9EajDhYXFzxQxySABwOZFWI5v8aTPyHHbVeBiXDM1R8c
KBYVkbWkhrDC2yVyVI2H/TBALHae9uYGlcPuApuGF7xlZUhNi1500zatXFZUohLztw0kUaAjyoyf
d5MCkvFSI0MCsfML7+pfq3MIODC8qvbart3NzCBBrkS9ug3nBUSmZTAkxVvUQO5Al5f3hgfupOio
B7rqfC54CazBLjea3K2XDmQm6+Kn6amHX/qotEJJqppV6gjtIVXn5aAF1F1IQrKd0nJ0uguFsQ5P
+1mrLu1Q7DyWKf5vRf2lnwt0dIPwkw2BRA/H5dmGPOuvCdUwxAjkBLKZ385VEZlno+7AmZ+mexCu
oqQH2jrmmYWNy7yDKouQ9ZO1p0PmIHc9dz+Mq2SExmMpQFYam2RjEfan6bs7yhromhQuqb8JYpah
D1W1c1WIJ5AfD4hD5y4SyQiO7+PO3edQTQssSaHV6k79iY/NAwLt5laP2jLqT7pXk7E+KJGEd3sW
+dZy9Et75bEG2XlgWF9E7Cegj4+7KzAmYiUtIo5ZwdPtFDd067qDOoxx461SYstLgrxs2Bs2f3ZE
glhDz775olQP1Rg922XboTOyYyaQQVVV4r47ChQkXjz4R1UNzUNFype26d33zgS5fF60+A/FY//a
4Vra31aJWsfeEK30cMzsMO8QdTeF4+wanqiwgULxYWTOz5bjmw4JDryndffe5PbQ7cAD+MeMHn+a
1sObz6dpPfPhuj1v7F8fkeXsnKoX4ht040WuONO50T2X5nKBpAtS6L9tPVjNzlBc54GtvBFyM384
6xWoKLYClKBNS/yg9Vk76wm7RF7RcpFi0SvKHirlHRleXAXV36Ipunh1Ewb2p9R1A63za0ALLoRi
CWhmZi/CRNEcdBeopz80hG9dBzA5SGvMbpA3QXlVi5JVlIFRqLLaV5r1zaaRrBUnkeZqTWn9RU8m
XuEedG80EySho7z/FteNWLOSnrIc0sTQ9IKs9MRN7AAGG5zqpX1ghaTyNgZ2CmJ0WfsEzgJseof6
NbfxOMV1OZilsnddwzqMYoOSBcCG58rXe9GrntSN69cbhxXt7m7SPe2rVylcA/m7Zvdp+cdLVh+u
cbd7fr+1QUSxKJTMtwyA1DFnAMf2IzhtsIc9SKjsbW3Vfom5b4YdkfbrJNtnoNijn2zKgM6mwzeR
Qt4nYv4j6T03jCJD7v1UQFMPZ5wo+NxF/ljd5ltbmMvBVflCr3HSCO66CwLtakuTalj2UqFy1KlN
d5V7JSpniwKnb8d1TlGSxJcRPw2IbqvxC49rTPTY+/sU0kA07clZN1AEBTKWNxAbALLVu80QezpT
6DvtbzbipzJADUcOWEOaLtJRFFWgZp6QuJlmulxIgOSzpGA/Kwzq3r3RNhq1I3Itf+EjslYsEaIG
lQ927uDeQH2kbvRwKJx2L40uuNuh1BIPi/s4LZwcUuuAzGhbUmF3cLtWOxRm2LTetFQ1dg2V87OZ
t/3EiqJja4KK1XDb6hX/HRRCVlG5xJa4C6EDZq5ucPEYHJyuaFCEOePNNTZ86qByaZjqTZvudv+3
7x1Hjj/5B1/be4aiw3TItTJlK1Po5Ob9qvRAahhSOtjb3uz2pcCvvchN5i6aEUdvSqaMX7k9PCbc
frSMGbOo6+BvLBv4+bfzhC6av9XP6wkjgvZvk5NHPdKzOMS3S1c1UVA1XXtKBwpShLa5tpBjvGYW
NBln02Sl7VXbf5uadKwCrxPjrnSc6JCWUFyphTyZjuA0bIa222Db/13b5Dyhe7oZBxKFsTAoMsSz
szsZwyYX+fr2DXUlCmOyDiD1udK9YMAqW3L8quWr/VR1K2i64I4HyD7G1+SPsUrjZu03CHOgYhAx
YJTkjMiRzpFhNUeGmxraHXkZRfTN4oUbIMtSbsFjhOO/MN0AhI3ltu6FcxuCGe7jUM/enfVaUjZr
1bobs2HOY40oUzr145cCm5XQyNppLzy7vU5quKaOYeDENTccdTALhCDihU1y56h/JZzD84W0Gner
9beFkm814Gxrq6jLi26gR7Hqyio5qljUR0e//kuS0K2RVh3qJNI2RzGGW6NELSnLw1CUzpIPfMFx
mngRDvAAeTwkAbetFHkp/6KZPyKLznqp+A6vizSKDraw82OVBpM9ereBtKapC72uzY/MYdNqQD3n
wpzdtO+H6dpBwt5D9cZKe085L24+eqg8ZvcLnE/0pW+jCooBxxctfKUbH4FV/5J2ZR0OlR8tZA2Y
+li7FLsS5yoSv1zjuAcSH8/pkIDt4wYY4RSVCvi1aWmArFEBHItd3BnlCMmyi8Y2zLzc8m5GWmcP
qvLBbMF701uAzxFV86gmADtNVSxThgovvcSr/fEM/mA5efyim0mQPZWc7UGKE1+6uaFRJreml/28
m7RrkTh4lpYKgOZhiLEHKuJN7dYgq7YBS5sGHEzjvAxZhuP1Ttt6v3kjOQAWhVk1x6bF/hfa8Pve
noxr3yQGBEjsZJnp5yppD7Uj8weL8OSRxiy6TSbEjB91U6aHTrr5gx58ctCL/riCdmhsJOoRyB7e
RtATOmqu6fehFYPcpTwhhm7tjYJAX9fh2YxV2asRN1ndewfWOs9ZhEoWzyGThO4r0vS6yEM3aeM/
lI2Sa/ARVQB5ZxNiGR1+dSMYgFddGkzNoOgciAoBxWuxMufwxs0wRVkV4OjFUZpgdVsGCb/lGLvF
O5SLf4IYZbzEqkNOr8t+xEZZvhOfZMsK+xaQbR1HmvG9OTelAg4GL7vuT10z9gOj8BCIm3063nK+
aiqIEy/A4o6yidlqN3K+wz917/O3VfrKIEKy1q1t7T/PfrimdkRwZyNZtC8hpgQaYbzFGkiF9C74
jpZ54YOALnd4WEQyOmsX3fOS6lG5xNrVLKLeomzZsE/xndKTYM7DLj/Jhj7sXFDja6NuoioHE3Pp
B22q3B+WzQ6pZVDd0ZbecFHB4w1fb+w8nhu9NIZhXc3OtK5xB0Iut427Hcq4AK5z+2KOXLRHMbto
Pzc7DtDeu2RDY19lwoxTZRAg67Baz0P+HfWOhngunYQkUCBT0SZHyHaReBYImDUL89x4dSsOdG4Q
TMy6D9NFHPTUNPbag1gN9Ibuy25jqKfTbQZ6lxZgmteIDMMaeSQc5uZhXLX2IqYRzvV5771WbQB5
nfaVRAk9TqyVC2nXBxxEEmDtpf/qAbGKQAUtDsia+q9O8tXGvvllIqRDbWqLewH764U/MR7GnA1L
w4rEm2T2rsWj+juIY5MFB4kHUgxiY3oN4o1zI3K7Aod0XJ2QjelI8dlagPvy9EN7aX/Gs+8SuKPV
h/vvflvpu+g+1D2RSBvo7UDfqtqivW63dlG8TFPL98Dfb0GsXB3SCecRsFuzc+Ub0a5uzItjABW7
NHrfDaEgNgHE63pnwx6Wjuk/CAq4pevU5ReEz8HWIVhzJiPjlwxbzYUYWIH8SlsFDSnbY4df8MEz
mndtn7AvCS1u4nZtjP7Jxq5Y2xvXypd+bXtbr2bGSyf7UH9AHOH9RdRUrR3jqn98HrHr2KIAs25R
AlG7WbL88IXWv2vkugbIxsZvesH9i//pr6F9P3wd9fR9ye2qevzh7/6hq9dLhS0X5WYV3q+eVkm+
44DTWa2wn9yxSlZTY/l7afby4Dq+vbTzqVwaneNvqkrg/CQsE3fl4D2hbr0825KdSZ57TwXrs6dx
WGeg2Fzw1s9WvZBW/zWXL6nFwXZt2uyZx04Z8L73nwdIcQXpmPo323323tN+esXddu/F89qpGN5A
2bLtMscAp1drHG9FYJ6Fz2cZYrTaeC8Z0z0lwabLxwe3Mr56IiYgTAVATaPUdAPBU4TyUURMdIDD
mwMct65bYtvdl2KnbeYc2nDjrF7YrPdW93prpNfSVUPrPLjXb+sewen26NmvNkv5klsUeV1dmk2n
NLQJXhEWwWMGT0jrEZRUP0B84n3z2+qr3bXpU1Y31qaPlFgLk3QvMTS6tAO+plDxjUm0SEDMBUXg
+ZVxvzcct9pQEoFG5dO74Oaobzl8N/Cy+Ku7L55ipAN86YXQM4VS303BSYv26a6KcfvLoSdQP4Mu
lLZphaibopMsgwhZv5k5rQYxOS2Dym/bRwPP2kcnw6xqVbKth4Y+yiY1tw1TETjsMNS2P/yjIctX
fZv569hY4q3evec4b28co8xWpZLZF9Rqr0afly8FYjy7Oh2cUNuxG3oQjaweKwgeH6oRCbhe8OwL
HiAggIRQwsXy4vhctnNwcp6I3cFA8EYYRyGVdbWp9Y0YZodcvWGHJMbRr0wgdG4aplj98x//+//9
3+/D/+E/q0uVj7wq/wGZ0kuVlF37P/8EY8A//yFu9u2P//kntS3TpsS3wIbkUeYja4P5718fkpLP
7v9LIpbBoylxTo7GwlZxgxyLJ62nEoX4uwhE8MgjYuhTjqJybpz0iLSe9WR06ySvjUdtQUHRGhpZ
/JIXrnpkNoCFWS9H1KtJ9Ui59A+p8F5T00XwltXy3QV2Z3v7TGOAdmlfZpfIte1LITPrxRsOiC1Z
z6JT8oHwchMLx3wB355/pISlCz3suzHZCTDfBQY4SV5QkQVJrB5B7chDNSUzsmWE6PXWhj4WqAuQ
VFnmgqpw6mM/tAyXnN0kFQGNzBygNAclhMlgboHOnF6Uj9BuXExf7BrPIVtATy/GS/1QzeTsulfM
Pa7iBoktHLS07T5x90OR9LRykhZScZnDrk7fvbSTKd4LPoxLh+d0Mw1J/W7V33Po5T32VhFiy9Ej
iQUgyP7WbRDd3+txQ4b3SrnqxsxZ1ijv9lsfO4y8KFZtLFA7XEv76gIUF5KuLxDiafIztsWhqlh0
JVMfXUG1am4pUmkIBP5hs0WvlkBBG2EKTPBVpS1oR4qCBRZAP7irGzleIS6dLv773ee5n28+2/FQ
HEhMylyCLwP7881XFgadirSITm1vuQhuQjIy8H073pjKrFdD6ljvELvfdjhkPqnYFwf8Icdg4J75
LvD4w95hgsxc2csrAWtFDRVOnbRD7SEOrTqdd8vsISgRmH0/HgC+SM+O4aZnyFdAKUYiC9cZFOdl
OhtRU46bMlNPdz/ds9KRnfJv2seT1AYNKSDFRjk6F2PWqXULftKjRPnOBclkZHRM6uKZ2QED53em
WiVlbQbdIB5yP/XIhkzugWTEgmZbnvEQvKkABWfNo7bdm7Ss3iYV42GaWO4SEATstgqRm2smoNKq
xx2ie06YvcpYAhgzB7lYbkMGMRWttRadffpg0zExn4robx4joFf7/J90XA/ZMBNEDcSxfPLpMZLY
OLDjaJidlINqdO57yRKBPFSYRAnIowfbOOieiFOK7/rA43WLE8TCEpQp3OtzW7AWTM+mYdVbhC32
N9fbFJu1I4EIjA8qftYXQjTJbcLaybFQXx5JtQDsLDG+KPPFGHQPN+DbvOqleoluSGXs+tIkAWd4
vQjse3fIm9ASBavo3huSq19DXn1nZuNv/9L37gb+Av+2/m77vARnchUwBKADzodkn8yNaoAyCRxe
JXsE4QWwTmMl4pU2xC3OLhWIy8ISz8AYxEnA1SxGK6sQmdbON7syaAKGRFzidrWJxqC9dgoQUsL2
4WNYkciV6xgvIK4gO04bAo6dDuTRevzZGEkIhDi3OW9ecHegysAqfQFt/Jtp7fif1+hL3H6Q+yWZ
9H/9iJ+n86p/hT4JpCPGRT46/L3naRXWfT3twBxpvXkIms7mKKX5LooKbJW7PH7PbUTYeGuQU9IZ
yWPad6iPxouIDQZ0R4fsxBFTRgGz/Wxn5W2EbLNzH9nzyGEsvXnS7sOcXqevgmD+N2ee++2p18UI
VRxHBAWa7Id+xQE/bu8UAByBfpmlSQ/toGFSS/0yc03uAqNRoUx9fvO5UrBFizDAXg9HL3pySWsG
7QSsotJI275Qp0rYHJLbgOzqpvZTO2iTOcCnYbxeZJ359JaYzAwHx27WWk8Y0jxgk3a9PNRiw9R0
1cGLol9yxHlbxQ92jtr7WXuYCKMOTahlL90IWpWiMYfvPXGCouDkX8xpTn7jsHfajXgxOaZ5ztgL
byZ6Qmq33TlGf5J2X0CDZ7ZRlJif+JAj2I2CjU1se7mz0EanwyMWRezfby6/nYXnIwUyVE94vJjb
2wJt89K2WNuonbhdOap/X35eGwln0xR5i4Ai1t+v6QPrvGwbUuFWwsSHH6DG3rEExOd4d9bXJNh8
h1ndopQhqkASIQ9ORp21aULNuJr10X2LFXtBOiAq7mM9rWc+2Sx/AKLi0zQfMiAkFciz56vel92u
eh/fp7XNmz9Z9/5qqG292k8NkHxzSNJqA5mxaa/8cdr7+I7Ui/v41mtyc697umlnb25CTy+Kvn8y
34d3V91jPWBuC7307kMakQWGD5Cu/vCbj5o/TY/vjtrWIlAXskZaiwx34kE3yUTs/WQGplQdqN9m
u0GGX5P+3CsrKHKEeVy+lR0YsQiJl1QrMmitBd0F93wH0bjZ+nkKrCGYsmf1BmhcooscHqgqBmtV
lu1Agd4a7VOZo55Itmc8R6AwYjRDQLqSnPKIOSfUncaLvkmLjR7eJ9q4F1tZRy93E6qZfq2yIuNn
2tdinTWOeQAe/hdWSg/bru4DIgYocrXMAl1EjgDG3JDRy8eNNt662qqGyCkWKZnyFXgFXm9D7QRV
YLwqDWyUd9aji1LI/mvkZ84qpak6dzUyc3GZIHM1B/bvQ101oYcjqmOCZo7z32d1xYUe2m4BRj5l
qbXb4YGW1Kgm4tz7okgOPkvoVJ17kKdvRzPy16T22RWBSGPhO5X6jnppaFil8qeXJunCRW3ahtks
ActWn4PvwHjDFli+0Lbw97ZscN7vDPkS90a8lTm2zXq2romJ+s8hWenZMU2s0GdNu9GzMReIoQsD
AIMCIQJfvkMz29wBEVItI44jdcuxh5JzM/kZdlNtFCdbbQTmBOBj3dVTdydtc7KiWnpVCSZ4Q/qQ
L+bZ32yx2L/tsAj2yC42y67recy1P+2VB+Yq3xIgbnJTkD/bIFGoZ7J721XVQfd049fQZTbm5m7T
LgYqxFDwB8IBPYFTYRRIVyXhWDLjeGf2oLmZY4uAszWza2RpeX65T2pfbF+TIzGvY9I7+wyXAbUO
2NCpA3yyLM1k5VNoiinDOph2Dw6wtob+22+bHiGV2J19O3qsY/li8QEbWJXH1kYV1rvSmde8oP+a
DH9AVtQWeRdyr8qDdgQ2pyiR/Qk8C0lTPfZqIpEGdn/Ppwo04ojNrOJScAe5SGhbdz3oqCpUCHlh
JeWwJ5yuK0jnsXXZPgyAmYqK9o8m4MZ77KxBUTJjoLFhfPSRvri0Bi42R6li1VowZc5iAGDnW8I6
JBIr8i8V5XvFhI0Mfvk3/3fL8T5vrfHGpY7JHGwYiOeRT/94awKpHQOc9lgPX8oM1L23s63VOEVY
oS4J9G/z2ZaDcLMbu2Snj7YoiDSDzAPp5x3ljdL5UE7Y1/4VBDyXpNwlrnUuo69u547vHs6P67Se
/LULROBb7yPBObUlYmtJCiHgAhVkJI8e8yh61HaeOV1QN52NJF2WXqDViJTVvMDv8DPbTR5UxeQf
cKo3Xhz+1SDF8ByxbLhOXB6tSPFX2hhk32OLAUaghL/GqBgNKz8h2VEVpA14gcj4WxpJxDkBCjAG
thxb3sdBzdsTwh+P0sq6XY3P3HlQFbz1tO0/DvVEwwqwV3TZUhAa3FO3qPWKz6OPp9acyNXZXJeB
Ph8/UKBHoqTj2jbicpmn9r/yPinPjeGzZ+SzFyWE6l8NWneHyLehDWQZO9qM+XHKkS/HW2fqbMQg
S+v51UD0pF4QrsaQlRMCQjYpfrjZF5fy6Cfx8h9xI8uX0rAbxCw4JZsUdTPpl55AKmLEGVA/mB0B
nliWpuVBP4lHBGHBkNYXB2RPzS8ZfolPaXXKTlDEENACAP9yC+haqAs5fUsdMg85Yz2KGss+RWa8
NmkMhhCvpemmyK7/PQbg/lsAilqEIDoOmSPX8ohl/zkG4MtGNFC/EceqHZ+H3Oq3xE7LJ+n6w1o1
Ux3GtVM81SJvT3Lyr3025k9VAEShsUYqLH0r2yIcm7z8OkIddzkklbXDicd95NPwBBwZ7HTAzZNQ
csQ3hl88QHwWKbOLr4PocmRVh/oqpJwONk0KFBLP0KrXFiyL0LUYX1Mm43ThZ786sOTa8tGHJHno
Fe1yyPvxze46Y4WKcrrS9dPCwLseeegroo/9NbHYk/ZKG/OzV+lGxd1LzdfKf3sZkcOe/vsfHoG+
Tw+WOfbHHNMBEtZ1kfKa3zgfQn9xPaa0RBodJB5Zg/d1OR1R3DYeIbo2HvH8eIY0zLDBkwcw+hha
6uOCKkTSXT7tdfJVNy2KOYYFrePvJsDv69tQz5gFKtitmgEXONKmCfFw76s1EC/+gubUXN7wyhlV
eNBbMZLwJn2cSucCBHZ5ijOMSNVPAJ9IuhzSB1RDvpGmck/NvFl3554eIqoNqbraPGj7rWGjeypw
rgY7PEvCTwsgbBKf+vLmX/tgPek8QKyTBLkz5GdxPIuXUq4TUa9dowPSBBlYuuMMBczz0LIQ+8dz
9hXQjT6EhIRcoxJYPTGTTxu/jZygy1z5FLOxPCHz/6QnJyPzH4rka8mvQ5mSb2BZJgES7+xUgDRy
D01B/I7EHF7LVIDt1Uh+xMr6AvbT5tjGmbUAtsXAX9/Lv8d5jbRTKd9NnowzZXeyj3xZXToDkaZ4
oMV3BqKMTx4jZ03w328f1//3u8fHZsTHpsT3KXE/RXyKhjVCAoZ7BBSgPKUJDqNQ7f2ieFcuG1Lg
sABU0hn8dgWiG2Px/b96qLI6qGHcgqoFlf9dDbVg1fKTHs52KCkZVz16oN7Uv1SM8QeZy9sCVlvx
yWXYc0dQP3mxXTLuWpw2UZMxBEUGccIhaslOCxjLQjVbcKRg05khTBa4RgYwPPUuGiObDFm2xB4d
8aBCuG92telaEf1MCxqDL8kcn6feHJeiofYBuGTejfh+kKl9BOlWvEh5WnznJnvwhEWfIfdTg6wS
EV7X7OOT57X2sjZIto9jDnwmathtNRXOvxxkSP4mrmo5nx+qtsXwKHU8y3OwefCcTw/VOoecqqw9
eaD55OKlXxd7C8/fCrgMdKf5ZHlrsiTfRL25vZuqScAPWVy1ukVlmYBgu/7JR+6CNEV3+7FxlngS
8AVq7/K9tt2buw2wkmxfl4oGqSDlckqUGcbMZ6vBGuijX5ug5ZHsJ498+hjTIhwmmiFF5+AADgRy
tKcINSZANMeIWyHFv4mYVIsqMYuNoSYP/KNRFu+Jqh6KUYCONEaRzwW60AplYl4BLDCGutF+TVc8
QHCgvJDG9Y8lXuQdQmXxKx543cZnhC/EnM4zaJovGySUA7tygKLRRjln+zokxQHFhlaNntA2wGZX
7kBqbBz7fJHOHBrYPptLgtto08+P8aFD4cGI9BoSNeVZu2m7b9bmUtiOANs1Vs1uCOaKU1K1Z7eI
EYmWYgi1KtEkLfAkEqc8UntIXqCjg7MgWBkcfDHB3JwN4YjoaHgDNqOi1M6ON0R2g7qoQBCvxVZG
hClwlVfdgEnYBfoJpcotrX/Z+iyallHreyFLEuPa0azZ2Q7E9AjgQ0FVNXyVZjZq+bvYTHdG237z
JzpcIpKNF56a32k11uvOQpXUYgLRJer62h0uGe3vDbYB5t/d7JZtfXoUubaD7zRSR6ZPbde0Pz2K
IgLtsMJU/dGigCT5KNYwUT/u8lMGOQlkpQANzxPZ9essqUH3Iq6j2fOT9sBprbDCHGz2YzyJzW2o
ZxpIRSHo1dEgVrMP6kOOlsWbna+aQ4Pa5ScU7TRPdessfcAvgQHBqGhbD9+xvtxpDx/JL0RqAYHU
s1ZuAJlBTVABzevxHZaPbnvQc6hduA6iMMI+GZpHVAHRlZtYQKgUfvOILB9/7N1FLP1WBCNH7CTt
0mKtfRlpgJAozRNgVViphmLdgbIZ8ZyEHRNotCHtvHSU1d4Gd7OfGf0OrPjrio35cGQWhBKHys4O
UVxlq8Q2pi3iuuwREh5vXHrxN78Em4rBYvci0wiiWU02hV5WJ9+gArWQbQlYw++VMmqnVSZRT6AV
YIa0LHe1NYaGl0/Oa2+rcodyq9DFORY5xOKQDagNSZqjX7bNUfcGp8xUWEpwiToDo6vbWE+hbtRe
pJCSvUaeU9GjrAqQtYhMhNlkLMiIx3seNCZCRIjfOM95NK0J4H5XPZKltQZ734eRnstlipdxlWz7
xAPBGR8n96IMA4raSGEtJfjQXhJfvViWdH9UrQT+zMnf7crFSQRMGsc+q5z9FHtk2SNn/DDyKVng
8YwvZib9M3BTQNJBbORSUh3ph02D7UyzqYIC1T+rCn9qtuA42ILpDOVFVgE0KWp0FvVv4SKHg0fB
HVBf8wmJrYe6GXFWRN32Hy4acm2IgUNAHSE/HBqQQKXlMbOquAzySBWgx2jZSisyowTFfKDbm3hz
LhJnxdq8Dm++oAQ6iKp9rlmRBnpPk4wlBWsT1CD0cESF7NUe05UJDvousBIonyEBvjM8+jMCpvCU
RKOBs1pnf53mf5LVmPssHbyVm1XtCdgNVD2i7A/CSdnVsLh/8X54lOJ7NVt1b/S8wCwm96QyAYIv
VIBBqi638ALQUIw8ciKg3LPmA/7ihszQAIzJWbQGs44334zJ0GsGFer/ApdtHpp0rJeNjX/aDfI4
1c5GChMJ3xkVac7/RlbM6K4uf74hI7XtvpZnhburqu4kEKg/uHZJoJgx9xAxOfgMtfSgIwRpNXB+
ItQzQysStdCeYOgAxwyA0is94zXEXltqrpBtHLJGdKIJstQGuY4sXBk40HZdj8RIoa6OBuTzO2wm
wdOqmgzwwao84Wu61XPadL/IfdEspUdiKUK7GnEbzFEaLRaneyDO4XjLYULbQAaLuOdInF9G7WON
phcMIAfEvQqkrZ+AH5uCTwJsNtYv4G2fHJnkLyYZE9S4teMyg7osyvebdE/nRvd0oyeIn6Pa/698
uANyW8vCSStKRHqppvyskzOAsCYXBGPOOgHze04nYPRcAU+dgPk9p9f9Hv153VA0eBkSvCkGyz2a
rBML4nHxioLOaJ1yo14O/VS94s/pBZKVOURiMVs6BhBcklwAt1PPgha3RX7b/LpGXErxOhTdr2vo
RRMobgOb2NlOz87XQIUWuSDapZ4JQibarK/hpINYAE44LeqcUSDyZLW1cWTeVfYU7zNvGDexZ/Gj
A9bCdePH+Xl0Ruv/E3Zey3Hj2hp+IlYxg7ztnLsVbemGZY9t5pz59Ocj5D3to71rpqaGRSyALVlN
gsBaf8DaLrF4VhDVqv3yyL1EBjOAOHaUbZSVymMg3G+TneUb/AXolTHE2OKj8s2TpeT5IM+UmV7R
FeZ28kx9xx7jz7gcYfapvikVyM4ey4Rry4sk0v2eipWlXZ05xGuivojk1z0iz1LRVvsozP+S17lW
TiIxohyljIa31TT7lGRGf+6zYDjLM8wTf5/l2HLtzdr5GBEOI4BsOSRuMA118N86t6URPHlVsU9w
Sb/Kltaq7rZRzGk5NEE/Lrqwvkqfw2noXhKt0Pef/A8rA9FsN1aD9aeOMRLxzs7gazjspo+xqx3l
ujZG/Grrq14P2Ztl7gjR+eYRivFKfpKhjD/4oumg4H3EIEtsxxRuPxoRGcp1RgAW13cX8maN5+Y4
N+WdLHvvTRagwVHTMSCQ97LslU05WPZW+jcsGZC28zIysVFzcHXVu6gFZn6LUCGZZrpVuZJBOy69
y+gU/gq5zGiZ+aGBdISaf/xo2Zwa5L3kL5bq1e9e+aNlc5h75Y/+X9eCe8g/fs/7tffB92t73bW3
4GN4I/ZtfnROGmSAY6blTrR3ZgR7JBHsVtaMYGXmvo/oaORHMLpzIPcFj40aujXobK/fQY20nsI4
+uYVI0ZSlkGCQVT9JrIrb+UXgMOybKivsVLBfqRThlwt+ebr+Ce7um1tRBskL45vBktDb6pDianL
ixo2+coQdbr7aCIHujZCu8T9gF7PFf1WiywDRRY7ebHQKtwnCkK18qMstXOPiTO/FOZev+n6C1yE
V3mpmYnwqDUIlKqoj7JdDQA0VS4bhDiGzq3p4QqMuM1DZjZLiyXsVfHMncj06EdaUEEpNeE8CW3U
t4Ftip2RBOEjGJkJdSeGmHG7jDbIX9oHb7YelzWwbmJ3hDUbbbaLSPF+jhoyavxdNPNzz98JF6qo
OwrAkIjEgfVl0zI3bTMXZwc67DTTATLUv3YyFIauYK6ykZaVbXkZcCNWg/MVra7sMPVD/q/zYxfN
u8HYWXGGjp8fRA9dWYYPve03R2WawI5apb8cG2DbWoSmzNx5H+aLk2GwA7yHxwIUQ1h5p4/QPBy5
019TW4SHyBqBAQHJ3U9Gx0xjY0cyP6+9nxVrvwjiTeWbw7WuxIMIbYGUvhI9Tx1cJtN1b42GcV1f
pn+ptl4szRbIrxVMeMxW3o+sstGatEH6jWH3kFcuz74yNIKZ0q8eytSN30U2YiThI4Xi4Pu+Vodg
pU/i2Logl9j7UfGw25mpYgHf/NzuPbd6yALtWxSMxSq0/frBz4OeZX+1t6eR6kiea/1ZROU+Dwss
gKBdX0eTupsxlcMHogC9pldnUrWrxBc0plhoatY+A3WenpxIh2wECgGVNCyHjPh7j0n9k51hXo1c
Rb2s3M7ZaGHsc5dmE7rFwgqW0QyFKvXcvMFXbCHdZFvEX6p1mNngn7QRjIq0Rqg0tLRIl3cfpgiS
Tn7nlNdoAluNCXICmbEGRYrN4EXDWtV5lqas/RrGoKcapclutdXHOwdqD/njigSfoYTrIhx/uHky
HdK49i5D2ewtE0tr/FGViwzJAxkUymBBNksA6t6lsMJyY0aJtUaDs32IwDJYSmM9ycM4ddXCC7Pg
mCN+9ISIqL3VKvgzcP6tJ32+APjXslC6cTvA8z3FZzuMzS+ljsrDZKPnPEaF8aWrtJFicmNtZNPO
nWpR5Yl3LrAV/eLcokmnfsBKcTUi2oWlh4akU+V331sDURIXZHnrGOa67JIKGDsA8sRNkP6bR7hd
+4YzZPjMNzHuktGxl0Vu1ONCndO6Ys7yUpGZzpDE2oWd+92mMR3U/1rTPo3mi+CRuqUiVh54yC3A
JM61Si3vATgm2EHLsLeVj7VelNTUWuy6Xfb41q3AUGpr9vZo8XX8qw+RanxpA3W4Dd66xFD8oQ9f
q9zybiWvn0c/DNiume27bLVWlT+09i5ScBnYoJwW7+0akWjL9NNlmdvGI39q4xEL45MYrno8tRt2
tvgWd1p7cUSRWqvMIJPnmyqERINFz0p2jZp3o9xi7mXLZoF2kWet12j49p5kRI+q32HZh67lsNNx
PaDIikPxZPo3cG06AiVWc7STrn/JJ56nsc4msLH58NIzUy1LdbD3sneqMtyjwdzvKS31L3qtzlvS
stpZc1NJI4RXYtRqZW+kWwVCiKpPhY1PxpNAANW36o3sHRGG4DbM7LXsrUbWZ3qUhgzW26NjUo1L
guSMcEikqEZ8brpEX4smEauS+XUnK1Cd7z7pE0p7LVmdJ2Uw4O9V27YgbbTrQq0+yuqRn47AebLm
Udb8vWRcO3Pr774scepHWfEXPHrTqztq6o/UyJ7JlnuvfgqS1cWq8OSOlbPoxijHAx0BuUVTDeKs
g2zEx8tCfIqWl2bi3NiBQm5Lr/Vr2hw7JY0RIwqcte94zRPQTRCTkxZ+i4Q4DnUASrCi4JqZufVj
KB1gl4Y+vkLSbVd26+vX0QviXei40eF/fVIXJOq6UZD3HJMyuQTYIFyozqBJWMdikaBxc7l3yLOw
Gd2tT1E3bHRYB7E8hk2m7LPCPsshKvVunXveyk9qXy4/hsiPvn+gMu6zkmp95JU62Sjc4lSYONMW
/j9Iv/l3+egx0BNZm77x04mjEKEqwMC4RemrsHCDQ+qX5teSyt8cLnqz3qNXHK/Dvi/fbOF/J4sS
PQRx4N8csBUfVwtMU1dhYqSHDJDx10bbyqtResJBNPZPdaypj3WINCV2yR77vkZNmcH9g0shHeHx
X7Uaexsu7UifltNjaxctZEs1/pFoLUIiof6Obm+7gpeEiRQqKqdaay5JihSQM290jR8iBmmrBeBo
F8x41gkB0xB7dLx21kEa7wKnW9lAWALbBcjaN8gr6L51sGcre9R484ufunCvm0YAQh7yCZdW1aij
paT6RDMdqEVQAZrQB/JVkoFeZWCco0yEOPdo4bCRuIUhQGTU7vzDZwsTiWXIveYqIJvsHbsGFCev
MH3qOlHgKIhTs6W22+A/1icI93x81h0RgboqQDRcqFCHzrb1QJkGp93sJg/exJne9wc5IpEZ6qHv
MtyeeflqXvA9lnRatbMc6E+BflWB5XEYLgrrjeNHSMbhF11C9Cbmh0aGp/nMLXt9rwv3TcZ7kfab
AkHtlTbDnMfC3qSovJ9CxfGVlUqVHioSNTqEcuJrBRMC44IqR/1AVcuVPuOf5XXmfJZYw+6fC0b6
f1WMYO4ghyUMyzYdy9Q/1xubBLZ/gLzHuTNIF0pSvE/OZK9Gys8PDEMyIK7Te4G1+ujW/Szb2QKd
SM/X3p1et/bdNLlXW8vdKzzU4JzYzlq2ZJwfqx37lmzAvIDHUc88qL7RLj6oH3NM6NbC4000V1ph
cVuaTSlZ8Xf3C8id/YizcdGOYY7brt3vYAHrqIJEg3rRsx/3n4bzsnv1y8LCYFyQFJt/qXTwfv96
9+v/6BDmt9RPQK6omKJWWjy9szJMYCR8q+Kg2wD7Q+dVwKXPKn0t44rvKKvKsVWMg53kGT3DBxl3
JiqNhRZCUazJgyZ1GS9kR56T6dJsvbxqdapfejegcuia1W50ypK0qGlFSz+vAOxgi730x9xb5Tkq
5CxX2Fb3RtMs29bwARcM/tIxI/VbHaZba7DzL20TBbsuTzA/8h31a8UfTw5QlFhbpSU5WMtQkFt2
cXLyzLB/GmAWrZLJKzfapHdPuFCYFyNKTr1VedBALNCPwagGR7jiYhn3MUi9tNce9WZ2R8Pwym9N
9TGZKFWwfOwXQeJQTeQL1VBS0tq9ALpP0nz7IWxaoFJ6lHqlXj42x+nRRxpLWVozjZ2d0cKLy/6I
2dD57ofTFZm6jtMqXMtYPaCl4DYkY40Zmt/bOZUDESPmFITRdxnz3VZDZp7D4Ezdxuhggv5qIsBD
HpnDhXBi7WwY0/CCvcBH6QYYYL8vPYoJsmKDv4i2cKjHn2Py+HKYjGuR6PYglEayl8VX39/n3jyl
B/k+CmwkvnJwefIkyvegwGGJ9tXVNtrgCQfeYSmw6sXzwA6eUgfIayzAAfVJksNCzQcc6uiVg6sU
fXXFnfgKuuLRyc38kf2Ku57i2gQvGReP0Xxwg+Kn39XxUY5g/Q6gZyiXsk+O8sfGX3YI/CgpIPEy
GIyDPKvZaKd9lD8Nqa0sQLQwp3vlcBt1MPZ5W4zvder92TELEi0C0xjf5RW8S8ZT36gHLSIZIgkr
8pCrHvtVPBm3d9ZK3TqPFB2qUzSTVjSB6EI4brohCDZ9FKN50EfTWoxNcFNyR8EXEEWojFXxBrln
FVWGVmxQWfPOnbCL7TAO5RksCRJJrGoXQJWWWmXYj6pSdy+aaW0nHwBHkPrdS8Zetkbs9QajiZJm
ME3oLkybxB179tvD+BjPLBKZGMxSJBTsMFlqc7P0qmBZZM4qHI3qJA/MYVW66lXu4n+ebjXncw0Y
QAe5am0m2NhU6j8Da6iHI0WMDOFJIAe2GA8goG2yi7n3cagacQ2iWjk6wnE/Qngq2pLEtzPb6few
riDtNYK0w7uktaCpkShKi8BfiLqx/2L1Y9d2+ZcHQGXpjeQbESHXjuPQNTgLqxa+jvpOjgw7uA1N
G4ZPrGsxx4RKtq3r0eN16ZUnJGZ3umupD1JAYm41dftHK0Dw50HKR8x9lAH/6Ou0qVzEkIx2Y1t2
T33ZWqumi4eNbKaYpF9Mk5Xb3CmnIXcQCZaydclsEFxhHiXs9Dr92LE5Wphlq63THscbTXNe4TYW
B79u8ufOLB8NHqZvXWt0y0K32Et1ZXzjB/cL2WFmeHxkaGg+uHnbn4QCMAWu7hvEH/wKPP5bKF38
Hbb3uPtoVpjTw0Hougt/GY7ydDRKRYMMM+tm+bZy0mb7Nn3wrWXv1qhhDWOysOpMOZKw3w2kYiho
5mjezhK2zqy+7WFcvzPnpowpUKLWnW+Q5Ps7piolgBvgJTsgoOiBOZ110dsyXQ8t6sBe2CoLRMeU
N2swn1ApsX65+kPuRfDb67HZ++PgbeOSArUbultFUJD2WsPbj1mcrz9Ecch0f4rz4h3e5/FwF8LX
vuaWBP4AzoNq2wN5sOqh0ModdoL6ufRU8h1z0zN6bWVpXbpsqLoCEvW9fl+hCPIhz5N2gNeEbx5S
D2efEGsmJA2anaGn4kcTirdwGpSXtBqDDUya8hgDmbkIPW9WKgnhI3DCb2OfkzKOR/epCUZtV2UF
L8IOiMmK5fIt8/GjU8xs+uNMUZT/it3HoXy5/+fnWMzwzj8JmrYg7yp0/tdsSwUHSv8fKC0EBH3X
dor4ZKcO+R+l2uf8ob90RvIjF0AUI0eNvwhAnYA6Xr1UH29li/ZybkdfdHyBUehIpqVsjl3ub/At
YAsVxNVScVz1HVyW31vBezHOBaXWSLdVHqjvwXOjOfU7X+spUDttCT9QANTwzH0w1mIHI82/pH2t
rUvh+mS0g3Lp1+rwEsFP8sZOP9sNck76iLY7C7TQMtUr2EX1Cq0kOcQjM6rXqNd7vOoK1usunm4y
JnvR74Cvk4zmalJDVoQwcF8tUEFw2hXlp1Ovy8g0f9Vu8laGuf5FSe18Vek41JthCCA+yICZh9N0
kVdPWdK8GvPVbuJkm9b3zJU+V60qsKabtMVjQXrJjDHmM3aS/QtIwTQ/f4uuKsDa8RUK3Xb0z+ht
E8dlQHDQFsb2myzB4YzAezOCmpr1DejKrmuqtVFo6fqj3YOeb+OfABC6I4YS3SpRPDashY6VuBJ1
R9khzz7FBpHO7DBv2DBTmNBLu37TwAV8N8a1GXfVN3VynXWVOywo3Cx7iSLvPGgAIITb6bidOskZ
j4Hmps9LOYRn8NyOHfbkoT5EKyRZzHWgOsMttjI8GgZ1+pf3lu7O2KT/d8PPcERW6szYcAxs2f/H
DR9bldNGc+6p6ip/W7huM5ySOlv7iFBCHEgqZ9lGltjD5l94E4y/UddRKgEd+3HWWxYpiHtbjrk3
5RkAgt+XVKGn7tph3JL4Que/CJUNqrQ+6wyh6luF6uXCjhQX1D2Hpii8MwkgY6JI6W/TMvGPTMhK
u1XnTSM6W8oSYHq+RDdNA7iKx1vaZzbZ/dz83bQqTF/4N3IEVYaEDFMzbONPwzCqFAhDNO9GWbP2
m4m+UuVHa0R9nOaDbMZjzca6TsS6QEB5jQOsudfSrngd434buDzfsTlm655s1gFxX/FSILrVZ9wM
XtAFa3hu5WFsm/YltGtokcSTVhOAWUF3N6jXXE3TWtdaGq7BOJjzY9I9+6ZV76mnFEvZFG5YXqnY
nWXL8PLuGWzb0ti074UvwpMdZmRvndE4T4rznwNA4C3c5r/ucTlMjpCxwByA8iruqTJ096pbFbV3
pws2GkaeS5ZWaA5lRvWjvqS6We4Hn7oE4Ji8gwnN1/D3NfJqBeE+Hu4sJu2Su/GqTcf0lOlptK9C
auT32MfpAHDs1M2HdCD5zo04UXPnEtkRjqa7Zye2kS9dfxrDmx0e5Yv2/no1BQYNZm1Rlcuo3JRj
ki2DEoqaHFeP0EQ8MkCbIO5QNJoP7AWoi3lh+rutR72Jthbsheg/Q+Q4OSIs4mgdGRGJ9lSz9qHm
PzUwBVmbJSDSq45V2kc7qgr9FFvuQYtZ+n3EasDgkeUOF7s27JuVofVv4Ys8AuzJonCPBTl5E724
Ot2oPjZGN8sj8KDJZlR76qNsyg4Zk4Pdcdz0eak9ypCwwmbtzgcDAG86M+wRAPd/f+YYmOq+mD9T
pyxZesK5hYkfritV7bhJp+45691r7ujKe56E3rKxnebkJ7b70NjWT6CuyrtvJ/7SRMr7klrNcO0A
+ixkBzihjI1rK25CiYERTSE8xPmKyc1fbfa/T2qsluRV2mEl43rd79PAqVbFSHGgyyfzWgGkW9RJ
o+w8wcYV0asQNcA62BcTm4jAz4x3JHTJpKjl17Qx6x1V62Ej46l2i/Sqe6tG09waIou2o+sZX1A6
Wai6hzQCsurOQuvicpkaLRM0Xu432YOGlX31vt8DqqoGN6Ro802eBZi4h324VXp2g/yzzxlZ7rdg
hNfZRKq57UZRvOkeOld26L6wWqKq0ExvHS8Bkmb++O60yatdV/6TsJrkJOMxXLv/FS9mx+n/MV6o
lFH/eWVjf34nsjOB12K7GvoTQNE/54MGM7ByO63qU4izObsqlBsaVw+vUNv1a1UIgJ4zDacduEdl
R+z3f3aIzMLFIuILVTCBuBqDDfJNjN4yMCrjMVUN4zFmcRm3eXaWoQl91EOrKdFCdubzCJE2Dk9j
F+xlrHYh2/u9H+CCme6noVKfh/lgMKclavHTaeHNdXGCe2EXdfkKNgLiol7SlCstsLt92Fv+uQU3
srSyQN1SDDEeci00HhSzpODfj/3BnNUpMydSN7LXiu1dWoPLauaxHhP2A1mu+3VDppMxd/4I6Yb/
LyQj97+/CosqLfhJ04CLQYLu0yJTrci2t8hc9BPIv8FzTrydnROVEOdUBjmG5aVVMlEQs4Nm7Bay
B/mRiYJWEItTDHWPq2RYXjpSmyCV0nmbqf1VxcppFPjyyQNibjM7OHmMZl8+qx0QOOuwBIoqi9eL
MpLg9pgy5Nii63rmaERbZK+ppC2Wrf5ZdsrrC6NaAl5JHjO93julF+y7mcCnzgS+QrL2ZLv5O+hM
WGCZzfkeHq1p7xVKOKEIHpqvSb9TSAcEC9/FotoOIiD1IianHMxQnwKdgdyLH9UoRURp9LSzkvju
zqhNZz/NIr5NW/cbyNFJEwLJb9ufIWDq691NaRwwfNHGTuzutkkZS/NVYY9L/GO6TQEb7dWIHWMZ
uhSmZdMW1S/MsfoLgrLWa+CUaGy3DtmeQn8ifb5SZkT8Pz+gmvYZWCsofVqCJatpUbLRPu89MFFI
Fb8Jy9OH3hlruWYZA58cUsW7CS2xn9WU+ncNHOgEUsJ+HlQwftBsmp3sRbJv3JQwD9d+ZFnPqA76
UPSnaJmHrVQ6coDdIbhCObwWZbGwtML5yxrKnwE75bMEQNWhvmx0fXq2tHJ4ELZ6keipSlGMQ0aR
aymbKbm+NV6f7VaXiRaTTXlrW/FZ9s6fwfcIJcEpX+J0KIdTjJbCGs3nYsGtk8QbbpRgmYYzIHAW
eumprO6Lod4XBlWzL7IJ+2M/DsXOtXrz0EvVDVBxbHXCrTYXHmLRAt5rmQnKoLvFWuc/t4qD1mKR
IXkxa8VSOb1VUFrXQatRih5BisBcLY+NNYnL0FTIeXqV8V1kjzjWRj8yZ3as1FS4CXMf8Caki7Ss
ZRUOXBzYiLuokio8C60rX9NZ2XlGmyM0oOzlsCAfq1ud1HxBo/UUd3r2NlF8WdoI3jPROPpGoX1M
qj4/Zr6ZbFvwhQ8h3uXL5KeRILSFK0iNdDoll9p87zRlXjMWrWzxe+SHf77frM8UV6FReIS44Ji6
odmO+mkWQjV/CFHHV49TMmBToXf9Elwbtj2S8inbpuX8v7Y9tymLQgO8j69mxh67AguURRqMsN+o
F7OH+JhD5KzhFfkXlYTqx0SipEzJ9eCDxJ+nJAwb+qXgq9wBJwqeYI+3WynIK5uJ4fhPechjWnf6
lTxgdrFSM9jEkNXW8r3aI62gj23+avUJ+5TM+h3P2nJbAPt7ad7umMdMmTQHlWvQkOgzpdiopOU6
AMtqLyUQsh14s//zH5qX66c9FhlB2yGxpxkmqi2u/Cb+2GP5nt1qII/xtUM98gmOhdgIfUzWGOW4
z+xYxF6zxhQlMcN9ziK7O7fh9F12On1lkqqpZmlhrVuij7dggZY/iSbCf9xALD9rv7A4AsogWu3Z
oN61tDOVp2luth483LIN+7Vs2oFZHhTLcxZAYrpN2fjJ1qZeeqwK7dm2K75Vc27iIvfszokiGKd/
GSaCS800I7HatwrC2evIAvBmJenNz6H/9LWpn0wXMQjZGWhluQ/1IFrJXh35Nt5wSHfJ3hoZlZVa
d6z2FO9Y644GFiUZV1qkh4cOYcZDqfpPJR93lQcxF3n8eISWiA7LWsZQF8GUovEjmGY2OsKpAJoP
56HkTMkuH7mqQF2KJo/WQWSrty6a2nVcJNptmM+UkJg8kzHZ+7/GRUX/S+nUX5kaOSsl0qyHMS1+
n/V/n91772dK1PzL6o1lwad7yNHQ+SGlYejqvIjTPz2tPn5R0ZDn3TE1KnMljK7smGh6+/T7tNaX
CfCrxVgb09sQiJtSmOSNC/NXiuHfT2UkBQj5LX81/ZrUXtG6F69TnR12mfHeTNTxYjShu/Kszn5J
WCgupiifftTQED8+yO4E9jR28D56Lij5FpRDPha43ImkYCvVpqBd/zhPlPytHTOKbKO5MePJfbUn
szqXrB/wGKapTJ620xtFxcXU917TbkL5WreCnewdEoDuU2YNJ+RPQD0YxQH95OSx6MMQSODvz4C5
5F00yGGdDSlSxNqDUJx4n8RDu+20sXwO59S5OrXRj9CrD6Nwhq/WEJL5QUv02OhGTIkXrnNVeNoT
m6dy7RhOdG7cLD3yJUwbHXGwp1aoI6kZ5FXQZNn4bTJ78nTatgzD6Gp1wzeK0ea3MA/eFbfzv6dC
/Qqio/iOWdQXk5UNTzISiLljfyeNjb+EaAD1QH7uxyR4iFIQ9Fi4hXsI/aG/1ODuLnt9KPHtsv0H
x219csG9t0YbOV6hSRP5SyUpp52V9RBr5zF8Wxxi10K4sXiQIcO32q1j+/0luHXZaCOPkRV7RVNh
NIaoiU5tKb64pCKWVG3DJ7xD63WitOIiYggq1P9TNO0V99AHXbQb4uqvEoG/lZWpxkseU0HypsE+
gZfH2rOg0mQ4mX2SvWxtf/eqCSQmYDgoy4xg2boMrMmEe7RQ1Ney+KWGQ/hSuSNPO8alMtrFcXMR
xfRLtjAj6zC0zbtlYkJHLTFQNnvHjpbo52xqJtyLO9OmUMJSL21sQX6BbIXOqPfApJHttUwZFr3h
GSdHy9/t3nRXFoYaZFXr8NolkOd5S2UbMSbVzo+0ctVQS9xLeJhWiXNgtdFj1Kj6Y5T7x2TGhzUh
tg6W4gUrCTG7XzRQktn2dU49csb5DkVhb5sWd4I7wlfCfGXT6m9J38CfnIG/jQENB4+MpRd4x/us
186VbkgvGFw5Ub+6d4xA3Dcg7Y5SxYQ/p7Iqk8hbGg5pLXQbHeMilU7M+pm5xCAtjNiJJjsjBVCC
HBw6cfB7sLyisD4GyystH+gHRjeVfhVayjzrJNGltYtaXZimuVK8wjh+NGWPoYrwMgZtvFC9sd+K
qI8uMnbvbSkir5omr1b3jlixilUFYHn1QUKqzPKDhGRHzlGg0rRv3SLqgEjnu7Fh9jVMvonarSCB
Zqr9XaTTi1+5yrOigkI0JmFue9WeXiI1fZQDWAMUc9k3ehQUnQ4iMuONmgzmV4wuN3JEEGcJxkVu
C7GBXXrrTiAzAOJ9D+FX1Fp2MFkJLuH2FVfSuIu2KBxl0SNEdCvRC0sNMpNirtplaK7cvMxfRj03
/hD0YEDhVeqhXSwmedS1oT0mQ94eG9sG1K8ExaJBGXuVmK5/LqhXHWPkAT9afRyj8ySPOXpq57HK
orVagHNx8il19qmtRpgTdRRxeQ0aizb1f/ZKT/VVq82Ll4TmpdTaeG2XTbY0bDbkC2Bv3hHtaYid
aWwWGzec1j7iFGsU5sotJJr8i+JgyIsjvHKSzcxNVnXo1M9VE0UXIGZbzYkfpJBioraUex20DqWQ
YotFmNeYGhP0xD/SSkrEIV8LeMEP1XyooQMsWsdqD2YCnGFpdZD8PC2+2qVjs3ZBLlEB23W/oKAG
dJh/yKJ3F/W0smvd/mGr9jXT0Ud2DJGgMim0U04ibNEHUbS/A0txgn/rBzXb13kB0r6a0aVqMuIS
XkBNu4+TsNOycLMTj/z6Y7CMySHzp1hNjZq+Tzo/RvoeX26lTN78BtghSy57FSVx+eYP3i/NG9ob
dlPabVLy70O6mmLN+OlrlO6tgEk38fiy4tH5CST0eZyq4p3nCw5ApWUvJXvqFZeaN+zb1Y2J0PUp
6opmT7rLWrbN+HSH8IW9EOck7Fy0GZuTjHczvq9qm+z0L4tV67MACuUSatm2pTk2EEgkBv9/csIj
GVuVcRod4wIGTKcblyI2kRMJE+cbLD1mGNG9VGZhoZJYImSUTPlbziYzanTxLceiflWNkXfscWF5
mDwFfth8JTCWVT/Gl8qr7cdBDacDTKlqLfvafInhR/2tDWpzbVegx7y0VZ/qOnzz4wAl3g7ufRwB
bI9zt5w5fSM8jhEFNWNyvqmBt8r0vPqqkVHZKl3tLdC4MQ/cMBsHzsUJppx7LUPLvbZW4x/4Z32V
oXscWLO37E08ayLWWTtSFoOqbYCcnLwwCG6J08Ok0jPm0zEmowhnexf78NxlrzMPCWIMpTR2hrB1
2ciA0I6cRQL76uzWSPTIphytWpmDC8RFBEm4AZfC2sYLHvJCg0YQpV8QhrNeyrRSN34HxrKthvLm
YE+wlCNQFm1r0fzV9/kIT7afixEFaBkA/roE+COPI84WFKV1ZvfR8o+gHCS7XeCOzF+gh+bB9zh4
ZXFWI21YJ/O1simHjOj9LVNQZBtpIGAp7gV2XXV0QI05C3CJ7j5O63fpNQDzwP9tROAqbBIDxdvI
mOwVvoivnYGyCKPu482KLYZuALKVsWAY+OPNP6ZGr+94/0j5o7hR3uNg8K9q/8PPvOTNxaCKHVKG
mENYUB9CtNNywPo3FqrPIsUOYYhDvAPi3jzKgwzeu2XMeGZt6K/++Vn6rx22A1NaVV1HmzEhti3L
lH/s+8AC+b1pmcGRaop6liw+ye+z9MZboMFjbu4xI9AxBzULbwHguOOb1UMUe0QaM4f14aIOoKeE
XWc+6m7qnFzINRMGoY/TEBHyUXKtSzKgv5ta/dAMf8mGvAZ9e+wDlAZPvGHa+yioLpIoMY9+idgL
VVR7nReFubZmKRgtCMUxn0EboZpnxyHLKXXkYbTqk0qcOkU3rrrdgtDz4/C7mY0PraKHL0MUiN1o
stjXWqQcciCocgBoJ8zb5it9EZhXozT+pYJp/tfGiB01U5ZmAxoEiiLmzfcff+RCqTWyU7Z96CTQ
GrrJqilbW6zqDBiNKEiR+X0ZOVtPfbB1yz43qceb0y1zZa2o1atRNeMtw4XT6yLex0pP9TWGAr5q
ERNej2k43sIxQrCvteP/o+28diNHtjX9RAToybhN71MpV5JuiHJN7z2ffj5GVreqa/bGDA5wbgKM
FUFK6ciItX6zCmLcLRbGrBbspzO3obdJLjvDPmbFkW4QU252rLe+916p77mhGIdpCvV9g+bWQcZi
I/h1xE/bOGjzqJz3x+gf8wpEv/4f305hW3+IiiAJSVbCci2DT5hswZ97yqDPqkwoZXZQO6MDLyXq
lVUoKcT7oDvrpF9WsZ9k31zrIRJa/z1V03bZtEN+pUA3Hm3DJdNoTNV7pWYb00r772VsqYsB4OlN
NLW9z0z2UFkyQnZp/Ps1uh7zbHSo7Kf5Nwt/Kgt2/TjEz1Nq/4ip2K3Uzvy7TIvPS7QSlQ0Jf/Iw
iZsrvObACjVNlBcE7PIR1j6mtYNQd44zxaewLd+E3SjnqRjDYxJp7p0bV5ZFeHQV072T4eToZ1f7
9+T/eq4k4f1xqc9zJQlWjv6nv/vHuZKE9zn5v56rubDUJdvv8+/Kc//TP/n5d/94gf8f58p3449/
Uv7d/+UX+J/+7v/eC5Sv6I8353/4Av+Hb06gGS+CMssS/ZRi3eg+m6wGtSNS4gQ72TcCdkDTQBHk
3h8yzzzpM7ZRDovCbB+aHgVyABHLYtSD24Bx2pSnXystWhmTNhwMocF0t7PpqVOd8anm9s9Sr3yQ
Pa0wEOgslXxjzjMGpUsuFI+un/Nd1/sWNXFzkvNJkWBWpBfjqVTEAjDCALW1ah5k01KjWUVCb8mi
/h3DpKA7ZSjcschhgfxP3Mz9GzJYE3lMP9t3Shm+wrnAP2AIpsMwd0t2J9AUkxlGb4SvbHTCRaxq
6jlkmfSa8ubBRyuvctACgGxMUXyTZ+IcsyoCw+flcJ3EvFTQoV+mBgnrJrrIE7AXDJ5wUVjJKbnS
xjc3649yrIWLftWj6UX+ocKeABbrXgBfl38DyD48cAt1zIm63tIrggmldLNEncNtr2lOHj9Xi+8y
3pVCA0JVo79hhc6XAplNGQcfnO4aVtIb2Q1rcbQK7nuWNzkn7NKK+2XTzrcXZgmlTmt94zFxg6eo
mMb3wuratSW6iNIZf93Dhzrq3hv4FnuN4vtaRgszfy49r3tU7SgjEeGb6JJzcgMAlkxPQqI2i5FN
aaOjjDsPbh/0T3ATsQ8g9fjbUZXEwT3W/HP0xzxFgxNfmBN8JCfontK0c5dBmJhbz2+7Jz1imxaY
9rsclL4Eaax+MSLNO8me3mOFA7XfX8luFZrFk32Rx39cT3ocVDhjG72J5p7rF6xOW5uvcGFeKGSZ
FIM84xIiyX4KFGNFKsAkt+KhWiIH7meQLV7LrmzkafKMEGzaZzxSqRS71EcXUuCjJw1zthAliW0S
MbO/22fYXt8BjJ8Rdy29GVPdeNV0RXnUMRtfZEC2n7MswWwssMajZ6f+GdXhAuGrfnqN2/Ajarvp
p6sK1B3M6lteWzCEIqW6AQkiuyH8FGkJpFxd1SJp6LXtB8nRndo39XKqFVB+eZUttNJSH7UsLCis
52Lj92J6rUv3IjXKmqbNWL806qPoR2a4tnuf4Qb+tZ5ptH/MmCm2teJjWKxOwa0o8+DWdAi86Uaa
rtkyct9xmxjSvY3MiRw2zFDbDQMqYJ0ATFMCO12AQWCiIgwHV/AkWAZkKy5SDEge9bMsUE1iERBX
p61+DVDHB1vERCNzoc2N3evnZDnF/si0yt4GU18Dlqmbq9XPesF2Xr9HE/utQjU+VAuODYkY0ElI
Z93ambKrBykaWv/ErLqob4qr6PdYgiIn5kAe/ARkSza160V7rdD2GMoW1lkXKneXCl0mvZj4fVrA
FgIUfOEZz3177ivS4I+7uL2YAP9AAGDdElZVexpQq1lUgh9FkHvGVliGt0uNeLoJz7QWJQnQH1r1
lLmuQMqcu2PWie5KlhDxZwPUSdJ1zovRZm/Q3DHfKaH2Gl3fL9AE19mNB+NjXYCCn5MSlFTFGpRy
teuAlp28pn0tZ9SzZVvdpZxBzz3cGpeNw4k1YXePy0E7jaDcqepVzpdTP08ivb81xWBfDaGmz6kd
30pD6S5tGWRoMCWowWehthXodT6xoMQMVFOCL/qQfx3bqP4Lm4JG1PFPLUbFO2gH5XlSkL7qeZmn
vE6Do+12YqOk3fCIEKm/DN0u+uZboH+G7rkokIFjzztBRHSCJxE76RbxjviQ4IJ46YwiWzWQU949
WJrRLGeM+uUlZyX0RtUXE+NpKeVROtb3WRHqJ6mdIkOG0lbrSMkNfj2203bL2EyfjcyufrShDSjV
zr4kKnVucgGAQGO1vtgZexkxqPXXMhqXpCKqH4jBNwvKfvZjmQzxzg86LGuayT2XivXWeYVNgTvN
8mVf/ei7ut74roMRVaviujU3+ow2N0sEporarVefA7UsbcmREg7jSk68a/UW/oh5Sj29KzAiH/RO
/0AVMXzDWqbZGv0Abx6u11ucJhjypEZOSh83ZANwr4xruYLgRvzd75pp15R+sYlmG8iw11mVj8Wb
kWsTMPX0tzhIofihQYd5FTj6ehxz7Vk2mQjWWTwiTTyHoqBLF3z/YqT6NO0ZUy1gXs4EMis0oqcM
3MG+HWAZfdg12HhD7V4zdOM0MrBvyRAh7OcO1cafmSn/xNFR6Hfu4Dgr0DwroeU62GYl3bihZj3z
G3Mgq/nG0gAK9AzBDkI1Jk9A3Bk1o3S6xVO/xn2PEkIcJcss9SBoB6W6Ud1orEE/5GjsoqS2LHDS
OLGliU9ta8UnWJFDvZBBZKTyGIdH63s/22CjdnuYUirNJjySRZm34hTmDglP1iWV53ZX2atSrLbV
pnyUPSc/IJrQvFCK9Z5iJV7KaFf0ygMu42xU8uJ1wLvtwhblpxwz48I+mkj846miA3xqQGcCTKxv
Yxy/FlQwj7Li/u+QOjueynjSpq9h7v6aJUOekb/qXtFiRGldE109hbBBz7FagazV4yKG+Mn9UgZl
g3AaIy33qJ0nEnQegeE9iNl/xSIbgG1SioA3oc9419aXKc3902d81hJG77ErN58xIxDRrrIMyr4N
wtd96jdrv11B1+ErqA3RtoxdbauycvuwckSbWn0zFm20iVQUK8s8DJfcbsUXTwVmWwu3pViYe1/c
QH1qQiu9DW0Rc4sAwzPPauvU2tuawZNgntW0OLnXEzhwZQT3jfuZv0T9prhGiRDkRXTcw+eubMJ+
wga7x2shESmmh5VekQbVGgjQZBPtQ5APLSbGMQ8FEoFrXY3Q/XEMdT9iXfUgufgqP8ew0h+kXoQ2
1DlLNk2s7o8NY+7bUydWd3kJ2ZfjcedMBz/Hsn6Ks+whrgQEArNK9pqGgPvCBpi+V5viqxy1E6Ru
PuchW4tuppl+QczmEKaznW0wVIswnZrHqhLJPsTjjO9maL6IUHuWMwwDhbAsmTC/A9iMIpR1BP9j
7UvLcre+7pPEVcFnmI3dfaAsefCRA/srGL0ddXjvY0BKYRm2TXPLud9u7TQMD3aJXmcDoAig4SU2
EnE2Hk07Dy+y6UkIXabcKdRFixVoiSjaXs40ffWvWDWsq6oo6MHNiDCzJ2FlZ/5f9aC9QIEPFho6
ywgkD6q78tq9pVnJ5d5DyUpfjnaNphgSYaR3ROZgfwHCd8i9fdxQL8RMQKN8n5QBm5ms2N37fTNO
s1QGWvJWPoltjlNrotX+SZmvIE9029G5AKGxqBDFqJXL6yRWZu+KXnwpwf/+o78ixVakrso9Btlj
RSG1Aj5GklYO3CVaorIfeEjcJVnkXIqhqLEE322bNU2q2or5kRS5vReNo2zLVLG3SY7hKDbPsF8t
VHtX3hCxJp6VIvim4yM1Jj/NpBQH2SOz1K9UvX+ZZim1IUNAx0UBG1AnhrIyphUt1t4RSZxwZAeY
OZ2xqt3wWxga9WaY8v54bzz776M5hoNlf/QtmrT1fKDVc78JaiA7FHiw8LYeUailHpa309fWKnbS
rKR1UIBHbwvdR2RLXNtAn1eNuw3LWedYabl5TJF1QAEvtx7t+XSV3ZWW4g4zoTS04i9l+zu4rG2+
cksfrpZlideqASTgN48k9wMEvasAxY3g90bp3gr01PdqkfpQtGnkEV8sXP5quOFCdxR0//pfA+1s
UJwiebX8Y0CNSxZy+Cx9zpUz5OV8I7sJx08Psgf3pN4BoTbQpaFo8+qD6H/M0WyeTiHJ25WtqOgU
zvy4QtWjx7j7difoxkrbLD2KDTvJm2NjZRzVtHwuUhNR1JmkhVRvs68K3vVBGeqbxOjImGMhO0Il
/KB7aXxsRdPnEN5FdJR9efTZCA+RWNlFiPXvibgH/gqaegN0OoaaJJzu12UmQVr0fsX7OXI63Jt2
TRHTWPVQcRapMuXPqDen/ARzyNsW9n2Wniv70kxI/yZRwcdt9+usqu2l7+j1QkUB8iT6aXwZVVZ4
cD60Y5M20wsqDdhYZnl8lKN+S1Jf9CQJZBc7TghQZRDeuzpAlSUCbfpaq8LHSBnD57Yukq0qZj3I
UkGbhRw/NYvuQfbkDFVxdx6AoSsQ8ugZEqC9RAskRRaF0z2fXZKA07SUJ5SGxy4r+eYryr5FVO2v
pJp2QYD9aF0CQ80w7QFCUli3HEdk3KmVFqiJM5yRy+cx5eT2S1SjTzkAYforoAjFFZC3/avELuS1
HdsQrmzpnHvTSSn46OM2gOq+N6g5bqyZRN8aerLCBmDYyi7Jm2IGC+SLOoztp3Ju3B7UHSSXm5zR
q663nEYkveSg0+juIQdft9BTO6uWUW0uRBU698lZg1VI3bbJTk7WG6c/CDsc71eX19O8n9ymvzae
jYqOawILsaFaLOLEmraOpUBunsUNE60MoSAAK69dJTj1YROccnZMPHZBA7puyjOnPRqGXT/kiOW/
aFr1Lc0r8yzHqiBUQTxb1VEOjlnxqkf6rvT1B89LqnfdwngwVFg1gXFDVAFi0qGNveo8E8PXfcm+
ynMaCHCJi/cpbLQ1wDQ/Xwtlq/VDh4npFD3IZnQBkESdri9h2P2KyQE0OPZ6ndWnQfQt4sYtyx91
nGU1/j2vD9XvKLCg4jzHO0P8DG3d37cjqHjnhwRx+npfX8O5kdH422dAjv+KYspY31Gfn1Hnh5wr
A79H+75HE1JeM21/VnGurBIvb7b+VHRf0pDbZWEXzhm+XfsFJWfVQ7c75OZ+FYB85STIEd0O2Ka/
BjnQfXEFggIO24SDATQRbJ3DG+fp/XGcG3n02YU2jTND6+4Dq+mPla1gditHZf9z3n+N1VX8DcqO
vwsQy74IrHTuDUIM49Lgtru2tBCCgad1+kXHZvfSgUmdjDlkNCa7E3T31r5JtsCRE+Ul5MXSLud7
F8YnQOG5w2LPAV5Z5bNQ6ny6nIgSF9yc2D6Uzqg9JVBG9n1g+Zu+mpqPqfjqFFrwLTNyGPb9gEah
K86a6NWLA115Y3HLXdbkhC4yJptpHrXy5sUN4YjKkJzh1456UTsvPASTRm5lgI3yOZqjkLpEMUVd
y3l/XLOEfRsUCK7Is+6Xi4OUf5I0yudF5JE8v/erF+68NVoH5rgfahHCAhCVs69DaBbpF9BQ2rUa
Cv3azI3bQo22kujlj3imc6tpXXTt/hhQYxVyXTYEm9r86jV1yL5/Ch76vELvLq7Kd2CD6qosu/jg
AdB8Y/VVZJMPqqcq52Liu5Q40nx/vMw9KXEkew49UzFyfrNpvxiyEMvGBoGlFc71yK1qtrBuRTvL
5VZtva6Sb/WUxu+GSipMNXAi17WkedL1+Acq7wjmOx+u208bx6nrXZia4VtSDkt7jrdlpfLNqqZ9
oNVkmy3YtG3nfBS2KRY2G5QEGvNBVYb3XmmCW6CFAetdu0CbGNz43AtcM4b+VH0rUQS6ypCcimDO
1bW4xxVo8oUU3zapa2BXNlvh1SHG0wr/8pUVlP6I7c6DjLN4nTYumZ2t7KZNcGgsnk+VNqm7ydE0
i9xS1/GIzwVlYEHF3R0DDUUmZ10PU38Df9jVZLR1C8e7hvx94AYv2myU9/fINHcA98oRPWABxYha
YuYALuhw19sVGqSPSWfLJ9WSpa6uVN11S+cxcq1TVoB9Gqt8C4TWPtqeZR3VLoRDqfn1slYsfVPk
1XjJ/mk6X5s2NtBTdArKHAGvecTUtPGSY9i6QK4s28qYjzYKVYcqAvJWsfaZFl3qTAmQpnjYjVqJ
Kl+tTme9Sp8UX3jbQI2dDfv4ETvfM0JQ3XsQEPba6ld4Ss9DERmnyGZvFXbkOSM4lT90/6dcd2ZC
PEX+oL2RLeRRFCn1QxAG1aGbdV4k38lIwgPqzN2LxQ4aooGBgQJsul3O54qEtIfpsJsoxxRdleNd
I7/n9ipjoYJImFYLfROTEUQlpctWGTeSk0CRVFsUWVAfKk/LbrGI6hWg6O7sNoN78qJax6fcAZBl
x/b3yk94x1R9uKG2hCpJlATbNFShiTriS1II7+LBwQaaHeyTIRBfQz78RUtanly/6NdOq2pnS3HV
vZvOJl7eEF6zHgUWftA7+d0A9euw2Rz7jfx2fHbl96PqWwitCtKc8ls1sb9Yt2773QsginyaYGfh
OMuzzEbZKr58R3kkmxLkH2pHzUUzSQAW1R4eUvEYmuzuigzyc0N6ZS3H0jwuEHkebh2A123bqhZI
3BkPmpbDauIJv5PQT6QF9EXl6xnZhEZ7nU/Ihqm7Y0eN6nlCVOBlqseR/dekrlrUpI4TdeEjH9wi
1iex/wyBDnq36mnaoVFVeZsmyZJV6SXWkuyZezLdDizFfKTXpsLPwYhWWAxFRzXoo2PHXv342dXn
GIn4BtfQeY4clhN1FXfTwEnwU53nxOG0zHuF+xoSP59NOKbJCIYQgyzkyQDhzbJAIsFky+26YeGl
lfZk8hOSsunuv3om5kyPCM4lw6TyocBoqtqs/Ik+wQ8obN0XHc+sZeYVzkOPNv92hGB+TLJ+PMKj
CLZFZUUgibUK06L0SQ+AyeQoeb41JlrNfYpNtHBOHpbtbKay6q0CJrgqLKfay+6QKxtz7KvnngzZ
1fHseCHPDrIq3IS2pyJlxFl6bT02aa1DvQvGm2b3uMsQrgMWtCKq4o3sxrYVLQzTya4FuFqIEGvg
vNwhpJGatEoLAiVfpHC+1pgJMyKDv02SbmvF5D1BYkuvdlIW+7DDQ4a9tXjrW2S9B+haKM+YxuNg
q1cZ5wslNmhTof0XNe5b09gXB3nyxzYe0qszZjkbLNt9A/wEeMQvmm2HODRKaKCt0nXcp6eq0dpH
oejV4+irJ1EK40uRIMmRKmm2Ktk5f3ErNVkBCxd7OarZ8YltZPeI6lLEZ6F9VVvT2QBcCj88GNJO
qjZfqs6x9qmBnZiMN4V7iVXbfepAXJ1KWNxLGR8SBP+RftcfwmxUWBiV0yLVKRwZfs1GtTSQ5KfS
8uhU4j0E3rc0ktSv16K+NgaE8SWMXTTNsQBbSm6kZDsGIWu+Cv3+lYzJRvRxv4RjUGy9Mea80lBR
uUpwn8BN+hexEsLnIRWwu9GaI1sHjnryPFj6qp5ekXVFTDDRpq+O072WiWE/5QiW84xDYF9KV7Xx
rjTNZA2Pr8ACKPROalB2y2GKio+EHSI6x8J+qKa+uwAftZHwG4qP0pyz/+XAl69BAobFYcEHA6p7
yqmUsV4bzo4Px0pX3K/ySuBuxbLLpuDEasJ4Atz/IOMB+btVryF3VBg2bud2s7vHYxuxBn/CCdlx
9C98nZawEYqPIQJg0rv4cHnIcLw7zqKfP5OG/fOusj3noYlhT+liuoFbcR4+GemJuym4TTxI1rqc
aZTFuyFM7eCk8GMCBctxqcZJhQHJv747yR7GkPYVgaOlJi3A8lQRu8wPXpzUOvbGUo/V7AXUjPGC
ECj5hvxFnyH4zrhU5o46dwQ6mm2gLQd3QLqZfPg5apVgB8b01cH39XwPIax9NoMQrLHsm135I0QJ
9DI4CxEOJDSHzCQB3M0J4AnTER73/saCESJgKzfPYex6pzBWm0dYQyR9irzZUQVsHmUThOuSyucs
oD8+YNWJ86iBWZM2/3thOPzqNu6LY32MTYYaL2jDmQjtGH2ybTpkG2UYRatk5k1D/ki2WjbqS9/T
v/qtlix8yPoHY+z1x6rxpnMa6RfZ8/WY5VZeFjhdNMbGbqCLOrqy8fjMToGjdrgDZH4LOJC+XU/j
Ie7nXHLSus6aNGm/zGByJbdgyIbFiIPWvuZBe8tIkU/wn59ko/GTXvikqo6ya5P32FpBEpHGZkoX
hsnsorAySLmt9NqLj1AdxmvZaAurNJEz/acr3e/yEIAPOrrlt1gvr+iCzTYovLPyrSQP8kVThugk
e5o76oiLjAl2m2NySzXYT8ZYpd/tokPjaCjeymwMNzESa4fAEv9xhhAuZdy2JAEfJbvKc7KNaEb1
fa42iqHun6kvkuiKvG5p9a32DnOP7ZDWmZcU0grvRP4e6civAte8a1uOetJhTRRVa80PtEepd6kO
4dbUmuQqe7HvGXsLm9BFOyViW3P72AsWYlkURFd35rE2wYDALFzfQ97X1rOdoooRKlOyld1qwJKh
7bCllF2Y092xnpR2MQ0spBXd6R6HaVq5cVrG2AWrPpIiPQDHzEeCkfq1iQDIzGPhXl/fBjGtAviJ
l94Zdw1uh6d6tpWdEiRxkbv4K/fj5ipDOTjMBUvVeNnnrnejZJVuoLvWoBnz+Rs7RvGyavJwV4lM
uck5XeLCwlbjc28b5aFvWXDIxq7sWXQiwZ8Q6vcmAjv05FQaFhlDrLLtnNZZOVwQiyV9H+PbNDrp
eJNNMRWClR+83s+YmNAYLII22gWsge7z+FjTBSB2a9+qrP4d6EAL1ok9eT428/KojP3hOI6zm8m4
CzsfgadZe88dudG1lnGWDaozJrZ0nXEOK6vZZYb55Y/4Z1ev2mqJnJK+MKsa0EXTLZLeNa5tZfpX
24dkIhXohhqmWjQPsCsOrlkp0GfIXO2h8SosaBN0Z2Uz+PU5Bw+++wzd413s3mf80UUM/O+BzI43
iodrmO0pzRqTpyvlb3ODCUP+1urRTwRt7GuC3eeTExQ7B3mSN+p2zd5A1HR175ZA2N1UlCduA4wu
XM1N3pJoahDGaUMKR5a9opyTLWPTKHjJKYXfKEJlJIya8SIbfz4aUUi49NFCRpzebrdFXVs7WZ+L
PeddAddzlLU7WZprWuu9VY3fQymzZOizzPfPLBn651pyVuxH9aWcRcZNCrJG1A6vjtenVzAP77ri
D6+i6sYjnk04FsyDQ9J3O5SOVURIGSW1K9aZGTkbOWqMPDvtzJn2Sm9esrJy1w5L40uT1/Dj60x8
q7SztMwTJbs1hCr0h1lYYm9wC904GtIk4IwEJjvNsKgMNX9qnSjaJklRHCggqhdXKSFbgUB+19v6
FMwlezXUz93Eusx2oFtbUa3uLDXCJELRbpmPohX6af1KdmUzW0KuAnJn8HBCM1xmsaEvAnI9u2So
9BsPeO1mZNlbMLbtUfZkHPG/jVmF00WGPKFmN2jxELWgVdjWj7tEvizF9KHR76Myu34WdkBciEOI
gcyiDTNs7iIXX5IYzDSCBe02nrt+77Grm8KY5xHdJDeXqRImC0/Ji/7qFS+jHYWXsu6wxQUlNiwc
eC5bN0yAF0ROvWjREl0ZpuDZPj+33flxLY/Svr8ZWmGfoMHjzVu55LbnR00Ko+o4pFq48EPfODYR
hst/wV35i3xefeMGA4Ro8j7sxnTRNlbxOC88ZWmzo+Q+UHpHjJpoKG6jHw2Sdo5nno+fmByopbWY
PJRD8kjYU781G/XdisiGqIptXuWRAsNuUVIP2vJAj5yFDAY4/OSUQM6yJ2B8riqj1o7mKEhndOar
lQTDXh9z2B3zFr/q3HUeJx+dxRpbEjZSDGJmUcyD5Grcq1ZzOctGNX6dDzm76pnc8TnQd/nj6Fi/
n0Cx8H4NvdL7JabR+yhPypS9t9muaj0FpCP1IYEjbYYYXhLSzHW1yuziWcHz6MGe6amncTbS5V3P
HmoIc7LngZA+gLhol37rjZjXk5LHVaq7dWV2CgqDfS0yMWe2KaAn525nAQsKm2QlDLwP4BRSu50b
3wxxlBT1sS3V6MQ3Or/Hc34dW8TYg+XnXDlaeygCZrV9WiDFWOT64b5YgGp7bcNhJXuy6cJkgLQ3
DSglBtfPApnPHQcx38Y/U6Qv1sVMNcvmRh7plO75Js/0tHQynEWFNNx9jl0juWWNmrGWXg0DIGsD
1eCr7KVA1da2UjUbN7bMp8AbxanurXc5GM3eDm2CxClV3zVU3mDPHbU/I3fhb8Ky0heym5rWKgWk
BuY5CFaga9D0UFJYIGUnHgfHMB7usSSCHmZQls2Mtt8ZcdNsMqA4l9JEc85zeus19wZlP/mTtZTd
qrSZgg7XZkLX47VXBnPZwoQ8CIPat9s1iIaX5bJwHCo480JBrhbqMf0Vk7U2WXWT8zxdrbZkU6ID
8NsWlp1Dws0+NGF6CYD5LcxaF2iazf++1uXNphYRohjz/6+HEZSvQvdPVtWw4P7nJSGau9JcwFL3
03JwiYvAEWIr58jmfqkANdxg5HE/C93IBpayPdPqhzVV0V+xtuXOOKmWQtXo71g1Wt/0QXgHeZaM
q4a+ESBWLjLUmoN/i4wdWmIqC/bIXQJHs/lgvwYiCdeuXdbHAL2CB3whx4VvZdQuBbr/eA+8TGi8
78YooCbk2hPZ2eBqav3vjWtxh2nCmLXhv+JB4QTX3FB2PRKSRznYIDB9jBpKoTOW0+wigFcmL5Lt
p+WstDbwL6Z6VEH+uduqzSGS4vqxQsKtxsxj4hdWhyauonnqHXBGQmLDTHDiln23FOJ+hLjYDy1G
L15HI+pg+qhXpq64eliEXHtTK7FTzI419tzpog1i49C1SCovsszRD2kz6gcjQ/0orDpvIbtQmh0g
UPPIb4fFP9PlNf6vyyVNk+xwc0MCr9aNl7SzbnGUaldkG5MECnFr7Au/TVE3KOFsTSBb9qPRImnt
JL9iXT963lIOp7MoszxCm2Q49p4OGk8egvaGEK47O9mTjZx3v7bs3w9VKEEbDJXGBbsnqEUt+Jmq
Hth4VIEF/74wH72zML3+Ar30JBoRvoXlsgwU9Ys1NNE5chPKizJspe26HEn5ya4/JI9+MI23Kje7
o5nYJ7MyhpsZ5eaix6vhhzp0sFxL+6tfmCHEHSu7QLF3j3Be63VB/uNhaLS9ZVXlVtR8Lyco948U
OvzHwUeZJomnepsgpsiyvLOvVURSS47auho/mBV33H9OIAtr74saKaT7CWhNZetBwcpXniHSCThn
fK1haUOlTbRznuURzj29s41dS31orYkStmV5b2k8Po428uJ2E1srvObUk2WYU7vIAuNHgvwAuZTp
75gclo0zT5RHo2n9aCmobT5Dv11FHsorfM6r26cqopQnymRkESHbNhYGCdX4m4v83vke05thGObE
SXQejEWBdcz5HoKwXp8jyqvLGKllJMpzhwwPjZBWRELBpCiyZnXeOegiNbimyPrzc0p7Ny76nCOH
tPlEeQmQmj9RvyIROUN8e6f8CIOu3vVajGCujHlBElyM2kGJwhksLFMoqi7KSMMQPcw7Ki8F6B2Q
f+u6B4HkDxTmymlsnuLC0ZZsX70XPF8A3o4APcegjhfmmPdfla57how2/MAwbocUTbhxutZcURWI
zmxn6n5hpdm4QcQ2X/wW9LugAbc8zwoyrAmRN3OXxuz+uVInEZ7rgrdQHvl60rJRFcnmPw7bSXVu
qizZy8lppS7LqcyO2MmmzQoapX9qle9RoqFsEDkt60QsSjeTi1uf7CIPhOFIxwZj3ag21Eo3o3BW
jONFtEgIugHqGIDygoWMydHPZuoCDLV1CguFXe3Qde3xpE3nD5YvJ4Wq8MlrMfbgVm99B6m3ELmv
/Awm/atXD+qrzu9rzVMbU9eo+3VSro8bPIDWPooDz7XHf6bq4VsWxMq+x3Vs1czdJstVcCkK6fC5
G6E2HuNL8FKi63fu8GZdoKmlPWemO13aEAD63NMh1z+f5KFs1CF7tFpHu+QOqjV8PR87e3QXihIY
S0pjsYq8MYtHpDHZgxhpiV9o74aQIM3xq5tFJ3573Uc0OKBCKt+9jY2FfF+LWV/rFtOpbr5hIOJS
N1aHV5M92Bq7V7HRyfHQ7Z0lcEJ9L0fTASY+2iD+WY5i8wWAvnUe5GBfvCJgn714uicOaoPoAamk
8OQ5GrUX3pHw5E9xeKq7qaKUgr1xZCK2c5NBgXNOvcgtsFm1t52gXnbAbY/mrJYvj37rDkZeLn7r
zxNlN5/v7ggJCCgk7evnaX/MLbAardPi4iMLorIAfG4dhHXSsHnMar19A2sdOUryDihn3ONr4a1k
t05CgJ52i0ZvkSU3v7I+ZDxD4RveRO/ujDwtV+zTMGZDdn05xEb/aEBNWsdJ41PoU9m2eX1y0MMg
PYnJ4ZYWqtTbKqODlBQUL66ZIcrtON5j8H/4Oq/luHUtDT8Rq5jAcNs5SnJLlizfsOxtmzlnPv18
BLXdPp4z4wsUASyiJbmbDaz1B40SRtf+qm2tuPmzGVyDnf269ZvqYM6Yl9w165OJruJK+sjJMeJR
Py1uE3bkV1toT3zV5mTtIDP5Tq59mkpX/SQm31xXMUansisnilkLxPYz/1jG5hSuvVZ/q5KpO8sQ
2bSNv7cHrXi4DxVvuHU0n5YVal9/sFR1a/PYOaBzQ/IJh7HLWCfb//ZhHO243hp9MKCHySdXfkrJ
SvtH3xNvQsd6paaKv+oGG76sfIMXnfkDE6sgpoZIRbG8Dt1gXGMsJjfNZOFz9law1Hc5Pyl1eY2i
/CdYHTO+mtDh5ccISQHnEFmJShHV1oDO476g9t67nEQspH4unc/yIyZHEqu4oP7zYtpNd4tAzK7y
pnZesTB30TZV7FckDrBE9Ab7dXD1WQvA6qmJ9F6zavQYWkKJTuBke9MmVYd6F/qFffMdod/C4+Sp
9m2YG48C+y7W8WNY4u0+36ax5zzKcFGyZ3QRi17LYHmbMXo3VNRDKF8sGEHvPrUdh9IAo0N0yY9R
XwCFCzxhHAEKpqSWZF/4/dHEW+KxiZxrEVDV70O+3lZh5iePju2DdA6DfN/2WvIox2TDtmjcxMbU
c5AkTjYGX5+PyE2W+7TilH4fywbtO0wQ46BUgDyus4riQyDxHjMYpLcSbaazuFvI2cla/T12DzGt
4VaQeDvKWBkhJ3WNTyocPnaXDRCAxeZCIXmytSlbhkfpICqboMNGVPqGyi6cAuwtMkzn3TC4oYXT
7XXPNM4hx51qF+mdgXNF5YFtnS9LeRn244QWZvFt6bpG0W2hskC7i8lEbkq9wUGn8Y+B3SA6YfZ8
BnW4F9cRRteV4hhVMbWlKj537xNBGdaXzrauZlIk9SX2ULAEMDcF2ksehfVe84SGQ0eiXq3enq5j
HVin3FF3BunbcSVkK2f0pHH2Wad9V6dsPmNYbG9xY+Uey+Mn9a0gXC83LQE4katXzzBGzFFwslkG
l4BlPVBplWmixoJKIaU6J7vIEqK8kmXHe/c+5kOnOPFHWsqPcly3Oopy8/33sL9uhdTHf3yIEek9
TobI12mzMDgULRjtIKGGQQ04/hknbxQozV+Nm34eyOl+6bXK31BSymB24J0yDv/YHoSNWWaxnzUV
jd4iIT274haGX+0aXxU7OVspwqYuMlbIpgQ3wyz7fRiK6TA5pvbsmeUvkk/ZP2bbvogEJzXKQ/2e
GhK4k/8IaLT+BY+Q5qCCTVjXpmpdHdjyQ8KxjxrkODzaWaqcBGozg+MMj3Jomq+U2KcKodTJn8EJ
KNBd7HTglud7742vAc4UbmhschQ7ULw2m3g9oha5u8fIq2S29o7xLTn4U5VaK/mqFU7HQpmyswxZ
fjg9wmaiQy/hvkCiltY1Zucvh5b75Y+f5tYfYXLJIOHH58maLMF5BrSVFFH5vfSzhxqJxAtvgFsY
qtFtMJXo1vK33sUKmgCxzs5qXXlkwNoOxe+ln0QmhrckyWT0fy4gV3Gn8Rx1nr1P9eZcTcJ4uDfG
2PL3zRBaLv0Q9et5Vo7JKysm1TCE9XLXfVxOYm6grur5Lg8nxGVNvNX4BCZWy5PU6B5z23wSvlV+
rgX1Aw46ez1vys/CGsRzYPyUU/Y8HzhA7JXuRU5zutjaU5Hd5JStNFcKU9GyUBukXxGcQtZkvs2I
Jp44LZQNuZSmYV6T1MNwkuuEGCzAGayUg5ztxCg2Va4Ne3AJa9QY15L+rXVJwe7ZzU6SaI0V+EdX
zraDuLooTp2H+XEuGw+a6sXXi32NXMpjOzdyXHaj6djFMNbu4Y1Vpo/C0K9+V1qnv8IVH5W6SRPG
Xt5gVr32EKXbogmjB0DRynEY82vjNSHe4wzJK8MTpboqxJlNA6eAedJKzPBhbNpKJYdlv6JvJg5L
mDnPGBlpf1PVDwp0jh4jYkTglWEhjzSN426TAFMeySWRE64asaevy50csqX943zrFCoAh2f7xxDf
kktW5/u6MdXLVCPCoVRsQtq5O5itemnCULs0pbEKqiFcXAtNqI1a5I8vpJSrp85x3hL8Qd+ABbWH
enDwfJ+7Cjq6a30EwaunsfEWIIP0f92kmDoCVImCZFrU7iBg7pXGTsBJl+x2wtLWHhuzt1d5Q0mo
Cnr7wiYmAobgBN/tvtz0VW99sTzH3NmcJA6+X0afq3z6JAPknWhIU0xq0b/peg5b4RjkD7LpeUyu
rYg8mOxy1KDIJUYHfaGwAK0twXQa2NAlXCGH7jrRagpc/AMqaOPTgsGDj1UpmDnByV/ZCshSCckh
s0mFS8uOoqz8oyxny6F7hLzBauqPG2TXmbv3YDl778p7pXLeXy8mu55RNpu0r8AvwFliBzR0DzgZ
h7dUy98GcnTvWtP7W9R1xRF0dvPFsZ7ksBm4/qbSm0NiQ2FbZa7+q8uhQWhz8lymzF221Jw/OU/N
CXQFpDWPIVgLirfW50K9WtrKH139d1dMDZjCMmIvOwejoOw8qIEquluL886anGH61Cs7llUfEX23
HSj06cMoWVOT4vLIWPE91h/Z4VurBvr5jqcs9RtvhgQDQ1cv3qitIY5rD3JIXjlyUncQoel7A04l
s5Y244XlJTl0Mmji+scQqXtjG1UIksl7ZZhizEBino0nv/CDs1y+bAfnhMR/eSj7AhhlA2chHYfF
/Qi9xkNvKqBFR0yTZlNb2bSFscu7UDlL1TCpMybHXR+GWaNYORVItMdqKUOGWnx35ID5+seYvEwi
HdBtJs7dP4teDULe07ZuFWzipF6NhiBSF9Z8XqVgjaiKfh+lroJ4aZypiA3m5AczHrVB6xlPAenF
a1+5Gu91O/vW58kT9p3ai90q4YnEJR4B83hYoPRm9f473jAsN+FDg2K0+EKZbQWIjwDD/UexSiTc
fXAtWT2hXVx8x9LRO8kheA/Ntg+c8FHJ4rVmpf3n1ELWyca3e5UXqfsWDGkMc2wqd7JrmkOzEi6S
6yNI4jcdhOMchfCieskSFFpkV5sGRLbGegZeMhtP+tvIdnk9hIoL7gOYpwjK9Bokmd2vyj6jbkRx
T04sY309WXPuw0W+ps5KMFC5swlURXwMytB74yBRY/nVRY6A7gkuov1hZelwNeemmqn+ZofgYGQa
0b7KYWvJsXsj46w5xDc9QuY7ltt+L7Cs93uV+8p/vVDV5X+uUjsZDxo3dLdhUUDbwKZypmzV/rbA
rKVZ4Tz5YAGsuhpx6nN8MsVOn/gs1FGDSKcWXiVsBmgCDzWlcU6OnRkvEGGviTbam48PoeNk9qbv
plc7zdt3pSjjdQRn4Dlsxmbr+FPz0E1Gf5jqND4h8NxeanvSdoGbp58C20EvIqq+OXwC42sX4HaV
ZTCxF24jFjfBTo9jwLDWVE5bT7P1axb79UrLfVh/vZu+jNqo3awgmJ3YrRo3I/dbaw2AlZyB40br
YkDUCWuvaFrBr0UFE2VuLXo0KocP4mRtddDDj/dGmycdDuOTavcXOS6H5JU9KnvXdTcoJK4ERqOv
YQ2+LNdiEmlzV+mn6jhiTgiSvfDffKNAaQPKD6AeZhGKBaLwjNtt9MMSxdVobPGmWp221b2uPffg
Hx54oNnrOlS67176pYy97tFJqmDBVkmAFUiQcN/HkERlF+uf92wo30rEaE+tV7+Ys/J3NPNFgrn5
PS6H5GRlFgKeUMRzttFj+8nv1hJdMdkwOgddVeH6FEALWx6dcKjlcNk0MzjTCL9O5RJdlR7PgRod
PkDtCjtVvT3qHAeuKKIK7O7N6HlAmnyt6r7xTqbgeWit6Utqtz9bwPWfmgqfI2OcpkuahP6pM/HP
BD6QQdiA15WUVYkfHABqRKHS91x33vhMBA96r5UrjoX8cu5UPzbF8JyGdXpCAwOF899dHHCQg+9t
7ZB5s79YowcPSRdWZ7wLAvKtYfNJx124IqX8bvXlNTXL8hlF4/FhbPliluNjiqgiKKvytISt4rry
vnSl357cIEQXXivzjTnp+l6t4uQAixLd23l74yGmStbEMM+yOzYGufHB/+xrgQLI1P0qhwfhxMtN
biO8fTs24UbvhmLa6tEA18wrImTdwviWh9fIzPNPsoOUbHkWSv89wPcF6ymzN7aUGMt1a/YXsymU
r01dnRQdey1YErs4dZrvil0hp567LeovIcohjZ1f+K6szrqGj2IFR/lGiiSFlsvtfMWcqsiLf83f
5MrXO7gkjXGSbNtvEjUyzgzxf0cWjff4Yx7wWo+FgNmdBiNAa9MWT3KbjeOZeERv80nuweXc3JNz
6TxXEEl68lRquFel0awHM2NhB2026BbKrTQS61Mxpo+hCw5OkBZf+0Mb7gKUGI/kfrwXtvlPwZRO
31LPLNa6xpupHthSQNQnyTNPDPr40ibkHLfg+OPPvHm7HelN8+Th4/ygeU64qXCph1ch3K38rAQw
eCK3Ma9+SCV4FWQgRbDwsza5WthvOa4K0h/AjfJwp+cYrCmx8ce4Bd5nGf8d7xQZpaG8MQ+cDLoT
aTlqJ7NyaiC8YYtggLYP524Z9s3KqrzmWkRRRxI3T3cgytKzUvf2JiNT862aDbfDIH4HAh/sx6Ap
DnUeiVfOGAcZkHjquuNzXPCeosQKJnjARhhqSvZV7u1QbKdGPsXRqfQy903pKXgHhfauoP4KKTsr
d6Op7n2t92AJF+MXJ2v5+wXqpyH2Imja01seGOMXpbCMnZLrwV5GAYd5gmp/sKopu8jGlPDrvy9l
Py3YeYYUciezUUhrT9Ojh4kL+oSu8YTbWLRJGtPaKrNigGx4JqE2kWp4A/8eE5k+7bEqqVZtZkXD
NYggVdruiyg6f4UwXf6iASPeh+CPj63r6p/0CWcaOPgoZZozgxGcMUBhqJEiCrYmn9ZVilDI5d4U
XtwuXRL+6mms2rWcvI93MJGbv28D/BTtMhcBZxldmxkx93vu66fCz9eQXr/qilZvlM7z3/GGxK1F
LwbYbXb1rPnZVY6PlqHsGtRyhej8TR+k6VMVDukTwpD6AwhUtGwZiopUwNuyo2JDbrXaNnOInMkU
Y0QAaC87vHuM1Wi1I7qbuthz3Na2Yj5v2TlqYpBoM4oQjf2S+8mZtwEWffMXWZAjP2Wlr0oceYj7
dE/V/G2H3FGBHQUKo9YcpGrtLx+xvuFzr7b8z5DYuRQHZS5hAhlBANuRFc58mod5+1HZ7EBty/2/
IuJD37kzxKOKz0WOn0QsDAqznRqf5YS8ujdyTHg1NsByUCA4eUD6ALTKMPQJDBmQUm6EcoiG1vI1
KS0dZketK7DO9Sq+DEJHVRNg1iE0+2xvjab/6tbWpxR2zj9qEUbsLtTkORS+cyCP26KKaVZ89c2/
qD1W2nkStr+uRKu8tpOR7OsRJoyc9XAgIPkFMqxrvMdIAKerajYI4AtsLDWx1qGwCHwWW96N7LLd
1a7sHL7IXjRzB+qxqveOUnEsKV1ULvr4jJqXuMoheQVWRlxzJ8bPTkGUvQ3A46OIogsosf8GmnqW
rUIrBEL3e+x+M0ROfxMAA1yjTzW4fOD/FaaU6pQqGLlFp1J2SaOHR6/J3qy0BXgTp/8gt0OmxlHL
G9Cc/qg2gKYTklKvJhHoewXvwDhJn0EZevYFO7r7VRRoH2PB7ys5GzV4nuHS0krPFmxcbDjzEQhK
efqmcu9vkJ9PN/JNJd9CHuTmUwDb7Y+h+a0l32tLxNxdZv+NleP3GxQn1S5kvZGgMc0rgFf7DIsa
T4kKdoXCTm3H0xsZ26CeK5pK76y6osekokmrI3nv/iqbbmbsyKthotaI/G2xoYrqXNS5ZN5UMQ/2
XFB11y3+17zJ/Um6GnSVnIZMT4V91PvLZFxrszGSVcvG+ZSC+Tgt/SyMPvpysIkVguSlGUC3C8z6
LHv/d9wf9/EGZ7FsADJZNFQNiqrYt6X9DfsW45KKxLjIqzIRf3ZRkzIuqN1hZw4ffXOP68vKw4n5
930yMG7Tz5Eo3f19vDHsYd8X0dfUEOW1EF3JuSKquBpugadpBzkkJ8tWrYaVvNQxFdlMk4qc/xws
x7rRZ3p0auPgacl7j9A/enWpfrItUd9MdhKPk92jw5oAhy8ocLTz7tbk4Vijrip3GqKcriX1/xuZ
Wu0WWAlKTdW4t/u02lqzImhQujGPLthhYGmGah9r5Ss4ze4osro92ZQ23bq/IAehXHx8sC4k60zA
f3YGrT33Dh0Z3GMy9yD/GGwgfweqtfjuTWO9//s2GW0IqBTUL9leGoOooGrzXbaSdzsO2rJT3Zpr
ead8KTeMXI58Msgnr7JV0DFelVpx9GLNuU222V5zQFOrrEMPO6k435K/adpV5TfT5d6AyQ8hk/Cg
/hidwqr9X1GRSI+6FiEl8ftu0pAfd0RDzLqyP8TDr7Jtrd1fcUuIHJRxbofRvZe6+kaOyVe/L3iP
GzXV3wYl0B0fOIWePqnNUKFk6VRPaVbiM5qzg5Nj1EuqJyq7gK/rklo7YffGdWDPmMlgHO5jaIt4
B/Aj6UqO1aJCltjAymL2Jasj48OhTHb/2xhetfZRgLiTsSJLbwIBMr2MtRXelMqjr2X5Va8DE5Oe
bvqGTe4JmilCSxpgZRVnO7afnfGO4PdqTtZsewSQr/1YP0OEq14qL7KOZVMKiJXN9M19At5Wf4uy
WtmWXTByBHNMCB8/fE3Pf0CA7hXP+uGqfMtTBEpvtVY0oE6Ar3DmKTj6kXcL/an/EivqSwbO+Jeh
v5MD8n+qfQb/rTOfFwsHYF0XDf03tAnCYDfVevENsDDaB9O3UYTmthARadk068rNFBrh2neMo6N6
MRkGZ1r1MJ4DpBX41OSaNiEHXVrbFIXwQx7ga4W0v/eu5OkDL2D+6iN7rVt594+DVAjv/Mk+YY/y
Tcrv5b7vzeoXwWFJEMg+CEbQLLMwnxRIWmIK9TummtE6VpWrVTX6QSayZfpaNnUUeHtAMj/bDHB4
s/KcwN4uu48UgWP03rv8Sg3no0GvyN9rbJVXf03giRUdHEcP173dlQ3GkYcxcfBQ7kf1Iq/SSQfE
RTljPStFmEUYful7MW7yAtPXZrSHL8r8NBLiZxT11UWysspxZ9SOv7CyArEzjc5f+FrMOEERfJbJ
Uw8+5Z8zujkgZWTk1VF3YczlXXTt+OM+t25fzYABCy4Ch/S1yWyTaMUBXzVrN9R2e26HuDvvrWz8
uLwPwizplmk5ttdBLj35MBVXzkzQ05PwV4RywK2vsuwMdh6huvmw5aB0IMI4em/aLtgDEs77oz/0
xjHQK/00JfnHlRxDOkU/4e1kHOXVX3EIDf05m4/aZ6vuSvCZcXNGYp7tyt1a9y+n3RR0PzktHLkQ
T/02emPwJvpwuMAPiYHtDuOXsM0BakVGeyLHN37pbLy1HbbygTjJXKxMsWZelj1EEBZ/p27lsOyK
GT9pqY2+11NsTOuhxyVDn/ozWNN0Hc2nuYJ/O4jV9q4esuItyuf/ihiKiBkVT47fRBsV2uNBN+Mn
nIiqi2zCyecMSA6ID2IW8LzLOZ3AYghQ3WjST84UpJ/6KIh3vptHG9mVE3aSg2ucrHwNycDy1xNZ
tcMIBmu19C0TTQlgdP5KhmOPk2KvYGrnMC2e5TKyaT2tvo5GfLyvPDQgtA3PX6OI8vEDePNPsZIh
y+p+jgyxqWWPckwGRp3PwyB5j1rx0A3ifep9SnvOhObgSN7CnIrPhj0Nt0akG1XWD9mZv3BqklPa
HN0mnHWLIHmWQ74KN9YxrCfZc93gNZ1S7UFGhhnGhnoUacvCStbhABBU1knGxiGFCjRt46N8Ib1E
wxcwx4S0C6+SJr27HUWb7eSPOHRWtq+7+Uw4/4yD2hjUuMGty3unCpb/gD/LWs7WUYLVMLiRlbxX
63Tw1/yycmHtP35ZYHDLLytvFPMvS7FdBsqR+ZctySpSQqX+UXaojapoLU6tUN9V3652WVSgFNFn
2nsEr3YwM+uN5Hx8yo2CX2ceJ434VVGGZqv3bbaRouB2amEhUkXPMgVjBvbSC3KlfHCQf0F1R4PB
PgBTR7Rnk0C5uYQQ8S5ywtdUtggdapOdoT+So0MbMX0qjS57yuzE3BV18Y/MOA5uiZUvkhUHmUHJ
lWQU7AU5e8jBSYrP3COnepZK+p2vjGb9Gxu5t5U29KcBOzmAI439KfJN46nH4W/ujDGSQ/oYiTOI
+9doHpLjMQz2vacAEZBdSqOwlQa0bqJnHrv9Lz0Zf/D5tV6bDnhKr+foIeR+eHSTwjqASQrgzHTJ
Qc9q6suleB1UXyGZz1526fqlOIjRmP3CDfEKrbvfkqbHunIOdgoeKGjwltssa+uN12n+tp65qKon
jkFpDZ9bKyxPHfWP+7jZNcNno61K/Pz+jL+Pp0mJys5MXp3X8b1eu/F9VbLNsX+lo0jOnp6xW477
cheOJbnjIG/1bavFzQmNyfqkDdWUrDSj7PStUOz6ZM/NMjrJUTkgY03H+R0rB+TUsqK8XALklHwF
kB1jQl2TFUM9V3HKmy+XqK5Mo+ogX3J5tWVA3ldVDXSnlkwfct3RWmu7eh8iGKhwgrSCHTLIynpE
re4pQGblKS9RvuST+T2WIUMOFGLSXtrK3WXjlB7jEZWMnUQxxcgTFSt5CWOPSw9zGQXN16Oko7ix
60P2wJ1eUlL6uPSvVWGA2LvPWDX7eYoQqXYIrfShmcr03P1u2jFIz9gWfozhCJxv6gIfRBlyD3bb
REDt9bCTQsNAtKb61trTCnFG+93Xi26feaW38zXLfp/GdqM6g/ZqDIiCKrEzbPrWs96BPb7X0Ms/
jYiMP0xenrKXbhUQVc2s78pGuUoRF7w35qh9dC1NxVPm3pcxeUWmV5u0/TiBnt7I2SVQTvvsvQ6h
kZykXGkIeGtvWOPnReH0rmuKxkrOpq7DFC6KEQLKwNUOHHqDQmiPLnjIR4EtKV+v6SGNJ8NaybGg
dvS9acQD9CXiZBN5vj2nIp4idlloG1Kr2fB+QuTIwYCuqcpZJSZsjM1gpflVtetblwP9dG0DJUA7
afdjElmvqBecbR5M36Mi9thoovoIP40fYCSNPsVesVc9E1tIZYLirKuWzi8e4BnaVJG6l33NcNx1
2TikizP1dag7eLizGyL6wBALrJzK/RTUVxMw40GOyUaGeEaWAITo2zXJCZxa8Rt94lG364M2rSgX
B69uv09NlXMt3slXLC/rYSUvTb/Y99nYnEbHwZ5MjiG3DdxDy6a14eNeIcdkQ4E47DaoxfIfFHqf
ZJyc+GNB2Z9XTUnQbkh6YiHyn1iNv7oRal5blN5avj+Ac8hZiem4d5eN8ryKDC5K6rkTu8cy3QUC
yBSeJx41ttxwpxUJ53EdJp6yARuOsKtXfzSy64+o3FZjNu0LrHfFKk8j62Ey0ePxa2x8emdTFNq0
7jj6oOBhDcGlzhAemHuRVQyrYQK/Qrq+38AJqV/RJYhXI8v9qF1v5QgT+q9exGeeDPk3vecb3071
Gh1wXd1g9FJfxrnJqYqnG3Pw0FxQjSd87kfxVhl9uEM1L0cw4t9AP0ka64rKYLWJMSxYj6o/trei
i5rLkHXKqqsNG3MRoYq3Jo5+ta6FuOx8N7byI+crO9U2g5aMO8FZZiT7V2yNWP+aA0pdt4OqrI0x
Ky5ibrqki2dVozABCiuvXdMZDnHmfkzJUD30QEDN8UvkvW+oxZHvzOh4X1JOLnHL6nLKTiNtefE/
bp5XvHfllRcOH2PWEI8HBS+xPxb8++WXH1nwQ/izzPl9Lfmay8vLQbcro5WGy9YOP7NiLZWiVR9B
YMtMy0+B2o9XJ0g/JsC+f0w4frlDw8N60N2MPbvZPriBh/BBUXr9xYEjPdVR9GiH4SZEV/+iGOaX
SlXcYja2+xKgP3QJh757zvir7wvT9CiFON1zmHn6aez40i2VdBPnnJslDrLz4i/90CsY+fX1q5ef
5Og0OmRwOBK2WnH2FMd+8H3XfnCysEM8qY+/F3VnH9wWCqGckCF6hoxXaSXGypNx9/v65lePu9H1
HitvLWeMhpt22XZZWE6PhQrrjJcNqs5yNnKs/vcVZS8S0EjUXuTHDvOIQ6Hh/lCaVvAsjDZ4jjX7
kjsGPsdzz+/AJVK2xeJ+7sqmqFFO/x1xX0NOyoX+yxr/76vINe6vAmR4rXXiHJaZu5KybUkv/KWb
Z+NzxoZs6ybdi1Fp7ZOTlR9NXsW3BLHmsxySk3XuIbPnkh4QWTgjy90kenSbX3JS+337OCVI4WMm
spdjcjblw8u7k0qAXO4eLAxnp3Bgut4XiQs20WbneMjA/vvTRGgzXjSlPGhV0p8dL+845bSFe1M8
pT17UdGdsVLvlis5Bhq8O99n5ZUfBZh/lA6qz0oAGMUJrANcU/izcyOvZBOjFrd0Gy91DkKHl5L7
+7S0woMJHyDFPtxH2rkxxtPSl5dycOkb2DiD+0LpuBa7Bk2D9UCx+wmJjH8bq/uWjQGaQWYX8Lj0
8EPqBx+HOy/KtoFAMM8avXJbIqV9sPHgBOoDHqaT0Bh5qbc/ELsDKCmBMXJIcQHXyAZwXbwbuqhf
5TjSNJtMS0cU+jQ0MoKbpQ/Di8xfkI01/+xoKRwTVRfh1Yq1NzfRq01gINjuFaVBMkb9aMLeM2Cd
OWwu0F3djsi8FA5UTL9zefJiIOw/VD34aSNIsaCzvUTbpLblP0AFyvZqU0PnLApsLHJYe3Hfh4+q
wTtJXgUlzG4BMgmtJiZEZIeP9tzkLiaAVaubK9m9T0CnHXk7e4f7kGUpD1pgBFc9imHOYq5wABdk
3jThi0cHfZNgdl8bZ7811y2S7RBzwvtjDJhxqABHjGmPQ6Lgj93V/Vkf3QfZi3zLx3O4pMIfPmom
/7H8rN7TODfWNL1k01ScFdF8DCFlE60LCMt7GSEnqoKEtS3IicsxbxYUQqjnkxRkWwTaEIJDpz9L
sjXnsdjfyCm3YxtWsdTkcBq/RhUk0jZLNwL8vZ+U52W4qvscGKD6ho9hu506zCagkIjXRoVJHKfU
JpxOE69mn76AO0qe5GTWXcc2EJ+BATqfzNA9CYG0soBXeLQ9dnC9U9/4nm5uQVopO8culLUcK1R8
ji0PIUn0drxzlXf/NvEwYedBrS5uzWg7WaW1TrsCrxGQJS+c+aKTgSxv21wn+HD9JgvN9ybJ/UOU
Y9WSm0Wc7UE5exxcw2Fr5mF7nTQEP6iIO+ChfAvnxDlyGbSxz0VFQnsZEw7cnFQenMFuHiq7E2jr
iMLd5LxD1nJQLfoWeQ/b1FZmxy+Z2Ly5cGv/qbY6oukgap+T7meo5SGwEZoQmS9ROdpNDrW++snV
7IhUMnPOiBqbEmjeeYmvLUyR0Ek+ytl2gthEohlTJ8UOPltODBfFpxgqgwsEEY6Wg7uInHW8Ur10
uHivZDcKI+cxr6qrjFWQAnmmposARt6vkTxZU5bVbvJVsCJEuEqJNkVM/trVgu7cZZGGZ3puveVe
dvUDME9KUH6Heq28RE4b7kU8jkcnhJOpjQiKyIgpeKeo3X1P48BZW7YONNMq/1yrStNrXSLnxVcB
Zrxeqt2K0P9J/qA9i7lXVx1gtrz81GPVmq7b0sw3oYjAJ8Rpewr5uwA6y9yvTZ7vOtvIfmhlvcmD
1vbhjHrbKvX6f5ABz+Ade9UrwgPks/kVn+rUbPcQmLWNVrU2dhjqNc0a48lAOf21qrpt01XWTfaM
8NFsUNaEL2W/TNGLivXca6TH2g3I7FaGqEM/PkE2epC9IgrRuE6ib7KHWo64jLMrhOx6OYRIodnK
0rUTNitum4q1nHXMPD5EPWJk+vwqbcZ/dFpU5jZzumTrRwm8Dmdi+zl45S6Y3/YAKwKgP0BKNHyG
X7DgTp9drAradFYZ7Ocz3Hz49sv5d/YQBip865gIx0eito22ZK/1z2C5N+XQKOzQ84CSaAkQxcpK
NAIdvr0lmhzWtrHN6jlJrM6EIFVTf4TJyXE07SdKSDhCDonzUjR2iLSOYmLcYph4SUCVUHM1faV8
8z0bE/2nDbTXja3wH/Lz/hoPWP8GJVrfRyZ1u9bRk0f+73CdMPX6HUVjlvCbZ1HhJG6RLUUDuG+f
BBjspxGP6BV7ze5dK+N+ozRQGLRuEm9p9ksOD1bSHiJVB/kzR3WN8hjbSfpcObF9LQDdLHeDjqrW
RTID18LWeGl01OTn+HKc2CGWA5omc3fgMGuZSoxZBn+XYfJwgJ7H9RbkCr6YPjgmhSQWGBrTgQQK
MMde1YoWPGpZ2hxQ4g6Wbj71iLartVHjT3WUEbKxRZKh6mB6b1nZN8sEWmwhWjcsYvpeslELnNaX
uPvKUQbrFxWuDnnCoLkv+kecGQdf7oveX1Iu2tmqvfEHsznq5DFWht4GN1do36UCah25w1opcH8O
MUi7pa35vcNa8ascTyqzXnf9AE/xN3a8DYKSampUo5j1L56cdI710OaL2wC5RVDnE/X7XaRVyJfM
YfdYQ7ikezxMZlVhi6bbaW6q81k0ynZVZwjtr5ZrH6+Tve6bX2CEjhdjbvSIktYSE/4PY+e1HDey
pOEnQgS8uW1v2PSiKN0gNDLw3uPp90O2ZlrDc3ZjbyqqsgrdTbIJVGX+BvTpGZszgTZIo8SLOad0
qRGMv7uDdI1/kBE5bjsaUPBjHQVIhnbaACht8fLsuJd7iNkBobhe8/FFAzKJseO2B6XMAHZd3y5G
fAOxX3nrPz7ANdylxYM1+cP+P17w45vfPt/1Shnn2vQ59TptJ59EmuvnvV69fFIntp8LZGZOqZvg
1JxPWGSMmrciU9I+DnoJRz5s1D28r/ZRYvXgoG2UIpOiYyRYbZExgyOolNhKc4WsS6tp3LI5zcis
Lq81oAd2D+QH8FZtVcC6uDfAqCGXG+31ygoRXR214mH0DHVd4Bi2LZ2qeMiWmEzo7Wii58C+UCak
kYlWCeIdekjlukXO0lrJTB2DC1NKyta3hdILkg7pRK/6+iGOKG5xTvzhjIB9/PtFYseo4XCT210+
hVwgDZqUd2rW4t2S29Uhr1rvM7rQm8rVla+D2wK5ctTwhI9a8ilQXQ5ZxPU5zjagNv1zp7rDc291
3yA2KF/zWUEUPeYmqyoQocbK7VYykei4LfFhy0d4lc4F6CEElOUKXy2+9nqng910rHOWKcVG4kgu
3gGlqz71WYt4rdN0W3lny1HXrmPG71Ea5Id5Mqwd/u/u12Ej00ZY6zv5QQK2ffKDSFzj77Q1a++P
H0R+wFYrfv8gja5659w0bfPQ1G2+UWZKfbcmBOt1md1z0FiXyPN2N+C6NhTJtJKxqffaif38TkDv
WgYOc0b2cZWOqOdkffPTGYf25EZO/eQvTULI+ydkqX391Ob9T2P22M9rqUlCoG6ge3ftKVy0g12z
Q/tj0L7jQxu+SEgBQbcqFEoTk100h3E0pq1hoz1jjl640ofQ/9nh4DKbwc8RR2eFJ5ZWZcGL21Ya
SoFdeZzSZnqs4oJcAxq+39Xpc0y9CEAhCGK7mn4v7XBw92PyPlIKniH2/lEZxqwq3CsKYiGbPJv7
tTPbzp7k93BJ6+59Nqmh+LhgWKf476HVqzFlPIxp7moN9I1QZ508PhaF25+EZxvfyLaB6hQ7ziHa
SoKyWHq3hcu1NYrIlNj53MlUjHiYJUE7bRCw0raS1qzKKr7XiubJliRnrUWH1lZBe5Wxu9HBTnNG
Gab33Pc2ht6Wn+DvO5A+YPtKvHGgT+Ahg1pWq0wrStHJNnLad+gQiGEbQwORWcvvPUzKZT8PL9ZC
+bZtV6aHSqUF63GdxooVr8eh7NbOhEi0FSj+U4tkwFPbTs8KOUGQKrP/VCZDeNc1wzdMBGHd52m/
q4dW28lwmjF0nxo1vJMhitf7JEMC3J3zBCfDIF3ppl+jq2qBrbaMlTK55lPpWfFz1cB96FP11wCE
eBOUiPVoFoi/ndW4CGBc+470r5EWiW70iWggra+MIHF4RjAqlam319Kt3BbH5y5uw3PsDrWDhCQL
ulChWYIyvC7q1eJXh5TyVmav73N9T1kp0T8/Qy7vknv5N7Mz1B0MwfwQ+em96EcMMEGa1bCITECO
MLoLer8HjXLCUaavMbDgS34jSc525+lb7v4DngdQEvWOxxU4yvrVGdsatR0wVBp2Pee8gb6hU5dL
qql8xZJlE+Rd+dkMR/fO7pCAlVwa5Ye3GEmVtdMO1rb0guRznLoGuntBeVLnOf6sNNqnmo3qY5tW
6ptjretlUVi4uGC41TcZ6ZmqHn0V0J0MYRYC0UpTZy9Dqmyf4rD9qehttNUkOd0uKeliSUm7A0l0
CrdvyGeSu5aYNEFpJtsFfLcBJ9nsvbp8tltXPZtLU6Yj5mMtbgvnW1B6RtdAmyontLrjGMw0i2WZ
NKWWamerTaLqSboSzBoQRGNT8DtfLpVL9M5SyjeZ7gujJ60BAUVm7KaLEACqzDVSdNRDXDt/Rl4w
fy4yMJQKZcUd/xR4wZG9vivInF9kVq2BLsLaOV8nK0PVd2nHLwwK43T4vVdyZpJDczS5981gAr4p
TjL4o0lzMg45KvxThxCxTPAsc++jpVGrvjz0phaihsRryIT0ZLZM2y1S3wX5Idbe4t7ie9VVOIDe
JjIn3Gom/+rOML3WU/hdz4z0ch1VEIQgn2QHGSYtpTNGEL6XtXGW5Xd4riWrpvGm19DLimdcGNcy
KY3hRKdRUZPHalmABjQ3/B5fGs2zHWSaoPkLzbDvyo2ipvZFRijfZY82hFBEa9iIlEjxUeBb6Ig4
lm+MEfsQ9C7Te6VPbP85ATFp+0a08yjo7JW6wSHBDt6GsEZuyPH7ZxtVa9OAz5MGJgnYUKm2Mmzd
TlshdNUhOt2Zb0n4pcCi7L02qvpsUnHjb5qm4/LgQREytn9IlsRWknDXBxlKPEsKpUTJYK2gw3qS
2RBPqwBQ3YOM5shZ4eU5v/qYvAD4w1e1TPXFH/BzlVfZxc7KVN0b+mes5/4YjbGaIQWCiO4GTGuM
DUqbrhrbaVfjglcuSPg9uSNmhsuoX5q0qc+1QnJLQkBuYlLZQODKoVdRcg1yFOo5vqWLDqA0lhRZ
pbu4kF6np36q9wYGTSuMKU6Z4uDSFrt3FSkB/BMM7xm9ifTrjNbays785NUCDLwlG+Hfh2WZHEY4
6KcgsjG5cI364CdxOK6aQi0uXVLpiLoi40ZVkeESk4l+ikYSI8At2ItUBzuPmnWC8ihCoLjUpGqd
hxvxi48zC2CHdCk2TnA6kLpcqifaUpkpx/5OjZ35cAtJT19WSA/9lCndoDLsw0RBLUuCoAOo/XTS
po1Wn4q8fOMmV+2EQIqWd4jLJ8Nm4ZOOSIDtPITGKHrn3c6YcfxTKqt8QhJ4pSRj+5C0YxYuD5eN
j9kRhnPLMK/Tfe50/kXTtWmd6C3yfn054cJBA0q8rFatGR5VNz27tha+GB1H8q6prbuh6ttTSQJ6
j0RD+FjCY95Y+hB8dnvnlzmYwVY3An6eFuj4KjULe922XrxtGpsxeMJw3di6vZsM/aud6/GPEK2a
1iumz21lmtswoqxhDXBSSGKhrKhV5l/1+MQ2aQISHanHq2fsYjnb68Fwsu34DgAs2mQRn3NrkNhZ
y5Kb+6w2lMF26iNgLm6PCGrUl/vKLDt9lTXNfJ+pgKp7/8foAtW6hqiczTgI4vdVuX65xk9oRvfx
nyvCpHlLJjM/yoQsllfywDefyLycbqHmetWcF5ug0MfNH2+SsR+6R/4FraZ844bJRld7Z9+AybyX
xqC4cK80egMLLPkJKbc+dVlDqUK6AQYMJ0RGmxOq3P3voIxl5rYG5ATTEvRVrpHebc0f0x/W/Nd3
/G9r/tu7Suz2IaT339bJR0rlI374dNcPdnuJD+98/ak/vM2H4cefIOpjHybTRFVQTRqUHZwaKcOE
w3WrBwtskKRBHMPTxBCe+USmZFU96qyS7jUqC2QsjbzeHIzlsVVw6Pnfr76+vGW0DfuC5Z0+vrxn
+/tYmdHPlhf553OqHZK2aRlBy1nqA+U0ZjtjmGGqI1+Xrys1PRjzqNyHSwmhiuzyaMwUJaS+cL3C
R73ECELndB3iQ3sxq+habrheZfAvUqSY/F6HGkrHRv90fYPbG8rlsiJXsuubZvm8ob6KF2pnA1kd
hgpMn06KoNfHixa03ss0uuxuouqLq8fuyi/Q+Mmngc2g71kvsZMPj20V7kZttF6kQdMmXgUBZ1gZ
4muCvc9yAc8c68X2OyrmUaVsxoUN1Co+BJ+Be9KJVI6Ebk0wZOlZhsnCEroNM71qVlUJBhJZb/04
Rj43SaPNXy0txMt70uFbRU6z1pv6pZnzldKSS67JZ3RIEdy5g6dwk7aB9su4zePhrpYGkWK4JuzK
l3USL6fua94Z7rFYvMIT0EFrXdfanQzbBaHsoFi1nrF02AVi+o0N6O9xv0zfrlOX665rbq+jqD2A
pbg4e4uVQu7yJNLadljL0DeT6TFPbAjJen0NeQaKopGWRAd0tebHNvjRWJX/xN/Mf+I+aZ7msfvl
RpHyJHFKNOXOUutyIzGMqrtNQsJ34y84aCNl04YSDI4jCzYaRYviIhPSSKwJHAdDpGqbtI+FBRGC
TZdzqZZGerBgnItijxq6C5W1kGKcS6B9y+Kmeg+S/iGLi/zVwHD1rCq8d73A5/4dnw10vcu/41XK
SbMo0mDTjZF91iOzW9lxiVY0XJ0OX7biKw8iI7k0YWQDmY9na69pIYALRPXmHaJw450qeQjX0Z5a
1PgOLjiCYZO4JrZuVYgpYDw4T03S7ttM1z/JyEPYt4li45PfJ9c5ZfTdM4mweH0D7VyxOUONWa1a
FMfbhMB3avwd4bP4OOXlBQyxiGzumRPpykwA4krTe/58SLzieAtJb8YI57riNnGLzVaLv/TtBawy
3lZJv9G7TH9vJg0/r9JqjrrjzC+1NfyFk133V49N44qT2vysJX10qhXX35oTksZpXeF66CBzMmd4
WMaON2+rZQuZ42mlrUQbRWbmoFKvUinX1cslMmtDp1rLbBebsAr4TRpFj4Kx0VQbAeVJY4dDE1xn
wPUs4oAcIdl9ICTtzxV+vEsQw1QqyuWYTqCqcbKsF/zbB5Rb7K9NCGVnCV+RbrLsIyRu5oGApUIb
o2P5n68iMYOUXtil5RGLTPeBRDJGpG5BMabwHiQ0DwZ6S6Z+cZZQWbkNZwUkTjtyDPfDoDY7Y4wp
/oGAHfYNkoRnlJjZIDHrTUGmAhr0w8WEJ7wHz3JUA3M69cP3morcS9JZ2Zm8Ac41iw9bj2naGagi
5KzFiY2Ewe+hzMpimZVhuyzGheX34v/72gIfxyN3khPlipfBztr76Z8m7l0MARI/243g1KB7MLzN
ymJj6K2F2OBvZEKWxNnY3kuvRDkPBGBtIjfyd0zWGSnHQIWS7DrzJuVUO45yik0T5YA8/ikjacol
Lr3bsv87FlNonVA8BHILpEF27NK7DT1Kk2hKJQEFMZaos/8f626Lrxv/21guJuf1++LbhPT8OCGX
YVnz+oMcp+hqBn7Jblu63hRn69HDEV4WAjj7T6HOP5YXZgwrXauz1fWG6lPjdCL7eLup3m60cIdt
dNKwUZXb623itrjU8+v1bdNNl3pYDZ1lXKTplp5HIvNge+Hrh/htiLf7tAaP72zkgil+0vHBeUa9
TD01WTdQ8EZ6sxpr66UsutXEUWoXI2+NGmU+aT6ufpOx72tkZ1BWVDgFq2p/H4XoakHqpEpvaBh3
L0OJXddERQ1ztBqOc6thhuaUGNoX42+R7Zp77MXPMAxGyCnbeoWtoN6wj6nE3LWWDb8iUkO0Z9IN
dWrnPYyoU/dx4R5gL6EHZ7YWlLoaLzfN6594DOk7qAEZtMdUhZcSevvUKecHxNMwqVTDGXUfOEM6
VhYcJNPAfp/97iFUw/yxtMdHK82Ks4wyBGQeeVAGBx6t00pi/gRfTSYGa34kd9MdnawFoPEvxKQM
uzLdz0hLnK+jfwMrJ4ODZOpmzsbIALKEsxJTfSqU8n2sPXJogHsk76U5nUmCYkh312TYNfNluRYH
DhULtutYiQEK1KPVb2rssu7CbPje8Z/WrG3rXfcT79nw1OyVrfO48hyyz4n5s0LlZ1UvKpEAGDIU
jdrRv0/KbWLa3b1EpNEHYzgXtXkMu+mbz4H2NDhI1UuT2pm66bWs2N5iozU3x9gwkpWxCNwjPQf+
E/HmS6Jqu0mx+reZwsdxcBBXkR3CEgd33r/poaEDkffabbIA5v9ZP6gZwJTRvLNIrK5yxQ+Pte5Q
V1TC/lCHi1J8xm/HRFO+0xCjXYH6te5Vl4fdGGXdWqt8lOOXmPSyyECaT/YVpunx0ppdvww+bkG5
OqVbOFj1S5o3KiIjDVhRsynXTY2RVgNc6iCLDQ7ol9bo35Q2gtpf+ci6qaV9H5TqxQVK9VZpibkb
DTwco6hsnsdORbxmqLLvXqhfSG56b7nrGYgGdn+uKPPuWJXRWze5wREVI/WzaQyvEGWsxylo6tdg
jvEyJuxhfn1uvKMFzjKw+r8MWDwP0eSHD8oI0mEVg5qyhx052mgd6Un+KI1qVIA7ZqtYlwvtI1wI
IDIBcWs/FKFyJ/E5CcMjBXlYS8s2vwT5QF0A6pMMjbItkVsef2ZKwk9dtv2DN6sDW4toAG6FrjE0
5GSnaa71FtXek6g0wGh7s4D6fvKT8HXy0TgBlmZe71hyUwKcUm18nIKAzv99K5Oe3J6k57MTs3Jr
OjZu9+BPKejOzOFnLXJ12FeOCm538RIIShwEpIdwVHpBC3B9C0lcUxd6TUG1xIriJx5r2JbFg/fd
LA5FYdg/5upTZVfcWQazvuuV7s/mQ2xwgTnVHdal/yxzpqI7tmaevxXK2W50+4frO5RiW0t91iCf
406o5ttkQYNaWnBK5rC4i5aGX0h+J0PpfYg1SRVTzalAli2Lk1BHTr5Wf/yvz4gw8pyL01jeySnU
XbYAFEnasv1Cw/O5SqL2sFgWrXER9A+UabT70YZnnFN5/5L3NRaS0HDOU6/6CGN7K7+qhpOjlQmc
be6IFN6avZKV7ipY7plcD8Rt1h+qGBc8lbwrrqbjBX4BwBI14BSFnA4o0eXQw8k2QEpq1ldKgFi2
Zpjh6nbvcIagf1QxWXAWvwyJR2r5w3NRaoPqc6gLKjFxpuBWparBzAd8m8fiuSbFeCmg6D7bHcqo
Qap+75sE/JCed7iXWaa7r5bZKhrNp2G8s0zcb8Jyqh9sW/tZ2bP3w0XrCEAqOCJHV2GBxs5f4+jW
SwrUohibT5u6bcwH1TxS5i52dhkkf6hOBWbpbJBMzjaiMyWNyFRNsVkfnMaIVrcJ6fFXCS7RrGFx
jGDVFDxHoHAeRQ40wadMayf+axeJUVNDdbBS+0/U0eKr6mikBy9RV0eHwUUQ3BphR66lG/rLDkW6
ZZN+w29S3c3L/giKsHGYqhRt84rnVZEoEDk0PEz1Go7EPw2ZM07zuaXtbrExAPey0vpMOYwIIG6m
EnqwWajx6+wk1pNvtdeRhGCbfwVNHYEEJK1qYc2TxKTEqS9NIT5PFNKaY6kPMaCjPP/SJfYPfwTq
lgxxC5ULzYYJ3OdrozgF+E1iIEDNQxpN2jGrmoJvVKxsAyeynjkaApR2PYqMuumiksPh2w8N+8HK
spWcwrltN7fQ7XROTd25rSpjDBHGKhv3TVU3D15T3ym9idfHMro1ftTeVV3/Z7ywgvYhMso/4qQn
mgen2gRRpz5glucnbfOIqUXzKL0OZbs134d2J0NpCp6CZ10pHsNlWWnMD5q72KAtvKmpj/eIbk0X
GbGnodzOAX0HmXS8qIV9cTOrO8pIGjZYaOeME2X5ZRY0yu/Zq92sgS2x7ZYXpWrf2bP3r9Dv+9fx
vZ2yAjhv1r+GxfgtwaLqIjO+o7L1aTDKLZL9hLzdqgFyhhY/J7tVW+KvLBWMOo3roweRZoMSmvXm
owK29atW2UkJg1ouXuKtpZ1kVrHLr8qYmBcNM8+lUA6/npLX0jSt5q3b5TlwPcIjCgmRZw6+SM7f
8nWqAdLlTwkbHgL+dsT2HikOSgLSoGX0aOmOdZhBHV26xnDPPfsjbRlJSHeSud2oED0vfKmnrVlR
+pFpsx7Ti0x4nYGZFZDE3M/O7ErhFwyp8yVCDRdkQvBkq2H0UOEKtgKN7nyJm6LmUyvu3UzZ+cXF
b07Wg8Wtt4kxWDuOE85T5s76dsqQzdOX498c2DqA4YYhx/1PMqt0DMWk+TYrJs23aycV/3WgqKgm
AAU6G0uqQXqDXeg4MnvOeHQhXF1nm1THnIZ98YLg8vOQ53k6G49uY0X3apNBeF8myhSgxm1iwlIA
jtIOn+4z9Y3pq1E41ibsdfWkJ2X06b/Ezb/jwnLMTM3aIGaSrFT0M1aC5m0RSc1MHqkoAf2N7V16
/mz6iNKAHQK8EHPmSsKNrtUTxlr5uE/j0Tq1BpT6AZAS7I1Fm36ainVvF/4XJDi2KBrmnxZ04B2S
kWSMW9P4POiWsVU4FO9tu65QhB0pmBTKnatm1lc3cIP1WAbZywySnnpl5911vV2ewHAo+3ROvAdy
q7+ssgbgo3Bi7qw6PYdm/nR9xC0PO3kAtgPSBtMcxQd5ALqhYtxfTdd0Nff3aVgWFy2pIkQCnHAj
w4Tc50V6HQJZfJeTyttNkYHfGeZOWfVYq7a288J8Oit9FQIhzWscAYr0ZbZ50NaWk7x3BZqe/vx1
nAId+6ggenYS80lQGkaUVnvbr/pdv4A5llXzsgqR+mGrddW0ctoxJEnA6UrYO+ncHLyg9j/NXRSd
7GFYI7vW701rwfZSenq3XH3LdyX6a45A86L+USKmYxSnBF8ePUh/yneVaqZ90Yfqp3yvxU888XKL
utrs70CuTeupCYZwzXn2X2OZ78z27/nbelNvjTsD3fHVUGh4nS+MS69YCMUwsh5r/KcfrAIftXHh
WBpFO6INnSC0E0fha4beslyg1NO8TTUjBGM69HtFz7V1vPwnAubpl7wMTTwFNhTPpetFWcZfHCjR
yvRDTH5BHgGFuKZvs35RIPnXaOyfWs3Ge0DmGGmKOewQg7XMQ6tp5LxnJ3jMYiNiP5+j57QMu3EM
H6U3+JUGPszR9tx7w8d6aYp6ju41L1lLSJZVyMKvLDtQ9/VcqZe2UHMcBAcfRhXDRFPVi/QKFKtQ
Im7frTpOX72hYZdPaXajK3qC3ps6XXLDe2NnNzfrFm5sW2ftkzZXTGrmD2OuondPQy/F7jBWyrJe
wSRoSqgwmOpXnS/5atLV7KkbJ7Z0Wv4XWfdw34zxg+lYCPLL55i8jQkeaNyDB6JiECoWsiTF9Dxn
uOmCEAFZBC/2WZq29y4J/o9olhJCfG46G3H0fVLTIluX4UQd0ivL/e2COr3vfHTvuhFd2Xm2m32c
l/HjXBefBZQyOIl25KGN0e4ijl+2WFn7QdxiBlena/7x0Q6og9z4VczOQavscqv59tewryooqEh9
qEsjPcdekAyzFe5LtQmypwzxzxfIoGj9JaswyNUUN8vQ2FdxOPBUw0dFmnH8glfjJ0hFHD0W4FL7
s1Q85W225v6hG7VvEbWrz70eZscB4xoqQ+qQ3gERVV+VuGvideFMaDdjB0TWHfS2MtTm57jxv/VV
m/7CdxTDCxiSnh88Gd5oPxVtfScJTGq1L0pcT6dbTpOHeXpnga+RBX4Cx9f7lA8+sDNOA8XGziY2
ixnoPWqrPCvVuP7BEyXlt6MkyYGb6ffea9271G0/+WUdvkjTV/dJZH2qmyR49UuzOSSNru+xu0k+
kfl9uyqIFc73DwsQM0s+hc30lqpm8hr7mKzlEH4wUlZWV/ceZ3FAkWAJDArRACQjuzE+y9a3djlw
14BE1jGuFcmSGFbXdo0dh0zPFYaL6RA2mETkKqmL2PTWDQq1TwrWm/vC0FD5Q/gqRJnv7zHbGJ9f
N/rJxWIwpFw6lY2Pt1gRTWP7MpvkrKzG0V7NAQlrrVDmo0xGQL53EapV+AqhXl9B7Bpxbi/H+2E0
zuJyiDVvtq7BQPFH5tysgGw7Wjo/lLgeShPoq7ox2hcZ/D/W17hejHH3cb28XR34v1+/WuhB3ERW
KojVZ79xh31gd8HJA4l8D0pp2GSXOkvXue5dqP0rJ1Ux/HzlOKWSr6yR9K29RGUKxLVhkFC+gm8U
NHXGOPO3gr4xMoWCmdajC7OAd3A9GB6aObo4IGw7bnmkorzIf5bJOVd/6Zgr38koxlEL4avlGEYW
8xWohblPorleL2XIIOz6F4vDIXWtYhWr8N7Wjg2nReWocfCcsH8JB7c/x7rC4WRZLLEmc+/jPCru
/YAQrgraro48bSOT8nI1EHAZsV9AXyADv1wV2KGqbr3W4jl/iAZkZ9e11lyHZVnD5XIXWlbSTgeP
x8paKXAkUqxAfa7iV8xhUqTvMzTKZ065p2t+1FOng54A96Eyle+deQ6PManPzcD58lSmafWu5Gdt
qamWKM0eFbRRt7HCE6b0TLQ6lkqj7cX9TgetdR2KFtKHmEgjQY7BhzGN2MQu4ENsGvK1BVUJ1UT0
ps6FP7cFqcI6PsMCwVtB81XIJ35ItIaNn2nhBDy0CLIQ5gHA2oTkzqqb9OgsyFro1jwGiya+zkos
L/i7Kpz82AZxxUgS+6zlKD3mg5UUa3kFb5mOKHWdFSArk7lu/FK/uiHPWjTdd7O6VTH8PnMKne4T
cU3W8T8/ajx6ZEWpqFAADLPYtj6SLfiHv3ct9lKNkYdHv2ni1zjOv9iLToCKiOwqa7QUOo5Sn/BD
MLaeRtY2NTj44A3eIYqL8mwXpOOK7Xl3kWFcrRH0Ch5axUH2MSv0u0oxvVPa7dylyI8wNQyAa0Ny
vp/z+Fc98NtOllprGqjjHRCQJ31w7Xjdj4W6R2oOsNEy6y0FWJ4UIWXXct7ZqeIdFH9hN1qaedYa
NCuCvuNbndvmo6lqyJ/Hav/i4wQB+M/Cu8DPF46zhslPmpUbcIXol98EygMzUvalV78PmLS3m6vI
uUzzL4yVug0DXiTRJfbHdJsNCU48X66hEjLpGQ8CDKzZPkiDJ5166Ufkjx2jP0kI8VQVFT/2FjIM
WpPNXPhwi8gCmZNYaOsR4kDxk4SkkVe9DQEMRjhBg0KUCzofh+GhRlKLIoR3SRXFQIOAt/DQEjlK
bKaoTra4ZmJCaoQTf5vDxphbFa0frunLBWJdgN9YlshqpXCes2RA82NQ2ucCL5VyKse3pOsbCnT2
z4p94BtCOC7yGPzTdLo+vrVYpe+hyoZbmZ0HBUqlikORzLrxMCIzMR60lPzekl+YETLZqcmoriW3
IFkGiTkGW74bRkBigQLYtteVx6BWTCThU6Rn5j595ks3rlx8bn6Mg742mij85o2YDOttrF9Mtz2D
/VWOoq1bLw5DWexSQQO+LiFp/pDjlSXlsk5mrKYusZ+ZjJWKXJMGY17BilmrHhyEUj3H9R6lKVJS
TTYsLFtP+8stbvYLPKN1s6PEpsrmniJC41VOesy2XW4AhnOaObO919ZUHAMKZhvH5t84ABK7dkLN
PcusrT675mi/KVjr7foWke6OLxYqQ1O4MefBf5KmIb+wNixkJfq0cGJOpMZTbBVoSi1LEh2VdNtX
o3U7FJy20vJ7ngfhmqeV8RToZnDojTA/2q0XPLJVpsgMNuWbZ/VYiyTdT6uK3wp3wLrAqX+lc/cu
CQlH1d2T7iCbKMO2b5N9vYCZEYKy36CN87UCkXCUWRhTYIzatL24DX5Dudo+Irle7R1Q6GtBlkvT
2Ii5pBmOBXNTsU+x53ofVf22CkGqhig1PTSObj/A3iZpHbmfJKQECyjWQlpXJr1MNTf1OKpAK/6+
wPJr+2GyTLSlAVRWy2vI2lZJvYvTxWsZyfraUTbclrIOmcm5c86t3Ty3Vd98mT3X2lpTNh6guzdf
VNCZbjjMn/0UxTayQFTll2WVn+T4p1X6QxKW+d7HcJOtbmCA3jzFqCLdyUAarJQIuzYcF+kGKXbr
Wlvf27nz1QWrY7OhvnT1CIlgcHAGq00g0PyRdgZQX3YcEbDWiO/sxps4ROt18NCJU7iRDsqG/UUL
KQs38VsDQ5ZDSDa7h6h2EW31AE3nKJldL5vZfxxNN/16Hcplg00BUm3xTElG0Ee2bVUbhCHt7dzg
JKFXo2atHHdoYXO3/RbDAh6my1BiSZq1D5o6JVu9zBCwtpFWXknQQr1tY7vNuQwVLOh2Zd2Ud/NS
J6jEjiGf6+Y6Hrm9Id9b/YXX1UtZdaOV4YQepOspNyinLAkvyX/dmrqrUHWcsnqRTxr+mJXFkifL
lGxYOQFmXx9e4JZFuy35kF67vegfSxYviysl5faCMn37HLeJ2wvKR8UH8DFFeXUttYU/CgzShWJO
ertUkG4O2ZlJzLZqf9tbPCziVRmTmbpVHeER9wd8J5G0WyqRcKDhb0jXAi3MY5kMXo/MkpUMn7t6
fgvaPnsNyaAewaGUu6KL7C8p1o49ahRny5lm2FTDdM/Z/yFu4+gkI57dE/6pxMOis0616yAgAjhl
NdfatO2G5W89xPkh5gB0FeFwwDpdYgp7dppjXJt0J1ep9Ed7aWoTEZmhbZWNPqJMsnIVvTgh/vJN
lpSWglUPkKNH1fzaR5SsDNuOzk2gfI88A86OiUl1zdf+HYJ0utanOgafpkfvnX1SSKx/zhdc+Txg
JCXhdkzUbT90CGUuq2ajeKUQnz8NKqxyzeyvF2ccxepB2YNDrx/ZayJdUJ1LwVI1ehevIri6W02p
i0OPKKU4Cn/wGpYh9QQYA/pTWo3hizSlOV0yx4/v+37ahCXS16qhNM+dhU5uZpdPMpLGS/xi66uL
cl1ucV7ODfWhVAGky+ykVeWZvRUKGnyxVpGLaJDwTErXVbddHkx7OcNndgLzOCHlJLPA+9eqBpCt
L6LyOJY+6r3KklzJ+viZfRn/OFnsfHe6YVu1s/cltkcf7GjX3s1W74NYK5E3ZkP9V198S9LSex+r
0t8Pahrw2G6sV2BK/T0HpVcZwb0YXsryjfu1/TtSaYdMszmeL6sxyeRxxJNv31rxsI1tHO5zjdRJ
4vn+qivBBald8CAxxY7S3Wzqzj6Mze5Oz5NFXaB276JM0w8DTPu7PyakK01t2AiHxOoZixO7XUlM
VgOPgDgCRiCOkyvckKIb2qwj9BffjDnP3Ma3Ooht2MHWQ7l+K7H/oe68ehtX1jX9Vxb6engOcxic
vS8kUZLlKIe22zeEOyzmnPnr56lSr5aXd++DczEYYACjwAqkZIqh6vveIKczclwv9jvFuc77aS5R
YETw6h3SaItyB0k3xNAgfHREPnPs26vGHbWXGBm/TY6NJ+JebnRFcBXX+b+Glk7mfF9MFDLV4OdQ
3E1XELEN3CABg489eRv54JIPlg/PGTtN0H8SQz50yKrczey/k/s1jouYTBcTa9laMFhlNS9ZhZlu
QxTLykGGj0wuPCz9rjTkpHGYVjZJNev7KamM58gdnwwLpAIg/PQxnQOWvDTzxk8vzaIa17J63snW
o+wJhP2+mZB/me36soBZ5WxqEtHYczTwwJ0ULtFUj/tgsMCKlUN0ExHjusHQqU9a/fpDsxxgmvF3
fUK8zBX7nEe4DZzWoh2szxUqdATIypJ171RfD50db7owtL6iQToAUn5rIZD7RO/VSwsI9Z1r596q
Tybza5Dh4GV6xjNLWrAWuVFftKGdPSCrE55GDGX3xSmbdh0PoOm5Ui6WsEyuW02LjwTKYiKc9g+7
ZdEra7J9doxonQ2shVQgGUfZRkxp2nRFNvpynCxisbpNYvsY1e6zaxA50xvlsotS5vNAJ5jPo9+y
spSHpE2Ge7PsIXd37aOsKaEz3CNFMQusIaZPZN0ghXDtbCIl69fohBbpLoiRwaiAF5RVfwyWsr/p
hLOQMcTVZilVvCVEtU2H/qJtmMjWetBdkG5vtwiDR2srKUZEI8XTCkjDkDXxfedp6Eg6+Cd7CQly
ZGHB8ckR5z0ykKrXBHHv8IJPb4K+fSgTHQejGbyE1RbN0R0L0LAKJ6nOCA+4FCsmwd3dIAoE5bld
Ym7m2Cs7zNpow19evzEtBJZFU4ragrfCtZDPnjNtp+ng1mfDK1fL5KECbCxNdw/uJ5qeGsePhHub
LGbBsa9QfIkR/cTH/K9207KqC+QzfxiGssckrkXSl+CDvrjupRVp96eQtqyqhsqqffAbbcKcdSlt
LEsazd2ipamKE5FdtcEc7Je0KO5kUcWNs55N3fVLGy79gPGrfL1YBnIPq/gZEdwBOzfMI1xI6P3K
7ZimruSQXCkecJPUd0XkPOfzQuQuRqr1mrV7dFXnJiCcfEYYTwth/Znwo0nSVxc8+adgi8Ovix3Y
1N426D0lQYVSUmYsMT4VI1HDoMnvR83I74PSq9dQIe3daQxxXkwxp+hWDumZD2KFGCNazw6yqe4B
TUZ6NGzKYbaw6oG4s1JTJ7gwS10EgJMYOAbaOiVr0zslXvLDjA7YNgZJ8hRE02eph5Kn6tHxaucz
zJcEPT9r7ehAVAbU6rArKW4L285vwwxPicJKjUOoqzfvmkSnUQLjCLGEGHPLxupkBBmx4t2xDgcn
uZaDT22zOj6EhRkdZFsm9pVbyiDejrNmb0cU19LKvbRFUdmK8644ty15MjYIh4PyH7uRiZoYqDoa
jXIzQXf+gAI5rAQvNYutzFRM+Rivncn1tjKXIdvckn9LTa9l5Zz7yLvc85U8MxGz+ysfEmnQnD10
b4DdZE/Qt34Yeu58L9BdL0dVe+2yNuFJEek3TuMgt55M/fY8dCF1MWXQk+0lS++xAyp9IoUVU32x
Fov6NF6VrqYSboMJLAs5UG5hu73AvKtjEOURrOHz3ufRvzvC+TD/N49w+saNmEHJ/8AWmQNQGmmw
MKvlAXc5zXVwqn5oQ319vEi7wP/QLqu/a5OHkx1y16ny3u0q28+fpbe5wzXx67MRxIoveF7tBycf
/MxWeGomsDEOXoPbACCB+UqbAOnFHeA62JAopog2VZmrcqO3RbWPdKgU7lwfIrQopflBcnI8EMYL
J5OFUg1OPgwjWRMLfz7ZLMd6v/rOQ2PCi5kxlhey88PY87DQGN705jIJ3WYPTHS5TUUht4jVQ1vI
1EsCVF3ikwPqJ0lpWG4Tb8Y6JyekE5TRQY4e5kQ4bTT6yNshx7pDHCdMMc6K2/YhQ2HgDhP2Zh3g
dLatgiDzQA4r2VUG+0P25h6v7TyyK7B9CTYi7pDuzx1jwGoiCyJWNRxJFsSMq7vKzL+VXY6QHbqB
C25eh7JaIqAYSKodZF0W2hLReK73Kfkt/zQ+GEJEzvPR5OT3D7xgvfWkdOQMMi87EoVZ1ovXqF+i
qrvt4tD6k5nV2gvr5b6EY3Fe7EUV2dJp5NV+bsOmJ2Sd8FcBPHM4fPrjP//5X9+m/x3+KO/KbA7L
4o+iz+/KuOjaf3zSLPvTH9Wp/eL7Pz4B0FVBfljcsIZtgs5yVfq/vd3jvS6G/69+XhLcGVCPSs1H
MsLDMxHm1h8r/A8D4hnPRoKxQRDP+k2wWM2zsZWDgkIfb4AJAwcR+4xZ6O6gOw7+qTd0+rVb/fBm
8gTRMmyMTneuUYJxrvs5dE9bYRE318aIPhPNbqi0m586girKyFCldH1vaghrm00bfXHq8BsZDuMO
8fzwyM3AVUezUc+aT/pu3EsvqKlsN0nExMWYuxyz91ZYr0/ase+R0etIQyrgRu5lscrhJd67lqLf
D/iW7sZgiDayJxBtsdMcyRcj3yf2iDRHhDpyh/uy3414/9xKMW9ZuLy3rlyyqB/ataLKr5gV7CKh
5q1HPOF7Uqk+5mP5Y9VryraNM3Mjq1HkTddIzDznXlU8BnGVr/lCw4WRXraSZ5P19qOoBIPxBJ85
W0GZirYfJADdsgJZ5IT5SnZU/YK+xFkrkHeltlK9Lt/mPam1MexRmMC68aZrFoRH5vS6llxV2VYX
R6NoLpZCCx9lMbjR1gmR+JI1NA70tWc07R4F6OgxSJvmIotID8veoOuTe4Wpjax1XLYrJeCBijC4
ChANzQg5U5LF0ozv206RYdFmpdO8mYGwkpXNP5MngXuc5OOlVdvNk9eke01AGczUKuEHN8X+JBKN
Wt2YYa6Uline7s7ky2aHAF+P3rS8ef7zb3dPK++mbyXZJdTduw/Vfz6WOX//Jfb5Nebve/zzOv7W
lG35Z/dx1N924sA/P3jz1r39reIXpL7nY/+jme9/tH3W/XWDi5H/084/fsijPM7Vj398evuex0yE
UXWOv3WffnaJ54GuahpPgF+PEPEJP7tv3nL2vH4r4q78+vabnX68td0/PgHj+Q/P03TLdlCKpnDd
T3+MP2SXpur/gXGDDm6DAR5Zx09/FGXTRf/4ZKv0qLot4sWu6lqe+ekPkkmiyxQHhHDm6rZG6Vif
/vr/fz7gTr/J7x94uu5pf3vima7noONhe5rh2aaju4bz9yeeMQKMCqEOXVkljnHkPLSVWw7FIeh0
F4DIUqCf4HiFs0ovezMtD/G8FIcsc38WhdhaeAX5cZh9Preb9eUQOSoQKYYX0Z3nZeNFhhbBYbKs
/GB3TQex4Uld3oboampu9S40N0mxHSrzdkASykfMCLSsEx2CVpvw/wW7kqO0ldV7k7zAGhfvldOo
zRrt03bcet0i7kDbWqsdOlaDpr8YuoKyyYKM3yGJq/KQlNl3tWoMvAmC6NJGuuOC7OCKhVuorQMD
lw8eIhdOKyRza3gTTizk1IsSRX0z5P0F2XRm/3UF8OlwLuK2+lnVKxYDEFqnCndqG9io9jxMc0Y+
cSSrP7dQClwY8ut8JsrU98OBDx0OcmsRVaV3UFIl5uf6kMBftXyKLufMpoDPi/Q6HBFdxbjZRAxF
BWeCY0CClG2m7Sn2iTi38gTLrbKN/6Uq21Lxg8gtWfxuN5IkLt8jtdfFMsIvF0Wr9bkK4CEWboWN
uRnTAN0H4mFvTS7spIPi58C0tBj9q2qKQLwVHs5Hmue4VNc1u8L5OOaKVh7mvKgOOnQ7Fuozysqy
LrfOxVKPwzYc02PgOtDdfxUgUrt/X+34vtGA+LQjjis/7FzIjzlXF4QM4B6hCyMHp5nB8/ncbcrv
d67LQfL76TFkolq1DuaCUILaq70fZlq50q20vgiqfps2ag8pmV9bbp0L2db145OWd9jSlXZ5QNmH
04BgNaVKyvdng+zTRR1ogr7qcuFRvjiAc5BpOEDiO4K60MhLPutJrKwKrb6o9dJ5ytTivsMufE4S
FQPUursOZsJVU09k2jBxIQmcCtUwR5mvojjSn1jV+KmbJF/Kqsr3alo3q65O01WNQvAX2zKewzQc
jkoX1ncYK/zpZG75Ehc73Zh7v0/wMU+nSntpnH5XBjlsy1ormY9rw01e4eBZg6J90cI692eHhItn
pssLb9EthuraYwjN4cbImdBjg/G5HNPimGRp6aOeZuJQUw0viqHvizwIHtIBbUe8GTM0HNPxBeyd
5c9ekW7LxfJtw2legtq5KasIfRVPMe/C2XqRzXkXRbt0jLVt11XtS6Jm36yuCGCfwI/ygqpAB1s5
TLGHDtBoIj2iFcUe31HLdw3DfDH15AdKR8w1Szu6V3ub9bza+bzTtT14fm+baZaAuGb6i7Z0D2Fi
uMdijJa7wQm/hnHabIW67I6zN+6iLLdJp8GtLRIHc047fW4AwUVeS3TDtLtns7xBnHd8WZLUO3Sd
465xVB5fVMSz1hVckssxubCHZXq+TocZfN7oOmTgESnJRbXFp2Vj8tQ9ZFbavbhEtvBp9274Eq9T
Yw/XBiSnld2GzQuSramPLZO7y8zvY1z2oKRQV+r1+i7qUvNgwvtZ9YF+zVOnwWZQC7cCvC4edcFx
jkKFeF9SbbFyyvgW6GRGQfgtdgsLQylLveMRvByaaEMcb2JxPoSvWok931C6X3GDHtahMuo3LkSC
q3IKu005Wc7XZVsDyr4kdRZsKq+fNmqeDFearue3jvCo6kTgMVctX1+6HRda/dg5EypGlhNdVK1l
3zizc4t18GeH4NzXZUS+rMBJ5w5eg9BgUu2NJToUnNsMr3lLzXj0vUbRt2lg3nVgu+4tdO1WgWPG
XxWWUCu1c6v7romMg54nV5ZXDOuu6dsbU8g3kDiEa5PUb3B9DRC5cdciRzJORwWn69Vgzcs1ouDz
eirRdOordzoitJdchpaZ+ShZxV/jm1Qz21WQVSi2uFnsT4NVXE7lqk91816N5qd2CsdXcDnxxou5
fWLIJuu8JAOJjebBcS0DXJ8IwbojkCfvLtS7zw4yVbcd9k97dYIbalbIJOe8Rrw5/VyV6WXSzupb
UzU6luJDsXUDPND7KEHTVk14SwbDYfDyo6Fr/WvWqsMKKZJlXeEmB+pW+TFN8XDRh/i9genv3uxd
5NjTW+0mnl8ZKEGmU47Haes8zmV2N/TJ8KaO4LEAX5jXdjSot61hG6vRfmk0TUd/r2XyDw+06gW1
q0M2Mh/VYZO2mePDWjPR5B3W+hIoz8jZL/vEMkhlosJxGEFC+2jRzGPRv0aohKFRUNzPAFB9fbCN
z72h7ORvAy+0YQadu5euNcX3Zef8KdvVDA0Yy1KMawyFiegAYI9yDzp7FuVvtm08M6MoHwK4bJcQ
i4xNoM0ZOIB2mxVa+rwopbU2eY7zU9XTFvBz9GZ9A5xtvsZFZm95SzAJgUT+YquY2UdK9FZ6WD5g
T2iu89B1kPjRoycieNctomOveudg/6qHzqUd9tZ9C+g+imd+b6f6Zgqn6uCLkZn2XYQq+MYBWOuT
XP9Tw/X+dVKyBYGi0bhSJlu/t8YY9dipQV8HYo3jxvplg7fZtTk4n9O2voW2WL22S29vUqzAN2R/
xxWQ0H5txDydahznSvHMJxfR+k7kOvselcg5zfMHPaqe7PA6HHn2qK5wEsuru2BQ2n3OBEzrNYS7
q+x60mflS4VGmW92LJ5ql8eyY30LAMfdZR0JOrdBYMpTGntb24P7ZUKQtlHU6bO6JNrBy1J0vPTI
/aIn0WtRq84RYWM4relkbIy5zteukLo09fJrilXKfWHV8ZVZtulmzMv2QlHHgSSh9qoCBTtO3aTf
9VX5LVTIEc/1Czbps59h27fKar3Y5AgM4wjxBlCseW1dPJQ5EfpOVnVmM0O7jzz2aNwiJfDrzjy+
iswfhu6FLJ12JMN3t+DABZZrN6GmQYZFs1foorevOJNDimXOdEsyR1uXLSZiocrNPiJV4uN3Me+N
wFXXhRd5l6nZJJ+BLG2aRa2+MJPydh05zlWGJjZYG36wFHB/pN7F/QIPNEPF0+TC9AtnKl75KeD5
hePjgATZoKXeBcl8nhJaXn1pI8cF486DaBFCLLWiXcp2pufGtmGRtUPHrCK1me4KML5PCs9IIupq
ddq9IWK4BooYEXAdl8dyDi8y8HRfosRNdtVoh6fds3a8MDGMJjniklNvoIGk4tMH1FPWyLRjgJqq
+A4I91+xO3fMuMtYBZ2q3tRcdZplPlhDY1yTIXNW8ltBxxGklDK8Gtwx/ExGfCO/fC7OT+DE1VZW
lWi8zfsseXCjqbqR5022az3ZgxGb2UswR8ZntQZYKL5V49T1XkGY3ZfDIjt8SI2qv0/QWkUPCmFY
+SXNnNunh7FxUKNkeJ5swtbiXPG2M/dmlkAFEP8LYgbPkcYlEJttj34z8z95WLvjndYqvIfxiIas
Vl/L5lFPc+ymh/L04U3evnlqkzEfbqO7sK/w9xTfMWpGfdOac3jIA1V5AakiP8wYTPXCNiwigJ3F
C1pw7E5UuqTXfnLu+uTrxHokN3AgcPIe8GoyFckNC1rYDmBNVvViINCF0vpdHgzzXRZAwuOu43tL
aqVsbPpopSYrb2E1UUGLrVbM+n6anCa5xypHupwq/I5JkBM2G53i2hOCMOoU3oxEPFnqMLdizkVH
7OTxjrBJvJoM3G+bgGKpTPdWFg0srIvQm6MVdMoFFI/ILWV5NrCSmoptPi7WjZl+VRbXfughSa0C
08yYUY/2g90Qce1KwHOyN9UATpb5spKdhrIsl8BLI8RBUGAw7MDZhjPk6vUUYMEy4C7IZTBgb5AX
8NTHHlnsul5ZbkXMzfLau0jky9qeYOwQ2nBDUN+p/QDN9CFHYVFrwKGQ0tLsTWU042bUtYo4dDnq
K9NZjqaijXvpTWsL79syhLYIOdY7Wd+eOzyhLWXZaEfgmlCBB7XNbBOP+Hoh95RukwIZgJXWNuXa
xSkE+JHqHWQxjI13QBXJKJik0OjUmF3IrQDk3tKT/ezixV7Dow5vTiYYiWrkKOKVX6XxBXDGZPam
Gy8F9aQOGh7k4DUnbI7QgaPmjr1rrgZn+HOagBXIYZbjkiVq0tkP67AmP6aY8OcqZWspPKVXsnFE
82ntmk7gG+2o+ywelnUnmI+VIDfyCAcrFc+2bwtioykKuUVCFx1XUK+nDhT7lCx2rzNPSW9koY71
OsqwERuzOjs1uar2szM28B6r6i3/bL0Dc5lcqQEwTbRI2TwXYaV+8TKvPtrzfB3VTrHW4QOQ8g3V
fq86+oCogo0DHXio8bJXghIVz2IFKIc4R0T8bIPYfH7BP/dSN4Z74wwIfqmt1W2Bsdg7nWSoHzlD
zHQYsC0hWeMadL/5udMfC8gduR1xofWeE6xQM73ShqS6imyHV1TS/akD2hVK5qpvhBoUloF83OBl
xXOaP7gTktiA+aabeWnqO15lhERKRX0uFtNH9/ELolvDn4V9j3Fw+AMfn23sgohXdeaz0ALgsZjp
zhsH86nSeE9M0Hgay3jLyCLAVAhCgZxbFYaLH2rGQqrPvG3aRraPz4V6I4s0my/Uof/aMGErfbft
K6ZhAGD1PNwUSUe+27KiQ1TGgz/oXnepmUVza5ZaR5Jzmb95aD9EtQUnzXOP4YJ4FrMB61HDqM1H
4fpNU/GuVEvNJuOu1/tB8YZbtykwVbR4KUWddZvBGlsNnup+99Jx1Sujidppkq2VTtABEvuViBTq
tDo0vAiB202j91swdMneY830GcIewg7oj/hlgm6kF9rdfZ6pqe/27hEsnr2Z4qb5mofrwnWLWzPt
35IZy9VMFC05Xt8e9YY4Ts+iB/Xcula1qz5VnhR7KO9E2HgbBQRbA4gnFWilO6QDnyJsiW4tAwuy
qFFQAZp4pmpl/wWsVbHDnWKvkwXcJajTX3VmkGxt5heJmox3RYUR9OjY0Ok9HUGTmoxjac5f8aDH
4gFdGB+5NeassZLeo8f1OVUW78Zs4mZVRgGa+EkLdhuX0M9arZprox/SQy80p1PUS/edi8mQklrG
nYZM6K5QTPsgoMq7GGNzmaJoRXYijecS+XvTV+OuWzsNVL2dHU0jhiIoPGRC/6E3LXJ0gWHvvM5i
VV8O3k4XAqpO9BThVvTkmawYs1k9LgNAbSQhTSxU+540f9pfxVp9rAfPhPqerJx+CZioVS4YMUvZ
BkRDwKLSFjUd8jZteYz7AeJn85w0TkOyG/HWdtGcC2DYb+oM6MJsESdW+JXIeglTlqkyu2stMUre
dwpLnUS5Bew5H7A6jRUWRSvkG4VPMEWUQJeWW2Zh9Zscshw23LCAy3CuUBLrqovG7qEACbJUd+y7
Rr8ZCsJgaTY6yGYEm8VdlKOKIR/gVy1aS0BXL4BgpsIKLSuYZ6s2wuqZabIetepv2TQWvIPr/pIU
8XZ0Zg1/+1K7hhyggiJSvmc2hiLeOA03WWZ5V8U4NBtDrUF5Fy2LntmMj+3atbKQ2Wbj3Sep4mzr
Co8PsDv552YCgJotQbbTEg2ap6GF84aUwBuUanWtlwbefElG5Co29JvOwShTJ8G4n83S/dKoPFqS
4YvTmfY+YxqDQ5t40wkrEVcdG9/po2onnUUCHTO8tkSvNC10VEKj4hjM5vyjmnpcGVQNSMaQR024
0axx3o3Yiaw1I9l3Sqp9T4zsG5+AKrPpID/GeQ1yx7moBtfYJGG+vKTjcg2OrHmFVybkteI78AQm
6z4l8AvLwZS2bLbDpCd36tQkd6j0Q9mwjX6VBPptr3bpVySl7/Vx9h71YHT2ZVYgbBxF865REGhl
0W2Z11Md8bq20LVpWtcPYPhchlUdJT5Ej3pf03Gtzl044wOzXDrjc5Z508NSOT24vLthGfNwNbav
RQ4yHEHekGxbM2wVQBtrO9YXkL+heotwFooWRkRcinObdqAlVWT5r2ShEVZZ9ZODlIOIqDMLxB49
XWbKSURsZTH82vp9/2n8qW+wEgX6jYgK/zdHfL/Hv/80+eHyUO+OKhvf7y8/5l9aZYPskgf4b/rf
/0/cofzn5//3vO/5UB/H/P7/Pu8pP1oe8rSn7Pkfnpv/7v9+1/fuaO9a/+V//n3f7/+f0xn+fd/p
OKcR5//z/R4f/8fTHlPoAY2vnb0+NdVBy9TqMDiQyVayXifObzZD1vXLujQ9TO6Zvm68fMoPSoza
Zgnt9FTItiFWHWTdRPcQ4JGE2LPYPLeGHtHtldx1MSY0FN5tymMFmDmkK7n5brc8L72ZRyof9q71
dLBZ5JRkl9al3VabqqPbjYSHBblf8+0WMIgsTq1GqtQoZ8tSD7TNiM2dErPAVfRNWBOEB+pVHuRW
Im7/HH+6suOFu0qgpR1McYe+q582TZL2ZGfqb4GWkz4TRYx34mlLVl3FNRZfboYhYRuC1ww6tfLS
LA4eePSfreddMSCgUdZPmzzSdBy6wnIVAFMr9rX8ZmPb8b1lAyylO88Mum2Dv84hFV9CFm2xVciv
2RjlOAg/FiJFJIsmxM2NFxL1PB/5tHMX5+jnoHNbIh5D56rcOo+Lf+1xbjsPlm1yyLsPne2Oz5dd
1fmrnAY4OSCeqhkeiN/xm4gfRm4FIlkSLEvM8kb0/K77Q5vTEpnH7UKkVk7H+LC7JvMt4minoedP
k8Pf7flx93ffxg3bblnLBjnq41BZP3+SrMoPOn3mAL1zVRMAdlzUFpq+ukyVKwNA2kZHO9a3ULm+
L8NpWCWdowPYZOHhqhlqXwv6QLWhzVcd83ffw7zosxHCvQfgncWKes8KvOOHNx34T1X6AHHmHrz8
1kjV7lsf7kj2myGTgeC6gpC54hZTH9RtqVXGAxP5En9M3BfnFvHuAEvxOAmmx76xyBBnXnER2CKt
2pnXnatHPii/P6dZu8qnV1UDbtzbdX67iKVkH5GeIApQbPj1PqvikEbQIBzhlnO/jmucywCmTPdD
uSCuOjw2U4UGR7HYV+WI+C6ChCSY0mjZx+G4qa3a+WbnCzy+NLePpLQQf7X7H9GCZwWufOMxXqYM
CqvXfk0CHIIXxMZdLblBopS1Zb68NlUJd7SL+wssY6FKxdi3JF3W7LJKRJQdlm2uk30fm+4lTdTi
aSTttgMoNW4aOyyf8sEDWaUvF+1i1Ssdhc4Hw23NB1hEmyqu0qPgnR3TDvjn765QZipIcv+6oM8X
wnm03CL68fPy/u1Ved4v+N0R390iqj3M/jINbzOhpgPebi2wUrbOBVklZMLP9RglXl91UKfB9u6Q
z0YLs4Ktc1XVzWSNL+i8romSHFo9XoCriYGyLrdcCyKxljv7sc1Unru/jiCHNATtfzaed+nlyHO9
CoN6NVlIPZiRB3I+HrJLuZXFCDsvUPmmRrhCDUgITWhX95bV7gujjS5l4ZLM9T1w2U0aTpfABafL
ThvvR2va2aXdHc6FE8T9qTosGiqQ03wrO8/tH8ZaGT5zWKSyGy5PvLamRbnIciwuvQn3wIggLsth
itSLWrJE5NJl1VX6ZV9iLv6hXY5AC4jf4cNuhRLebRwB1DQNVN4SXjsYoA4o7HgCSEA42eO3E0gC
a57ukmjWtpnb/tXGemsAqGGWFyJjJYcNjeVuEwL3RCHwlYe14jz3lfmoFp22wbCh3MhLrzdwiVgj
NVgeKlTLupcpjJW9HcXe2qvD3WAT1OuqLtsjZMZEQhROOzOFkJuE9v+qx1lEaysazkNPg9ww3Cke
AI9JoA578ox+rJjbJrLHg27G02Gwk5acEmCIZDa1tYgcHyA1TIcgsrV1lqFSIAfLwtXaBBtcsTOk
AszAbdUT+G31yjEwkxTwBr3hddkIQIssyFe0y1puQppsFsJB9JuiOI/kouKOVYKx2Cbg1Q9dAZPF
nHBVT+qBl/dMJk4Usvpv26YqhkU7IXiGpGS7hyA+bYaCyBhWo6mJFQMW2+e3ZOdqBL/lC9PuCj3f
y1fpu7e0FYyvuB41F6YRtT45PTQEfn1tuVUIiMXv2lr5/8ieLmx4Ncr/Xw53sYCO+jIRfAN7GwJf
90NxARg9Mwp5VcjqaLI+WslL47QpW2W/HFkoCv1NOycXYHjvO3Jt+MaFum+ZQOSLOrkAAwp4GoIA
QBgDbyBZD7pyk5uNuZcdUTGqB9ne2Ar0fFnvEptk0GlvvbXWOMYhmAO742c/y3JTXyctZg6eGh90
Y9QRHoph/PCvYrEhUBNG2eGWPAgUBbLi8T5EK0p25IuC/MZi7WWfbJJbtthLVqfaeLaTSNvB7kSf
W03iLUqp/cESz4Fz8aGNmIDFbcGkGcJp7G7kQPk8+TAQqlezshXYCpabTXtjVh7l+Tyd5PP5/fCb
yDGyTRan30XevT0Q9i0Q2/u4z+oDiC8kRZcHvVLqg1vULTN/sell7oTWX5CsZdUUbXJLFgvh+p8D
z41yTLugzVyargHhXbHgOWbHJZ4CDUzG3140xM9qdT3NGFCc+pXSXbaTN2prkDPTZgmGS7MPqnxV
I4t90IKWTVyk7mHYjlvZJotm6OfDuXpuU3uHgLkSZKg/jF68nUBfKW6iX6F5j4x8vSoIiKzzXI1Q
+iuQv2/sKd6o3ImHoQOkFbvRqw61bvEdZSGWhMBumtyEpDYOrsTDeWLGLot20BTWNnIGL7uyMmMS
K7FzFl5/h4WshIkcklLuQ7FqGMWsOR8MfdMvGjoZYPuYaIvljKpH+gY6PZhqsY7Rhoaej5typJkK
C5HO6G3k8lIkRaFNEiAg6Z0luMMZYmGiiaLV5/tE6RbsyOItDjQwkoaHeontXdaaEHydYfEbMVEH
7xZtoqWD2th9DZoqWBk1iurvvoP84Hwplw3PXBACYpUgi07sLw+CYxz/umyEPXWflwE6ePDVmyhf
y5P38Qye6mLJI7fkWVRTvK3aqatIa/91ks2+BB1bxzUIaAbLk8utdxjM/HlGBKVtp7U8UVaBnt+k
D77S6GDMa7HwOW1GYvkzmZHNyksc493mEmDVuq4D4qUu3ukR01I5OhG7RHKFJutdPKzITwR7eSrk
551+PbnZihMit5CjCzf5hA6PPBXy1OAt0G2qQu9gpvP8FDNmb65T4pWAQdAc0qetTpoL4HlxMPLu
wTKTfOvK6E8/VqrPi+11lGtneVZmYuA+uiCO4JkhZiVSbau40ltOhu3u5H/481T1b93STEwThnBZ
yzMnTzPf6hCh2jLzG3v97nz+Pa1n/q8nMDbF9S4Hn+CfQC/CjYJ10Eo2gi37TtK79vHvHC8KZvXi
DMirQYHKsPe0cT0ukLz3YaXoO+Rud3I/m+gWWRGFsPv5rpGbp6KEsy2CErn4+HRle36NWPhFBdVM
3D9KgxuVZmu7ac494uMeGSdxBVpOjpttpM4/L8Bf16cOhHlZn65N+VucvpT8tqeLRkuBLspN2Xj+
1eSWMYys4364Xe4cq77cBFbxBcEk3ZeXgRubxTpUlQptQBja3Va2BiIg4vSdsmvR3tTXowqTX3zL
RAa05DPArAM338tNTqC1+PLHP21ObhseLPNrFwCXjUNoGpNY1zsJxEdgHzhYirZzx9wFpBOXjJyp
xvO8tnOghzMxbSSrbcDqkfqnGT1OqtHv593/W7z33zDiux+lQFS3/z+Awj1PB6n970HhD29t+tZ9
+z/sndey4zi2bX/l/gA7aED3Ku+3S//CqMzKoveeX38GoOrSzrzdEfe83xcEAVLakrYEAmvNNWb0
c/yj+EUYfn/g38JwQND/smzftnXhOrorTPMhDJei81+U4IZLfkd3XUN4/5cS3EezTbmKYZne/0YK
bvwuBHd84fsAG31d6LashPlVCB4bi575VGQ+644Yr36JyiwP3kIo66TZ0m8g7rGnH62nwQIY1PdF
co3HwbwXEfxSQ/BrBY58Q+9KcIQHOkr4jon6UBh8Oob16+vok1ToYeiHt7SZsACYyutjPlJz4JQ4
1BU3XrU2kReon526Qv321JEa6+8RR8RslMM0UANsIpHRdFCzOyrHmaJlc23XS7AH/rh73GDKCgIs
VAUmMu5D3TLcL1B/G4pgiicLJSL/9e/+p9cS9b6209340pErQEQ3OTrVrvWTmgSyBmUzTJrnxwyC
LLPcU8x4vz2qZ3SnVgd2qE8n1ubBqbDNeDOS2lmZLv8Q1ivTsAYhU1M1hlaGJY9UnptyEUSWNTrq
ai01FBYLJ7V6+qf5fayfxl2YuK/2fSEmrwshubBQZtesy2XarBZsWqzvNHPRjC2m5O0p7q0GfZhc
2wVeT2RBHt3Pk+N6ieXCEKkHWAO5WLTl0tL6tdHV+vIx+LhmkkvSQC5O1VlfrVjVYcisF+t/UdJV
IbBeXge5zp3UkleJ/iN501UNOxXWYDKUoo5+G5vURkadESy20WBOB5aA6T6q4pYdBEt71eRSye3I
Rb7qAjz1NtTiFKsmXlja/3bho/vuwRorsoWv17p2bFjgbCSUhNuVe4uHolsdeXIPgv3zWl0Rye2J
3Keoc0JtXtQJobY0jtrdyH0OUKNTKnc+pdoExXL/VKitUSl3SbXcLyVy39XfN1HyPJQhtk5qVF0P
h9w4keoUB43NmBqf1QZNnVB9Te7fHDZywJLMLWnOnnA7kkW528Ppm43f4zNXH/f9Q1b/l/uhGv3t
fxLJveYid52x3H96c/KmlPaW3NROhcc2VWnwES5zqE49NPnq6D+NFRY7AFvukD25VzaG5ZuqfMjV
Sksdzu2MKkbVq1TGELPplmsyVS4xt/UlY2tOhLG7krD15Z4dp0m2763cyc9s6QsZA1CNJ2MAgWz+
65hN0KCX0YNUxhGS3qLUWb0f9S7Vuyjlrl0dZSo2oc7oiUaYQh2+u9JovZVHYCOVEY5Fxjr0osQg
Q4ZH9DQgFKIOVVOVfKg5SQ8yKWx4EHeMJwfFtLFG9H/mg2j3qlxFXUz1yQ6AcbMF7CdOYUB8JnaK
cI98vDo9GlWSQnqF4I6lJ5Sr1rJGRZ2/9x+X2ojgDqOMGGFysXdlDGmW0aRaBZbUV2NQv171rQgj
YlCGjEaRtvjA5sT93MpIVapiVkXo7+oMqZIT1fiyUbZfyp4aguJC4MsSAugx3mZqjOpcSaOWcTAD
IS6RHHO2NtwJi60no2o4fofPqtglk6G6WAbtchWIU4Oq/zhdEbrzZQzvt3HVVQ14nHZDpKY8VDIm
OMtQiSZnEmPqEGWpQzWVPJrH2NLrT6SiKY2Qk81j/HHtGC/7niBmKqOZoFOnc0CAU1U4JRDvIFrS
mEPUHdC5EtfQPXh3xEh1gqW5jJraMpIKy+Pvo1lGV7ERbUAwEOIldt4RNjEJ2D76lYzxDio2q86r
vmqEurKDDnbwphJrhH+eQh61KsarHuIIflqtlFqra9SDG/m0j26rOz9n36+36h6imjGSnpePvjp6
d59J5j9AJqNGCzCG3uLTwqwvI+ueSvm8O1SnXARX+laNqv6jeXelKra5X/k4r44eD/RVrkcNvjv8
7SLV9VI2xbFAPJqq/NPvj3k8pzqjGnSLTHHq8N3r+O3K+ztWg3U+Mzs8zr9787+f+v35372od49S
V/3+xu6vqiYjVxhjvitUwvBeRqYO1YxZqzSeGr1f8JhM1eCjUZerrrpEHT3GHtepQsNH9z9d924y
f/eq1JVwD5NtUtWmn+RH6jO2LWUkC6V4ebrNpilc3ROkIJ2Rvqljzc0CEPPquFFhFpG1+D82sbVR
WXXVtHJvp44Gue901CfgqfZ+jBaGaJKvPg6lPRhTj12pr+479+H7he+P34+oJ6/SZjmYlHz8/USP
v/X42+rZ1at499dUX11zf85H//HK75eTdwjwzS4R+8p8vWqiKGmXrUqux6buglOX8al70v73C6K+
R7amcvD3Q3XB/Vr1sPsD/uNV7x6gnuBx/bvnw9YpgqM44Ogit8R12PrbPNI/qSS6qzLn8MWGNbLx
pNefuXmnBZNVk5k7azCPda7NxdpLj009btMZBwHpQgjg7KWsp+5j51DkZhU1TB/jjWjWfNZL9L8j
tSlNJObzFOKikbefCPzssXDLt0jytU09esW2buKcqgIbkXPS4ZnktYZ2ntzJ2LpeEG8Kr2meB3yq
N+hKm3XTutgCykaMaX/OGxeQrCnKXUqVkTZZH/uy/FGXcf2ZKKJEXuGFVlqUBOEbUG/HxgTQk86o
m1Kvf+6BxWE54L6g/08vZkAaOIZZ77q9tRWhEyGUM8aTnbPqC2vDgs4G+nDMf2pGv6yNyC0OjePa
x8kvtIOXfOqGcTxir/HBEmOzQSTu7sfQBfBdide8Lu2zqxvfJ8DGa/WZEbz66Y5Cw2UxB4OfVYe2
BnAamrW4DniUFyyhg61yzwB1nZJM84aVAjhUKSbtC+6uOP5o4bmQDTtgalrjrDvkVfMzcgIKIUiF
AFscN1Pk96c0xm6pYBU8b8DqO2uL0A4Y/3hMAAWjKW3hzO9bq4o3CGQhFVOEQ41+FO7HePgeaRMa
YlkA7tvRmZyQbYXrxhP+q44ybT1q5rBfjPmtNQ/NIHaJlWeSn8T/qwvTb3X6GToB4Ogx3ofDfMCq
RtyWrKUEMxbnQmKmPFHDm/VCsV8K8ZfqGUX8Gc+7Fgtb312nKHC3yjY3DquVDlPuqTB06w1/YWSd
JOqI+0TVpzEA5lh7eX11ZTf3h9c0MLSn3umrT304b9sUBYA6t5wcHxZ4mXrz2QzBvhll5F16rH0q
aNJOg3G5GWIityvifHjO5XoZPSVV1XUlqDdcxK0iS7WezGJZhYtbslCw2Ce7rF5lEzlWd4yifjyb
redeXH12L7o80sFkbTwRTPekVTh15q6vawyU5fp40Dxnv+TxsEYnfWkomTkDOS2pVvwSGWbzKoog
+eDDrDPNQb9Q6bX3rGl8mrP2my3AIhhtGWLUMQArGN2TX0zhq4j18mNM4DCPMIpxsSBah/i5b0CH
xR8jyCInzwxiqIrtbpp141ZN1fZuawO+WkMq+ae/YP5qjEX3UjiNzeeS22/wizcKj9SIcN4FLnOH
Z+Nllw5YdS5VH68Dr2pWABut55kyz43vkC5KKJuGC228Zabx0+wi4zuV5N97XPbYl5F8UAaoQ2lE
h6wO3ibs/W5WVh+LzaaqgM5469ZMcA1MYWol3XyDCdEfw8WPV3ZuCuLIuBvD1PVRSC/DUbRRS/ZA
JJI4WRwhRFm3KZMOCcIodk5DtVacDs5nrU0/GUVA5sNzPnfDoK/tbKxXWLpoSMkTNpGUWxlIOECA
Q7xx53i52V1ybfjhvwC6Hg6ZuSB4HddZEn7BBsX4UE1BuPOypdhMAtWSJSnJ+JXaGzfrvU0b5dVT
22a3IQm1Z2soaxbSTv+x4eOnSmEYv6UjaohAfKwrvZTq3C/guKpV6Q/Dzjcz0n0ZRkGN2d1sPepu
k519p36qXpdO/xZGXvYjDNHdVn+WlBFOet18oALqm20P8cVGrwnstd7GSTP+ELr2ujQNoMQFEwId
MOYZ0PqGWnr9qPXaEyFw60dcU8DJwjaiYD7tyvA7ao8GSRVL4zzDOixs9VPo6PoJtQe7YC0tj27k
U4DpLsZTReXNk0uQIfTy6Kh6o9XPZ/xlDkjM9LNqAovKjdkCgLdUgF8a33oaNXZOozHOxyzrt8sw
e+fecb1zg3j0fvRbV49ggWieXm80SmawXkzYraTTKz4Jo7v8TInyUqrVXCYncmAy1M7GM1h0zGkB
CMjBWqLzL7GjWU9ToFuYj9XJBdDwUfWSGQDsYPTd7sHaJSicVMZu1OozHM74FpOah9v5ww5j65gH
MV/HxLFOcTVB/5FHDhtApK7uKXS9fB2P+bDJgZhuXUEdjRMamNa2pq6BDwv7rUatIjcA8RMWT01h
kJ1T1aZFYC3ND2ECrhJFT7Ej7DhcLLDru6XO6tUSrSB+Qn9h3Y6Its8IRVF16o4G/lwaKMoA7hZJ
6RteO4coIBg/Ede5LkBtcOI+1j6TkhVk7ZNqigY8Md4xP+bSA24XN5fCNam3LvINrxBChWzcsmfq
qsya+g45Z95BddgXQalMCN8nsVm8Ne5Q7fTA/UKgtl7Hfpg/TXU5bCfqQF7ggQVbEl/TBmzKDhJo
sW01d2QXTgS+6WG7iaR0SYR0BlVtNIVIjCvv2d6YFYsm1VUnCHiSTkepcAxE1p2aAjy+cqNQjY6l
9BZ0U7edpFsbmHm0k1pQUbQcYqi4aJZxWtrcOKXF0m6bxBq2rek+xZ1bXnwnwqoyLqNXihHYSWlj
dYo7j7n12fZcJo0w2PbZ4u9xTPO6LWT8iLJgrzwbIE3PYYEOTXUnt/hRGTilOzOvXJ+SGbJebWzK
pqFu1Uiii2rSnl2mjtBqn7gdnCMwyWkb9me/QSnt+0uE453f/yi66Vs04/RQ+yHl7yjVugwG0gDk
kPiuscmtwNlYTtxStq7fGeOpOSSXqHCZN/Jia1HTLkNP3asXj/2+6911MlHYYTWpezIH1zk5RQeJ
1xbLZsgRheuh83FusuIPhGD8I/uBmv1hiXZIuDOCsO0GC6PpOjsj/8yIQrUQN9xGIZMbF3aubRy6
wpv3PsYW6KSqbN1gk7mvPqVzFbxqWYntrtedCV1na31wzI9DqruryE5mHHqd78mi+SCj2gw5KYX/
sby12CRsMbDB9Vo5a2mVi9uWZ677dgZ5nixPddS3r/EITmDo4UyUgee/UVubHufKg3Nnnco8r242
ZRKvcFuJ2mmEPoCXD/mav56it5M1TZazvJoO77Fqn3wsi/JesCDbTjInqrskPHOlM801OK4E3Rnt
TIPyPsoO7rqQ7h+xTEAdHbh9H5x58a0blyfvkRu/ZwxV5DxSmcd3CT6V9ZPP7IaEc3MLXW4ndiov
Wprs2NXRo3mMmWGI8KZf+3L7UbRRRG2UzHLfD70IuJnw6mqvTeLbXKYkVlXGPdQCbdmq5KG6PPD7
D2MkLiJuvbUK56vI+v3Vq8N7Ul8d3tP56ioWK+jb1OG7VKx6Y21gc9PtQbWOJPJbyJn4Vhdwph6f
yCP1eh9815efheqO89VqlgniPelD1TySGaqrnv7xklVXnVBj/7X7X58qM1uqaOqNqHTrLmJQl3Zp
+YVC2607BDWI45JP3apda92EwF4tIvqsvMmzlvZPlSF9pE5VfvXRLSPMlp3c+Cu0TOZ+qTmZ4r4+
BQSIDwFmlON1qL1irUdskgxtkWWY9eGeI1Xp0uCeAZcRWNVXiZKpTNJlPZbENmNrjle+GH48Phh1
pJrWFi+zVXQYhT71STMdVcqnVZoAKotZDvc3daE22QZMeJTURl8XPLX8e1lC7L+NnfVoGyRdyQHE
sfOKtcxx0aZ6r/KxSyPlYiWg9+3AR6a+qer5fVtG+aAqW9uqD7/iP4VI2UPF0retvVGXGG1LYYZ6
SfdGNPz9bjKw5uBurhq0Da0n3HfJLV9p4mfcOFlqe5BF+KLUSYyOf/SfHXv+M6ojD2nf/Uke/wmo
9/mxM/5U6a2sxIAqAYHfDj5zt3lSPxMm4kPaky5YlulcNA5EtBlzv7z8bkg1ALuuaKVEDo/Xpxnc
9Z2QNGgnPsaer23boUJ30SVk5BKdOkJfiqw9q/06+b61taUAP7c9seUL8OX+xVU/KnXYqzKBd6P3
n5oafXy/x9ZDBtKX00Z9bJbM7Dw+RcPFLT3vuoP6Pannesw86kkeXXXJ/fetBn97iMxKaVH1JGwD
YEQvNeO1mp6CYlcK4bNKCUtAeyx1NhZaakgVXr8D+/Qi2PUScehZU2DIMQLPYMEkWYp5GFwcqFX5
0r04Ek/ou1v1V9OSAusY2oWDhDusqPDlG3QXMiyD48ClqOZ1ah60su1XIhNHETXWXRuEoSm1E++E
KGrKUP/5R/MYoyIJVZHq3w/VRY/zqvtO9qP66t+ufir3x6g+zHuMSspg38bjTovRHd1/dfLbqx6l
uo/HO1ZzdPui3d8nWjhFu+wLGDR7/5hEMK9Zz7U/HtTQO83GO2mRmmMe30FHxdRCN8N2BHWYMBdI
IWhNRGvfFRVq4lDN/UH/TCZm6TTH/y+G+H8i5FkKW/ffxRA3CbSTwLv/8+Fn0wDLa+Kf7S+qiPsz
/KOKeCeDsJx/Ccu3TV8Yni9sC8XC36oI1/uXi++N4eqOLUwwA1D1/ubj2b7k4zkWaCFLd2Hkmf8b
VYRUYbxXIziAP0xPiiIsKHy+fLZfgKAgZvKy0UL/S0SJ5DXK9JUhl3XjQuTGHPEWagrr45z5AIrr
IkIiZ29KZOffpxySUVFDFQlrG5G1jpgUh9iPU0AJa5VVmAPa8c6IfP9aWcPen/tx/U508jfr7xcp
BZz/X1+86wkJHbQMFmrCMV1TSi3e0UwbjfrhvnDDz3ppNpu4qEJrZUfDhJ1aAV/Co/rD14G1GDhs
tbXRrwqfkv3BbJq9k83At/NA2+XxtJ2DPtlphVbhaYFfcwuWYEfZRInty4QG0AUWEpVzu+PenJxS
p72k1hxevTqP8MINt0mUSQwSbp9pYqLIytOvxjhtqzHqVpC0CMXgwfZUl8XhCEkw/zKBiD14xlzu
mqBOvlpGsmo6aHShpV+AAQggFuV49keATx224Zs4wLTEctg6RTjshbJRR+a0lGdqLw9GV403a7Ca
c9sEB0XatCLjbJVJdO2k+9IcUv1M3fXHMBD2Wpvd+e4VnzQV1NCxt60r9mgpoefo3E19++R5P7KZ
zy8ZSRgkabROm6S4NLbunjMv+tLIa/qlYrPZ1Av2Dma4Nh0qh2vKr966EAYo/67sFPhm/FoFB3Ms
SuxpTSs/Ol69T+ciuuKyGV7nOMdQ20lPuUvx7MYbv1WaqL/WYNO/6vObCXxvhxYmPEZLZH8gtfQ2
2JWxmshAHgnCzc8ggod949XByjYdZ0NFALcj7kMnT0gYhvS0FPM0boGBICLriJT0xVyCEAdVdPbM
BJFhbCMqsIYwWom80TaY2HXwQ6P2DICQ8n/inR9iMOb4urEwrxq4ULMXE5Rt++hSwPs69/1ob5zW
Ck/jZIuDWYbudfELb2t1fU10LzXW8dJ5K70wTWcfT3F7iXWjehp2lsRCtBIaoeyvbb+unsz9Y+B+
dB/1A+riAievv6JTqjY+jDDs++zxFjjddNPn761TNtcZOynKfjE7ja3vkGyrZyeEIYDH43VoAn8v
pkRsm14vb2YOezJ4JRJBib9s4hk4pl4P1R7fsmgTy6i9MuvCdmNEsozz3aYMGgvXwUZgRKlsw8lS
b6m4aDbKi68wYD7YhtPvk2EOjrpYvln9kjyrRu+D5DmQ3BKY4d7+cWJMG+uS1n8P4e1bHy0Chbiv
A+Y6eL0vToFsfBgT96O6I3k9tWQ8cEByDiiGcSzQ3PxQL1G6nuPevaqPbh6CdM/sUX1F9TUdF2Jx
ez8c0C1Ho/Yh6SMyQXVLaWRdhR+B3fTXdpp+lD6F9stAjTwGBC5e4DTqKAaSMbOV5j26YfOxxgir
kT7PwS1bBAYokOp3dlnXWyqn8cSM/Zm074CLtEYKDikC2AnpCmNOVNA5g+CTBDCxGBu2tMHNqYC9
5M53UIY+JpFld2P2185VbOcspkR4FA3bPcBI50L00NVCL963xh9EFvIbYm2c2Oz8j3FqiS1QbQne
Xy+1dZ5h9aZMBtJyjtfmKPKL8cU15v5q9hlvRFe8tyCdqPJPtLNfdH/N7pRsAU8Vqw4gx4G7FNYn
Q/d5XCxi/fFUprvCCrTzsCz+kz9GDb6PabapBm05TLOnt7fJG6uz31ovKPsInyZm8XFinil0+HBe
MHsbd07O2uif8dxtPjN5TDtnisRx0jJ339U5v7eI5JUdFGusGZcVzqb6hjVW+W3Km61yB8CjFmif
E97gAvlb3UvmdoWph40y25mNTaUn6VuZ/AAGF3xZZvL9UyGO89jM6edkYo7AStO9utnQc49Lii8i
Hz6bKEbu02JW4V5pWJa/ITEPF7CPpnXYE8fQPcu4MnOYV0w7OPFPNwzNV8uog8OE7XKlsykhjuyc
VAPR0Dn1oj0Hud5uhib0dqMV2W9dZeAA7GCGMEFRW0VWPHxAMjS8liPaX7+anqiH+GuuazgYsR59
77g543JwzbFrG9edmwybGgo5iSwya5WevuDfpL9WpCoORY8B6xJq4pw1Tb4lcWhthgxdMfKB1SSw
iVr1Y/OXKO0fBYm0Xcksru+YN8oLfnrFaRSwLfsxOZuy0TFVWZtWU5+TOgNwa1RfodStukFwcxga
na+1nMtVg41miEMx83vnmF8GkfQvReA+W4unfco1LNgjt/RP/aR/F7ZkQzqxFe+GWby1uo7hlzdv
wkBvPppIMv3M9CrCD1p/1soZvJVTik1bpV5w9hz8KSHjlTfHTmLey7Qj2DB8MAo/X6WIw34WgN9F
l/ypVblDNUofrFAsewCPtPEaNs4J47EnZSWivEMm3e4Ooo9x25AwJHVCT5iy/Zb5LXa4L0svU+VZ
uozm50VAC69B9jzbPaoM8l+3sMoxlLGWi+phZ+Fil0VDgV65wdoKc1XZTYc/fRdH1HaIhi2iaRYa
CJI+BF20oFtPpaht5UfCPi355OEqZxJt0fNg2ZRRpJ1Uk2iVdhoSEZwgVJnYYvTswkMPeBSW9ksb
meewlkG2AQ8ax1qGk+cQa1yMZNpMM46+25Zs5XrIUOrEgbsewokczlzCC1eHZt39MOpk0zuD83Gw
qHxYuAJc9VvpQPsR/pKtyQagc+IT+oCVyB9lmnhvdiGu/uiFwEiA9cSBZKbwzlunCW/gfvwnxbtq
cuhGQCp/6I07ftR9e0cIMP9hJS6ecq1jE9G1FwBoLXemEmRcu/IQL50p7W29qrg8GuJJxSXpQhBQ
+A8vOwr33Q3CXwzPXJ2HAVubVrnosp0yCFIOQupoIVY7tLV+fjduzUBicv2o3n/Xdt9CC/2sp5QM
lNQcMTcK9iZhiP0yAE+bCnLZVQNftLUtc+fg1H7TUWaaK9dofpbCpuZksXE9DbiDMulFX0HqWdvZ
LMajNyL8gRQJCXXB7Kp0rHkVLaLwd3ZN/ldEqU+9iuy3s2Ouopqfh8q5uQJslA86S82NhszuL2b1
HY8PbGNat9mRNo+f1FE4FRzFIlw7IsEMLTNek1KnLL7Xuj8Ap8Lrql8qw94PIqqPcd3iZRSErKqq
el9gYUgofGluVFCXB8PJ/wSNulA4HHndTqAXWUFn7wxyjNxqgHdg5KaJxF3f+wtm2zfL/GwldXme
egey6jCHP1OnqPdh2UxXykFxUctYqceyqxXl05S1Ic4zE2kREH7nKfarmwlAiALX6TlyiEkX0hVB
NWZSgv0PomcKTLLdmPgEgXUo5UADI0g9pr1vAghxwWzmz7nRFs/USjm7po7A0MgrRoqh0ddWZzfF
L6YtoRMVIvghAnfmvyfHRrPRbxmu3qvJtf8Me818sR0r3po5yY8wiOM1UY/qkNvTB0L40Xei6+Yq
t2GVdnPzuZ9ttkmd5Q5bVqE6epqtXlnjdYo7WDRz4WlXWP/USzQ1nKlqPg+6g1ICwL2wILKs1BhS
2X8fujVhxSnRQc0O5g3ij3cdsK80Ytu8DwVy3CXTv4kdO944i8UZP8/Mm2qq0luDp5ovqgdk+k8B
uvlYa1b8rIfdwY4hI6uearLJrg8ARtsVE4WOI0E8vxht9Jlp3PgYeFi4TmG2NWsc4lLp3hvLhhLp
l75l5lNDRlavZxenFZVpSL6Pbl1ffWvRL2P5EX5P95zIKdbwQPRBcJuO3OBNnJpaiEB5MSfxS+J+
iAw+/zToEYgsIig2kBqny/2QZ1gLXQdkpR36ia1Q3k/da4B/+Znf4bdBJkvUUFsZh3Ypd0tShofa
HD+pL1DTj5R3+/0RHJ9/cUBMvmvChAInI01PXfLS/XreboW2maUBpvKBCGLuC844D+sSd85+U2b+
R82GjQ1Xz0xuemAtZ/LHAJbb5GbJITWuuqohnLkSukOZ7NwRXc808pwOE35nBs6ajEa2nsYF3Oi7
U2kPsf1+lZui73QiOwcIaPp7fO0cfgfu/MbmM34L/I3qgIRejUQrwzHvwyOL+m5fmO1L6ubOxbR7
Y93bWrEpKq8akO0x+O4wx8X5EtSHvCOemvKf3am0udOBRRtKnJq1xDA+LEJzD4QOVnNgt0wMY/LU
anYvVnOWGkd/LD7dux0buY1IsXRhq+1paI5sAcmvTFCWy8N6rl4Gm01jHH1zJjiSVVnle82eO7bw
Vv5FlxxpjUjyE2mg4UPrZbseWTic6AnrK800QW9jIBVE2XAzq7G/yT3IvalMcZhIHMFW+veQOsKY
Lr/YxA0e45Rf9bcgin/OZtkc/B5oIFH8+WZhdryJ64msStQHR7OY2it6K+Op0+OjvUhfc5JePwzP
inZ+7UXXNGeFEQ4NFuhOW3424vybb1PYJIwxelJNkPrGEenPx6hyoyfM1pJDkM1/sLX3TyWyHSQq
BcRD1Z9sCiIeZ4wWsI3Nl1R3J3dV1JqP87Urur0T+8GpMb2dNyPUEEls79XfUn9CHSEQ+qLZbkuo
H5GGLhqKCoCurFLCrCcvKvyTOlKNlgbeCcSbd9JzqrMsu3KDcxOAtZssFn84geTnaiEBAIA+T05C
/8lqOkBzz7pEHRk+5sQY5P27rwZTs12ZmJMfB9MBPD5QRDcUybkZgvhsybWm6pZ5rR1KMWx99urW
TnHU7jl1CJ+Za4/o0kGrFQbAztYioj+wRQVMbvUvLZPXfkB7hY1acsT2pDhYInfcde21MJ6VN7k5
+5+QqvpHM7R+JgPbeDzqp3UdRsVXRE0BP5igu7Z5jztLlp1KOd71kNXrMS9WRok/W49yG52Qdo1A
Oz/Pzs8xJYXUVuF8XuS0ro7Kpi+Jpv/TV4O+P2+jxhguaB7ntdmV2rYzUutpTnCXW9lN9moUkw7v
hTFnHKwnQ8uMm9V/VJ2yMtJLOdfn0o7dt+xTNWbJBye14w8taPlVkOMjr8aIrE+7dtCjbcleeYvd
qbEWFobE0bLYp8mLwPnL7n0sbmsizMKBH+dpB90p7StFvNSxeKZ4lThfbJnRu6VN76+0OrZf6sRk
mvHiC3d32AQ5siuYsPVzybO8TOl40wZLd/ZeMA5rnXf7Fo1gZgvTHl49tsl4thrRj3iHdWv+I1ty
FGpUi1xnXQcEV9ZM6lVRrdshM7YxnBxjFcwhhBxvGUjMVhmanV6/9J3QL6bjafui997UkDcPYEuN
nkiFh+wM28PwOqY1OxK3fs70bt6L1GcuzKcvlcG3bVQrlGVM/yowRd610eQ0lxJhQa851rEbu4vh
FvZbEBXes794mwLKZhNE2tEDtH8NHcJeiZ/UW63VLbiwNJofNgehTV/UkDPb5WVmegKEBnoy6Iut
4acHt0zDQ6Vcj30cZ8dRA28Z9/Pac32+V9FinseG2WbJn1S01YTyv2qWqHnKKoeNBwobSN5u9N1y
++2kgahe4nreKhvzShqaG6LDjkD1UfUUGxekxtpC2L52XIHeUIpKSGEBW1aH935OXKoMXxdR2ZfC
25H/jjcJ2bOdPnnihdyp/VJ1WrOyqnE6qjHVGHN4WQLk93XI0mOogy+uY7evqgGGaWwyRI071TWS
RDuIrsNMFxFU+YmaHOPk2d/vn5z8+Gbzz9QoqBVr8fubxRTvucUkr4mDzXnmB4iv3FhcqpY60BQF
CaK2lDDWQBkFhVy4npTuNSb7dB3diHmjYCOQjTBl+2Qotm48mVenBBiMusgzwB4W5hUJ5yU0OvOY
et5B6+u3DJsFF7nDt1nvOqqOG+eKxYEHMBU5AagH4Hh9+DzFOhu5aHmbvBKg+wjycmaFPXjT/MWM
mmbd1tsCAHuIuWJNeE9nO7CPymVccatvLyhqNiFeWGermlvc6WhUVzW1jyIoJ2ccOul0NfFHR9iK
Su4gWsSsoYk/ulP0H7rKnm7twj9kzseZCcO1TlOVYQ1gpG9YcFo3vwCO1ICK/dqDh97EUwVGcSLU
XU84MuS9Fm/SKq9XjTm8DrnXTiubjdp6iupyUy1dc3Vbb8r2XpJVx9r1CamVXKPOOC7fYhXBqmoL
kSnl83Efz1/szOiOY+7aG7vqid4MGJTUnVfcXBNkaBsCdM9GMa5VtyKethV4Oqwzfn2XEfr1RR09
mtikfiPQXh4j6gjMYE4FiJOnu86SvlchobE6y71PmZg+3INQJUidMKySmt/BPJ6HyR3PEbGFctfJ
w5BSEsJ47PsRFw2vYNTszsFWc3CtbDuP2JIPWo8YLda6TW4O1VqN6f+cUGfVmBaIU+sE18JytKfG
0YjvzWhXxaA9VXKosPXsPDTekxqauSGCvCxm3IgqY9oiwvrrHlulaF3s4lpPsNPw/lQfJ/f5bMf6
NYDPW3niGE/9k5HXbGsKo3gO2RtmXrX37Dr4cyDoqnI3Jquzy+gCFVDJG9XtZVeEdvRtDNzlCgDz
5X9IO6/tuHFtXT8RxyAJxltWVAVFy+mGo+12M+fMpz8fIC+Xl3qFffa+wcAEQFqSq0hgzj94ELjP
c9ssj3EyekFEmho1h1BDeEImevPcSI9zGc/XgW/tdgQDt1VhKIa7cLbDdsd21bp4uhlutXLm9Skz
apStvJ1mGuQS0Bq/OPU6XETv4U81dfdNP5rn27iOpSunooLjJtln3dB0PmXZUeWiKbyjZtOLr/kC
5HyOygkBcBq2XVunzptt3VTx01tT2c+5JR7DyEoPuTzzRfKkl0zUacLGAg1aF0gGsYFcrHII6jzO
rkYXhR8dDGWMmZdjN4vqrpMljX0fbSPKbiXeb+xb3pIsMvFyC1Uv4SEak+zZt26LdPc8hl8srGTm
GexoyFnb2IYWqANEfR5svFxQybTbvQp1jGjv6ownzsOQIZ1PLoi/Upy8sEsTD+3kUyuv6+Wz73r+
jlw5CvB9Ed6B4e8AinIKSka2ZPbM3lc0Dp+Xap0v0bCE/6W8Ru3lb9U1V+YvbcfTHd0ynHfVNdwH
utrOov5jD91tQw4p30YT2vGHnqKZ7hf3dTda7tahYo+uxAAySKLGyb2Hd8DjvgF8rM9Qfzt5RFk/
oa7Y7ophSI96Xq+fMKb7gfV282CKvvxYY7QgR5tpyTHhg36srlmsboVCyJ+vGdx9Emn1i7FoQN+H
ovoT6eRdOuBAUCbjxM4CyxfHrftLH2bZTm9H5/NaaBx6jOrPKHwRwHg7v4x/pA5IOYynMT/BNSRu
7fUvrRJPQiTDA5lJDc3ksbjWn2Hlddeyc+c5UN1laLsr5bju2mnlF7Nbo+Nt3JwfZBLirkXY6sFP
YBv2Q91+t1uYpWX4vcfJeWM7tfegl7F+Qkej2Juz7n80svWxt9hYiSI1NukaV5eywhs+yGXXGbUv
0TqlBx4Z5cX27IqvYE7eGFIC9n2k37azvbQXr4cJZ3jYqmuNE+St6cp/IjzD8g0ljJdtuwxVEyEO
tmvmla3iP08YRjgdplbu2I3Qe5gEWV316lhxadpVGhJ5Y7van0MstmNvn83JU2TVzimL9NHaqK5q
dAlKVL0p9Lt92vvfV5UaU8epZIBasRZwC2S2TB2ugHlWBx3D9KDwp8I+xBZQSEsb7b3d29Gmyz3k
eYvegxOwbPXedV4NxMOey07sVQTDjhRzWt+9RVVtPZLmv6iI0lNKGkg89AVvPSBGxl2DpMWucacs
KNDjv2QUB5EanLKDTm7l3rU77171Vr8oj72OI8EohPvbxNu6ot7nGu8sdYFaocZ7Bxy92Q3T1vLN
SYrvc21RPgyN5W86fzCOgPn6j7lpA9t31+aswtpIf4gx7fBBY7LpPifWdemlto+w6n3pp9mAnumU
DoE9VA67uQ5qrbvMf47qgRBHPBVkgylIhbXseHz3tCp+PcFs/ss4wdiotL0VchoOU/dzm1aPqd7e
r34kXn9Fadvv48LBnNkxZ/PO5dtAFlkTwSBxxauPUYJqBFXkbdfC1VcTsR3v/nOp37TfP4pIo/qW
C11E90x8PoBD/F7oH4t6Rsxerz521Wydk6EtzyH6keRgs+VDFk75k5dlFMutu7LMpavB5IFTah18
vf3vKlJNgrP9zsRT+TADawW3ytHgMI+mhTCsYT14c/Ps24U4CKvJ68Ax6vo82Zmx/8+/jXiHuZBu
RcJ3eX7bpgC88P63afxkRP2rqj+KDmWjaV6Lj1bYfK5BR1/BHXn3CwYGW4DF+vMywU7PtHm49yeh
bQyrsD6UU7agwu42Ox86B0ZfkbVJi7m/9/Fzh9I6AO8t+vuxrxI2+lAHerNs8MnAgFcH2fwhmuJp
m+HKe2jLgdAmheIm5C/VLBoG+n/57zPcd9ob/Mau7fq66eD1KAzLeae9gSNaopskUV4L/3Fyw/WE
l9LnOCulJDhRq5f6SSAkfVLhbUz1bhNpjy12oAbNaoK5kegTdYyoelCNENI0Lk3jXUFq6W1MTUC+
XnZmiz0NBN7IDpzRKB9GaBWcvNolUKv5488XPljxNvRrzInrZpV7GOPsjZF/DmWT4SJTJNoTbEXn
OYnCr11dxxcVIdo5n5ei/6GiIRHOMwkSXAZTh6ocX4867LSraoZM/OwB1PHIyYtXWDGw3iax3CeS
M3NrUihJPKE2aSK8o6tTh942Ph42LpbDQS7ZMiKXlSFyryq/o2ezdu9vxsnAqYEswgaX3v7FqfLh
zvWhp9ipH6gh1UBJ2qHr0D2uRv4H/3B5GEh1VAEEJdq3vsEO4Pw2oLpmg+IRdYJj57raqWgcJCBN
mEXqpKNMLlSvbjg1WeyblCEGlvezzV/UuWZmoyES+Y9TkZqNZuttfNZlmYtE/LDRigSA7pwmZ7ye
4rcmXJBHvI0VmEOQkJ3yw1gmP5J1aC4VX+uXPB2dvT4lJn8X1312k7Nr29nTEC7PZmqIc4naYwRo
HBzr0pGkVLOkVrMnUhZa4MazfQAVnj+pMdeVTsGUZmAjFdETxy+Vr5N5vNr1gRE080XI6Dbuh1h6
2ykGxO8muqgLdyBh2Av0X9ysL+81b7Ct77wc7gx9LOBwwsENPGuOqRzRpF0VX9rKNncT8NfgPz+G
HP9vD1U2dqZhkix3XOdvD9W+qgRHCuG9msv4l0KUKrSkQjeqUPXQqPpRJ3264W3Xv+p9Hp9XrXQC
FdaR2126WqdKK2fnDBu8wTS7w0wh50JCCBchZ30Vy4IXULR81byZL2c451t3LszmW6dH+iZD/B5c
7tLXAYZVoEOBsOzUYOv2LZ5RTKvGm7OhhuQzPfYabzFLltRT/GW3aW+2f4hm4NNs79xwEHhDOulE
anmMrm2HbnXJYJCX0Yqrn+Okd3Xd32HAR/6jceCw1DAIFI/TqtrNvMJjM3TJdWuhuWlaXliB+q+0
VzdFZY1jcg/CH9d3OEXJSjOTllQ9o/X8//K6MKx3ikE8PX3Ps0xT94VpmeI9Rg9PA0MzUBN6TRZ4
dCMQrrs5d7ttJB1YlhBsAsCQ5oyLOY6CuHhSDh94ZFWt0b51sXAtky35Af8cDyM8pbKuN+5i6S3p
FAZ7ydhSDU4pf0VdimJx7MJNckscAsJyfFksPCpm3kCWGD+vJZg0fHBmdul59qCL+slYcC3rY6t7
cOVe1yjG6nuXm0Gux/5XjSx/40J9VBU4VZrDyyiEMVJnG+SQLZihzQdsYynj+TmKE7YP3k6e4eC9
4pEVpule1W4Kasyn0re2KlJNq/6jb3HMAR0vKbHVjKaEv0pK4KJjThJRDZAN2Pj1jrrDs/g1dJuM
htBB55FiMLRpDdiJS5FVlVtVo8qw0A1dfnIfQJQsDfy2kU3CU9e6D29nu9iG2FfoNlST2r7LxqE6
F7KhGFudVbgs8YOeuu4RjNZybkIEWeYlW4JUDDtcBpNnR5JsKi31T0nptx/7ZkyDbsTHT4UYKl6H
fPEfu6ntqcwvD4srujM2Mfpz1yzlFa/Ix6rJjGfwRBwz7XUwHzxrMHbYfsSP6QiYGFpqKwM10iaJ
2C/jhCeIy+voZ0qiLsuNo8+8O3QTVcfG7CeMeOrSZrOZf3O1ITzmSOmc8Vl+8KgmhXhp2fOjQzrE
qFoOHW46/xcXe4Ea2e+YVddzgMWaSOHpFEIsz36HWQ3bKWy0ZjVfWzSAEdHoeqhKAh6G8KKXpegy
ip3zHypSTURaNyhM3CNXbfyNoL46Kf4oUbX057fujbt+I7D74P/wvN2MRSK+d2n3oaiF9hqOob33
OQ7jF5JSiyKdPQSRX4CkU12y23DSUFJQUeICuvzPT++/byKVqJptugbwYArQ8o/0G/aVs3PBu2PW
X6fUpLDsLygwimJ0N/OI7IkxkTbTfMOfcZuBIVLmYc9m2IDzSS3ynMGrBmclHYD6Lt4J0aUfCnNv
hI/uon+utCp70b0pfXHGpJcZw/6kwsET47khOxSoUDVaEiXktb3uTE41faGuhK8mTLf//OsiCCf3
+FW+RFUprcot13NNnn6goh3TA9Xiv/uFrY6teLlY4QeMs124zjFKXzPpy7euiu0I4xvVq2PJVcaB
/mesBnUZ/v+P1b7jHAfAqV05oBVXIa4C56U5SCuwq1G6+fVt4hYPgkNaxUl4g9dxcVUTqteoO6iu
pQFlTKmx/zamJtQds2F1sA8eHtXQ+2v1xLF2HJn0YHJ6Z0v2LN8MBg7badjcLZVpXVQz/erdxvKh
eNUobx1uQ6qX4wJ+iZfu56U+VMFTPda7d+MqVBfg6fh1Fk5NjpC7ZaKKgzjsuvtwgc2oGh95rfsO
QtrONxFKvY2pnlqMGWoILRBrdIqLy2VKeXz4hX21zcW6No5nXfEQN09e7RwqGakh1agVam1lGBl7
UKPc3mZvi3G6cLeJm1BM0pAFM6yGb4hhYeVjOkl9caNwzbeqG+oVjD27evbiZbzkeWTjL4F7VDUZ
DURk8A+9bs249rUmeVYr3Ym082AXF3z9Umy1d7wKcG3Srb3mIZ509MyW9KBJwWyeM/+grZp+DG2n
e0ZybQL5oIfXlkJVMOY9Zqij6Z4t2ajeu7Ey8pw9xOcv78bV2nzEvQOJg6EbTmxo9G2fu4hlU9oz
f9X3VKhqfqr6dyv8/U/HuiFdj5h+n0cY2WdvQSwilen+hP3xJi5ScR4iEwZzkt5bGv8VWQsiD9Bq
9Tw7kbi6TnZc9EbcWbnJ4SzOKN2CiHUbksWzBGKbUZWccYq1gggBAvQwGLtNrGUab4ymi9g9o1mj
WxT5jFXP9IOK7agZd6H1zW5nzdggijVD9mwj860bg7ErAl0+L7KcN8rOlguieJql/htln7LaAaTw
Ppa+f0Bp3nq2wmX5YA/xZoh07yM/rrh3zP6HWpRktnenOZ67GcAtbLrOXe6yyIJXzHN42ySpeAWT
aezMuQ4UwDm0+c1mq35q/YI0uxrzWivhTKeF4P+NJ+pwH7qkKJ7nUUwPJUIFKhLsIJ6nwSyPBs6f
AcXC7ohfBGp/i3+B4IBjcT6H3mWqK/+yyEaFmuvvBheKlxpXQzB4ZzB8cf4Y1WP4aFYgkgE9C3Jr
jv46LrZxl/krCXwVomR4V2MpuJkbG9F8AzAHYJzy3EiliyaGzbtR3Wk1vbuxm19qtD4CvwGvnaO/
dYFkrQdJ4U4HUpx9s/WNhe09m+ahbKHh4kAH1+tq22V9gRUddCV5DzIR3nSFd1tfjB4VABmpRmGI
jKliX2TWgFPlrO9mDg4Vco2a/nUrNZSGKGAvkd2cW8/D8LC0nGdeLLiYJkl9nzbJcKyjuTtp+bVp
90owph7n6OLNzl2t2akbrGZonc1m4WfTjwa8/j8NzwGwZYkjQpHZ2cyA/FxUt9bM2t2obqzB5whU
dwpT2bVadsx2cQhNZ6D22JPgVRUyqomBxzaqBWKzD3M3vsRrllxUT1voaT3fAXy7mFGxmq7zEI5A
o+FBJ2dvl7zFra5f2qhMT2pXWsmtaUtNOFgLpz/8tlMtw1K7CmyJJbiFih/UR+qh+zT3zbPdjC74
bI/qc+fGsBE5FphnNRXiqhxgJKpv1fRt4u2aW3ybfruFivWo20AcjU7qXpXgHD/wBBaJ4KzS1SGe
81vRmMajs+R/aTZFT88w9f0b5AQ9nBxzRSM7+rgKbrEgTF51Ss0nPkYOHu2EPjab17H0v449tCRj
TvNDViDyzWv4k+VIhdXVO9QNBWLNsD5lwhCYAPbY2VsmxrIUZJ0L7IXqkDTxdzXUrG7c3E+eeGrW
Ptzoa/EHuQUPmmulbfPC1I+drpkn1axDJd56KhS5zzpDDgIRWwJtQSU9A559LudyQchPRDqWN8Rr
5FvaRsXTHP1IeRDt1YRqABmB8MsnFPwGtN5RBqVGHGcUpgNVJEa0GuMgVB2s3VwIiPyymqwKyRWD
5gUrwivofecONMF8vwx+tIlmB6i1Xs33qnmbkLOcn0ngtONFjbvyo6F6ALSTO3b8n25Lb5dTgvap
a7XedpH3uE0gPdLyrYA4yXPEGXogAfxmzrx2B3z8Po+LW3/RrHHYTVNm7Z2kQUgHqLwpUfIdpVhr
o7pq0CKtUwaqu/qac0K2sfF3eFfWjNbxZG1qzSsPs+tdb4tUTzVg7dtSqkP+uihLZwdYYFmEx6Jr
XuMGcXQt9+svazmWfLhL52Sl/l+JlIDlEylOqql+9W5jeR6SK3Tw2nDd7uc6NetOoTipMT10wiJQ
8duMXHgL/+2YmvhX/+a7sbd/acBlONO8BXXWpjuphhpLd9I1VB7/z2PqVuoudVHMeXCLb/f/H4x1
YzUFXbj4h4Fdwlb1mk6rPoyTpA66vH5su60/tBPCkKuVn9WkakwtOq5r3z2qCDBJtbHZhd29rZjW
/pBq8zOYt+SRDxoCaLMtNTaGmU372G9qR2NXldXe2W046fnOTo3chlWPUiZchjd4WNRRorXXtH9A
dGMX62n88DY9Q4mDkB6jfMoThfyh7KomL5vx1IvM6o7ZirxP0IPg5iuvlo1/66vlsWMNKP3LdSpW
N3LCaNrrY//8LgmuwgHj3p/5bxU3lYh2c7n+HPuXifL316hc+6RupNb/llP/+W+QkFe9W/O2Ri3/
eblaI38YFWs1m9C3vLyKO7+GqUaibu/h3I6CRAOGYtbY5gOYhX+g4nAoeDDKVDB/u2pLAheXDKnC
oxqwnj/leVQ4p2WEfcSvadW7SfjcJm7XLeuaQsbSP/+rZf9q7Hbp7Xbv1r0Lbz9F9UtN6H/xk6rb
LH9GC1vU2z+teu/vpn6A2z92+wFu1/3bn3G9/Q3fr+nxxfDXKNpWidCQuNHjv6oG7wANHaoySAbj
grbsQwEm66oVRb/rbRzbZ4D3p8r3mq1jxh5nk/VbZ7Tjk9Gvyz1SZ2ZQO6P3ZW3XFIrKNEK7WcRz
Y5Qf1HhY9P62q7v41NfV8CletUDdpyhgD6e5lh3eQrPf5EIUn7yoAOkV1w57UlBEK3JiQSi5QX5a
j2jD0gslS+g2liLDd0yEfbLHigSWWufKxarnKXaRit+6atTSkzrchG77dqWahlwxn+bmc+jAROl5
WWyzyeRAK8OixYGE14DkqJSJMexVt80k7BT6jbbqJGHVWAb7c6CeCn/PqSrysWaDUVLm19hxyVDN
pHJaLf/tShWnHjIaw9JbOxX+dkvV9euMch+O4doWuiy8kV83UtO38LcfWM1AWijujLTkgPrrR327
mZqu2Ev8/AVUDBJu3/LmDDSybmMTW3tryNYPeV4kbOU1+888nIB+9fFjC/EHx/j+YFvudIT1iwqQ
ry8X1TizPO53AswvMP5347fwttZY7AUjEOp4t1l1ExXaLbrDgepGBewhPOOzze3i3u2bn9PqGvZy
WByb3k6PkNXI5jnHdb53t8bgFY8LqYyXzurTgylnLQz49mGtJUD3apTJAwAuaH2YQ23sIJM0JxXf
mt9mzD7XEF3550WxVIzJpWIMsDh/PKv47SI1qu6kBlWvzjq0OFTXH3In4AyukYB12auwu9i5AEqw
gzbjaW/DtQTC3EVP1JmiJ80u2rvaHCHC1yFrxrqxL2Alzm+h3gvnEZLsXBl3BUJnHEzz7KNuI2vV
zPrEnrJJ7jks5NvMiMercNL1aq2tFbDhhBEv8SS1bPhimbuWYuwGhS37MhniK7KS5VPR5qdh6std
H/bDnupouleorNJuUMHq/OY4KNqOmBb3hIjci5r1JW1HQbiSnI2jWnebGKH+kd5DQE/WBlyzMM8Y
BN05GMCc61oA/wRC+7OnxkQEMjeuu+A2e1v878fktbdbqXUWwJ/NLCBQ3i5Tvdi04gMOeZ+Q/9Mv
qgkXuC5YoBhvITqmf9rZGB3UkCNwqM5Kr9mtlkkyabX/KCHrbUeyTucCn/inckDLUE2sXYOQTpj4
T0sV7VNe2lfIwP4DBaqV0rRlHpYCsjY6j24AgqO8Xx3sEsI+hdljNV5gFGzOJw/un+L2aGGSPsLN
0+7CkURWv8bhl6bHjp4c8260C2Qf59epWnUIuWV9jjtA83m9RF/G3nODFCb+xix86Att3gclNiz5
lq08H3DXhdovs2mqKWMnOiFWZh5LF84/QnPL18iFTrvUz0kIK0zJmdW9GT84mfmGC1bg4DJ3UVFw
/K+tZuP5PcC3QcJjvUadtYC8irp561g6nwp8IMF6MPM2qOYxb/g09UYDKEtN0Ex1Ap8XLYIjh/T1
WHIIjeGMnBFIpLztl4FTjMDh5ZAuq9yql+Uwj9FZJJ5M8x+L30ZFI878EUEOdU20a4DzPIyVMcE/
GReKzKZ+mvK4Pk7m2t27Y7HuSjaEzz0ShxL6Y6JiuaKlkOT1d96Jx2kI7Q0Owj8g5JcX1URojZwx
TQvYQ0LEleN+HNt3fSoOoZUtQNCpreh98YyrOAU/VW+pEevbpXOxIioK0rk1LSDhxvil70X9Gc2a
9GC07QJMhNCevR/QK+2HhXfEi9Old2rYrObpUPmRCZIxb79Mw2M2+stXs1rKvV3uBttMnytr+g41
qjiryM+sZh8PXXxIhhQwDrbhe7D+y0vmFAAqsqr/0/E/VK6LZl3mzjvO5Na1b0eBQGAVUnv0gFZL
1QlcBT2IUsNGkKAD3Z3tY5hg11SmkrtadPeqpwn0+UQ1H9TQ21L0xORn4yIsoBmLoOReztD3q3K4
VqVLhulXqHppPm5kfQAwAyvU0LtlmFp+GBLSJRnw7WnS81ezQJbR65u/Fhnh6RI9jmN65QhSvKYR
mM00RXRezsVOmb+GGVayH0ej34azZX1rbLJ8maj1B4O346WvHfa7Y4dfe/i2AEhtsy272bvEvX+2
QPNcxJwt19WBhpz6Woj8gJM+pEhwl1TE7uSr4L5JDPsPkfIAXbPo2ZaAd0VlV71YQt9Vr+YNGCxe
2fL6ZcltIkeQ4CjmEnfltjrOmaY9j5WWvExtdFRqGdmUgBo0XY3yJ+IZIvIW4J7jnWc2u6giTQPs
quRlPvbtUXRTdsrCpbrywa+uepe0e3jSySFLYlNsqtCdvulN3gYTkicfZsSqmV6c86Lpw2VZU7Ft
8LMtMQhTDzZfB+qQDr270alf7bDuFBvHd+trS4kzWaHkjm7eXPW+LucgymaZVDSFsfNgGwdqqpfz
6pJ3oWi2JBHh+snbqVU2Kg9zoOIZpYtA70fjoq0iukJT/8PEUU5PjQc7lYVN6c1FRW8NdCkwDai1
vbhhdEBPeOLTQMNbYAocp273/jLV9smFLRC0lGb3k4RQTwU5zEPiOj8HjQI9KPjvfDSsZY9HSv3N
8f1pY3VGcZ9HjXad+0LnOFQ03+IZXWtv7T/7qK1YqZNsvBG5ZnMUZz+eNQxxQkucf4v1xg6DENI9
kI1FPCJ3yTkIsMImQW4S/U+qYOfGhgCs91oY8E1H/lfb5y4Ad7h+wYTkAQ+yzIKpQsYFKYTsJNoH
y67ck2rWtuxBX/yKVc/851AHIyZ/Q64JU5vlSMYfIpKWd+OEzvVW8bih3Hio5fCf3Pzidv82/cbj
ViudOtlNbj7vsnwwAzMXpIFT+YpJ2AltqmwARzBl0yWECPUpHb+Y8ei+Zuw0lEpDKzVJVbPM7IcS
L4sOi1RuUGO4j5sLXxXifsKXs4+ms9J1uC1RoZZq0ynzKGTIpWCV0BXvfIpmfqsdPNueDw24u3OS
2MieQgd80kJ8nOqhXr6mrV1vAFihOgE64CH3xt3U18OzaGqpII3iq11VBcnJLgRkVhh8SRwJM+sD
RUOCZ+2dLLm3GT2E21fUlkB/tl/KGl6eJlD0riFoNbFYPmt9C9MNV4+zltrFUx5Xj296rx2emDu3
M6CSiA7moaJuLHqLLS3fBpT1omqPZD4uqCa02jIGeCDdRNZlIK9hJJZAq+BXl6fweMpsA0Ddb93R
c0MO+GQ/Cx6VJ9VQvXdlkoBkqU5ecmNmNQieCmrWoLfhVz9yv9frUjyDY60uInGi7Yoy+tceeJuw
RPk9Mpsfc9KEiPD1mB8OhX0JW4ovtoM4kqgd59ItE+7ZisKq4iz/q/IoVP02pJaoRq1Yrfgv/Al2
ZZtOx6wHUI2yRXVylskIotC3X9SYUX7pJmt8nmEIvEiTrai2vs91q5+7uaw/ze10JwCZPQMGJ6XY
XReJFclTaP6DZiB4LgVMWm9BVGFA4mKrZ6u10ckK4Z1cP1Cx8jZFEvoXH4W8YEK98FurjS9VmCav
vRv2x6QTn7W0CC8ZyOesrtKzsGYDhmGTdfuugznYt2n/6AxD/6hpafZYVGCwWpt9ZTrdL7XTBpAd
EHmNuv6+ly9SR+pQq15kAv8GZl0ebmNqnSM489ccx2GecVwfwuTU8c/oCNnNV8zTkhOvvmbdWcbo
7e1/LGnXddlaiUDzQFtRETCh6i0UyI+h3BJrcjesyd2wCu0BkI/tQR0soAhaf2qSvl728siaVla9
y+pV37R4Zd63U+yaiNI45r1gH+uJAnA8L1cXFwfRoUcYeoG6Wi0x8Yw00WiuLs3YohAsL3sb00nC
HQyt+vmZn/E8QwqqrwKsMNLzrXHCNj07Wuw7G9VVM3E77Od18Y5LqPXnlHcbCUDZjVPYM6p3axw0
okaBDddt6N+ufXf9250Tv+NVOcDlr3H7UXzPunN+0kBXqw/3rjFj6irHbhOWL7oNsjsIpk+jeFid
WHMCM/bv9YKPzW3dlLooccToYKoVb7cvx+4IxQZOhbx2dluKZ5Ot8+e1oQOVznyY0hi9lpGHtjeE
yDTog4Orl68/TbLpUN4JDEyoT2qstGf9yfYW+U0ASiBXqKEaKRVDAvHVUNdOzWOxfpv64oM59tmp
FjM/LhTet8ZquhcASxTk/nk8X4DyAXAzNu8nJko4KRXfzrSMk+l0bPItTqNa7FzQ5HcutzDtnY4j
T48sPJNqhWrUCrX2FpqGPCXYPcJvcvHtJu4UH/VR2McWgTTr0lV2txMaYpieTENBnHFq5J7M4ZzK
5n28sgcp90uFiNd/QcnYxt+w5egVopxqe1B2kMd773KInwfUlixsP8LQetRCNtZ9NC9H1wr1l6UW
LvzsFhGnZdFfVDMusAEXdiNQoBDrtVAkL8sScbNpWQILBNo1cWB3g5lFdIJM9QTwKRhWODuWBZKu
5UfZOEZZfaz8CmuIoo5RqGJW13W28vhbBViEoiATFkc7zqzrKEXDsFzLjti7j4GTav7Vko1uG2IN
4mj53M3NdHwL1XRf14DJ9KHa89g0gy7Oen2rZlSTGR9Mdjzsr1nWduVzx0/96GQhZwurBWQg8FUw
vO5HpTd/cWJMPxU2mlgVcLrHBNGgfW9nBx7sy74yLA9/ClmKSP3xZPNU+kh1/MuSiP5BTYroj7KN
htccPZgnb03OWWd90+fCOQxSKd9ZRm2Tul6z6TNvPXshYjfB4C/rWcUO/O9znn5sa216WkzxmqLV
8VlQJt8XQOoOHlaFn6shfIBtMT2LkKP+ANI0SC0z+pTWT++wOOVUpGOwgkoJ1gr8CToaGPnecD0K
zXMD7Fj5D4oL+vk2nKkLVDwsoj4XkRPgGDRtPCuqd0hxtPdTWyLyorq+Ey1BbUl8S9umYDDlvLtE
3xwqh0cVLWR37lUv9HpkYKIQ2iMsXTVUxF7Maaerj0OE+7ceDvGT4TTJBQZ9j3gjmRB7ijGRicRn
D5W9A6SP9kjVuWx0kF6J88kBAIPO/xc+AO5RA9S3Q569+VJk+afFm73tILlHnHdM3HCa1NjXS4a6
y4yokLrM062Xyuza53TOvPvCBbFnLyXvuSLJQNBm2l1i6PiPCNH+YYjXRU/CL7OmuTjX4ClNfvVi
WYi443rwQQdw/EGbPkVRnr6oYOhHVI6nUpxVWJhOvyNdVe3fQtAaJ0kH4ZTBlX1BmhzqKHQmos5f
oZpb8x/oKLeHOo3SbQ7T7wX9yfpF116GOVr3ycibtQ9b+OaGV76IpMATU8Bd1qyiQhW/jsh0awLT
ATAmkPPvs94oDr4/1idfa4AZxQCxT0DjV3Qexk8m+lq7SZp3ZIsTjBZUJcSE1vMsG9UTJOqawFCt
GqhKnwHYED8XaJPcX3fAiYcUhiwieuPCyV0hKlSDJhwnBjN6Qr4zP02l9d3RhuRVeujAwyj1O0uG
SaOHW/wVCgr0uJ0g5xfiTrPku8x0x2MD0jRw2yRrtrEG/6m1dG2XF3qOVEi38oQv85STXb/q59b4
YVQgNyxvXO5HRCFwaatc0lPxiqKSl4ZbLxH1g94N3kFPLPfEb22cC2dwtjqaRO2uDUOMUSOB7j/c
Wy0gX18GXs1eOs+W+cOIdE+FKfXXptSXbSjHfWBlqYeVjC4lHm4NmnsOutuxiaHU8j0zBRKRLcyF
jY6YV1Rk2SN/V+9psrilmRcw10zvSQ3xm9V3mjuCLnanJd2QrNBxQ1gdsvryBsh8xBtojMVR9+ZX
rwA82Rg6aXSxcFKG0770rbUEYxZ55wgLa5RLpy9W/TG2rPSztQy4W62OsTWx7fsSj8WPaeHXz8JS
2se38YNqJhN7DHcqXhvN+DnUUJSx2G39wHPKvt6Wqp5nGNimo6B2uE2oS9sam4xKIjHeTVRRPdz1
6CYOsydsCU0aHnrPE8cqSpGLdsC07xojSo6Dya1raNE2yncs+n+UnVdz3Li2Rn8Rq5jDa+esLFt+
YcljD3PO/PV3Aa1x66jm3Fv3BQVsgJStVpPADutTYqK9mTiI4zXhSmmEcGdvcEd616G8m5zwKyff
9JZfLD/dgoeStkbYUFvKNXHgwFnInHo1WB3FF41L/GuI2vBUZMZ4LMyNHNzMcug2atYsZPe6lthL
2Kf1scThn42+d2drxUcTeuzMXLGxkrzE20RlIeQwx022v02kBb9fcZNWsBVvdnmTts37rxO3m1xv
jMdq3QnatF6m9jlLkPVA5EYle4qh0/b2WfbgmX70Ci15QHEo33+xy7W+EZe7uOI5SAYlWcaVau4q
a366nbzksYrDw50SUNzoGL3A54oj2aeuPKz1lBVAjviXE9v1pPbnHp1EuciVSuLuCo8AUWKM+4pC
VHcxJnl+r7heiHIqfiZJtrQFy9eO+o5XybwPR0oD4Y1jSxy4heY0HSOLQoZCcKJkU1vD0kCK5P46
yvvq0KAdspDDuPDaRwrNjGVE5cm2somtjJxItlRQu/vWqcMl5/n+uRwT/87T5sPkNP1z3AT9s5HP
4Ccn9UGa/BAKblJbgArEZGfX7RrtFEBttnWvTYN7grVuP1jZvHNiJbzgGHEerMoc7h3tXU6Fo24/
1HriHHmVvARDV/IEmKFZdYUVL+WSWC6x8JXj1yXFWwzlROtQpJMrzbS73Uox+cEK9eK3S5uYqFfZ
XK/pKTM68yd4ut3GTwKQvRO1HqOeVvEyKOFezQn6JvIeH/eeu+Xg6S3yvfyHqn5AbzCq2kOHLxFR
SzjAZRxOD8GsjQ9Uiz05PtkYN9PguzvoMCZpWiwg83h6MNMZ9Htg3UlTqTjpA1HkEI9RJFXK7sIq
W13nxJ0rb4zP1LicPpm0uSSLb/4uTbVYVaexuu9c1MmkTTaeNca7XlBrs5pSroijiy+c7FZQa+CN
9DuYjPjdpae9CL2zLooarkPLgjZqmrmy+hj/c4m8gbxOEU77P5dJ+/Xu4lJdXAr0XVsMeuusays0
jgJ/fxQV9Uc5vDYVD3jZkxMWwKltZc4PX9bKSW+cx2AlF08ppMEFuazmNmtgXYqaoB4cMLhFGzG7
Aj7UouCgsuzgZqw6UQKUVh6BHpD96zTxiq1jTT998ZbN5AvXFd1QBw4jjbJXmegYcZgwN18mbovl
hJrlyn50021U6vo6nEUwVySbyyb408tJB+A7o1DZ57mElq5jXFJYrQJiBeYWXvKowzwxklMaKBZZ
ikmFDEOINOg4DMtASx8sIXKj5i5/AQ2QVJEqqlpOtEW7rXx0it+qGiE2ZZnTFsVo5VfhCdk2zX/3
OL8sKm2K35DU0lGomtrXyAbjNXGCeJpJVFnB93sey8nfqbX+Ty6ezL2bRRYejLXpbI9asO7Mqj8S
8TDvO4VwndXhmSzVBh04JbvXBMLDijOAQ2w0wJepzzEnNwhn6fAT7szW5aCyNmtj2sZOlSNsRAIj
zi//oREND7I7NYydQ2xW5JouET8yXyTORYJdNK2zf3mVE29IaO02RWylqxhH91owJVAToJkKyOdk
nTZLrTRNhQ1DpkNWVt/krKhdvocJVN4lPjRSOfJRax/KwLpv9IdEA6wauESVExJm75tONfak7/gb
q3ayF8Nzf8gVoBouE3zUb37gkHYdR/BjZ/CZXlha6OOsnRlpiAEYTj6N7bU721lzmj2rOQUk91PD
CuZOrpETgVh9G8p1ckLaaqUL1kUewjL5z3VRlVIdc1soey4YdYJOrbFM5Y//+o+4XjS6tYDTmMaq
0C3yFzP1J049+2LYVmlQrOY5q3EkD1Aa7bqwL7JJgwHufXsP9PHDIs1y1RzF+NdKoMXS1orbyYly
iqwDMdDT7T7SLlfkSG8ucqQAd2kwZZTnaY8WyTMPHSfLQz0E79AWaopcRSNMURS/6y6E8qWfOMk2
yINHjosvEr1Y4YnxFmozPudoTBykTSmTA1mRw+6WdS97XaR/ZOdfJ2bzB4SbcBumGmkHDfF4EuWq
lQqCTHxk7MvRExg2XainC2mEJm+dZC8uIo3IJEIsGYeLM3yZ+jwHbnU0YNjeTLInG7yy4IaSrnqL
QsXfSltp9R+X3tb5hpeuTcXAOSXueZu4DamgqY+Ba376OW3HG5/sg35dQssEhkd+/0J2b00SdPoB
YRbtIG1yKHvZYBfA0ZBZNUWllS6aIKsRL40R2jpyOnMWbU4Ns5yWNvKTmZZjH0bHR3fGjV4selTJ
jtfu1wXyWidMCf9F6mJGV5zUztBHfd1VOXnIHkIMHz1YZHxjbsbbGtKl8OcrHhdeu3LRdb283lO7
tZbP6d4iU0lZjq7Dvkln80T4uFSWne2Bs7AVfdUBcfJOmjjyVFMWe6dsVJ9RUIq3mdmDHK8pBydb
OQK8M2sHCm7QbpNdzSjpduLXee1+WlBZlcZ/BojdQnbl1P8y3xc82cKx/67PwW8jhd/RhmB4FkZQ
UxIxWnQVo50PmqusxyYYKOawJ2dDQstPpa/SSzFZOM7RqDgr5bi1hBtdNjDPRrx9anYpIpRqGjWd
v3/pjZkKultQqLVAoeqpBWGrVK6/d8qy3A6qmzz5EyWXMYUJv9EWIjLl/RJcioWe1btaAt8zHbep
Ezjz3nPC/qnyS6ikScG3Rx/qR5JUFlY1V/uxjco9MoDd2SWnZzNVZfOodijg9h2nPPjTwak2NOTa
lMFeWkYXPskGZt1WVd3+Lg+stTsFYB2Z42yYBKt4nONzEia/qhmWcCGaNsSl23TKozQZJKBwsAcW
drotiXIna4HwpcmWXKglmQzfe7HtHUUTvihmUzzPxHooUBV5tFOWArcejPVAEOxX1zbvnM7QviOS
4tjNA8kKSzexzCdpCtKgXrS2R9o4xYMwYEkRXYaz+6TnuFNS10AdtDEzeJAWaodjo25rCBonzeZX
AAGLnbWHPMHkOMkxwGcAO9blqFKnIHLG/NWrYmWPpySiZF3osJpTuAN1lnJA+WNrovt5aOaLXOCC
IYMdMTvngk2oNBkE5PmK83rnha4iYenHKwQQ9zJj8Evm4S398JZqKG3d+BjrEdBXQSBvC99fzSUR
Jxk+Bpc+Erc33/GWuZ/CytIuI8jXKHPtvMPXQ5DIIBWsVcz2qWn2Ta1Ev5S+RnHe1cZ7rWlPY6ki
I8V26BFuvLpIcmqykUv2+Lnq79HG85aRu3GHAtWAC8ew3yAN1Ms+9PQtVKRmTcn3yVR0/x08l7qN
wrI7VGRkrZpZLd9ChdoVI7xUqes8da6mb/mAHVw1WfQ4GZQ8LJy51V/AXNT7Admbpd6jKJOiqbB3
G45VWdPkW0fNYPtmQF4nFwJmktnFNz5kAhmNcpeRc3BK0iRAgizsf6addlCgWX8DngSg2p3enYAz
hazux/k4r2oNJQVNkqEh/9qUWwnAfeRyIMo0xC8hudTntEu018K3DkauWg+6MzSv1lvvhM5qqok5
UWaLkmGt4f7U8a9sKtNz765Gy7CW0ZSU26oxfsQi8J52KHUsxsEHMTe1mQGKTlitxNg18byXYEpF
K17s1LK3LfWZJ2mSiMom+hG4OOVfxjCukCEdRIrA9Kuvve9N6ThvvtXihurV6WXy7Zg3KxuuAv+E
4wx/e9QELRBQzDZQDSwkXs38naQDdl9a3DxMYckGOY+UtTVMz1WpTqjwuOqJA16994k7giYjChkl
cbNy8P2d/SYtzpCg4y1fOeOsuv7CtXEU6aCRdiR0ZBuZvfXHHgTKNwforLmfqlpfqskPo2nG96Em
gS3G5XvSQle7eD1b8TanvpUSvYq3ZDm4i9pWETjAmUVsdn4HlR9Yc/DuOEQJfMfIVmmdZHybg+7F
jIJzr3n1u2XjxnDwA515ysz3puI0CxLKrg9QcmtClKFN/RT52Zti183eDqNsOXHAXqmN0ewo9E0W
dmmnyAYbeIyohiIVHb0VMhztwHyITPVtVvvgb/7Mixrv9iLrK7b3IW4AYva9qQFxi9pyR1FlBa+y
qg61Fy4M1EtJYEIqkxQ1HNlrleKIapvaEaUFIkKnqhTBg0G0EXt1iaupirYm6a/cGpz1DrU21KRT
iPq8oPjoAeOsPw3lhLR9WXe79t9u5dVVky5ud73dJiqrZo2quUWFOK+IIK/vRq2xzlKrx69Na9dl
Wnx9f0gb1RV3laVbZzvRjBOlmY8h1MU7IzaeRiOIDqpt53e3BgwPxY5J6m8rXhPBWq30ckkGCdSG
wsk5ChVw5POkXrt59Vv+zclG/gmGBWLbCzlWteq54iSw+2S7/ZlG2tRsnT7/fTPJq5pwkzac/pVe
n9FhNQY0RQJk7Rooh6KR9rLRWnI8ytzZ5Y33KG1y9johx7pnjRun4STSkyFAznalH0Ko2M8UbxoL
kDftoTG67LnsAcpbEGchzOb5s4E67pmz6lsRE3dcJhU71gYY/tT9ndfF0cWV8kOtmmKJdEP02Ee5
QuRPSY9amRlIvj8ncaSVKzN3o6WW994KLo1arjLO/CdS8I1TStnsSR9O7Ct2LQVXToJSjGj8CRTi
PKjZNrJ0Sifq2kTSRycl128T2Iw8SjgjrjXSnv7K9dFY1J6SPaAk4e+RTR83pVFar2Wg3fFbmv6a
Qu/v3A8uKUUsh4SUM3zgwJhzP32DUsif9cwpIk+a7I166D3czfp5np3mzLPEXwyhnb1NTTFB8bWV
IxS+7JW98UquT1JkaUOdnBWrms7WODv3Wq64Oz1QfwZQJtj9VkFwvDVmQZjsy9CIqAo2ACB9Wtz+
uUwpg2D3v4dSdVX9Gkr1BGiMwyrkMduzPPMLtGpq8phy/dh4jgHTnVs45S8eEOXCz4snObIam1jL
qD15OBpfNLSMC9SynsnosF5G9xl66PgciUGb7+NkUK4zubrIorZ98QVrTSGNg/tWyszLAs66WK2i
U/3cAX4Sg9lyiRdZP+R9OhScnnSX3ZK4yMn52MOO5CrdMPO7JLTvZj+ZDjUFondwTvI7SzHnvWrx
KO76X+EcEEVLN2VnlQfqh5v7SR/LveaZ6KeI4a1Ri+Y0FupPny3wakg4PC2CCo0Rg4AHCmlTr67l
WDZKnSfpIpaCmNd+2CBEUHekvtyukr3rIhNINp7+CEmvbH5HD6laKpafXfLM9C6kwZGrrk/Ppta9
2E7sPPpTHi2o+9V+ol/3VsGvebbjktC7Gcdba3abO2MK+R2U/p5Ub0L6jmHca1Fs3leBUgKzVfy1
Q04t1SCAFSORWXtLr5VDsujW7Ri3ewq3rWMwBK8qT6/tNPvWMbeWV/Iq2VDxXk9xWC3chr9DpOd5
rlfDdnYARNvki++72BgW+ThD4oCbfd82+nRy+5rQgPiPToTiY+i/SUVdDHBiIDwUPqN/Y8N9cvbw
x9AVs6K1M8za8daoFPEGHgXPrVPdSdyj1Q1boyVG09VJ00AnV18KX492eqkFS19tAHEKrRrdVcqN
40Eskqo17I9Bz8/BJyGbll38bIw/0dXhPTbYsb+kIhevcQ/SlUBwcuo6clIpLUJz3LSfm3AgsbAJ
M4AXefXi6+raMQvve6g2QA7yKt1lU+hfZAOPj7pmp924ZTetIG++Cr7rpqyb+BRarnNwtXnemnWH
5942wDe7ofk6Zujo6bXR/uJhDk8WCeVizHDmt4NyhuyNGECSqNdhqNrKORkNbR8khrm2bau/mKKR
vWpAYD708XTKoRGkA8UeFaK9EcHmAM3AQ4vM1feMJPy8HurXRvGDs9dzTJF2ftkfy6a5XHc1AF/L
7V0gnDSG5m602I1h9Fv/mMBl1iuWPQwDz84a7dh9FEbFc2L030LDL39WKKmTvtk/UjYJD0jNXwog
jgHL30I9bLZIL5gbub8ukOpLeyN5bvR4NxdltLTSSx9r8QU2Ig9/0VR1Suo6ZNlnG87qGkBivs8Q
Zf8+U786Ns6bR3HtzjLju9Kv2Ry3qa+TvKo0R9doPxpAU/CzqnTYTnlAUMNRslWuedWPynA2oZmC
T9G2yZQob5kCeoGApLKP56r+5pMfjUC38kZsPdiSzNVtvRoSD9kFeErVfxDuRpohLiSkEwZhkxMQ
wptdNSo5wu5xtrYcO97MBhjtKTCE3ll1aUZtepKmfI5/N31n7bWOkzjOoPYR3m/7aKY8G23vjgQS
KH4kRG0JkpK0GFsBeiRNwla+LQ+1QBjoHo6BTievjFOtvrNrt1nGIuE17NG9McgaqfSCB0Xheceo
1O5bVN0W/Kfig/xJqJ/kK0VvRUYjZNLCMoaDHhvaSadaZmO5AAQcJ/rbkE8Fow55q6dONf7ommpr
uOVPGQZSuiR55qEvg0YN5yxKwnm6BDEHbFL0OGvPw3wI5s7bxfKUXYozOdXVzFwXxUl1Alr8ixdu
AAYj5aFWKRxhRLAlIOCzYqs2raVNNpx2TDC2lb672Tq3v1fGft/kAMpsSyUTmTAyrRL6/skvQJ55
Xrx31HdORK+xiSwi+9oJHJZwzJRNrMLQyCyV3DbyFowRIEcNnXBl2RZOLj9t7tjUTHAlNBiFnab+
F2OsD81dKBp5jVzd6tq65pwitIFJ5599HqCyKxvSdNpTIxo5tLvye6xo9fbTOrmkG+p/rpPjKQW6
YGnBQV6GPNy8zVztCT472glNUBEeJ79igfZ5t4u9Bpj5/F5PkI5cb2qetMkedrNSNcshI/dc2hLD
JiOqbx4gdzRPUKPiNTRasLLigtml4MkMEUErk9dSpOL6vupsKJOB0CmeNPEEr6p0mgduWD2YU/Yq
zantOJtSrFI5Cz2UnhouUsTnlJaEl9hk0xdWfbgRlceXbiz6LdkMBmKmhITSJmw3+uz/ZYl40c0u
J1sO1At2ghnvFPRyIrd4qmCrvqBzRra10m2HjiMJSkQpsJ2i24OXg54/J2dbt8l9mgMUdhCz6lGQ
EkbRTBquhdWUJwgM8ue4cd0qeOyKKLrvTJ7RYiRNnPeUfWDg1nTwOSTQQnwhUoA293VsNs2wwMfY
7OdcUR48N9y7DnwbUa8xg44f2Uahf6bFwcYq1Tm4a8WxzUtwXlC5IZdN4yTQ2Si27/hzvcxdXK5C
f0THcUr1kohHSpJK2osyxbKbj4iLNTitRLcKVOQqrTchfrAfUax/5EGk3c3hvAaurz92olGpVVpX
gzl+spV9uRpKcMJyRQd1IkO8AqwmSRe3BqXB8BhMyvoqMzCIUiUdeP+yFCQ2i3h/WjSPQQekraXM
bsszA83UnnoC/lxwUc2D32x0QkRkkAGDuTXIO3qrccAPcF0oZ/Aa44U3QUDcFoZhh9AOiWC5tXMA
bF2U9HuOS/bORb74HHeDAh40TIRkZrqSin2ysdPkfR7GiQc+0n28lTvd0wkWs3WtrbUTKs4Bwkt0
jAWT89ZImy8QncXg7SArxisqk7IlWAglWZOTweFgcvwNOJJKbZadb4bnNtP1l5ziyEWe9CHVFr3y
nSIH/QgsYjzP7Z7SVe2ZV+XvoO2VU6JcqqE0Xvq6+a1QJIO+Q2qT2aQ5y9gquLWT1MtumqllKMIi
OJqWaxEp8ZNHj2/UVgOPe1CyOT/P2dSuxyhsX8JhThc9CF3EC9PprAVGD2XD8He11SmvUJ/Yz/qt
cjZDV3kNen9pZ2r+nJEF/+hRNOOUgL3TggjO7JD0rYlGAgLD/ldaBdFZDm5muYo5t9fDs05+/SQC
LdrQVOEmChvqeu0cfd7lpFjRsYqLiriE6BaKhhhioL3ZrvcajEH7TZRO+JwzUQxrVQquzBypGvEV
FomastcaGZtQ2XV0/gr8SE03hpi+rVEFsyzRgsVkpSpBd1jHiV7ZW0C14V3OV9BE3C3jnanCnndR
EtWcdnioHbN7xX2XmqXyopMX9dh1yHZqq8SDBFuHsEk2napMO6+ddgQPi7NsGl7cZ6sK7cMATkyR
miPSdp3NUJ/XW9XfmOLrb03J3+rcd9uk9Nrr913aSyim4yLtgREGc5+spfG2Rj4Yavl0SMbfSTxZ
qwr1G7OcumAl2TQSQ0O6sXGUvZvtSqlpgOquzYnNXEZ2LDGA/hvSs+XWyXqqbcUwaw3yD/TCOg5G
n9y3ohjDDihmiBNQJHzp2vX11WJXJBTJ7vUFQ6a/sauVZsfXnfRr0YQ6j6uoQZZFDm8TcqjYhE5s
RXuSo5Rtu8o5ysyPJcxxHofe2UaGGMGD8ihHjlmRPSvsfae75wgRO7C4BbKQfybk7CSW6AiwnHzj
sfCzb7FVedtBPJ0XZMQaJ4W60nIV9+zLcmNyOQb0xknO4BWJFnZltAcSOvSjp/DiDEk5fU75Yjw6
pE1lIJXbZe0PD37rTWKj2j6za9aXc2jOOHRYy9lT3Zoh7jk5q+IdObdt8l6XVMLAGFyYPPwerMYE
fWTo8z5GgIpkEGysWhv80u50MUIhsb7g6N/Kub5w/QdbD/mTr1CP0V6T1HTOY2MMHqhkz1u41HVt
5JGk0vWPw4nCgWdLdRaVKUVpGYuhQuuC7Mx0kRp8UwYfoJyt94jthP3dFDb9HTJQPQl+1ZHiqA+T
tCtT5e71Qn2V64cotw6gdkJUufSEWEVendPs74iqv4cCEjMBlDrZzxMhENloVS+wBFX/yTbDYV2g
NQ6l3ZnsXcbsgUSM/lAM8P5cwnvHWf1eW1P1Vzaj/xa6tXuPurayG9C6LHGwVz/V0rx0rU6KTOOP
Dp8B6nAB1dvQ6i1cr+zYzdW1AqgCX7CSMjMIDQBpCtTfliggJq4y7K0+/t0SqwOLfGAvv8ebUO+o
LSpRAsjWvd72VBn58VpxVWRTxLCeieWeJugiR41cQ75rHlFX3k8xiBAwyo5+P4OFJZ+GIquSHBC7
f7XryPjm1E2/GxVuJodTQUGTiYrasXVV/Vsx5utQ65tnS+tHXOnxxe6qc1/ZZbt0lXFt9mydsnis
ntuY/Fc1HuKDHIaOqm4SQ4/WyGZVz0aii+wCUIVggKrnRq2SZ/tOTsnlVTP+tlHyPcnRnLn4+LT+
RSfOtzWDjljaXNlvCM8tq8RRf9oxQg9GYMUX3vjTOeSVRvZJvDANnwhJnsW8H0by0ZECf4zN5i/k
2cqjHIWaU9yjUrOAE3oIqmJ46lSzoNjGGFdIutpn10fs1+nqeFWMtrUhE7p9VA2leUxhdvvD2N0Z
NskGZPYezHmKvk2OugQm77xRappufa8vtoaAcuhVsUSVT1/pAaBvvHtk6tzyVGUv9gN/a2vek5SN
D9V5YluLWt9cxPY+GLXvHx7vGHBGnSIB4Hd9soj0hDy8JNqUVVael47PDk5Wp93q1PQ4cbZGojxk
6BJfIs9+yRGi3MuRbFTlxKZXOY5GTYAk12E7tPvJTrWTbHy/t1fN8MOItLxe2L5lHW+NNofLofWz
AyK3Nv+uONoSWICPwJe4QqTzZ0LB22rOivYCsBPqtxISjAwJx5rhuxlEBAGyJkBO5p9m6vKouRqN
Sfs8I9dYvracHo222uFXn34UhEL5dNPoUDWl95IN3W5O0/EhRQDR67IeWRwylRYVCLqTT5H80Rgf
5WAKhx6YSvXP5KexUoL+w1/wYEPLJPp+H8JheUoF1JZClGDpAnzfSVscqdM5dtQrq0ICK+QKavg1
cmbi08jT9cUqSzSa61n/hVuJaFj6S43G77XQK59JsDXmLP6WhkSZybk21i6VqJfr44NvN8mP6Ncf
xoB9n+wFYvjJ5toDr728hrrpjmTeaobIcjVxVjjC89upOJUWHlTDY5D02RHSaYZTq3WhU6Y2yQVz
v8sCS18OKLM++02ubvrR9dExCPfINjsPYN2cB8VUBoJpiHjFwqaMZf4Q9VO3hgOdr3OeawXns3VS
UXiV1lTAk2j+JDncoWbWCF0LQjfVxdRE/+pFXxpmtcGvUcT4vGZvLN+oj+Hh2SNhWOBnWySumZ17
M8rPsgfiODsDUOyWURAgov1nImnGcOcE1qOPgtPBCRr1IHtfhjLl/ovt39ZxjjMdDjmlQPe1JKFf
5qKDWdWYVF0jBWTLV/KoKyfXaJRT4TYee3wxjktAIFpK4FXOyEZO4OB3+6sxjDNCu/b49mXJ9TYf
RsPe15O+i2dkQ8n1JK5aa2R7Vm5gH1wSnkxOjnTTPMfHEqTWMtHc6pxRuqUNLlzTKfgWFOmwzxwl
v1SFqW3w708LW/Eo6Qtyex/2ncs2zp77VW7BbitMJxckR6r1gzztz3XCf1TpqAVEjBo5AjmjdYm6
zbr0V2lYxbDy69A9tfFORsVxUCjoIiQPkRbVFi49PslCyx4COYx1FEBitArUKPhLbgGGxud1L7tq
G66mJDPg64stgLSFvlBMNlISUUoEeAdRbRvkJYWzkEUJnsEPxzWeo7tBuj2UsPaixvUHWFzO9mYI
IWVmxxFONW4ag3/woNUWtdUwBI8QXCiI+tSVOpVynPGCxRvovRbFnOzC1n8sY1cnccpzOpHMPOBL
wOWxqnhjLHnGcxqdLVS8EQzo1mnozpeZ3Lq9YU3fYEZN9oo8uPnSWH2ytOPeX2fzOF/kOtmTjaZu
7YqUck7uwPiKvrcXcVh7CDeofP7mDJiLhuqc+S4kMf9Q6sXrF3vvKPbGGUJlUSWxel0rL4jYSa/U
2cKRjLrzTm1Ql2nablj0vl8/oL8BjdUYTYCu6fRGWGGFFpzzszKInZVx4V80N5nZfKJUMnWq9+Bp
9ts4IWOiDnmyL4QUQxo6SDqZCF+5CiTE7I+N306xUZLcW95sE8e1vaYjMSAvkxMhnwbO7eJ4vZOe
BsHyF+90/14aZGNqushA0fG/8dMcLfkRxO60M0R+aR0W734voLFxY+ADCcdNGIQaiSm9ejBzFKfR
XzyGIgWwEUl+t2ZoeQ+5vk5u/X/OZgoea92FuZXUBtgWCuOWMpe1Jm0WfChuNecPZ0bCZsyMTy3r
g2KdunFCUA9ZOVFY/Iyc0H3ntvN7ZxGNLdU4PapVt4yrzDrIxu8881ClIFBk7zZBavXHkmJSE57y
LkAfari17FDAFxVXXE23O1zH3bSHdeu16dwhYd+wKbz2Q7t88bXa2cpaYFkGLBv200h1BFN+nZU2
ucTsSQpZ5VlpbV2Is5tG1W1y80QVuawqv46zPF3iokv3mms1pJX8KTqXvdtqNTYt5+7f7yFX1QHn
mGvRujOotbOW1pAj1rST9zILzj9jW1brLz/ELADwDUmDNiMQ6yfbFOpKlpDBdUQzu0lNmdafsSnn
A47ja6fswqs27vUiuUhq5V7H16W3S4fBXpMPYq0rXxXpUWqwtpWSWDWKG7ePczarCDKz+ACvn53s
Xj8d+bHWSvo7wIO0vk6IhddZOf702SrqylLa8UjqtXJUhFRYJXBPsvfFhi960bRDd5CTueEpG8ra
fk+trsCyCIM7ozbcS7+RBtnkU04ELe455MQDSEhpHMT66xqtU9YBGZZLOayRUtlpof5uWMg6yabT
rY/eF1upUZ2/+Lc1XS3koEb7r9u1EHj+WTzJrpy6dr/cQu58SDObPm7+qfvp0q8/XTNatFonnNX/
7V/+9b63fxy+jr81y6q3be4PF7w1xdkkZ913RxLTpa0RJNc2JJHbzPGoSlsnbHKiDx5Hn9+XkhJi
gqruVfth4uwg8LOyCQWD1hvQKf9/2bqB3H2tHNHGy5Ze1VKKZRidvjLKPr34SqXuYsX9rph2chkH
vYeJDVXmmGvWdkoaTUWnO00vsolVZ1oh1TYl32I1AihDNmRmJ71yiYy7zrXQpe8mJ0OnoGvPozE9
wRRQd11ptqCdaMYxd3q0X3D8lZ4PARwmBEAXkGBUqlXmWiZ4yEYpdKRIARV9skU9gcmFnK5HArM+
GilbOfw0I8fF6JwCQS2aU8PWolWmNyVqw1q0dW2j3CmaM76mvruf69F4nzj8LqmKRitQK9W7whOl
a2KiiLJvnZnYT3pihQe2rsPKI0wzAUZ69KlIvegekdEhiPJlE1Po0Nq9sVEqOznZRuLj9v8PRPQV
G80ue1MExq8vqGg5lE2Ctt4HSfrazf1ijT6wudcjlbJJ/X3UCHkUTqc9OxY+LBwY7aYSw5pyTNJY
UEzBL/48okK0qHsdsgLiP8+kBbmrJvHi7RBposq9s4ibIou+gA+BbJ0ShEQ95Lisk9PYlKu+ntLo
YVKDnlw62BiNpujLjLRZdGnwn8J+r4yVNJJPr6yiGmm2siMVzhY5Szp1rRu1CKoV8EHvPuUxa1Bx
ncOgUly+XkKbPB1WHPdJvhoDsz6HhrUJ3PRnp0/tVmod2ghQ1QtJravFs0w2OSH1xVWypSNSxCG6
Us+k3qpn2XN0yrq9jp3vH5O0Q69X+YRV1vpmvCM78Ic3csTR4QxRVEyJUSNw6RKcLntkuhZfh1+W
XK/To8lYGmrTLL9cV/RALEQS7f91H7lEXhw2CtqZuRWsujHpj47UcZFd2Ug/zW3YCg/ObWg13bCx
9PTHl2VyxZe1t9vhoHJFNSg/7ramtMeRlypkmH+716d/lnQiyev+9T5OibBqUlNGfbv37R98s8nb
fLrtbc3VWDuau6Squ17errn+wNtY3uPL/+N2nwDHF6JXYZctZy2NVnbRPrUVT/oAh+2xm9SuBtX4
p6vZo3OUY9mTTWSPlznXlOslN7vsdVlih6svV8SNVW4nku2/2DmQ9Sg5iZ8hm6/jLHQTuI2Rv76t
kb3bfT79i+VMRe0RSW4xCSuxTpBCmU7kjWt3kWWqdyTqaOe+KJbIuX6YpD0wKSONxvQX2oLhXtHR
zsz1IHj4H87Oa0lOZGvbV0RE4uG0vOtqK7WkE6Kl0eC95+r/hyyN6N2h2fuL/ySDNNiiIFnrNSl/
6wc/KNCg1N2rlKiUTZZwPzetHZzlqGQeaoeWu4KosmmwEiPX54q7vM3GY0MCGu6nFfMSLOxr2IDs
QV+0++7hhs3GslOghfa2nhXlJ1ycfybm1WlEjVPYxHc+NnVHqzKs+7iZ1WvHTn9MfLfd4HOgP0Ot
EWsXuPMxj5EWUZG54YlbHBZgt4vU4wq+k7aRiG8J7GYSBEi/KeuX0sjX9RjOUvpZPuNa3b+UPn+z
nVwjIK0xPdeG5kSgtTl1fgUvxkLcIkH9vtNRO6utX32kqP+n06T5wXhxjjK5jq2qquOYgszXBwwb
aA6vrwK9/+RDNt6WFYYIwZifBgenbVkEdk/YSy7Gswe3XPIL69cSrwIiiXb52YDAtgr1pNsX5ZA+
K72oTxi1kzrIk/QZJyBop9VTERLX0fr8jiRIdpGFW6Lbw8ex3yD/3e2tRHwz/bwBbiKyN8QL9lbq
B0ewPih144l9Jsrln625kEtLW8cD8KR1my76x5i5mZdC8dutebE5JbG7qe0oe9JQgLR8rX0ufBBL
lfnAOlD6bL95hFNwlrXcgqyVCWTeAICrLppnUn9++r30p7Y6GlGWl2OW7lI2vqujQLLymWiQSm+a
81KEltac06nvYv4mvX0Ujr+WvcY0wHj/MFBWnYI/v1fWuJ2us0D3MTnVG2AxfjNdSI+JjdeX5aYr
nK1R2PE9lhXZU9CoOViV7JMTd9mTPjeVOGttY7P/OsSlY518syrXehRC83aa4C/0zD5bLqiQOrKa
2fRORX7QzUyIPhE46IoUzFyIFnPgoizr3S3nNcMpJKZCFmnZTvthCPmzRe7RxCnbzpus30nj9n6+
8+QSoPSghsTQXc0Gs6OoYtqm8AbygIih65iigSAXZRFC2EQ5f9wvTXIJCMBrFk3upbTIYur8fy/a
zDYIgMJjZk9VzFUvq4uV0ZniYsU5NiW5feTvr57R51TPcslrK3JIYZ7vjRGT2ELpsptHvciJ9PoR
yPowFNHT2CU/FL3L0HmjVtUK9O+R1IVpRjlwfLREo2Ei3dLxcc2sxIaLSAxujJS/E6Y+2yp1YJnV
pq+dsqnQTnEz/lqyPcNIV0u9HAYTGZMvirDLc+E1nIA3Y1dk3RE/07LITx87kbWoCg4Dx8TbolzF
q427wI9NRFrI7SvBbOPHIWzcDtflDQj+4A58RNKvAOHVfFLD8ZIj3/WTGQlIuDQWQbGu26Y1GdvU
c0h0zZv0e1QpmDZDpWgtJoET2fdLNs/8ZJGG3wq1j0Bk0HwbIdvdOC0BCc/jSl3ElwZmTwNGQ7aY
ZQPUEikiflUUbJXRBk9iWeWWBxgXBDzX3vPbY2QWuIUbs8al5nfVXovxxRnmpKDjBD0YqeIxBzXL
Oyhy7qdUIxBu28oXX+YUrT4FEKVbjwK7OnsEMoiPXHKse6d6aOfCcIGjuxCaGhWjXh5fWsbjB4Vj
k9dJ6a5cNW5vvDFJHsvMaBUKPmNlu63i8+ynD/AhivNYdq83JT6QHGRuC7Q3+S7LhmEfZO74irl5
vU/Rwjp0k90BXYzzNfnr+ozgWX2eblxjItW7wBm+JF5B1GouYn/6tSSrhje1GxnUzvs62Q5d+ZXX
bXN1K2KV5iwAJ6vtbMoV8cm/lh2yTfYWGipLYP3dFRocpr0B/kHcE9GzXTybzaqlDpi1wM4WkRXn
os2FXHI1y1qNelBvUYh1Luh4EqPNyCSRqEfGEhD8UxCdVd2vn124Ys9uTnRO7z1UNee2vnArbN+V
Z82uwV7NTSAkwpUyJPf/HdbNK+8/beR4I7owNwwTLKjuuDjb/6dvHoKRlWUaSfMJQuM2RGTmZGeN
fdKq+NdSLSId+Yy5/ufFxAdbvWrKJtxBiPkZhH48KxcgvJ4yHXTUkSinbPRSLboL5JMsnGmvSmrr
W9k41oib+KX5xZrwTNr4n0vwXledSJKODgm/uotmbuybZ659eViyXsjJCGQm3Qci5b9EpaSylD+5
Pfnf7vihvZ1VqRYBKjlWtt2WfitTLW1JjW5swafdsZi/AjWPO2WsAqjkczUJIHkjVoEMBYBhhMEv
xcyO2Im+bS9BZLSXFPXui67XZnxH8IJYtDWt4GQ1T51ImqfMdrY8uLqjaTvTPvaTqz0/03hF/iqa
TnfJDfjNepwZTdEQjveuBkb3Rgr8p2p0qMzrSKR2q5BI8Ws97k1evsFqGjxkB9PgB0+WZGUoKQH8
si+3iYn2RuOGX8B51yceF8HmVp31Mr3UX+nj7EEUCO2T0Zcw2lwSnUTf/tLz0lohqDLuy8jR77VE
I9ThOeEnhwnMCjQiSUnh+jurjZyTLJoKVnQ1F7oREV9a6ku3XOrM5qKYGnOi/1zXQXIS2bm5McxR
/vzQLTctNyo75FLZey+ljgt06/VPxDX6e4IywBlT/zhJ86wSTkwRtC0BvAJnuEhBJGLS8lMYmEDP
5yzfv6b61Dl2JXvrGEUeHSf4oo/jftV6eXzKknqPRD4hKiuw4hMowH3r9HjvxvhWH+IivR9muURZ
xPOsh1dpe6suHd08pI35T0xWP4tJWwfUTncwuMaT9HSUS0uxtBkiNwGFV27yEylzaFgaIRkyTOxo
Kfp58+kwThBwUVL60LFU5ZIc/K7twwZl91iWYMXaareMW1Zz5qneHzc1H9Uyzpg54oXiDpgXQh5M
C13du1b+IKmEspDtS5UcW7pBb9/fhjXUh0GJzY1EGFtJml1yPYGMbjtHg/j70YRru28D5bEn7HWx
hyS6ZI0RoXdINSJzxat1rt8WtQGQicscVAlxmVvJ4XJkmxXU5aIcvvTYyYj+EUqbIi8xUkMat5Am
3w7Orwei4ihLwSncNlaoHOw8fku77axBEEUiO0vBAVk4Uc2rRVMFjm2ieQhq39sk/HW3Etvj1BFx
6iqGtgDuB7G88ob7sVEm1OcXTlRZGztoAoyIZyYj+nk/9XHq9hIeJkFhuVPFZCQQ3p4BZUv7x6ry
DWnw8qLy1kMZf0aSNQi7CuH5wNn6GvZP3NyJ2qrv/A61FJHlPixDquNceANy5npjJJgH99BIJpQx
nFlxsewGpDjzoEW7+wuMcSJnc4Gz734wdP9R1phhRqsSWhG4QFypcWhEybNzyl3pZm+qJ6Kz4yFN
KvVIP1Shr5IgmhwLq8IBJKLUXy2afA9DHz1h+GnracJ/zFPdNNjoIX57gFHJVhSZgWw2aEosr1wi
az5w2qoUw7Ykv34RqPeQvDFd6LhTl17R43ocEFf7qRFxA/1xCkH1Hzwke9FSDgjR7ToPc58FYCWz
qcCS3X3eTi9Wi3lCDPHsLAuTaO2Zx/77qmOimetOo7Iy0NK8V6eSm1E/OZmW7GIrqu9F7CobsKfO
uhl9B5R1bd8VI/JuDg8vOOOohUNczQw9uMTEuV/9sthNQa89oycbPaUY9uVGNZ78jptHzAHHtBDZ
qS2GCxobMJW6cnjx8VTGyxu9nHFoD7XeOCim+OYhn/oIG4yiJVsZFeq69+Gbe7pqr7zI75RnCFB3
BjoEkNPQ0zgUxjgwfdTg3nGxj3aajZ/CtLmrOmd6M1q9W8MS0nysvI1aweu+V8XFFASsJZ8xiXhZ
oVj6jgSJJG1zMsHt24iaQ8Cf7/U09ar/4atsfAwWqAK2G4ECh2yABhTsg8PumKZ+Ouau9hLEyGWE
uM+Rm6m9uL3oBbhxvt/nRcXW9sAOXqb5nS+bPg4hYgxkfx5cNxG08knwNT5X8yRgM4GS1kclGPJ4
lxlmguSjpz2h3ouD8MxN6Trkf1YWnOJT3jyAddCu+NY1ay8oxVZWFdcHIqDpTnVXBPFKtskC7hgd
dQFKVgNDCA/BLI7/fQIJ/P6DHbtjC5QaheGSY2Jaa2nuf84geSbEGUJZxgMSooSh61qJVzUZ2Fn0
HdzJbbk2ClT1b8tIFvirBD7VlpNKprUCDrmETIU5+bFO2hbAy7kevfCIgpCJQ7tpnL24N25LH9o6
00JVEFgWSib/DF7W+NAmq8um5Lha6wWme83bh/Zl1aVjaZOrKg1HpmmzjiT667JpaV+qculPu363
uaaHW9uBAfrfJ/GnXfQGWihBbvlbeUzLvpft/etZyI7IRSuomwDZLevKjmUDS8ef9jF2eXtAAfj0
p/38qU1u7sMuhPM3vEZx+rADOVQeyLKhpW3ZkF4nb2MMsXY56A87kGNl8addoJ2prm1yLOs/7edP
bcu+5S4Bjo07eyy+f2hfdvuv+5brF63Vn0w0YeSwD2fxoU1W/3R6dhKc0i4eDx9OUW7uv5+E3KZd
8ErIhBdul138ad8fNr8MwZ/UI3Olqu/upf/DzpfTjaF1HKCc3P7wf9rPn9o+7KITb6GLX+WH5mUv
y9l9aJMdnZJ+y2NSjrK2FB/2vKy6XNlbW1RPaz8OTBjJ/zy/lsH/2iaHyE3ltgtqyo1+yLFL+3Io
y+Y+7nveo6/ykgyggMnOZaxc/8NZ/OsuSqc/OhDyD3LEn3bzp60vu4B6xfQRaf3bvbR0yKWl+HB6
y9HG0wyRRH7jj6fx33cuNx+7bXFoLPO8bPNfT0OusIyTVTm4tT8bCKOelgP+v15AubV8qr6azC92
/33P8pUnEB0bx5JpHEozo4dfsbq2Yqu7YmENTnwuRn+0VwYqusgcUZUdaoR5tqGhXliainobp1rM
0b0yuQ1b2sk5X4NuDC7gzQx8Dn30OwZo57tliMh785C2WPVBZsU9pUXG4F5Jj7ea3K0apX+jYm/9
asv6GqFVhIw2y1Zioi+nrG8/yxVu63ZpvO5SVbvKNjlWqVHiUNLB2S+rkllnEh00TLhhRz3IjrwV
6Z2L2udy2nJJn2ziql12WYYWWBivhdCT2znJDjOvxCHRbAT85ssmN2kMSGpaMObllZBNCOz8RRTQ
Py0HE/TcwOhtkO76/SMYWqBhaOx/WXYqO4tag5yPcP/SnjNFWSV9GiAVy28jOyrs2NEbbLu1XEv+
hqViA16tvNuwpT0sjXNl+kw15VFGow9SNDGL3XI0k87cAcAfsk+/LxfyE8O9WbwuN47cfehq36Mw
SE9Le6MxcRjsxNrcfiOC7kxHsumrXOHWNtP0fWbb6KD8vr9IKK48gtZkBuebJMEdYeeNNfqLvy+w
HnXIY2IRf9uKXLkuDBJuvrgsR1C7nlh7mdPczkl2tFFbHroKnZLbui1WRveO+/ftKsjzTD33Wwz5
dZb0/vXnyJTC3cSm5d5+K7nDVo0r0gvJm9zubf3U+8nMb5Z1+ed0+KvyKdRgJLVcwzzsml2DC9Ht
byU7ckSXLyMh0uUsZTsk46ODgOhl2aSpeAN4A0I3y1jDUJODZQApXcbZaCncR0X17teTK/Rm9RXN
h+G0HFEEf39jwa3eytVlB5k3uLaJ812utFzVPPysinG8neNtE5ba4ckO2245IGBIxQ5ulrH+dWWj
mI/DyeYre/5VbwNj61CQIrm7DcHfgo+2SeBW9/vCoynnH9o0RAVybrtd6nJ0ru1Mvv59Q8jDaCzj
Fc157XYJ5VClDCFlmEVyOy+5At9myrHrxF+ydtt10lxBJpn3yxaxtWz4+OEltRxMVsWw/JA7f/f4
QGE8vQjOQa66jK1LZ+8hHP6uPcBUZu2kpf3ukah5lr1vlN58dzJD7s/C8un6drby79mO2WcExN13
zw8TzA1hHCPfLr9jNVXoXPTt37czlZc67Q5C7/3b01tu0ofyQkows949OiLgaTvyfN67vxnRdpTv
wvQqb4rblTLQd7X0sL17d59ZDQLtXq3ssjrBG7GKfX2PsDYmnr8fG2R522uv4kH1+2EllyCuvfD1
ByHzd3syBfBEDbw+ll8D3Sr1WOQlsrG//1lyCWzbhIPR7bkrx495Bm3Og/8pq7fCNZ1tQO5lsxxR
B5/2jETM+/t43nZiFbs+qATkoPlGjXWR4iGkRO9ei2mQjRB/Jm91uyZ6WqPwD8VL7uzW5mTlc1cZ
OTS+fx4iioKFOG+k/t0PljZad+yMGJnCedxt3ey71vvd7Wa/bRIaEJNnPT7K6u1HLNHjUBs+wpdL
UowG9hjmdPutl0uqdeM2JktzuxnlNrQUbWs3DIp37/Ge0OnenRAdkHuQ46ahDBBOdTYYcBWYLSTe
o9oS4V4upE2EahOWvXj37CiDsDz6Doo2t9Xkodye57K1Ssvydi6yp+wdRE50cB2/HuiT3p77yHlc
9jJLKK4aUzzlqainLZng9MQU0h3Xt8VorKP7EiPGUz4XsnEIgCkeZONtUXaFSlymcyo5xVu5ssHs
yLU+bjYtLetXn7+sIcemVhaYP+TGZH0skje9FcPFChyUarxJIyYVVa9kiHsoGciwJF5evoIquBuT
wXl0BPpFnhtsnUIrX2O0LC4ciYFyyNTutWQYcDCo+2rTku5c6201bno99Zqr4kbRLuiZayDV/akr
jO7kmGb8SHAjfnSzZo13m48NYpLcmgLBFAa5kAs+jBjO2Eq35ltUEcQcM1A1Xe3tCwuI4p7c7RUF
Q7N7cvW9XuK9ibSm2Ao3Ls+d35bnZi5k9f+zTWnLYAMTW7P2wkvGjWNGW3/mOJLpH7xPM+9RmNh/
JXAMcb9x47NckoWDAs/Htg/jjKZ6UlUNseXSP3pchvg1UYwVM0l8OioTq+IiScSxikCflrH4LPER
42+QxAKXqP3MWUVk7dVRj5+HvJrWQtOc/WxDNoqLFPqLDSvaujqxU6E0+Z0exjNoGJllfdS9bWy0
6dGIvc9VD51eMTG6kgIRUhdCVodAS49Ja+MGJNEhZg01Fd04QOKQgpBlqM2X3vLTe6Oz7x01sV7A
afxUdFcjSV/m18Cb/tJt3TzahMZQ89Tc74BwduXUxl8nAASiN6pLEr6GKBefI8PP96kKUQYcjeP3
G+wtgwvanS7ERwSXFWMILqLtmmjjKPqXX0x0By+DaS7yDNXLrPyrMnGJEYrbEzRMtSnda0g7Vuen
Vm0JeTMf6Kat3fjptY4F7CGMKVYi6atLFjnmZ8AId72ZFzMdV7uPcd7jYrYrB3+MSwmWFCNd/WsS
e2fbBcIeeA1CNUFib5MOk1UhdWvGZrwPHeuA81n7pGXXvAmjK7nh6Nr2anGchurJFXV0NRMjvLXL
JV+FCN7sIrUB5S71l+oWKcpFGkUqpZijfXGc+hUI7gRCOf+Gckd6txQYqryv6hwDQkxBttMllU0O
bMpw23adf8f0G0uKMn4yBrhSIBfce9xh3fu+M9xzpZBtnGuRa/6leJNrnTwt01B0Ug9qHbafcJK2
nkBwrGXNAAvyoopraTQmU756F5aghI3RfVQy4Zx60Tkol/t+RAQU8K/gd/jagDDJk8Z8U3WcUIWb
tqhrefo+Ev0z1EbgBdZE/N17ihTNPuuut+GppXwWU9Zu4pZIuqw2fpCsVJOYTTdWqBEkzg4afvYk
uJ2eigH71txqCUXMbaavZk++WUAL9b1grRqJcuhCUlC7tbnFo8901HMzS6lAzbSqXThLq8j6ZOrb
W6IEEp6ygXfu75286nBoVlWOGlOgOkQ2new3JN+gzt1dX7U/tSiHbqggrADj9fukYZbbpORcuvbK
MwAZsyJTNyIRzc+mNF5Eoz8bZfUJV/PkoguCwNOABpSPbslTirHqugJP8mbDynNaXfnUt8STE99T
PqPWOK5qZOvQv6dKzP4QxLi09572EJR+95jrCCxFs6MSvjasJPz4KcjrlGeV4W7GMTbfNP1nrDjl
BhKyqK9DbcUb7mI4nTLTG0UFi5LzqSaI7eNtUm9kT4AxHIAOjTxYjAvXzN0uHcQGisIdkYZz9VcN
C2RRTfVzkO3VMfS3GLKoT3WsiqcStYiprdx7rqJ1asLS5cMOoje4xJ9OaP8YwsL+NDqdvgWjA/C9
UuuVGaTNc0XWZQBS9QYXAD3ZPEehF0joybUIA3D5sxcbgeVVaLLryBqBC+nuFyIKfOmSKUJAxunW
Ras62zCpkNCJAAq1aISeKwtN91k0DD337io81VPn7CcJvshB+7nvtlZRjF8S/FFWvqZ7zDcG7xmi
41G2173ZbwYyVgeJHMjL+pPepdH975qHPNS95iL0x7Tj1qc1gbsrVaDzMNLzq5Zb464v53B22xZb
0an9GgX18boUBqjZlW/1OfEUHx46fjFeiX8hmfifeKvZ264tPQu3kqHdBiWOFTXSORvDHtUzgudw
1+OVWyUY/iqzTktU2IDzw1nGRda9cQiwci/yX/3xEKenIgWFKMls2ByrF7TO3tIUQFE7Q8SbGdw9
zBx/ryZ2y7t/vHWQVu7OtSugSshuW2LBl+HvuqYeGFyKnC1Saa9tjzyWppFXDOq4e/baBKExh8CC
GCtgvIK5BvzH6hw1I4WI6/NSlUv93Pvf2zCg97fodHX42zK47meRVkN/C0Kg0yTwoi+dhoCJZ9Xt
fgqK8IvqTd96C/aGBkITSJsz/vDcUbnzQ127Ux3/0yLyIvVdFMg2e60P8C+a6Q2S1CA7ZPVDb5lo
vyRj5DjZq5NYWi0dk8mvwOckOU71XgF31WKNcCfmGhEsjInrQL+Q39oVnoPWrGwrmL0e4kDg7Zxn
NMrRvB/hWMRGvbmNkcMLf5hWiaYM+9uYcp44m4iLe4C28C/S93EdtK9YGmHda9rxVVYDc++qg/oZ
efTqnlnZD9na6vF06MqSEITRtq8T8k/rsOmDk+y13OkBhljxmJZh8+I0/QZQ8osSJM3dNHNfRgXW
hdnPl32uNmqlPRb2o6zg5pFrQXDNEc2JH5hIe5t8GutLHlvOZlSq6tug4lKpdfkDVHl/NYhJvULs
Vq8oq6eboevFhq+EQ5I7Vx8hyM8GzPZt7idQS2alH93G90UtGkQf515/NO8mZQrRpc7yU5+0oN8N
X/wAYc00OEg/F8NfoRJEm2Lw6i+OGF6qaBj/9rhGWZc1f8VhBJTaa4wXVfdwSS3iAHqIZZyCFBpT
4rb2Yx6UANe1wfo29dgt6qm567uM8MTA71NkqXZU3dZ7Ndzk1OCy9wxiIXkkEQ+SwPFeHVTGDoNu
F1s5qjc6hbwiVtqy2tVnLeaF6SpolxtO3a4E+mrXrCt++FHIm0mtj7ap4eHZCM3fAxd21hIT7LSQ
a1BJGJHmbrRt2GLAjXjyZK/yunHufTF896NyOsqaLEDIoXdhhCgpMmVY2gF/lTuDkIhbO6suseNk
nxiivENroMPk/KHXSZUYegokOPPFs1Z77UkIpQfZmU3PJeITzwIqK4G16UE2KRUac0o39jtem/mK
CSmx+WJWslR7itFf+z6hDFmz0kocA67OPtPuMr20H5O5CJXcO8Nj/WRET3rfbro+jJ6MtJ1RAbw9
YvaAIhZt1txmhTFCvID1D7JNj1vtGJsQFZuxcHYwk4evOrKd3NXVp6KJlHOPMICRqg91/cKtbNxP
U2I/hJXrHFQDZcak98Jd3Tb91yTS1lnadd/H0cTvQu2sLV9Rfysg8DEvN2cCnAq/FwtJ/HdkPe8R
pEanPd7mZJnX3IYFsB2/DS+eNqTDThHmp8xsq70Hn0Uc8TKZDZDgifV6W3InWilOb4mt3NZJWjfc
xVOGJRrKtBdZjPOEfKnaQVhfyh71BxX35/XS8WGcnMcvbTYYxnUcV7/WWDo+jFu219qYfss1hrad
tpmpxScb56znzIX1r9XDKzSy8lwnU7WGCTO85nDqtwhvu3tZxRMkgCbC34WXY3MJdfVri6PPWfqf
FP1YPeJk8TULWl5tc01apcxN9TxKWqXI9nlF2YSbXnSHXM9BYf57kUVop1i+tkAZoFTLFvd3nwPF
5qQpzbQ2FeyyIh5rO68Iq7XwnOJSl+78zzDSNy/FKXgK9U9Vzp+v1nxvi+Vy+tl1R8AiNeZsbaBP
D/1cJIVIj54qklWLI7i3su1qerD8J9MKp3s5Qo4NO8vkIQO8K/JF662CxBn2xUyb8fR6ZcVtAOzf
9l8mO8IizbEeien6L7qGqfMY1bh7VBD0sJJuDgDdZ4nedPjZJuprGAcT2gQD8P4uNA7xMCSs4SEw
11uI2EvdEdnra9rBGfFjaUO7XNeZUT2KKkQFKUZvPTPr6rHrMb9U4jHbDYDUsLLO620yafqrW+fp
uqh43spqG0KVbFbN4Eeg3tCTyWKLuEya23tLS/NrJzFNzIfPZpDvCE/miJ/SjhRGcMwDM003QaJ4
a6Ppr3kbRvdDODVrPlXTHzwUIdgYyjczjr0Nge9x6xnu35L8d+MBuq75jX9xsUcYpEfCwCzQ2pil
5wGvbs2YT/9hVH4aVpjuhwpL2BGDihq5yDG8yMKcMXWoYNwZVV4ddKWkN4+d8FLOxbtxxIcOeM2c
Q6Sj7vxYy9eJFwbwm6nKNhX9mztZyLYUleZ9HeCW16I2ie9aW9W3bjkGKSj9IrAG+d0cjgj3rZat
BGH0Va0n/yA3N4rgLWTev5d6a7KQ8mvoIww7d2Se96FjqcqlvnYuNTtjh1CQuTXzu0W+TbaF85aU
eUsfOtRAZQ5nWIJ3zaDt0n6EeCAlvOZCaXMenRPmD7Xb7jGmyfiXp7xyA1X9EWjVru+jDDF+U1s5
YSZ+TnX+1Uw89wsPCkzLPDN8Btcp0JBN13GpT8e4GPEXidRHqdAT6mW+KYQxnGV7HU6PiHIhfWN1
v9p1S++gfmYd+GFrsA59aIsnnY/eI0r0M7qR6qiP3a5E4uSEOnK001Nj2qI0gvFJpwHwzclTjtWB
lwTa+i2SeVLKyB6wXVanNjw18WhsBhHG16mx452OBkJiZuMDoQVcUWz3GPLgeShLcfT6Yjw0BDGe
SfCc81lAVFR9eEibmvfE/BFCjDpczWTWQeu9S5lXyr0/8F0iZZ+yAWW+WkmjSwr+89kcq21afS8y
y1TBSs66JZ3aXu0Mj8YxsL4RA2yvS7uskv6Mt+DtYMDNvdNctF3CBlS+KlY+TnI72Si7ZXHbKAE4
M02w2pnXWNrrWPkG1jA4BN4pcNvyGgYeXndysZxc7dy5w3acHYP7uZDtsorSlgcm2b21yybZKYep
Kv+2QS1/yCZZJOBAf61exC5vtwkbHfWlKOrmZ1LDqhgm73tdlAht2sykEPFYR4YK93PMo+9hFqMx
5TQ/J8d+Q3sn/RwlPg71GB2fQz44rrLghZnvdNd24dZgYrRaeuoBvLxeTvbe6fMXB+G9R6S27I0+
cc/oPGefM815Gfs2fmtsbBKHcRju8LYD7AopEbtZxmIA7W99RY+UtVSfKWBqap6avth+hIBdPWbf
RNA/xbaObFWDp4AN/aokzratnRi6T48lwbovemD1alAAJa3rR6epVl08+AShp84/FjFWM8Hs3nTD
lzqV/s1TmM8XZEfuFFF5fA7kmxhdwzvZBFXYRgOsFCMgR6/bwRBwdq1GemYRO5VLExIsd8Wh9Jl0
yYZ8XvI9ZIDMEXBfMkTIPo6TQLfIQBgEp2GndKtL66N1rqpMMj2CJJfCVebPgAinlcbPLk4ScXWA
KaaAl1073iTBuh4UY93aU3nBpxMTvCT8u0jC4K1JSg/QX69fLaHl96WHVa3swLo6wmHc5AVld59N
FNBWqYF7E6ybPLgiUxBcB7/E+FGdLiG+QNQqdx0PavaLx4RwBwR7nZl06ZrRk6o57rUYCGjONd00
qlXcGdolGNMnxELyRxE44zNBpf0YFfqrkej6KZy01wGNsxwFLL4bknFdeJPPNaawajOrN0Gcxbu8
0B8ng+eaabQmcRLH2yaZlt9peqEeVXKCENDJIh5GHdJyHk/DSj7kylwXK5OA331tNMM9ZgzDLD04
fpMdqVtl9546v3F6TqSonBabPfeONMl05lu9Qz4kUQ9IHTlH1QZ6smnGIN4oyLyvpVpo2GXBrtaQ
9sbYwNr4ae08ika8X3JU172gKMI5oPRoPvFZemqyyHvCwtlB+c27ymvht1mPkZUCwUqNV2Pjfp5y
bdjpelG3vMr5UDlY+R13eblXAwNZXfw1rk7U9eSQqv5V9M0XVyvrv5XubYx6serCqTjgg5Nfb7OY
MgBD7Qsg9NWYHXA56veovj31zGMD/JPvKhVP3kQN7Qes75wdHyYwTNzGfpBtuZO+hUX0qM22jAPq
uw+5Gm27mYDmg9M95smgvqBh2exQ+UFWesJzHrCytyp190WbCYb+mH8TXdhcZS2klvHFfauhsUqs
O9nBQyV9kYV9ek06XuIIJgHP9vhPSpHNIGw2ilsM5wijqSUOfNPWRkfl+rs9IEOzQ/exw7yxVO5x
x96gr4qSa64q97KJ3G97gMzHyz31/QfZdiuQ5eHNpmr72RMybFLkqC31EWPUeK27nb23Ras+Zkai
PZrOQDwCmONJDpFFhghc0xTG/JVLxKo3f8i/gizyhkQbzxpv04efFUW1vugaot6lok/Xpg8NNOKF
9qXzYl4l+vitwUgdFOyTWfjxvTYTTQML7RprCBved7TVVdfibK+6EDwqgfeEB73dSyHB5uVbFPva
lhiBB+IeI+4BShbaV51/DpSOpwpuK2o6PRDP3SKdaD5Xc8Ebm3A0Wk0EvsByNya8fenNNBituAi+
euI0UTYjWqtbqYjhYROspsN6mIgXRmLS0TZO7Jc6icxTis/2aggrA906L9iboqselb/zEPsEx7Ix
WR+GHzLwZzS1f/1ds/6pCR1mXTt2DoFjTzm7MH4W38LC7BAO5VV6ZzWCr1Po00cLn4mtRm740gHz
u8TVFG8LmzMQHJY7qADanWznBb533yl5v8UMIHt0bOy9R2jVK6/X/2pSEhxR02cXFItGAhwppooY
xt6X+OKqlfM8NsI9gS6vDlOFJ1RfuSfZpGYBinlB9hVadZhP6qsFNWWFLslYIw8COsRu7WPrieAr
382uOaZf/HF0kWOLw034/wg7r93WlW1NPxEBhmK6JalsW86e9g3h6UAWizmTT9+ftDbO2gfdQN8Q
SpZli6wa4x9/MJW7xV9f2wF6Uuy7q3dmkOLdtcUs/rOKXZ4o4so7a/7/esJNU6Jj8Gk+Eyvn3SlC
tALWrSUolPva46Z8M9kD7rPsv0hnlcGiuaYEc8cMiCJs06vNWiaR7AXkF9t6KTB13vj12m6qvIrv
28pcd8RBJOE14fR6oMgaT5Wvnqqca6S/gAHVgiGHmRXadgbHehgvhwRzFJIwyu44WKv9cHXiT51p
O/mpAUN6joapFSf0xkjMLwfd9ZmjUz9srk8kfZK1wfXmoBVxEuG3e8T739urQvMMVmoLaXYjAoQx
OcpnjBAufmOXGFsnRkkzCc7FOh7RxS0FLrpIJt7ycTvqpvwzOgSAKM8ptqWfY/zZX8yGXWd9WnGR
PvqlbZ+uB3Md56OqyDbogDaQhTDAAgszm22r1yXGcOJBmIX7DcKGyHwKvIlYkr61gJal1h9yL0XI
o5qcgqPIUlxWm2R6tsrpg5CsAf9sXJETz4nSyVxvr4flYpny7108XWsksPUf/X8//u/L3NyzNzld
JgsNb9KTDMv0yGVw4NTmbnUKwHd1+e8UbFcj6AEeF/yH5hnbvkDFgFlqkPisAW0ScN7eomNrL8kl
VYjVJG6gy9LeViOgauak9FnX1/hWUu+6xEz+ucsm5ee7rvJ2KdHCF8Z4K3e9ypONj3Bur+t9gYaU
EMgEKI79kbHm9YDzYo1lT/Vwvdem9RgNVYaiXPU4s6YF+vFktCK3w+MK/SLG2UOvP8Y4GgXd1BRf
cHTuMANcXwsiiraX2ebBaKAYII/+zyuyIv6vV8AexJRXJcatD1PrMIyJeB5rA4GiMWoYb3PX1Ahm
EG2vdrW/kmnkYCEw4HsWXe+ORZzdtBlIZkMNE+XNOkcESBZtYF98V63CuW0YYmt06Yer32iiuvFG
5ssfeQUKXCTM/7jwTGuJoaA/kble6DcmvqmbPnbVS5mRKCL03iYZucvCmtPtrpjy5NZsTWALU0dA
2Bp318czI5lJzkKp/SwMy9w6mo6nOTD8OcF3PJRFPW/k5S49tLVhLlaFRMR0t8AwiLEkpnnxeKFs
XO66GHDNwT83p1Xb8vfcXodCJslTbu37t9c5EaCpuU/iYtmliYtoS/krG0oan/6564y6dWd258XF
xWM15/N140BJz1hMAwK8biEsT/rN9QmvwYE5rfv6tpuxc7hqqeukhx3q+/N93HnZuXWG396W3a//
jptg9qsVHjLzyhAvbVNCLSW10WuBiy75AgubDT6al5vXQ2dCwTCW8ZSbKyk0aXoYkErODwbd6saf
bRxPoKuOxFXygf5x171kEF7v6kleH2Z7uL1GJF3DkuzR98KYJWp7veupMkwXTTwNJxRd7WsR6/kj
/dieiej8SsxHfjGSTIIJwf0+MRa8csFcMxRJn5Vf4AXbZmqnK0i7qmLV1MiGia4bsOvV6r4gG+V6
73qIR+1Xmnp208Spu1lN6u/SFcnt9aBqkoTXROF69D+PXZ/IDZ9VB1etvVAzHoHj3IXuFdlG/peE
piGG/RXZruemxXua2IoBI23KYOnAj2Crixwdq8K674+LrTB3+See2fVtjCdxX6TPt3f/PjaRHBB5
1jCHyViSinY5tGMsT9aArcG/dzOb9ca1vHWr18BckYuAiKmsnDelB7SOeWzM9eZVY+Sn4HH0fQTp
VGN5zGzhKxAERET/v/v/vNSywGdRJoqAYuQPE2QPd8BuIp2Fg/4/t65325XZRfDv03OppqNtGP95
9b93SfBL/vPC69Nx12u7Qc0XxZnNZJhUHddc7V2+UgbGzfLrkD21UYgmRXh9rMdKpQyuN4f0YsR3
vfnvQYxIiVsrDrs6f+1naCMM1s1oKkHMk2kJ3FhZgaTp1oUMRaygkY3PJktN2NTGSiIdPLmipk52
3VECAZmP9lr2USMJ1vjGzkkLuoLMT3gCF9swpGZ49HxVI9GTlotMERO6Fzbd3x5ay4lJR+CN07Eq
rCpo7Ys33Ah1qsANv7RdP3I0bzsPlkk8uBZUg2EcYoqQCH1zNiqYLM4DQRdxFNti25SUYEW7rZk0
vIIME3ZYztHYdXgcziRPSl2EuAnXekX2JnO3dl1uhTPdJq2U5IyOr/qXSTpWQEpWEcyNjYdySe1N
z3xr6KpnJN8/zmWGrhnUe8FUEmMWjIqpbJdNl02YfHdvkL8nfEWqM0k+4jAx8zVqf+dMnoxwjSQB
hSB3wy488Oc2RP4lQ6/S36oFRqMBXZnByJPG0GEDH4wc2cp/F3V/mziYCucVruY54L6iJwyQz59W
kIFirI6LlYeFxwXXONq4r5r5jwS6JZQZ28dmgfqC2dyUlptpIF1SDina/6X9lLM61HV/g39Lck+g
cZTByt+5lYRvoNe3buXuXSkaJlBwXsSqk3Vu3bPK+KEozHRH/b4ta37CmeJdPJkitE3xV/ijATcN
d/0GX19/meFHtnGx61z9mTqCmUfHelT76mNYhvc1tz864ssiuy2G0O2s/VBqfwnJCH3HacNF4jfe
NVmUW+QRGyK9k4ZLYVsDyRoABkmD33K6YN+JSUctBMWrzXeL0vRpqDiNHdevtoA2tdeIrfTsI7qA
/s5pZgp1smy6yQmauh+jGR9wxky4yuPe7mW478UY7OtNfRvbun70L5bShU+bho2OMXt+uddqUvjk
NWrPvGTx/XOz/yehzxsHfXN9xfXwz6PXm2XfA5RebzKsxBjhenOasPo/XW8m//5sBdkOieLlF/3X
r7jetP79DP/15v98Bq1N/naOZW3GVFlHYru+qklNG5lgMjB3/X8fro9JW/1fj2WuDbfn+sy/P/fP
g+P/4y2ub9tZo39om2hdKl0/IewlP3zF6srTUgN3g3BmpIVFTwEemmPzYMxtfWQLnmulCFCfMP5S
SxE6ZMtSVhI3a+nDoSM4+KiIc1RdebQM/VCOoo4sjaZibMjm7WMPihhuN3OlG0eIEfv08tcYzAYC
nZS5zQTZ+JDrn0ZKHU8D+yl6SIumvdjb1u3Ps2j9Q0qzO1Xo5ts4vlubTJ244v6QXq4AqSpcCogf
iKjA9sz9T6ZBV2OxwV98U8bY7sICwexxSd1dZRGEuyTv8EVh4fWddiCWJPAy6DBqgunc4VqJsRGy
gvhCgXCkHIG8Vr/ECdHKGPu+JuoBEld2W2vzHgjKi/KYadJE04h/xBJQ7UxBS0ImfvuMIi2nIV0F
Ma8pzgllXTI8Sq9hoKp95TXpynayz2r8nFt5IkHZwDqdYm20oNsLUxobHW6vRrpAMQ4PmJQ/j5q2
m0z5Ozb2t5pybKwSLMNNu0X94Zsbt3Hv8HqrNrGPM83Fl6aP3y1jsk5iaSFd+RO+Fs2dqFBkd5Sk
USIOvoH/UjVDqOxzFBYGRjaBU687a+7+QvcgknCkpGi64teQQmxy7EvMCU/VVuL8lY3bamIVu4we
nEpkkKeWrRT+i7SN+wpOSq3h94hlwX1/6SQIs7A3a84kffWL97ZZ89B2SayTLcaLGTpfzdBeNZNE
FQVr383B2IzuQ3RluyX4fYP03w1n+in4PTQe+Jn5+2FoHouKVbUYibY2+vqPcqjpdTIJvGbMw97T
pjAhdRjhOMQrvw7Fk56uWMGa4t5ts/xgMWW+TTL+iiFL4CZ4eVQKD5oeWNh0GbFchpZhR2GFXMC5
+m0gHtJm/NhT8pUdEO2iHsxtlzbdA4DMbdlP7YaSURsvDT2R21C2WCJLrTqBU3+DQhPugTNb5+VH
mav9tVcEYc9mD4Ag7zdxvP7CDVAb6sFhdqA6TMspJnAXoBaMNsuz5JBW0B16aGmpt3PS2o6SVL4B
oBNhNB+HfNCjacLhpW+8rV2RJSWV025SQ55iw8bJf5oN0gm1wBhZpi9A6AaLgTSk5csaHT8uzEMJ
G1j3eMFKEn7SEyVlu4P2+Uu0C0NnfzqQmyf31WykIOdlTk7GcjJM1t5OpffQes0d/YMI0o6Sw9bK
N6YJ9jYTJqa1ojqo2X/ymM3vHA3HHs0hbJvQLE4m90M2Wjhk/nwaSwY9kvnBAOjejGpX6HN9wufA
EiI/D5ndgrNnJmxHzCVt9WXkFRG/XVGGMck+teY8gl57JMa04PhVfp/4L9ngN6hz7JiwFeFsS7O+
cUsmXPB8SYtRpjzNlXunQQLeOGMioclnDeWtihLlIF7Op3ffrJ2DUzByP1EcFVsPBiOn43CuEJVt
FwKNw65P2SapDvmg5o3V0/Oj4Ll1B/znSDW+UOae7bnJo57SOqiSgVomZSU2+u4gpfabYJN/9Avn
7EN3wq2Y5gZAcA5W3XlXODBU5oSdyq1tuTYTKPdPdh29f3WEXrSl5W56Ejdw3vU3DE7yoNfrD+uA
KcQaYfnjBbJc9/U8Ap4IVrkBTMxRMCw8mkdW68KbKxb54Uhkh7uHcf2qCow6UtP7AJk8p8Tf3lV3
s18+mitxRZQpUSua14LpBUaNI6iNDvcKyyUtm/PIrZnMxybi8XxlmU2UfOwMQgua4sKPhu4XrIsw
wiRmIKg6MzT0fmOKQt84SvyVY1FuiDybw7XEVM5P24kRPR4CY9VnO9WDfJZGrgU+sgWvdXarJOzF
7fX3tClPMyEdwUCfvGnVGjhmKW6GikQtwWQTqmK5ILzVd26P9U4pixUPNEpalWAXgQhgX7vihswR
5vVa904G1XHpbC0wB78g2wDjmI7cjVqHA+tZ9V3ftGIjcF1mByHm3fS5jGLtLFfm9X1dDqCjmFkx
b6fXz0Kniddd1Q4yHCl4ces/ZrAn98lY4RNtgLNLZ5iiDBPBtFiXQEvcfeXGD4lOSshAWnaaGBjz
6KEzYO5YJBRSnp4QGUsNRIACPRcuetpx6O2Unp+6zu/s98TGMZhxGjxNfMdb58X2+mIrRlnBekl/
E/roExYxhJpKXIGbpt9DmTxiXfEjZhdvY8VQmXnH3ybtb8ZC/IIj+AfUnEeNzSlYcf88TiXGrIba
Ilz4HhrcUsAhw6YcLsFUzX3FUDnqtN6B2uzdE3A9NyTQZGoMNQinJ323Fi1mdK37QT4ibsYu11pJ
V5InNPKT8qkWO8dk/S/uqgWDFYh1TPG5vPopZJF9zyrsUp1p2F7eLuxibAml/dSbQ7E1HXnOO5tB
lKFuRoBfCjBkLoSbE9/0ZS6UtbPnUD/HfNMpSseGtchakjq0GIHRfp6RylSR6XW36yjOWanunCLd
pBMLMe6o+8LsP2wdQ3EQou9FuO0BknGgNJw0pzUNNGHtJ0e+JfX01QtyiJQ/H/vOzymxRzqpxmz4
nNZbTZJqZvdsLwAR3aIGvH9xhjcKsBpMW08iqiwzC0Hv6bxk+3eCRHSw5+FzRCRiU1qHuGt4AUNv
H/50Rm6P6T16yrM2UjPvVUOAq11/t51r7Ug5qOD+E8fpEyDDfDFpf0C/07C+6AbjyQ+NwfaP5tod
GHXpUel3z3EBHbtPe5N9JE4pCS6iX4adjGxjiHhDGQ7N2zRr34VEqEueZDB7uTxn1ujs6SP5VwnU
tnBDf5tCNHhLEg5qs6DcLPUaCaYUq5lidiUHFRLdmd6U6bIlCLEJjESqsIiFRnXq4HGKh2ZDOWLI
6p6Zxlcn4ncDk0EQK3JUbRLUirSh63QecFTF4q3+MltjuL8eOruNgzKDm5ORtw2bPC66LSViVBv9
OUnHLuKjQVJIKHIMbKMGs75r6uY+zRe49StyL5Q3e7x/lk2dNsFQDE+iFh9msnLSrD1+6/OTDXcm
qNem4VRrjEjO1ocHLw2OgB+mM9dkZtas0p7RRT0bz7YfbWoC+31Zff6wwnkAv96aJmx2pfjq43HJ
96M3AnRbf2BovM/AcabW3KzN+jU1uPc6+fPqsMs23RgqkFy0OclfWzESq8Sng3E8obhxTBGeUNXl
xT4jyiTUqK0Dr87uVnYiKcAoC2dmuDMBuUJMDZBrTFtJpq0quPJNvcJrlJzpUKt63O5sWMyVXjYR
2rZ4ozHyIqlb/zGKXZIUzmaIm+9aZ0HPFBFVEGu/KgcafausV13KJmzS9G8nSP2rBaExCmbjplYt
EKdQW1NMx1k6GSJKj8sTQ+05f+u5LoJWS1kE7iipXrkUt+TmvF4mGOFkltjSf7PKIXm9YJSkBYcZ
epJDf8zd/tkdLWNDvlMEd8glhMYHWbVu+1gx9khIDkqKXTokfeRDXg4LzPXMRRsCRho3MX6VnrbL
qjrqGHuG8PzuYwqLILbbn0rkOHlQYzF+D12JZMuh5TdsLd31NhQ43/phFJoC7l3+O4n94Lb30wgp
ok7uy/S1X9Nz1pQ/sNYBOdJtNqHbgs0fXuguGxtIDVqhTwCs3LLODUEu1J1eZGyqerKtqhYKHx44
RkUuXXNgp9WPSc/wHMrIrrywBihyHE2G/ZDW0Vz3Wzg1eAI0fR9VmifDbEGeMdsBdVdk+M68Idq8
2+g5JxLn0CaV+aWchu0x47qkLqX9Ym/m2YQ3UCiI6DE2WoPRP5jLFG/l6Ic98MB2Tsq32kHh0Q9T
g9L7LNjSSLVetwY9SeAwp5YIfi4MS1hEyUYtuFy6gT6sWFdKEbmDzgBWgB/laXVvp/5t7ygKaavO
wrIUUeddRvNW4nCS1i0+XnuXjLa2WF5xtYuPem4fRs4X9iMpApah20mfUbLSv8ez3cP48I+jMd5k
yntoCFZrtfmbYdhqluDaBkQKOxMMIx/yDt0eAZrMYuv4MXGdX8EEe2s47aeXYztQxRWX24g2DDve
HK207lgb0RrN3l/Ei0vyUivRQKxQMNypPExd9gMlo924afUyOR84LSHg6qaN0qxxa07Di+fXOHKl
e6956FMqdaaq91Xp3K+YtPQ9tmrM1kLhl7/zWL2nI1gdiZAMmMzh7K1We2rN8VYpe44ECw8f+swk
x8YBwrilvEVc3VevGbRjUIrCYejTJU8gdqwGrvngWuLT7jFcrnR1ELME47uQl0wTQ7rVu7ABP03U
Soixy20rRND6bkkxT6/vJX9dXQHXVtTe09rjzQ7tfUqMp2V4wifaDDuheYxWYjay4c4CrxrXCkSr
h5XhmtrGd/6IEZhUN4irxoyS0Tsf1koQnBkOhnCTbTcB8FL+gCdYvSx3+GgWpJFPZVSpIcoqyKSO
gg0kxO0sJ7K4jdIICpSSM0hK2MzJ51qOd6aGXgld2MlQEOFz8+/cpmjD4L33z3oSv0CcDZK5luBW
dhrBUX0gh55OgWyoMXc26GeKUMxqQ9YY8Fqe/mlxw+fXjPvaM7yIdQR1eTn6G2YBDegy4vikBfxc
cSd3O9ipddU/uYWbHephfF8v75lN8lC2ere1XdYru82jxO0OpSWbI+fJ+5KT2prmzUOZztpJT8dn
SmptZ2TZC2ycPIwHgtkmFA4zk7RDJ7OZjL6tTFKmxVh+D8CgpudtrWvG83QuMzbncQLl1xX0AIry
JWXTp3ppLfpwvdB8SAH4rtKTLmsbYSggqQSIGMM1NPQ8/aNWw3zq3c+S8D3arO7mwswI0/GhwFc7
Sms2G120v1ZhHBOhfGLuljWsMnu/JLmKsnp+HYY7SWZ3IPzkc57eJS6uUesPH3lcxJEipqp0zeRZ
X+aT1qZ2YGnxwj8d68Pcnfeqdy99nHMoWsE3lzneZjQ4X1omrMRgVW+Wbq43zcXYW038jVo2pRg2
s2riTDrf5jEissVJpw1mdutNBmI1BEMzTbsceX0s1HIPQREyjSQs4CIvl3gDHjvOhYpviS4Y1rlz
LlbXioyB3K1S6vd+bYB9onq8TQcLEQqLk+sQJ9q0yB7BxvIQ1psW9V7/nVZr+ScR0+ea4FaYFwaE
neLPqKb4RBImDGjkJzvGpiHZlMRmjHSOIq+SXW+aPyXTzJCqj7lthlOP23bNZigmcYRIgEWcRn9i
eJm36WdBiuclDd5eHboYuT42l1BmPy/lk8G+Jn0mEL617hVXNZJFFH4Cyut2giuckcN5BG5xQyUm
d6db6xQUSWdvtSxtjhV79LHg9SDu+9oy/XPCxb2xF7/Zmr2DrVm9zHuciT8GdLRU9zFw3sQIuZ4M
+JOjThJlAhpoLFqKJZ2fnyb6n9AnLABOf3JTuVX+1hguuJ5xCSsXhxQW3831gA+FOBXusa/JozJK
y9q5h9as29eOcORprd58zbgd8vbYYre392X/DtlwR+IZrcAA1l6yjT0SC96c6cTY59gRlsqzolTr
aBSUN+BvmnhHGx62WhPmNMIdSKBvSaBJlNqTij4GjYk6p4UaEWgrG3xrHwbI2wF/NJeCYff79mIL
gpOEfY+Ir4xISEqJxp2ffWJ8Prt1wSIHj8go69AXURwiaJ/sPwqs5lRklD+QUJY7k+HQcRjdx8JM
BIl2A77QCYwRseTFce384gnPHw1eDWrNVfWUqfBOGqsAaVXDt27C9/NJ7CYyBFWEvpjJAe5Os5m9
BTokW+wWW3MD1E4kYHQDEZFq+V3W5kVvzfvYKQkTRYQZggD7obQsuSmH7Ltcqg7mAjshrdAB0Qfl
vwNfDKVrjE9t8tlchaB2yuqattapSghwm3JFESXRjmLWDcO+oA6QtfNWFaSPL3LKI4NAvKBazAeF
og2uCLllrcRS2E62I7MRyvMRUpPOe1WS+qQFQTVVXoeLJ/eGNb9pdBbxquVIW1QZQX4K9BlXtsoc
P9cRcIY0V3fNs33dqznIMhwk+nn58eryzOUHC7Tz5M50A1fXNpVma3D8AVdmWsigjcu7pMa4ZCni
BwqftyKn9im+W0R88MsMrktVvRfecjSWHlDDtT8yKW9a09x0JpVDkeU/cHLo/cnzRD73W2avTPqS
gBBVDCW6KsiMmvBAA8FUr33bnP18YQzuvFj9gATfaN70WKWrAO2izS+a8ZspkU0ce+COM6HLjsQr
ptZ39rsYymaTJpARdHAIS6QnHQV1YFVDIBvjKQGzo+An5JnY3M96aZ7qn75GfZvqD1qLJsYwrfsk
X3dNW5yT7tHL2M/RbIqAormYIJxRUJSV3MUZy1zqrkgs8ZXXLVtGmmbN4SC2jEio4gRgDE1VFtQD
SveS3FE0cAszbO0dPu5Wlfo9GTQ0XPZdql5Mo99hHooIWp6Twv5jyOQeR7xjIbInOVnuPkHDPNYa
pYBGh6p09TPhWGvmPebj1Chpkny5xTnrBqxAGXbpE6i8K8ofdjd/NN/sFPzKkWQASwufvhsIcefS
Uy7NhAI8t25mBXpZNs+xzTeV/pUqY8JR+N8JXSxl6BQOvKGf8ilcspWDSro/3QlqJQ9a3V9PJX9X
4pIHMf4V43qm7/toivTdTZqbSfxmmLUGCbJRg04paBcG1rOfqEBP6yepL9BSmok2uMUOZU5B9rAQ
6eqZzFuEgNL0j/HifVSjfBkG915V2JZ71VkMzAjr7rGYdbpEdWCOe9SbCkIYZD7PAcIfVjAgLxDU
jJhBrPh7FQAEFucg7fWi81cRKTY/1HX96Vv6vbwA3ItN9orRpg+YW//a0tooJz4rbL9RmZn0Cxp7
f0OJMAMxB3nNCWhZ44UmICH21rpPXkENqupA5x2sFzeefoqMWfIs0k2ZMgGF9MTULsUt2RcQ4TtV
HzPL+pgneARAW3UPL9k2DXjAzG3KkRMpFnUY5yABfPFTiN7tmfWPaUE3qMCZ/J2fa/aOsW5QweTI
bfOuL5LjMKDR94dPL8kjv6q+AmOBtK2PODBbFgGELlxDR4efilsqcIvRIIYy8o2dehdd98HF6piN
jthghGYIwsjrSmg8rYJ0U9qTs1kbwHPeAwHvl97BdCiKPMo5z/zrfqte3LUKrLzkG5zX9LOwhoOm
xQd9dVDyXYhAorTbUOb+xeBuuemOkx9/xE6GXNf5dronq/APa5o/ZmJNo2Y1DxmTuKn6laMRVY77
kWfW39JbD+YwtBT20MhIlMQkoqLe7/Q+TKRBs4IUbr50Klg54zfbpMcFhwmyi92LpUXL3sPgqa5A
uDJEhqOFs9e0xdL9plXLoajbzwX3JGdSXGNcAWVrfRsz0hLM0Umo4fv36M+z5cES/HdW2IUI9Zsy
zIxJhnMNM7W3NKbVVFo6dZf0LuOzIqUPWZNffXxdVYV82GLYlZr3crxr3HxP5DGicnvHwPSRflOi
ENqXi8z2FrQ66HnwWYCL+QLiYptah3mBJ7B4jLiG9ItqRQumIfkZxHAPeHpniOyHFOolQHG7xXZi
I6b0b5MZ77lvn+sGC6Cl2qQ6xJWkPjkYAMGYGP8IjwDyVB9AYRw/NGUacd2wTbDuYGpPDWNS1fp+
+dKiZq4qZzPmy5Zr+req9WeI1KCs6aOy83fDm+jQh/MaGyyDxNcyNggnedPVBU0cPAXYlC+ON75n
mnZyaTWH2btp/eQD5BbmOuAXKNaws+z4DkbpyaaeDROriIgPLcCz+qdBMRSyiO2ghloPbqI+UdQR
XN61d13tbyxreVv6/Mtt5pIKsb1rNSj540ZA6Be1fWPo5ku5iqdqcpJg0AZYflV1poPzonmowfeG
m1IVJswgMAwnAP0j7WPhd7tyBuDxX+aC2WeGFUXcjo8FKQ92oz2Xdf+IrOhcsSY1DkxU3ZMP3tpi
0SeDwoUk35v2j9XHf9KLIoKGZZ2TXcL0BJM6VPiDc6y9ZQmVn1rwB7Qb4hKmLWgDU/BloUlEDGSm
+Z1WFa8uA0sIFQKLkeJ+7V38K5qaXCz9lBkpdmh2xaWLBCk0GRl1jcm/vS8iz8UzmvBdPB3G3AxE
ZgPTrGdDfk09iqd0/CAPGybR0J+HhoTEi8sPEn2PnYO1fK8P5QeWzNBxO8j8lB6I1pIFxqPC4yqa
3PnAOVBiWg09j2UmpqiZmwvxlBXCp8216uZQe257qaL/FBpoRpLeGiO0ci1FguR8+h2LRj2xirnq
5JrTy6X1SERzg6QlNDhnZK6fV+KqR6qmOZtfrrv7nBv4AmVDqMuLJMAfXhINKgvZ0yI2P0bNPVVF
8ZbXwwWj2VkWqxsNHJvY+E178VRyAWk9aVq2ci6R9A/Uj5y1ZvObryo5GKQolyMxgXPZUzhVZLHY
1bB1L/4XHtALRX9kjMOT1urhoDc/5CA/Vq71Usv6xvE1hGEOfOGpCHRn/TGdAmnjV1YxHzQcf1ur
BDSvAzqz/fJIiFsSDkv9XC7NXS09LUSz0GLuRt+f/MDuLliqdBE4Yw/VqXhE50EGWD7fLfn8p1XV
K0GEv7EpdpbaIaKE5syaVNRuGfZa9ag0dLDEioztC40NmdtZfpxNgEgc3BXp1q+1A1Ye5/nRcAFh
dav6yEcpQ+SrYBGaOntX2+yevcaOH6ii/oyt+fyE1w2NHaudMTObISKgvGhlRqCAsge2MOP+1izR
qw/mhvG93ZwnX76lVkaBMjs7djswOQr/DO4sVdyYhQrqUcGKxLSrZbCUnp1c+3Ize9ObPjIKw93H
Azh3oXMG5kUDB0UVTxbfEiwiyGmkKzHybL7KxTvpyXS2SXcL5qkkPW2u92QzpxvDFdTsYpdyFshM
PbMsHDuJ0wnSjTv71jFmgI95W6/xJ0A8i6+pP6xdd9+gGiZO/FNCX1o1G1ZFid+ElVEM8L2EnKiM
LRCqiHlON5xeTO59IBkA/bnqvj29hwixmNQr+b3oxPvANKSS7adVLqd1yk+t0T/HwnqRg/wTa8O5
x74wtRu03oocmGTEhr9/s3B04pc/Vn2Ct2z20sf0W8ib0DiJYmbTaALTnx+Gzvkc6+reSuNAT14o
bJil9H9j+y9RNreTiyu/FmsweFkslE/9YNMwEFXFv64jL8euX3zdfeuShOXIoi2wXP9xco8uvLWO
9kRZlhXKVn3ldvrudFA4mWLuq6LaQwp9zxzzr192X9NiUGTTc+r6lzbYzNCoNvEiDTFfacMSW3vA
cpRD1Um2LaIa/9EYxn2nRZBC2Qfzu9RdvlLYOQFmYTtHxqfRqek8HXGXkN4Z5PYMqxYWQppBcmWx
jMa5eixjGDAieR3a8Y2e7F22xb3S+XQrHhVa+dyVMK9aKd5sV2ZhG1cvANQ7UJ5n2I/7Go4XsR9+
HhSlCaVjhPPDgpbq2Q/qtZIa99sW7vPKTtdZ2s1sgxqsGa4s0PLnkQDi7mmN0/cZKx76Av3BKPT3
MqYzLA13Vxb40Pht8cNs/rudZiiMzWn1yGHr2mNixY9Nz2pazOoXw8Bf0AgGNmL86RzkjjFrAF6j
M35G0FCy/8PYmS03jmxZ9leu5XPjFmbA2yrvA0FwpkTNwwtMUkiYR8f89b1IZVVERpVVtVlYmEiC
JEgQDvdz9l7bjXe6rRNZ2CN7LWN/tuD3KYk/1c11MQtt0eCS88mqQJucSt9NqXAjfsVrE1o+Ruxd
2/NzUXFCLIweXxoKu9gKzsmKRejJeNhPyBoAiyFjUe32oDZ0iMdzc6fK3i2sw96MsHVm0bQ0auMO
CMFWCahN9WqhLFVrJ8z0tRmcp9E+ha72iSoSaXOUUkI0HyIRclZox9LdCrrAC4v1vleEw1or6T3E
IasmAgFTD72VGyIyqTox+6W4tfHm+qE7PlOXswUX7SJOH120kotydDf0kG6mA7nWaoH1utxG7UiQ
rvaQWxVN+fAYB926jElfI0nkQ1dMliOS1oVrv4+DjkvNfh2Jf+DSDRdkXzT9LgzpmyU4sgd6JSPi
GKfCZo3qshrt1NMCeQ888SNrAApqP0yLvHWEi18FSuYA9Jye5l91T+kwrziD0z15o00gT3EEorjT
TMyV45VpRo9OHz0nim2wbjP2aZ5i80if4gx+jNUt7biafa1LtsQXrdDMfZgAwBZK+95rOflZdLq0
wL41mn7bms6dOgSgIijRd9F0k4vqQ0YRkiLy1SKVilu8J7VskeQ7BlaGuolqdtSj4Ujl8EDa12qY
0x95yEwBRXYVRa6XYbbybNRqC4pV+3T8kkx/06Zkds2auhztm6jQwbjB0tNZWgAleBT0gyMtuYnr
KV4argRmWRTXk6JnHvrNePGopQxf2dCvrX54nQuMO3jnFp0jqOMnuUeABvUCFnLLs6qsq89owdqX
Q/I6jEzVHEWF7zdaDpLdHRpVzqiyEcweFS+1u5XVdywzxle1UZ4pc7xOqh+3tD1EOH5y1sG1Qu82
5XwgJdAden0RqnMFTmgntCXdaHgBhSek/ShpdIrBaM6mOiRrqsYcru3XsgsXEpwwnLdmadkIYdPa
ZrA4IwxTRrSIcPNAH2GeaNNTpJj3TmGnK7s+l9CpkjC87CySkpNICxldptv4kS6Ou5gGyCwYUha1
1XlRWTuLuGcJO1nK/ZC5u14FdoVBoFhQvUgXR30uj8rIuC2bkaiPYmv1irqq7Dldlj3NGKZQU2GS
4sQS0ey7B/iye1WVN3No3hoFMhLY5vtuCkMGQYMWna7cdY5Fz4z1d+LSY8qr8s7qRwR7Wba3SLjy
eiPnekEa8gJZelsqj1bbbCcMx5mO5IOaFD8Hqx0WKIJz+rZeribwINrimsbGPbnOyEJa7N+0qgBJ
KVjIURJO9nAqiuLNQK9jU2NtivEJciS0kfkuKYJ7WaMAV+209qfqHKcZMwMjWvE1tIKeZTESTGVO
sk1ho3ajXCVm7N9V9RSCMAyNEZpU+Sp1Ryyq0J49Sd09dlE8lY5Ze2qi4KFM1wMVXMKkKcnTUFgU
AzZCy95UTfvqRsGz00W4/OD7xbbtiZK5x9DOe2PEzHBhTQbaUU7VUSWHZ1GrZrqkfF14zZyh5rQP
lk45aawcP7CYcxs2Qpi4Ie+QuohvJ/dl1yqrxDnUDc3zJLC41ITylLoDJFaVhriNolIsWTY5vhuH
hj/qBjYkhPD0Hde92n2pJZ3VStvHaf9DyyL6tuGuH7ITVpGTPhck4RYAMJK7NhVPkZ08lfwkuIzw
a6b57AWELCpwAZARqPSaWIzIh8aul3mHzNsYxoSWfMrpyHGb10kdags5Zq7ngiBZCLZN+nL0hAAI
ST36ao6H0wD1+Kzizs7EkinWwCVJvxlzStvnIEkdqZ+taWispvi+UrPl7GbMhlLzwcqGg0VJzNbU
Yyt8DGc/GL9oBLavOqm9wE2kz+IafFX9mXX2Y+KMT5Z5Vm89F4JpDGn12qZtNqFJWSMJBMpOoMGR
FnnF7BYeHULKmI2PytNGdQPuVuuRTahQylLtzMJxIjoXzHtcYe3LcWQ8NJBMzjMMQGtkWmGIhFYQ
nc2hFDtLOHs0bA99ZanIPFAJ5qSto0Nhlmw8EOVMDQGRZKSbzODSd5bQ6DWhy80cxyKkShAiTDCh
Ti9mStl2+WxncbzosuzFjjEiFDXCMiC4FMP6N91Q3nFherYr70qnLX3kVYVPavfJrJ9iJ2aFPlH/
7aruRaW5aGLy4VTEKdfpFPtMbLWo8NYkBldeMyzmMuJjp1TdO4fyh9Rmvx7g1/e5XqHuyvMFkbt3
SYswtS6tcpNFdIepzOB3wT8/FoO6Rn2GdRCVDx7GK2yZlDsihukJgNDYJU+yU55tPdLoVhtvcaSN
/txRK9Tr6kN1Eon5NH5syzDxjFGlCSvodyT7koIvQZ/otRLZs46cSb1p5Sqo6bfsY0nJRgy0GIw5
eZvyiD2ywke4fHSC4pNRhCcQmLk/g6rAIIFsuZwRL6GKfkmrYMuq2thMuNzdoaLqy4RRofNXuPT2
lCl40KXggDehh+SmXUYRHvYZ6xDdj8zTtk6dy11drc1pAPxNgrBHq2A90cX3IObXy31FlpPHYIQG
jz4lK0RBrYgfhF4+OcOICTqldDfjcyXjGlekUTPJ0O19Foc/2oYO+HQZgQPlw7aoXOhTD/YiMxg7
GL/pRTyokk4TQbu8YIgIV/K1MTOD4n8K6iLz0oHgatZoXsYSYqFgUl4MsNOSctn38WfTsByq5kdR
jyAvrei+VXuoMrTI0I5Yh96dbkrBsmXAM8z6wFoUZnETBUO+tNqCGUFZHpGco8mI71RFoT8zGAx/
6rwWhY23X95AaauJ0bbeaWgJK7wd+tXgcmHVhDMsCQdoF/NsfQUR5XjKiadaVh9ZJDZRWKfeWGjI
7JXPecQdOeXGPrKaO7jAC5bPR202l2IMuCxQFhpSTnBjPM6R+qxq7Y5aorHseqksEqFuKKtQ0Q6s
j962r+qufowJ9XKK95qGO35gRJhoYFd4nD+UnGJonD9CzXrtuyUCMXuZ0KrB0cy0zDDo8PWncMSc
CsWe81HytlEePhpjdE9M0VObGaz4spgxPPIVbD4d9kukihB+u4QZucG8dWzkKQDaiaQ16uhA2/Ao
6sJZAr2gwVFLWmmuA2pUVX1JOPnCIqJ1oY+F75jdmxnFO3ge2JiKalxpMvejc/RGhZAwocTkhTbZ
tHhDXtwP/BS0Ly2mSZlz13TBZ1f3vq6m71WUrGez22vDOC2L6AwVLbHPZuVjJ7IHh5G/sR+hAX3B
gXqb3fZoO+Pt3He2F93nQYZjB1oetvBmZyvjbVA41ORBGCyCtnqbq+TY1eKjrChkiCl/m8l0rcqa
7MaCvraqqHepGmGl5cDS6F9kgjMfEuZ9PuTvjZZTQ9PXvRQsH6roJnDI8jQG+YJEwOssrdmIGsUQ
0uFnKlKB6mgPaTs+D2Z7NY7pyWR16MVJHXihFmwAbzyD9v2C1wx2D5l/Fl5p+YTpn4Ngs6DFae94
NVlaXjoRD16X2o+WX0yRNzku1ib2E7D97qhqFAsoKZrEsg3KHdeK0Etm2lBmnvsY1tFFEZDFZRyT
eFdc51zq6XJ/WQUhoiH+RYS/iDZYgiDNKhAbA1jpZ8tTbQmaIN4SuvBoKggCmR8sKb+PfilZBJLI
CdUiPXERJdpitAmTjjN3YR9hBDbkh6LPgcTxWSjhHfOKTWsBaEHBQlnLjPuFW9CqqcNuD7kHGTW6
i8bS6Lxn4giFapsh7/fqEBkA/qz3HEEbnf2Q5Xa3dPVhh0a8YNydTMQ59iPRoMkCj0KjdsuGV/BG
laJz5zcBNpbRKuzroiqeihSlktlP+RKrw8EI1epG5pofWg0wp6ZdMI3ZTaKErhTAD1Xq4b1Ix01i
MdnOcwoxQay+u0q5bh1bw7mVmqug3CH8oA1Szi8lsMXluWGVR0TkAfFDJ0LGRRwbHNc6tzzjBV2d
BIY2FUvYYl7UJrALh3U6BQUCpmudl1ymdK7oHkLjQaJVLi/mVEWpdJ9aatNxUp2n8nudqZ3et85K
9FOLnDrTmGbb8bJHBDpVqOyCqjqfqC4MjPGloWvsNRpQHEuLb5OBZREre9hS6MBaFZdbpC5Mu6My
hxZ4OQe1RQmkYByl2cvN7FMPinJVduSDx1Xsg/p312E7HMYSDV2eFq8OSzhKRxNWZsR5XtSYqtei
J0OxwDon1ZC/BPSSqmzazY35CStaLK2upKmLu1ancExUdf8qaf8tLZohaUWTwGngZ44uX3DPNB4e
gEsf4oOGXuQZRqkurFbgXaxUniJJXDS6pyqgI22w6GMtPS2dpCpWUa3gk859S5y7HxXKIoTW70op
tZ0ZUE0KoCexPkxd3xD2ymSm1mRhf6UxMMfkq8A8gkJgKeg9UdQr6Wh7OLePE+K1vdAbi9Gf5fD5
k7k9hhfjCSVMfdc4oHLhO+N3jSsfpdgymGXgCxNofl9HxFi7NPDl1N32mTL5jq0y4EbWfQ2IBfR1
fwJt1KwbBy9oHy0D0keRRQ6fTpcKFBUoT0LrXskocZWxPNKQf2JcWqv5IIj9jlZBn+850RDhWWG6
aUYqagip6I5C9V7TFDnMcSh8vZjPlbdymSnZuInV8HEC++mFI+x1F6sYXZM+8SuGxHMEGOI+hMrC
RYlP7gkTE0qOYVJThKGo01kjykKzHKjj9EsciQkzWPrgUHB3MSYlj/K5tWwyXiwV7skaOoF6M1RX
6hSy7jXWGKjKdZRWVOrqZpeOSMO4TtcoCXAq2uYPzgbkTdnOxuawzCS9gmgwhJelmEOVcKr8NoTX
AKOJZc9Zw42GteKHHRtLepIf1YQIIHGvzcjUjoMbkEKuOhxU/bkrnHujchIfKyQlZgTbDdWCucz1
vZ1XA6WF0HfOGaMRdX9L75wN2dg9sIIllGdnQc/Fd9L+xlSHVyXNDnKIYs/ITDJRZAr4oSLru8Bf
UrHYk6G95l3eHOS+y6hxqZpMYNidwRsbRMBcGAhu1uNsQZ6Q4WdnSte4wECULE2EseH4Ay1zjKsU
sH0m72wru0Gu+eTC2V4TAcT6E+HHFBA6YTjkkzTxSYnX0DPcVSoCVm9kLBaSvj38gu1oML2RQ3gw
C4gcZccScirjqyyjamG4tHSZJWjVW63QRo6zzKvc9jWSzrWFpMY2ux+FoTSeE1Gq1mX1wioWH+x1
MPb1IXZ283jGJdHf9mVu2CuoIncTfUDU1p506TglTr6X5F0upGxt2NVJhti4uh96surEK2Fl2qJq
QA/3mdi65O1wfUgXKCo/FQ3c+ZC0WAxN7ZTETNOrMPenBHhHkH8QH2LDpjAQrc46C73graaUxmrD
UVcUs7gnlp+ZKbhSq06xSvCmYRFLjG1jG2slwIWRhm9F8DRTW94IJiheldYH4FtkeFvz0oURUtqj
64lshpAhkuXoMHyZyCvDKYImnToeJ0BNGq2lg9rvHowqVTeI0DYkPpEx0AfQ62xEX13gJZzHDNSW
tnJ1RLo2UJgt+pQDXYbMzxT08TNkSBWJdRtIbRU5sb4JHHODSeKN7Ha+AC4vBGTSDi7mVZWbwzYA
3mQ12E86CIKSQiFXWIuBzW72akJXtS5j1o1dewMg9C4ySo1lZXx/LkzXgQGqmiNqGwTihl/GOdaa
JThQ7dQ8X+E9idBnk2XJ1UApaMJ+hpzVrKWzNZrrARTEbogLZig9flJoM63LxOaskKK2DbCI2qKT
mCl4OxalOQUfpnP1otc1eLdMBtqcXiSadQKfqA2OMYsV+OwfPWBez4wktsX8XHDPTJ9mCpailqEU
qA2dl7tED09KNV43SdftJIBQGtPVi+pQAePCzXo5RHurlOd1n4slKgsJxVUt98shaJ3LQa0usmxi
CJX8cHIHapHitBXKvvRucPj+DAlQTsbqUrchA1PAPjcNx1uJAwU8DBP3GsRlubTbEnYorVZfrZsc
1EntKWYfrnVanEhcBZcqXJe4YnCXpQwPkVSv6N3Tpmg1FAXlrSM6d1nqYeMTI3LddUm7MNviLe0T
zPEivg704MWuTdBxYgYVCZbPNdq7trMdT8/K+y5e5nE/LIKmg0XjvsxqP/qWWhn4XByUcfZXPqnv
iM3bYPiBd2sGCOFWO+v83+Wvyq4f4G7AMzuHqtSaS76KYrfYbedz4Mrlv+/b3c8Nftn28uflod+3
/36tRqlpBf7nS122/Pkcctx5v+8tLw9933H585e9+N7g59Mur/fzlf/LXv/yUr/shXEJj/ltD6q5
V/1JzV77uKu/v5K0y9BCFnrt6Qn1CPWkkQaA8BbLNlaUcleUWrrTjxfvtymwm3/7yC9/wtBNfCa2
lFbPX1efl5yClz11bVvmm8ue/9wFxFhwfi+3vx//+aEuW2opfmwVKPh4Y1mUj+ocFgSXWYNDdY7W
vfz1879IGTZVLQcCqvjWLy9bT1aNc/vpty/vly/3lz8vz7i88W+bX+7rS7F05iDfFIOW737+F8TB
rzepT/SYkeL3sj4H8ly2o2KYMzOrWu/n0y5//XzuZNCIYIb9t9dCtZhvqqmXdRM8NCPrH30sd+ha
y93lr4DuoA+9/u37A09zsRvO/11uXv7T6IB93/z5QPf37X67ednucp9mxQAGI2iRbjmR43l5y5Jx
Fr1gZXvBGVHC1Pw/jgh4jWJ3uZPCAHf+vA3KqFgb7rgDHJhx3aRCt2vLvAfRMWRCDOfiPf9dXury
AsB/HitMLP7F4D/oPdaMCudLlpcEKOH0+esLv3xdP29+P3z5Yn/Z8pd7L9vjDOGk+++3umxALEIL
ffp8lL+3vdwbd507eb9vcNkKjRhuZei1S2LHGTou3/zlp/x9XM6ngsX89K9HLj+zyzf8vfnP25e/
Ls/53vxy+3sjLcaIDd5tc3n4+77vjb7///We779p2HAU+tQNZ3QI/Cq+79ajgnLh95Ocy0798l6/
7fnlZkBnYXmJy/63j/H/hp/lqcwm8OryX//ObaoIU3NW5f9281/3Zc6/fz8/5z+3+fsz/nWMP5pS
ll/t/7jV+rO8ess/5e8b/e2Vefe/9m751r797YaPIradbrrPZrr9lF3WXvaCz3He8v/3wX98Xl7l
fqo+//zjDfsfFQXZNvFH+8dfD21//PkH4eMm8er/9us7/PXw+SP8+cdV2b/94+6DNKC3/+Z5n2+y
/fMPMpf+aZuaa7iqY0CeMG2ixofPy0O2/U9TBR1h2pbqOnT/CWuna9ZGf/5hOv/UdWZ3wnY1FnOm
S4C5pDNxfsj4p6lRUUeNSXnScTX9j//Yw78dy5/H9h9FB+0Sv5fkQ/09Cd0ydNUVtm6rpiagndq6
+8c/qo+325gpx59/aP+nKqHgT/id13nHAmduTQytZzOQIJ3Lao9DH4bHdBi07WAPB83JH3tp5ksa
lAjiBNdvwzpO1Fz1qpsoWLfOlVkM92nGQs52NNObczU4OlawMpTyfQIxvPjlG//r8/y6/5rF/n3/
ZM/HiP3XdcHlxML8pOnQ934LvM8GwLejMo5rvZyzwzQYeLKTm4IGlC/dCdFoCbA7AD1Gh8tX1apl
PoZrr1So0E0uk2M1QsfY05T53/bMMP7Ld6tbusYx102+WaG5v323IBqmANQAZGzbRSJnYlaaAo1k
nBoMU4pd0ivVWHpJ2MbrTCIrRngWMzeKYhacglKJsNVVU5vkOEU0BcukSf2gFLgSdXDnyaTRwh0k
n6/qVjSvKTMoAYo+PJneNHYWWl7N1xGPbjWtAYMZFIcG8urSsfqQMmlRnDA69MgN5Jpa4gwB5aJK
Id2LJnOCVfxqzhD9AjgDoEvLOiZQzSijO4fytT6yvIxVYxPl0Iy7nMZ9V9NkEeNWcdwzQasz/Hmi
RpFNiCCcmbVaCNjzSrKotRxKIkTgRZ7uOsMGryoBR9r4hsqXS08V/XBD+JVNUr0DDMAzkFpY4oB4
t1IFoWq6WwZygi562jUCZchWmOQ7ObrcGypxn6D2DqSVUVHTcxgswAMWdp2hHCduFNFsi6NyWmWH
MSqMU6pX90J3YeMb9LUalBV0KlQIbf2zYTXhFlXkuLDQ0mJftvchFck4FdlTQwYSomVVDOpVoMbG
Nnfb68ZQ04ND/RXL/UAZwkwpwIys+I0GGJ18TJWpReF2XwyOe3DsIV6biuh8JcHcUdl9vcr0jnxe
2z1JesS7kpgiugtABvROMXcQ8T/xvZSccHaxFtZgQclWYUlnTu4VWuccUMa/WR1idC2yDpOWyJtU
CbHlj3rqD6lF5C1Vns2gUWuueftFTRGR+BEwhhDxbtG4tF6TqSl+jBz1ciOhy8Z6HD6V7e2c3uDT
xGfd3GIDbz0zh+AE3xwZViluKJc6PiQSfsRju84yO/KbSut8Y85yqoo5HcIxguMraur1ePgyc1Mb
1U6rMhsbiyj3hom9bIL0cE3H4mZuxUEI+nFlT/tGWB3uIUgF+zbgV9LX/Y7wLb9prZeunpGkT9Zn
VFNqLYZVg5+CXwt9PSAeEse4Rl8yRn0Zl8141O0SKDuKKdlBe8AxOZ5Qfos+bKEzU+TPQOX4Jkmz
3pzpb7OKMnxQ0PeQpFC4iI2p1+vbGGOOBNbrkot0GMoiv84m+41F+6d+JusNTnDfyX4TzK7czGKs
XnKEn7u6HMZjr/DTizoCyBIbKhotVA9Y1HjIxrNQNNa+sGuSupTh2K8xXM/a4IANCzHRM6g5qHFA
GpR7lC0ojAyQZGJAZxOIXeK0ztGQgdykYA2yNS0XBjklPU0jnpCkMwSaVYQAY6AinGxf6OIr13m5
qpmewQZBS9dW6LZrrOF2SUBUrzTXRkM9LNTi67FNRgyTISXsaxUezyJSrM0wjcIvenolSfhjMF1g
7FWdrlMLnzmG4XTX2RL0VT57vWs+iEYdb9Pqx+zAOpB5exv05lkXbFD4mTazDassERiObLR9KmsG
jl4E2tbNcJrALvRDrk+reRhSIFv8tGCp4K2RGVa+qrhDKDNtwsQ64RFVQCZV+75KJ39yqJKElVS8
oegg3MQsXIkSWeNdqMKBWDIk6chaUfcTrbUUsWYCI+GMRlw23xmSs4PIli8n0rtNG6vXWSLjc+kT
FUONuiwaeyARtJDLQhxTfd/pyE8uySiX3JSwg35O7ojD5FvHkYdwz1xhZpbLtJ59acN1buoGxIkZ
VY+Ukb3g7KdBrQD/t0M4BtoztZVTlkzB1agjIujEtLVcPbmKjBZ6ka2fEbKVP51dZZronaNWu1g0
3fxBFfWVBCt8ULMM6HET8gHjpqUgqJ3h94wosI9yGkTxK8M6eiBUnBtLQgPH1n2fBB2W2gButtuj
T7Gl0lFSwN6QujPHMgBJXAiIoGbuPLBUqbxh0pP3fr6KMk4aWn5vauZQ6amFc2R0b1cggAw/GSXf
WFrsSN9IVsmEa0GtDsDho10VdfWqLUF+tDYsQxog/a73CWGt98BbDkYS4bWQIrmZaiu6qbeYFz8U
OjTvJNgxNFQhwNY4lNtkeNCm40Tyqsxt415XLXEzOR95FK47u22v8YKA92CMXcycP/dV3M+3irwd
mvvAzuFgdKO2F3WjUVwMj4SL2Yeule11XL4Y2fQygLJGBTWgAwHuTa9ZDvtok8b5okc+tiVDib5l
6OuKY3ER8LSa2MLUprOsYwsfR01H1GYO1yWOPU6Ibca7XVV9j/LYTQ9upSXrro/ANbjS9cqasbeS
PDjTfZkRrT0NhAEjMSV9owyoBDYzpqhyRpiTq11zkzmUEFu57Vyn28ipfBz0nNC4DIPLaNNvnzR0
CaHI0jVNnypRnqzSJPptbA7S4rztHO3Yt1q4bTV37hd6ktzr9EaWeuKUvsRIuKHFb63CsHmZ3erN
MurxVBgQc4ta8fs0A15Vf0bNeCgm6I6TZbxyuh4uYHvqo/qymXJr7Qz9XvSlcw31zKRsH+XXag4H
2tT7xyHHqlSis72du7c4ZWITGzHGpHZSX/KU4q9dBDvkZQCdRoH4wS4KIjgD4uTGzC9AJm6poBeH
3sJBy4XrA4Drl1pF0z5ulelQQDEBBfNWiN5+5ocsJnEGA0Q/QkcMG0UW96kiyIzIgi2++C8n6MaH
uTXoPuaQOua+30IdgHw9nqDEsX6/rYyvAuDgm+WyviQqvDsq1lQtCizR2yBQcTBE2cke2F08yPZV
T0tsa5fwNGT9qQh0IEZTrzHEZVQha2zJLvZFBHTbIXbnozsiW3U7cgsNzao3RZJoaMck940ApSJn
NXRJ/9Y7LPIbYTpXfd/0V6JuM0/adnloE7tcSgEVu1GrB8Bi00Ydymht9F1554r6lDInVM/KqTnM
9Z3bIYmFssWuAgChlF3rh7KchwMtm8ovAibu4FLe8rpEm97ZcCPnoTzYepatRZo+gkl/woWs3cRM
2lou80srGrUTfmhEw60k4sSRbyhr8SKfM/DyVph+0yBHTDquHmbtar6iq+pmbOPiFEzK1+jY+boh
fwcpg/tkFtfsUH13Zkzj96yMTTuj8XBDkS8lYndKz4Wf4TUjm6RZzw32xKolTKoVEU15DfBI5aZX
1YRRJad56hd1DxgA5sNVJ5J2i2WcmU6BNYrSpC1esC2BcYiak4hULgDKhEyt1zwT64uwJ/caEgeD
FKbbA6Qw+vbyow8SFEkxRWdU4s0G4EWyKqCVlRxgiStjK3M39sOivnY6cOdIucZdlkUtIhnQQXSF
UcDrB2ZH064Jo9xjBAbT37QvRRx/GXUlDpCK9MUUIYM3nJw2VGCDGh1oscdzIhjpuvteBE9YcczV
KLH3xIrVrXCMxNu610dcY6CvovmqI5OPEWgZTFp36pjCTgUXz1RPFL9Dc73RBySIluuRY9Is5rFk
Y42rl6jSI4FI5kZvtRJxcP6Q1vF2SI1xXQ9NuLHI293pKdgDh3h3+IrRQQ+QNmo9WQpzCXqZrnsn
uxooARDXEsLmJLsN+Rs/pFO6S4umEoa0lrMH++56aCiXpDYZwkWPlZYG2IQfZWpuGjffyizfhsVo
H0hSyJdoC2ofFPN+6oBdkRm7SxkXQ8SQJ7AwXpQTvlTl5bWTUvpnJTsmiynXyn1YSzJm0NUDi+Pj
tlwNE1HA51BhCjj47KRgK3Cm8To3EXaSX/oeIt3AktB7SA02hPKRvJw4HyFKU5ln2ccZ9Jbqu7YJ
26e5qVhNwi3FQsucV7oG10xal2tIg8zki8k4TRkXESR1zQruKxV4aVm+y8V/altnL7Js1bmRvg+K
OrtKU3YgCFallcNO7mz1gWrFe6W08sSMfh2wyAPimrRroHWGFw4FvviaxRTptvbCsNMYC0a/TEPD
AtzQymOkNo7nwHEylMhlqeEmy64JQRnT9j70c40GK2fBE7oQzKSdMLXrhXHSyCtSo46WRoifS5zj
omfdIeUl6/SNjrbRJh1qPE8olJ1K2t56Cs0NBVB5TY94QIAl0a7Tp1o2EMJ8fWC+p4Tai2XdFnkJ
8EF1B6oMjPfR7OAtGgJredblHWSSkcGWt0s9qKxVaQLkLayseG50oDY9ooxKc4nShQQV3YvJoVRb
VAAOpg5mrzZad8DqkKSUk/AxUSIgTESz63EvLBBdYKBCdY/upoNHEYBsQKBxgcLT3wfIJlEDY/YG
wqQGrPKSfkGIWHqgGcvJ5D4hqUhuHBKQWxNGTkb0uGcr8+pyYeR4VvzUuQxm7mnUGaYHwkCXWNn8
0rrh1Or3po62CC3k1aCv41EeDbc65v31ZcDo9aD0YCyczn3edR1N14gt5HqIXPAi0tJXg2b5ZSf0
daU5Pxyrc4+ROy9r8zyRG1lEjEN30yR2uJovUjMz3UpZ4qDog+bRxhw8lWh3J1rXZZd8tEat7tIG
EXczj3I75phMcsuGahS+j1LYDxH4Fq8xy2dausnOrqtyFbZpChRiYlhKcnuF4prgLBNQcRiY0ZPV
omUxBFidrMNvruiMFBK/ChNt135wy7qBxOlco/s2VvirNfCJukvq2JCssmAO9iQnLxUnEQd5PJuj
qkHS5CDqlCyI0tkp9VYlseS60LVobZbZfc0UapmIBLpTNW6btpquGrBRimCplLcEqA/ADVdGQBF6
gnjuCRSmpePkRzsZXyhmt6sBVudu6jmXhX1MIkPuRoc1ql0Y6EHR8tROX+77c+Cdma6jytURq4lq
hxRX20WasY4RCTMIqczu2+Jr1tIbar6sWqjVYFJIvBpYOeq0NrsZkuRaqA018mYMVkU/Ma8gj6R3
96D5y7uuzruVjZaFGDJ+ULiLDH8S46PeGZywBitYbbK7pTkYq6HQledQTo/thD6oajljgkFrl0Vh
PI8NV/RKxOQWReMJRQemfda4GGRAwV+nloN4UdHutc7Ul0bH5SZugd1QZzmpEPa3SG3rRwOqkiKd
elfZ0byKuq56qTNk2IWJRFAAO8kDLSZrHWPDaPVyPcE7pgkXqrwY7z610YrKd/UajMAKpLHNiJFZ
0xmhiz4yF7hUdsbUCK7tlp+RmzU3pYkdKghq4Ceg9aEc1QiSUkddw8h81WvioBIg7LQkwTMC82qu
KBP54diOfmg2dC9dAFktOgerz4ZdpOAfInr1PTYb90YBaEC+RDcccZxs6DArZ0ZPsgf1YdCqta6A
mtbPA1I03CnEDxaHzEl27hyU+8hI/x9hZ7LkuLE16SeCGaYIAFsSBOchx8rSBiYpszDPQwB4+v7A
24vu22b9b9JKMlUVRRJAHD/unzM8Vu2/M5jUgzuVr3rjWsfQaeZHVbQP2m//FAADPwDvLdyhJPcK
OD2mL5FMzyNpjWCyIPD1Qo1XOZfewQ3J2oc92JJ6/Gewqups81zIKRu9UHI5bETO0ceVXfYKFXHD
/x+7IJVjpawJWNq2kQadWCJi/f2fbtwntQ0pYHgbW4NNf7vsc1elvocP8NaYxrbtPOyxZmhfE3f8
bZlM+F0S97/G2LzrYDbnunlNNfcxj6zu5dirN/LeHqkjN/k70uRZF5H9QsrS2KbWe5662UcHvXZj
dIR+vZ41/Nx/OpkaLuwMYwiidnfrpjc6H16KGkviUHK/HRl/cg8bTENCYMbjFuB3IiphtDKgdKTc
aQvpG058n0NjYWrrtBdVuEcXdtXFhfe8rZz24PT9y+i4OeqC3RFlMRcMmoZ1jKRC1J29vWW28vL8
EQ2cW/T1oaYGHvDUseanBhABU4loeLjLbAcsSeeDjyiNcamxyNmiZ5Kd1vPWT3xxWxf1qTXss8SM
yCGE8U4nCQU/Y6p3dAJBYKN2CiiE8+omMfx2MdAHc5DkC0LH6984+T9CIb8bGobTBrtcVHo7txF/
qjL/nSgr2y7N68K55kYxoraLInzylYDDpxmVu0udcvGpJil3BsgtR7eid1Mj4cFtlg/c/qfXXGps
5toLMCI22Vj/hhlY6S/Y95ZPzvV9EFWV7+ApfK17l7FLotvBECFzXMFGxBQ4STen2iNpz93aahGa
QOYGb7jrDvY6EHqSENtuxL2+0yYaHaB9AqHkFu5j9N0kIYfHBcQ8JzDqxVItj3C8ezkGxRwqtIyN
1VcZnWpQYyBrEh/z/oxNmJo09qUn+p68g+xcODIo0Uic5SfXYtC4IzEj6IGOmv2mJmEkYkiTokm0
QH822hDJKbY6NNo9zEVg/lWn74sZran1luKQ/cLcAhd6DarM+i3pFSYcxpjznBFnm6aiOVFD4r0M
kMSgIBuBl4XuSVt/dGhNdgc/nXI8Y1HOuZ+celPZmEnIN8wsjZLt4ng3wgFvs2ZlPv8/J04EaPlM
Jb8wmPMHH/G8ZTvDmCYufeMr1GcMXarob5CiwSgLFsxzKv+pClbiNjeHX1RobEyDk9jcrwYZyyh3
/8NOZN0r/B87EXYhwtSxdbpg/4Vn6ute4v/Y6XD6My0vnuDuuTCQTez5uHPmv+xUMSOk437Ul5K+
FuOrWE8NMtd2sTP8uIU5/GqiRdvG8eQ+YKHl2n6GYUU+ErTd//Aa/2s3wmuUjjQdy4MXbJiOY/7f
r3Gtfkmc3LS4QjpvL7I5p2znM3RIt8RDIX4XkqEiKYleZSCw0QP68TqOIIFgKgl04Jf/4fWw2fuv
94xVm+Sydri9SGH/167GzjAzjZaFIYoG780S87dP42PotCiwerq7ltE40ull7uoK2rnSr+6CrfX/
/yKYdf7ft4V7qickK0GIN6b8r5chJ0KgjVWSkO6sl0hw6F507T46WkKZ1PJPqJLWh3XxbndevRlj
3g93XDzcSIr6wgRNUwDWhN7lgm5Z/bj0TA/hhxThex6R4rXCEl1qmB22892veCR+XXjNH62OXarl
uaM2ctJvxeaQZnq+raxwZxH8RyhZSb/pVO+rEJrQk8ahZfWjJ/YOjsI3J8O+Q5d9X8ZI20HA/XHW
Kcp2wSq2CVmYMEUItM2p2VGewT5Ak4iNRnKgjoJUjkJqK2vr5A3Wuc41hskJs5hbU6PH7DMnxpm6
uU3RFWQDiWH62sAtEh60EeRqMX3i3Tfpvec51vAJV+fUWOZdjCeJeewMsulfI4F+o4fIJOwFDlXH
Tcmkkr4lROVpZnTixS6Ibtu6j/PDkiAKOdNDQOb3o8HVAWm7f2RJModsfLIzqZffamn1YfRyeiht
fvfKBbZ46l4AREMQK71hexiytgeWKNxNapK7VDUvRRfNrrHf1aRHfLw9KvZs/2BibTCqxnQ79Eu/
n1znezHYSHRG8ZF3JEUJKps715mcAzuCGte/ZRwWXXHAod9e6nI3wfjxWPBhCIr55uqzB0Yy59AV
P9Gd7mEdtS5IlegdIefnMGZX16K3QbfBYTg3cJrX44FyMdPZ3Wu5CFZ7/O5NHrrWrTLiXYG0co1h
+cB4ZRMSOjiCF+UdS5mcMievTg5YMwBWOVdmqKy7PpJeYuVQeElH9RaFW1Gr+5lK3TfZd7vCi51D
uUDVsbPvjMlyH68pq7AfUNI4uew0nTAqjDwFSdEcfpMtcrY0LXpnt1nJOypSpK13Uyqnd3MYQVvl
C6VAeRB79f75BRqz2biNLZAOYQNMluu2jR2dfqYOJTokaaXBDRH2deZLVrfGqSvabWfZL2JIm3Pm
zAdZy+jc4cBMwUK6qjkUYiF4MFsWmXcmJQJnJ3T516HA2R8P5sU0tPJmuYkB4Uui8jcWp5UWXceZ
wvC69hpsC2Spne2aDcu13iWrI0yCg+7VQ0BLK/U6R2bopy3b9J4F0N6WBjdnt+QLnRBI7FlfJXn1
EzvrxNNswDimTxiHZbofq+EfKkOJe4qtnMxj4yE6nShNr/sJAsebXXVfh3kOSXr1jITz5OR7NxMS
D2d2D5Oi32rLuigzqn+K3uW1EpqJouYrVNQrSA56aPaYy4TO1c9t8miaDZNny+97bjJLjhlBAsA0
qzky2WxvuU1WO5NyDfZMAFucUDvG8WpCj2H3h45y4RCvZL2CJ5CnJX+UZJqzJqorwokCCPCHyb7R
WOBEfH0ZwkzYP6Yz3pK30Rj8sI29/fNTnQq2qZUXfbYugBJt8eFaroGd/I83rZ8fEjbZBe6MRdRf
THMZabPlr2QMwCYdI6U/t0Ruav/dzHyrypDSUDUs7B7aMUCq9ONkyk8Rtsnd81PRRtgRM+hnyj1I
tmbOxVuX1aHztii7vTx/NPp05E4TH0aDQpi6ZlQilHDTNfct/h5jspbDtAI/4a1sAWWcrLwMbyZB
bi2EwISZ/5CMkGIK1c9oGhM+6l6hABTJHu2jIMzLVMiMhTHczP+anG9JdStgu/qnqUequIuR7FPG
pzyurb+iWL5GsYRUbFE2GKkQxz15bxB75k9igeByh30pKbspWvBDbL1SQZ65oOLJJ0RJRuTdJnKG
5XytuajJSegTc5ah08YSVgGJQD7u6WPoR22rMTi7A7KHQIDwZ0NV51SQdGSfelhKen0cm10ILI7I
ckAFRMWDnr/28NRpRiTCN4DWYBLdte+C9HIzxNcIrky4agJEtR+uIp6PqplzkZOySztzN4IMMIbh
m04fWtNsHt812q/McVGPVszbpyt7DyoWtmfnHlcDwXl2weYjud5V9uu5m3Q6RDlldr7Wis8RIfJQ
oGIlOlrTaEd3O3HpsddxAFv10B4G95vajWFv2P1v1efmtQ4b159bqos9pw54QBsYA7RbJCXM1Go8
4sqknCACDgCJ3x80meO15pBaQjEjA04JwMIagBv7bB+hv3Fx4obW3bfaolRU8XejHLdogdk/XWfh
oXat/BJVKTouR7wvWjNzFDoq4hKPkz35My0aHjnHuJ2WtAmoBzBY0VKPvwZia/tkRYYjLTnvueog
O+GArurRRZRnkOnFcF4S7V0rOgkxNWEAkB7GZoczLC1N8566UBtkO+XKIMF1vsAceq2ZoVfbMmFM
2L8j9wTeAApi2NS/Zc/atSCjGFYhYZbe4nwRLmpjJZUKopDPk+AwClV2Vmmzy7touqSDqK6M1X6j
zduETOxdeHRpxVzAzzUMvBuxFxouJTh2B20EZTTzn9FuleWBIPd208ul2wih5A6NgFbHmPxfZZv5
lyf+8kpy0LZdZHelXtDniqvGjjaqcvveJWA0Yxyai7UkQeTYi6+VRI7MrN/xMC4xvsJk0NPbqObk
7BGU5hrhi/QsS5eSUpFurF9tUbsY9oV21DL7E+HGCNppBMld6l+tjY+ZPpObGtC75z7IZcN8i/8I
UwlNjiScI8Al7CUnuENVqi2n0D4n5YTKRePewRH9n9ypFUEd46uOWYsU/RRv1xQAyqS+f7r0ZWtN
b0uSnri13Zthyjlfu9EuIXVIs1DVBI0x3XJAJhwpzGmrm9I4aQiDQV2uVhGi8fBUJHk652UATupT
jHjSnCLZGlb6OkJF27sNq0dih0nQrsVfnHm2YFoyIB2hh9vTOw8Z6cqUd51Ic/O+gKvFJR5mPusp
AaWkP8lF8qdH8kjYE+YKMRj201UBUIGaSuKN2LkdtdD5yv0qgegRGBhrdV7ba0ZWo9JtdXVmPnhB
X8yWsFF/ZP2U+qUB71u39YeUs3bQIvNT/lNUGpEJgQok12OsWS+3pwI1tJDUQQ6LbV2SPZuV9s1m
MTt6HXQH4vgEBdghbgnWTIFe9V9sQ6KL3qcsUdLlEeFBmaAwVnzqnsa2cEnsb04r7fuIOrkpvfIl
R8UG8V5Pl8ywV4MOIkIE+L9J8EnQIeIP8ULDomAlmIg53GpUUHJWsX/ctqvPIpEQ8zxXBbShviMV
6ZeyMlPfzMwHUuJLBSkV7kPMWroF8hbV8Y8Y6nviCAuvzcop4RbeGQmdGc7AfY0TDUhPJgL2IfkQ
2Q+i9RsEQ82pZmYCEGZ1R6qvWrS9rA7tko5vNTD8AvAZG/OmPw0lw7iuE4oacvtYVBmdI6uogt9F
3CDKME1CgDbFMu4ZAaxzx2jCgas2L94c800h7FM4hXX3EJE7OfzEZHp8sC7JfrBQDUOXWpuWJy2H
mOloxWaHA6UBHLOUe5U59s5qXjK3Sj9K4gPOmD6MrqTPteuUP4fWw3I0427jfCcX7VBgZ9CYANWa
R7tSYOR7uGqF+c8kC/Fo+vLbYgO3MwShrFypC0+j2ruCW5q+K1NcK9swdjnvBLQaTGZlxnqmLxN0
KohdnFTa8jy01mtNiuVitzp/UIVsO3AuHHBDRrWlf/YW+cPCvHIjDrFDZWxr1wXf88HfaP2jSV2b
+maKAG1SsrC/OSRahtzV4Uwhxtw6vmHor1mMZj22ggVL6joBa2G8EQLIC+8+sxr8hySkgr0n4ua5
mMd62R10h8QrcX4/XU+4SuXyVMTB8+5pS3jgk2ejHwH8sNuXHkhxnDUV9cnG3tZL5zjL1KFBEeUc
DD3lK9qcHlxMBrzyYvqXvtMp5SgXc54/8EQLAVFwRszsC/gQ2sYXn4JjjhGMRce8HPpXs+v+qKK8
dH2CJDl0B04Pr0mz4MRxywcranOvGxZp2ln7d3guTNMBohTELTGM1aMwiVa1BfaZsCdbqpvGzK4M
zheMiw7KxBhd9bo60J39OxfDr3iJtSNUNmyptia37GzDfTKa1L0TQNsMEzpcPjKOYTXLbx3Zqjjz
mvtY0wTgxtTatonHxJ8vE6qQtv7OalOOGbV/2FXMnj5dsyCyhO3iNaK6+WbEa6uTOfB+eX/3DX1Q
ykloZlucqw6HI9Wybj0Lu8eaPaYd0Rhcr8zeQdmfcijJv+l6sVGepQKQQEhXhncJZ2LHk0bFIH6T
mSfoelRllTmG8R+r/O3Z9kdkqfqGTfjT9Cx5ZC9T3Qqjx1ST4MZ0WRQjYUbv8N+/dHCtVBXb1Vb1
FiKAJv6e4xiNL00jxK3mRTSdvxrL2rQv90UdhUH09/Nk7EUbz5H1Y7QznAHT+EsjaHuQFrTVLHXT
HVeRy/2/inwD4hHF1fDhptBQh6VLfgBcJNdogE+NFaU+qLwhaSoi7rWdFZ/HPAL+lw7zoe1DELDw
fxf9pV4FQg33a2YXf3DvfQNBWTbzuH5f8/Asun7EKYPB0Syr36qiOhQyl4snCSmzmaYo8EwPCGwp
3D2BVtZWBMIWARDHmrXu2KHzuflQ3DR601tm7bwsCh/NFeUEFvSb4zoP2PEeLrvUYZLLV+Je+itO
DGdfEz4CfHmjn9DllFl+8WFOD9dL79Sq2vtwEOKQhlrj01Gjb2n88sci3zE4vLbIhftUNz5nJID7
JEPgtrqkltSxw2AB5cHCNFXB8w0309B+yeITMXmPnPdUnaVw30h2jzc3F/l1+qnprd8q+HMnTfcu
ptVHfoR2dImUY54FgeSsobBsjvA3qYp/RLuHfsUI9DzMWhkY1hidglqPBtLkQStNJNyi+OOYbITY
JV613B7ebOX35uyCV7ejc9UN7+3I494pa2YwRatCJetD5UY3YdfRrwh9Y5PWKruahRndwtX9QJq6
8AfS9U9lBOYPG9MUb1SLRgEuwFtM4xTKtV9k5v8MgPzTGlrLF1F2/W7o9eQwKDL+5aIL7Fici9oa
ik2D07KPvNtoVHXAFfYrES2zrwdxWWdVvqHBZrpI9a7H8fww8WdS9xWSMNQ/2YqfgHW8hMA8DpbI
i/08sMxDHN1HgxUIhbzyfKrlNVWeCdq3r0LSzMaowyGEB7W3qBe4hzNb7JTTid+reD1fj0hHtPrU
EhG3pxeHiF7L7daeieG1vxobTEVEPflW08V0Uy03+/aXN9RsaR1P+HVmM8tG/JB0wuyHwfixzFgc
pWb9C6l9ulbaJANpKQwnCyY6aAK8twOwrOeBTF+cc07svwcgLc3m1ZhdlrAsG0j/VNFl8SDq6S6G
mzxv/JlF6YkOMp5o3qnuPT/GJr135rw9xGuuvitwBzHPRMnWgjO3t3QAlkPT4Mqp24OpIzgpSRfE
p/EgFs4RqAGQuLSdz/OViKs+Np/cEjTpzCdzpNY9H9wVTsJXppWvhvjOWVu9Ktdk7q/0c022G92C
2R8ZRh0K1zjg2nj5j9ubhUUz6dNlaMJi1zsd1EnBPnwuKmO7KJ16mSm/GzZ36d5ycijCFH+qOTVh
H4ZQa8DEpBMHTKLBn1OJg2CCjuExeodoYa9N3MEpdqpADtK6WjKBUIqf85BgM9xq4JMe1KQdvdTg
L6RH6m4RbPVGSg9FPga1ScOsig1j78HCOFH4LoPBBJm+9OHWTBb1gnbxuSQ8uIs+ClJ9SfZVRksD
bOZur8VyvI0WcL5l3SSarsXJ1a2PlZM7333dfeFWpOnCKTbDxjHl8pIa6fICJbrD00/jl2563JJS
0woGL2G8xCk4C+7kYyJ7X06lHkDBrX279FL8lESb1kd/xzN/m7Y1ROoCOQEWjMCV6NdpbQXS0erf
OD54IGIM2UCJijiq2+EPFrIkasNjYzEPEICjdlhvltPTCd3G5oyKi8JEWhRdFCjYGTcamINCh2wD
V+XQqP6Uctu6yDWuX8HTPFRg1cYaI3Xd96Rcv7QFoyxNaM1G65jonvbJrM8sgMJ5d+965lbuplnS
fj2/Q2bV/5Zzr4K6Kney6f6KKq259ZO4Dizid0450Y8AYNB6m5o44vcPWxdH63FYV10sY+ZH4SqO
b1CykBzkayooezPSpDnk9H5iKzVbkuyrdj2ZHPqiApjdbNpnlRsveEGw7MNcMSOtO8yiCLeFu6We
MPysVpUTK3Zs5smW24J9mICp75RmYZ5uQIfHwCV2TVdwmkahx/ZiQevPsn59ABHS1+ihwQq1h1MB
qczUaw/RGA+Hh8sStkyOiS+krmNgECUmHsVMnYwhRjQKwFcUE2QZTMSyAHVQyhlyfqnUGUcr8ejo
vQACVMVwfId+De8VWXoj34CbK980tdXdQg5Pt6SCGtsnS+OHdRxtGo+ZvOxsE01dUASNkZ+UEl6e
LvuD0E05QZvwrscIydm1GBDmipnTswyWutMvpnI/gAQ0EO6RgKpq/JlmL9yNdaO2dT24HPxDztgp
J4F8Jnhia6gbHcaESEfFHMqoDsK8/2oX/M9RPH9RSBFiL00in4bbF3iNeOsyPsAktYrtMFlrc3Zt
U8XAiLPxspS2ti7H/kEjc9GiF1bF6v3EBTyRUTDpIgoKzWUxsoCaWBuy8tJSV77D1tEZnNem0DVu
rm5L7AlqBL1jp44uGgyydv6fHyY8x6PDC3/+e1uN//vfG1BNUe8oi5nRWlpVgP8RUxDi12RiJkwA
3an/W04qCQSr/6MWkdbgXvTdz2V6DKMRnA/VD77rDbT9dGN6JDv718x/vxZOAAAx0/lV9CK+WnQc
FcYdkqf7imMRssFQVUE8UZ6tspGTLMyurYwGVE1WE+sEZXqKrt51vMLgUe1JPYE/ilaOsJOge+BB
ECmuOW/N8xZDHBQlVYi2QUBhnixaVkrzLR08+DJ27vgpy4I9GlPht6k7XpSGPsCTZjy0VT1sItsc
HxUf6p7S1Zmmj+Wrior4DMOTPl4NSBUr3QiwddPSVMJ3p+zp3hooP0vzxAzaO2bsD9y7cI8K+yt0
5jcDEvmuqzkgugV3IyJfOtoR6XaboX/LBEAFLW+LP6/TNak3qHdoJDhrRXMdJihr9GlcwuLeRWHt
SwNFqpvNfZ9gjea8tfX07ApesTqXWvVwBHw7V4kiYB3hBQv7AGbFRWP8Z2GTpek2J3S2I8IOP291
+2TQBOOS24LNWTjaPIfqRAkrwHeVneysPbbDiEq9wNqtHaSPMSwyrEfsWBW3z6s9p9QuavZbZ+Cw
t/RSHOtm8E7AcjgaW1185KYwkmdnHmtcCojAE9BoiTI7mMkxVum0TRLkQE78cl9oZbubB2jln5bM
l3fqi8Q+iSsFjyDTmEzpltf0n3nuqETiCQRPJvXnwQRCJxN9r2rzuvTKOmXFDPgOAMJB0npuVQhK
nGVGvvGpe+bODXOkOgnoeB/6iBMvjMBoVMvwx5Olc6MTUyCOgcz2Fsac3oC0Esm62FWALA9VCi98
bLz6ig++vK9fDdaKXfxPrC23qo7Nj4mTHN2vtU+5C3XDei9vzx8mtUc6++BTtNAhmdQZztiRKtJq
EDDi5WweeZyy2qHH0Ypk95r04DSTSUuRm206a9d/tIXaZtgTT6jA7aXJzL+9IYr3jYUFMnPICYm1
xCvROoyhUdBMIaaxsIZQBsYC0TA3gSaz62+L89A3PTRZqCX7NnYxHFBndggpJn8YWL0OiYMwAXzZ
DcwcO4kgfvMiUrO9G0W7jxb7NXZ1dfZUMuzoiaLqOHFW/BlOtRnN/2xVHOlZlsZbpTX9tQQJgrU9
PFdOvZDaFm/x2HwPLeuxWCvqACk7gvnh/ukEOoJz6jrSiyjTIKtZRMxvUdMsx47rGY4OFqQoSU2c
HSX+fD37knMReG5c7RqBe49BaL+omMrrUnxM0v6deda3W1AeAJ2Cht7pnZXgsu/yeX785ysfNbzj
oIyA/YRaeOn05Wwk1q2nmvEQ2zFj1wK+2S0AGBKuhwZqDeWHLvVXo+A8Tuwvv3spzpUpxXfH8u9c
NvV0jqymZGojSqHTE8Lebxpk4BoMSskCV8hDefS1Lq+uixrcI7WbB/zSKRQXfmDYTyg4My/LGH4k
YoIRPQDlQ3TOz/TdD37v5O2ub+vsklld+XAR464a1U3sbIsHllvWGDH0GjB5SOh6AazaG1MA0/Yv
M9Ste2MsOldvZAcMKn4SNfU1drDJ0T4LLyjvYJunmXbJ5iBsYWLrOJJfQ4guyJjsEqgH9w7Cjq/V
JeftORTtaNzaNlKHSBqfjaSdRfdQpOOV27+6epvFvrP6UQ8sR3Y8XpPSGV64eLyLbYsG1ukwB08Z
zqIQ5eIoR/NbUN1w5Kv82rfqXRsIRq2sojZMYODW9i2XK/bVKsuABVdDZQvtDvGsXcNmCuZa2ceh
mIsL4fBxm+jLvEvSODrU3AKx5Eofh4mvTxpBWgdFvCdnuF0kVehm6NmkkXgY6yhw27mnAaqGf+hb
qar3kOwlz2u2wGNZgGJZWyV5rwUnUtrCGqe7Ej0m6ScMHbxV9ytMR+vF6M5i2IkUns3zR7PI+pJy
+w2iSTF+zjAsY+enUWP51hqcD4R5N4yWlg3NyLHzsxoKB+9Tqzl7hfNyz1UZXTzFUJIn5A/yMGMf
Gdk/XA3dTgHZ3MA1Z0XfdtcO7smWkxNFO9miH9MRD0BjpGfdcVklwAOyw2sxkZ2Z+1OW/As/m9hm
HR0GD2NBkg3u3a2Jt2LTtfSY9u04qXC5+kQtOVGD7hxwnjOsZSqoSnMIpoVOdtt7sy1Rv9j0Rtmr
j81uor2s2RVZEUa9SjYOf9A8AZopmkPDXQyQjWK1BQxyJ6YKkF0D6x4c0XIe4l5cPbP+DHtn9sMK
I42OENaFbOlYSKKbSgRFlya5II1MF4drziaoW9xzp5k/TlyYD3txD9FIm4JsWc9Je2bwIjiEIyPj
ardLYwtTvgpURY1nWLBIKE1abnunDneOq497w1D6EZDviVPrcGqaNMQXtYgvNwFfDKKkzWrrI8tG
PShT40ESDM6YNp56kuNVUaKpN395GJ0v0u7KLdCZ+ncZW1Rq4PjaDyDIfKucUN5gehZ82sJGu3tu
pKJyP6GG7ju4iKclam8j1KP7UiTaTnaWfIyNkZ3bnnYEzqgPp0nqT71B20g0h9ZD3fNesxkSRBql
xb/rf8GmlOwrzoMTHjLu9ZIEw9MGqvV8yay449FJJCzPuD/MbJZZn596ra/eqAlRqB7P8FJYAaoE
010SGyGnhht/DGi1otAo7huQXl37Ug8hYt86awzSf96MNFF9cEWMwdwJYy+4tojoVeXWJqlx0Qc7
f7Mb0FfuanKzuzz3MeWW7LOTjSyJEcfECuA9UixSCdbD1iwdf1/W9ETwhd+yPNo+k1m8n2euWz66
AW5zjcV2s6hihwl2/mLyfWBLUbXTfFh6+I1yvnGMUbwSPpxhuUcUQPc6eSFkuUe4jldqgFKZS/0U
m0X6ErfNDIqRJyEvgaodMHBDzaWfR5wu0hheHtqD5ngJOwDylumn1Or2e5Ejznt2/F0Jnr5Dlteb
ITw+JZU0VO+D6Cy/VDcLGKQv5PgeNfnLMLqBskai/+wozmuiMvW4u5mINj7SmDjLqNC3tvaFMUo7
UbB3SxfNukZl/rEk0zpwk98KdLP9oxzLerSK6sVCusFSqiPTUb93hvkvqj92yfijs1LBPpC/oP4R
45/q+TqM3Zs2dBDMCJwbifrsR1Xt4Ncbt5DN1k7N4/vo7mIJB7HvE1ofO7MOEnOt8l6vde4+Fokg
sTexAL7qc/2rAXEf2VF4DHOC6Ck3eh9IhHZO1rvY81eqYzUouHkFz7gL4LTZiUBbD9NNVrW4JWsK
elX3dUWWgUX90QS8nhn9cporshx1odgAoWli8Mncz5S+HeQ2mqRt8P2REDeBRSNqVMcLY/Hx1BLk
qG6t6mnxTNuFvKlDA71jdcGcJ+hnCRETVnXev5MsH4XKtVMaiYCF2nBgp0zpO6NIMNbOWzVxon7+
sI26/s+vWHbyiVveZVIGmcglMm7C/IX/Yr6SPHH9JRFY1r0Zt4VWaydwihquG3I1rU74WCtLMhE0
CjK3RuWd9/RNH/Cfuh2XSC8aihF6hYg8khqeZzKxjkkAY6kIKDgRaHYcn65PMpNoN7SES1fZ8HnX
X6UE2k992mNHTea7SPr5rvf8mVLTwcMmeXzTZ7lbapfaHTQ1z83rN6oUupsnGJ5g0kf6HF/Rk7+d
qrgsXd1eFVw/g0HonWYgdlZMKFXXH20wNC/m+kNTuXXIZwCP42xojJLjNWaEPoMTMpDMiQc87w/O
NAeC0IrhETVcwlK7jupD0/vwBpwRoG079qcm5+aIfR0VbST4U3bFVxbjHckRHwhud0Fsa1Sjl7iO
HUmxTl5o+h0l6NJW7TEca1QYbYaiXAqYuxYgG5GKayeSa7euSNIwwdUd4pobrY9w7OK9hF+/iUij
+KOTEx7KlHUlNErd3fSzhJwhqoo0HFE1KjZF+4faY3VRfRE8f8szno1pb9pi/p+3HVnGPnlfev6S
DOFiE89ws0MAGQfdiBsaiTQwsSi/PPxiotfGpXMckBfNyN6mzHeaoEgKHFqAJaK526XuGy0QCNvI
7yQrvJ20THiIDrC1MfkTY41fMameX2NfoezHIbLwj70Q0QmjYjoL7+/G2IfkTlk34d5d6BLRVyir
qpZrbpmAHormtYsBHmmSdBV4LpD8Tu3tR6KmY1XXx6iW7zFqKCqVwdYpmgO9RnpqamNZIbi4Cuxc
8B0OySRj9HZLk2ndJT+gdye4ss6mn90+0Lw0ZBANmysaNmzhKjlD/6wvooUC7misY9ZokVJi380j
TXFp7ZI26f+d+2mfdE36t0icdWdjeJvOAn1ZxfmANSpnYi0rh2u+KB7UDEGgNphU0gawdDj+NYFL
PGspZ0ojs6jEwRkVwatBqxMA6UTqMGmRONkZkP8O6CDpSl1o39yJsiO4mcdk6Gmo7i4JkTgOH6J7
JRwu9paJaaFb8EZnawN3lJaCaJb+Y9chti+XsDha27eEY/RLUfa16XS98pWl2xtjqbNT41GiaXt6
8V664GklRgVTb93DaI7dAa11M4i2Oou+uExhb7620BtggXygzdkHvp7To4pLnQJeHpT6RCYNsKQR
UEAw+u4CJr5YL56oiv6VQKHf0//F3nktN65kXfpV5gXQkQAS7pbeUxQpU3WDKAuX8B5PPx/UHdOn
6vxTJ+Z+bhiUVIYCwcyde6/1LWY6GzWNsMR8wd9nWLYuA7p5DakgVqLP2SZk3pgFxJzccKp1q3LS
O3D8D5jVEAm1ZV09AXVemwjLHlWvYtg41Qu8VXn2A7s7W7lH9yesbr7y6s8ubQIjgZEhSlYWx91h
EesgfNtgPV28lfBou2fVsL81hfS3XWg+pGcE16mdhhen1D5TURBgJuBSe2GUvFA7kuFg6u+qAhhR
BymdpL5IaUI3As2wQfhML8MVlXR9yba20fHxHp/oqyKAbJoXuArWw0h/apb6FHAiO4S5PDhDrq+H
nuxXukOo9XR0+ZXWINxk47Nb9Ps9n8ZF1VJojqT+bfLeC7eGlk+7whlpN9fhE2tIu4yx8W5s0NFU
//yiUbDPWFULdzQONTdeXu/CsL2mWdcBygUEdOir/utoBRP13HeD63EYNDS7HUoUzQ7lOpkt8lWA
jqtCYS9tFKCAWN/yJNpbyMj2Dslw29IJfkSJf6zo+u6VkM5JuV5FeFN3r0zaF2UHqrZExHZsVf+w
pXBPoaZhl5qViR/juig3AEpUHs6UXjtPrX0c5/HeYNCalopTX8CHbRc1jDpKUyPaPaoRdI7O8M52
lVDECJTJfPar4D2ZQycDI7t/LFuqFBNvRYqKoNHdLcmN4s10k59JbaTXKgneHJFa14T5WBqpt6jy
Ac42GeYEPLyN4b6hTiNiteiqc2HidMAaSCS3ey8jcaiD5l4nKL7Tur7ieLC/onL/muRG+tnDCb0Q
kDXfVJ9wK1JKFqJOAEojy+dAEG/twE45Zw1y2eDnfGe1eKcu9X5y2T6VgcVYi0PsA1/+RKCS/5kg
geFAewS3Q5V469GgzqwHz7iPJKlsiwash5ZWuKOERpBOkmF0kVP5rmfkMklYBozri+e61rdEC2Ub
6TbRMZHWD0KbW2VSf2kESciBs4nUuvfCQsaZMhPMPTN5NgCzEmiEkXk8Sy/ZpA1q+d6m+YQ6Ef6l
Uk99EJNl58BC1Zxu7QR1fnby7KkIwvY46lCZwg6aXKOnZMfzG4gsW9PmTw+K9Bhf0YHWRjrtsJr0
ayn9r3yiwkNreWevsT0M+9YpFRhWkVYzoLLumhiOQws7L4PmuY1Gnnj23jK4I7KKzLvESdtTPdEw
dvWfZm/3L3Q7T1NchCSfsbkRZTScUq1b6bP2Rnfs9uHRh9vYXQpMxLKrBZG47UW4vQZkhJTw1nwP
DXs/RSPjBMLSnjrGNigOj01FtxPfRwzGoyV21a820TAlB/IAWfHpmiZWK56Qdn1n+PisF7GzNUaf
EUeobloYX5nGR3jiQA6XnG63lcqJd/QhGQ8ZehFLBAbcaMmwCN8JKG7OYV7iPclisp8dtqR00Bmk
VON7TR8uoBXFJJvWoWsDmZ7HpljJEESSAb3+GAqLEbE9fWK87PnaAlm5LkWmb4vazJa1yA2iPShb
dhJTzZJQV7EuCkI3QCfBpjYVdUvULSusqyu/Bq7dYDJRBEZ7/nhkprCAL2IerJEAJT8ET1JzaQMb
A8SMTd/Om0B0J52B/brpIqLr3ezVISwxuDlu3e84PMJrTrl+emnjKCiUs9PENMO20mAnNDr6vpUM
56zlfxqYIW/Y4Dw4MAoQFGHjiwn8Olo1wbHqQ5Uecwxn6DN3XkyEOxSTiyFq3jJPyRudu7vLcaNi
eHeQ5XcLtH5ots7aQOjCXLIH91AeBCfzjWbSqtTxSiyzoVrS+s42wglvHmykNc4PjiOl+/bRkILG
0DLsUnLlp1SEsDTO8ac6BI1fuwN1lmnlx6Y1t4Sdgvx88tzk2cqdb9lUzWlGXKxaDuO51BDh69lc
uAmtP9TAF2kv+vW7aupvI67b7cTncEXNlO6GcS6vEn8VNn0Pibb7UQ2i22PUTXcl6Vv7VMUV6ewQ
EDkiqT2ZGhxvQy85BlpHnl2eXObCo8p160JxR1fKo7Foar22Fmn2A5LYrBA3t0zFe5IuHBXiAw3f
CfxICGODL6ubHC0D6Uybzg1PbmsyhshRagyi34Qupu3KGspNmviUDyQ3LpDp7RLuxK3HJ+JA/ujJ
0KxvvsTAmzB3WUidRjqo9YUdlnIdW5DMsjEbjozjfqQORoAqC1iLM341Egy3WTDlMPOLZBcVVXMK
QwcYjs4aQRftUya0S1NO1iHpSusQuBZj4BF6VAzTYsWcKlzGvs//Nm+vltZSNqYx6AzmKXCPRh/r
G/Z3KrukZ/lqeqhEgjiloGi7dWz6+oYJUbNUrhmvasvlDGUCdxO6PpxciUQBx8Le01B1S7uHGtbl
9z9bmqAR/uarMrknKELwNXhs0obg53/xomEX1Fo4aca2jklXYhqtgMEh+WsF9h1Tr75QqAR4CqJl
rapvtmrN1wl9Tt7olz+/EudvrjhJ2C/6ANtEbyAs8dsr6Qn/0ocW/eUIDrCRFUVK39L4m2IGaYy3
ceWRirbEwVTuPTQJVwqnb7kl3t2hs14T4TwMFvkFYOji0EayuRuJ+6lD4PMFtgFxRaGTPDGNkMcE
gs2xh7Z4D0zzmnVt8tkjkGLVBVZ8qPDer+rSbg9Odoy9cHylGUCAeCbouVTBuazx6UBIT67M95zt
OAX3AmVOwQs6/vehKZbE2aHy1QEbfDzkc2qOXzPepr6DxsUL7WgX2nl1hv+OMTqbPiWRAA0WwcG0
neaaRBoUkQK6IIR4GE+90LeDU3cPmM5o3QdY0ANKkqUU1TZJ3OHYE694+XhwEo38FxvwBFVpf1RW
9aXV/GYDMttwhmPtjdOx0Mfy8PEW/n8S6ePPJFJuWnyC/3cQ6aKCyFiH/2uZI2T7+iuN9N9/9z8w
Ul2X/xJ4Q3XH0HUAogJa5n9gpGBG+dGM07Qt24Cy+R8SqS3+NX+ATdf2BKwMSzr/JZG6/zJ13YJC
aRiuwMsp/59IpL+uFCBOOXx7NNocx0R0x4v7daWgYYUxDkDTo2S0jxC4nC3QenIh6fUVqoRFZG8B
mrFCU94DfLT6Prl04UBSWD7rtSwz0i5JygQ0lcSpRLFTbzxpJ5eKuceiqCHeFX01ze7kYTX3kP5y
xZ/+7a79BUT66/Iyv3wH1yZkVpvIRC7LbyBSs5xyF8vJ9Oi7wlwLPMUrMdXDXs4woR7BxNqnkcys
IYLUVCSKnZdyh+NA8UQaIzwrYy1lHV6KIfoa0KNYxDVDdcRW0+rPr9Qyf1mSP16p43kuV9kybfIP
f7PellDrVJ5wvPXsJjrk7dA8F2SD2IWe7zitZCtiBIJ3YRK45VcR3XxSNV5jonkzATHM67z3oA8a
rAGMT9xZfsgZILkSP5gd6RC9CSkNxqCFdVRu/I4KIV6mvb3jfK42QiH4ncyuu4+6/FFVW0grS31I
q/00szT11Bp2kc6AEaQS4S9aSr8dMiFbMBNOJtjNxkit7uxDWwVJs4Vsgy3S0uqNGHv9QdWxb8fs
Cecc/eDayJ88vWRo5IcdO7VNKU8yxenPV/PDGPxfs/V8NV0+LzitHZv3ndj5X29bl/Qpc2iDWX/Y
xk92MkV73QEWlacIeTo7ILwo13H5R/63sCnEScvLJ4zB5Ft0bvIjKTYGPoIfjQqu2CjWdayDKogq
pj02fjwTJWhl5BC7CkaV0kD2F3Y9OoVMcsye8ie8/g/BPPsEJ2tJ8we1IkHnNMRxi2Jnsx3eoqDp
XhCd2QXBd3qRhiu7Y88qmhvzfaYo7c+uy/P7KKpqD3xwTtMlQbZxtWFRtps/Xy2L1eIvNuuPq8Xn
G1M6RGSPD/zsf/5LORCkRl27kk3GUBaEQd1Nj3GDlbHDSzLYZNJjJ3oTYUP9jisR84xfbD1GzFKQ
WmGPZs/oJfdOLjIMlMA77DQEtgbUnoCCko3iXLRNp+Qpalx922j1tBtVSperi6pTlTkwU1MEsFjT
8X9CXjliDtU2icBfqXLyOKaicR6dI0OwmaFBvd6rG37lNTtocCFSas0Kmh+qEN5KU2uHMrF8Kjbm
g0A+4J+BBzugc3MoIU+yl8XS9bJwC5FuWCd6ai4IGIKUBOrke+URljGpyUc6PXz9h2s8rzS/3pGe
qdMQE7gGTDoUv13jUZSDIaK8fhDJE+Mh6sQ5nuzkOIZJtOKcpGe2+pLG+ZoORnKu7MbaRJ8DZq4/
h8HZh7EJJCVX74Mg1jk06n0oDLGWjNMeZUNGBrRQl1JJM9dtlOfvWpscosLmBDKHeqFhG5kmp99H
WAmLMo7lffgitcg740OfnV9VcmiauF3rfpLuot5HLSwYZ+iuZ9Ffd4Nbi+WKkncw1z3tk+UM+FxU
PuKEvu5e9QL012BDq1JE+C5wOaLcKMkIR3y4ST2bZMcI4FDTOcE1Go3rn6+s/itser572YkNg2EI
1GwWz9+ubEOpWnmmqh6qQHGUE9l6VmmstrwT+SqKaasbmt0iKvs05YY8GaUXsK73pCpyTF8ZA8Ec
wSDzjWT6+w/QBwOO+O/vuuRdh75lezNU4bdVvTAEjfg2KB5BW7qnMkyMO35bbf8eWbm1bVFnKD2N
kbF7R9ERaUVEkLNuwwEYr6bAZFXGTdLV7eUViAi2hNCjfZRaEDsA5RkI5DKv/k76SXYcFIQ/Rm3P
PbEwpa9ueahV34J/WCr+jcf+7T6mehGuhRKX1UL/bUdNWEuVi97l0R+8smjOsEXG3QD/CBJhuIop
3tcNXWjUkgTzCQtpBnamvcc8g955cypGVVzJQCGcRy84li5In2qATOFFylBOvOqQ4BiTKARPskYu
P4hbQAd7nbraHT+zpIPTZc8URtlz2Y/rEhY/ir0iZ6TWJ48x+mba9XuJ6+LUkz43dc53XmD+7gZq
55f+nFIH87o3HUJW3QglXkZ1XtDE1QqsRkxEG61/zeWgv+r5S1dFsxwKBIzl2ZfJI2vFxOuZxuHP
Qoj6YivmKcxeN5NkwR8Y1Ki8J+Z8yJw1Fty2IRu2rE4fD4IW78oqyxoZS6jOiZMbxKCOy7Yl6642
69ey6pn/uHhg0BD7q1LGHl0Yv9iT+oGdny5pVTO6b4I2XodDy/ctS11HISFLAF5de9ZIkq4WNQi6
p01Z4g0w+hRkq2bs4yDJnmuhrqn2bNl6e48kQWJxGE6r0E/LdRiHb6QQQVXSooczYO2u9B7CWMuG
TajwwsrXLYrDJN1PdhQ82gZnfNldJp6IzqyOoJO/DKQ/nRjroE/2RsLEW6ffSQUfKXVqcqdRDnLY
lt/HosWTkhCoW8XYJFVjkjKC+h+5A7Hkwrho6I1WChPlXhupOBENbXTicAjXbQ5dPEGSH3z0Lr3Z
ssWk+p5UqlVVDK8pwyYVt+VLP82qgQayIXKeVzZW1gISrjVVfMdm0MI4g6I3A3fIet8btLBWIgN7
2Zi0y8kOJd99IJPY1fwzpmFxcGDOnJuG/MYqYbzZ23V/iuO1REOUaPsgh08QWSiLqzHslmOYgeGT
eM8kg4KVZhbQGGckY1K2XzrkuxssGdERuM9EayDTdnxWA5MjXgm48sAZM1Daid6w8fIPa+T/sPtY
0uSE7TkuBwz52xqZgQ9AE13kD90Ox0MES4Y2B/bBSSe8qMu1s15ExNZzoUN0ekdSmdWSGpVtcjKf
MYeDo9CrbiGKvHhNaJX9w8v7e5nOEJYTjmA1N9hVflsmLRNJlRaJ/FH6Rbcfaq6nK/OL2YekIY1D
fLfNAfGHju+58Y9xAmlmYJCDdxfB7ATy1LAeFcmRl6SPsOsqWSLEYG7/55f5EQ3w29pHWakLz7QE
5erfqsrEC4FgQLnrLJRiRf/BXWDaHqrxDlriuyh1BKYy6+9j4u2ArGH3hqtNmgG0UIYgB8sZ9SPR
YQenxYoRFc0PXTfVnhaWsQK6uSczkUXTTqwTQ95tZ+vmaSgFpig2UqP1Pw+BXV5RHTlovQKmj04a
nC0zOOkmRXuYow+Kp1ejMKllIOuTdSXjT6M9TgAlLHXQim4XdwEqeOX6UMJL0ohb5+qSdPFcTqRn
wjPXdkxIF7KAE0n+LbyS1rW2SmcIQb5nsvHyfmtXtDntxFxNhls+eSHxRaUg0xpd8SvM+5/IOQBE
a5bcZ635PZCNdi6K7KvZ61DxAgrYoJbjeahD/YgEdUV/HERfGD1y0OFrMyB5y2Kvu2mNcaqNpl51
SpMr5J7ufrD611iGvORKODgzC2eB2zc5xmZu/tPJ0frb1u048NtcDpCm5HD0ewaHwdJdACwPHxwS
YnSzfnQ0wzhbTl6trlQPauRd5X1mfDW/hhAPyDbBDYbuyF52vS5XdV8Zx6CKrJvWQVLrvJs0MuNr
PGGOA5sW6HjeGHIil41a51MYEmo3ktDwpJiZHRsmoPgnhqXLevam5VW5yEXef9GD6GYHKvvZ9zDK
/eJdKNG/ZBDhGb+72d2B+rItG97u3pmcCzqelLKYmECCdwHDVfWLV+j6U6+a7tFo9koQOvrmc6Y/
GjbAf2JT8IZp3o2sAPkkXW2Ftkm/x2Nh3GG91UjzXMIkU8uarRDWDZmTddOLYWZhh0+GV9o3XI7R
spVljLIq2Xz8KcJSrVsLjfcwhBaAvPlvRtrAOI12gZcG5laNPWOcLBU3TXUTP/Q+N76XcP9VydGd
HxwvH3JsTFCDnCr1t5VFg9QpHONbT3adxKEadMYdykrwnA0CRB7m+M1geeBKcW4Bb9Q/GXCYl6Vb
cBta/cVHZ3FhIwdQophcuFlwtcUiG3IS683K2Nr+AMM3AtImBx8jrumgjCr7ZxaddB9V0CFIuyXr
vhXRJe0hamjJFF/aNtdPsGkZxKDGNAvHPjZe9sNyGvYS8i837CzDQUY4wGP1tazz8TXUnuHnJ8Ap
Sv9UtUiDCte7CLQXF5wrIJChPm6b0uC87Et7l+oku5lRbS5U1ucrpguoPuvM39FhIbshl8VdlHSX
FUnmOv75i8UcYWbQwMvy/eqCCZ/tymSlQbTQ71ysavsigm06dNyuhRj/Ydn8KMB/WTaduf1im9jv
TCJKfz/6TFmsDQnW7rtl9R4NWtGtE1xEKxDMa70hdcQxe+saIdvfFMpK91ZabENpNe+t7+KnBZIQ
MjW79YoAgspO4feH2muRxM4b6bFnlqn0+1zDp9Gnzk7se2Jqwd4bcmedhi+OcGvyD7RmOJrmzUCS
IDvjpWvRyul13lzSNoEOW6EU8Dr/rbbL0+C6+y5g9i5i7g27zj6HvVg03ei/y7IKGe4EP4y+OsXI
yV9BFL2AmXgLA5LGwwL3NpEgybXO+i8B5BB+nH5LnIPw7sjDjkbQindCVJ/dkLk0pVPznLsPX9Od
f7jkc2vw13MHw1IOm6DMTJui9PedykTrV6Gid+6Wnz59YF1hmQOWcjrrArryVObBALwxyjato4tN
Sfdsq3V9syg609gnyQxbV7F/ZNyB+2lMcli54E+LQVWbUKtBMkrQKqPr7Co275XbCXOrK+8+GWO1
+/Oui+jkb7+My00zc9kstkPxt+pASkSOZEw/cl/caCDJp6TARGo42vAuxjHdN46BhifsSBcSaj8x
Kf/R2sYl8SIDLqzZrAmTyZ5V3O3CRrS3ujfD16hczp7pBublIo09BIMFCWoteSYX0wx+Rpoqn9Dz
QEiFmXTywnA1pKp9bTwN8ZqZO4vKZjgRc3N/dVv5FYZ6vvTRm4LZQC/TLqF0ZVfHfhaZIFohk8FS
pEGymtow/gpBGH+jDD759Sg2KrGhoukJCcRxdIHkGF46uZFF05+JcgsvrO0/kjRp9pqI4h31MWAH
SEAno8HN2KS43O207G+lJ5aqFu5e5ILio0NQQz/xiQ9DuCjRv12rLEG5AQeWyX9nMa7WoyPivgpx
RJ5xuhdZDzeupwnmU249hkRLDihTfTjCOZYbvWnPoz3US+YSmMJabGfSYuKgKSs86EZOWGTaKrhB
6JBa5Cg+jqmmQYXIWFhLDeRFVdt/83GpFGVpf84L9ZSTKHsqTFu72rLTrply1rY7VRu2GPYYQhJe
bDJ/lzU07X3cdt6LEbagjiWN5RzJFidO61OXhPY77MpkkxFLEtbMOFlbrfdUvjUy5ggZ6+Ou03T3
qdOY6enR9OoiPaHixyOSPKw6vhUR8v0FwQjNbKYq1gWbWC3z8avV21+sxr8R6OssLQe5ObuUff14
IBj7HiPq2oZ0Mq+tKqLr7OgRVnjNPSO+T36U3ANt2rOOM6AmjAwzOy4PJ9W9N2uYDZ3CXaPCJ+Gl
7DiRNcFRt5Lg+PEMrEWA2ibtl0K348NMZFoqrXq4KmxJ0iBWMw0KmgTZuDBknm5tp5rgh2CeSexy
2OEDIgKcf/qdpIcvpFi1C9MrMLaQyfqAm2BD5ORI64h6Otvat4/v+GqsL2jju1oYV6jX+tXpv9Gv
hpkpJmnT2xmvqp5h8VWlHW0s9ghueGb5TM2JRpnOE6rPWSzIXEuOP502s87ZPA0upuz48VBUbnak
FuTgV5gS0RYekmJWy/jdiMv0O6Ek6mQUBsGovqt2QDxedAygOMN4+Pg+7AVaNkbkbchQg4DSse0T
GtDdUxOIKOsD5xrPFas4zMeTquz+wpR3Tlr39JXOBG0PhFaHDm82W3qF6KhmeqqfGA+VifHajDbF
elP5D7sDGWO1MtrUek4T1OyD59hwYC+Y3XjwICFj7sweufTcqwFm49i500l4mXvNaNMvRcUp0xNw
q1FUwK6TwKimWtNhOxnBvffzk2sjSCvztF0PH2PF+YF2qtg2jK1dYDxbJsoW3cs8v8UjuEA3Qhdi
QrLj+g33j4emN9aaa9dPRYNDzE1HMofTjESsvreRJ/PgTaG5MDSh0TIswpqZjKroHLo7xJLyyhKD
43oI1Jb8c3nF7pesCxxa86GFvxaM5mnCb4IwrDKy9VBmX8quRX4X21+CFu1ipNrmUiQvoadodefA
x7AtF++5MXMZinw7EgMDKzy9pRzN3iwNrn5epCQE4KICXKmRbGJp6QUFM3NRM08/C4eYCr2+wZN2
9o0+Djeh/OGGuedN9H6LWwCgnuX3JxVG8vzx0Ca1PDf0/SS5DEdHlCGWX/JMoBmOyyFw9DfUvhG6
eNV8y5Nw9/FDoFvjPlJefjOnkhLEqB6RG9WP1CKEiHjDlQ3HdwXHvn3260zsWwd5Yz1/iXyiexa2
2kAiNPZFAG1FSRgjTTrhpNeVfvx4ZrY1LKD/fv3xTTtr9jab764tg+DYzw9oZ7QDSinSmHuv2eAO
6aIRAmw/Fgea4Z6jbsZokJtslqewqfRL6HdLi/bVKbAa5yRAEHeLOI12w6HshXHsEPpcPx5Gox6u
Q/7q51V78XqEla6sRiYhdImbyfjmmzp6SG8TG0b9rUkdKhwTt1Xd5fp+0nVjZ3uKQ3TbzvZvdnjO
5R6vb2Do7SV0XeziWLvFKZ8Mda2YSJM7WDafUx8muJeT2YSBMN+VRNKerQHvXYal0mXysAtjn3Xf
I+bCyrtxi3BdrUOy5k/WbGwyI/v2cYb4OFZYpd9zsfJ9OKWHmiOe4WAwQJOmbiWsoX2oyy9CTOmx
4iYjWExzl848uzCj5AtHKhKkORn1Y4sOIIwp5hbZOB2McbL3uk2CGI0I/Ae41/jd8vPHMy0FdKZs
xCYSQ8FNWv1bEHifc5M8qX4adJyD7bTBhD6twQTWN1TGHZOy+EVhWWWz7CeEa1/NKU3viSApzAyi
/KUqmp0Q2jVopviT50f9BqXlsNIGmur43en+qwnmojC/doOZPOW5/yb00jlJJ8yWrgY7hshNIhgC
YqvLBsy3AcblWZVTt8aVRvhgoJDhsQ1s8UPkZ1fnzBYgfmQOQBRcXe17wwQsOomc/MDo2mdjCz2j
NOB6iGrjt2Gym1yYcXDRkKNOo35vJFnbZhdpuyQVCjn2BFYya59ANmfLbvCTb/ThAdlQf8BQL+9J
E+xyZ3DeB0vjRVVq46ArOzc1ow3LNL33LOrOnitxR1UgCWb7mDm7yaqswgxkxnJRumH/hKw5OUAJ
/JL2MJ+sqV5NysEN+38eHCILNlIvSYyav9dmBpZ7y/X47+hsxsq9yQpZ/8dXNJMRdKb9D/oi3i7V
GudqonZaBkbTf4K4e06y1gVu28pVQg3ULSIE74vG652NjwQ8coz+5E8KC2Cf4KfBrPUWRfDNNNz5
Cz007RlgA1sDDv+/n318r4jKRRlWQPZ8+51VnILAH9s5jSr2Mbc6izYxrdecg21ktdETqNY7ei50
pZ1VLb0sqp9N8rEwoeI6tRSZe3GB/wHp9Py8EaGBAgoxaGgExZ25PQohuiffoqm+Dxr4DORtBduQ
W5+ELA/AsahaVgaMtx96QTqL4XZ3yHvdXdccLHTODp9d9BJgzViMYZO8MqptECrHoCFike4YnOc7
oAMEkYOCfopDzV+PwMRXUyzqNZNmDNZBmL0kOYS6AQc7JITCPEZGDwt0iAFQ9Xa+pWrV6chjSlfe
9Bo7g35yfRrARoCXww2Nnmmb5Z4tXZ0zOilAfnBEqb7qzr1XDrdRBj+LbpzfaHM6w+Xih0VunIeg
cp+UQJg3tkm+8JjWX8Akio1ZREydkC2+FdDXl1HFQbDWPBYXaUQ3LIHo7e0JxK33QEPL7thpTwKZ
0F3zbG8lkirdkDcw3ZzWYkRuTpCLx/Tdimu2seFnKVJcCwY9ltxtx23suO3npZ9M+TNtkpkaQiRS
EhCFGOb2e5eCVXUc3bySg7oy7SqADEVP2eA86FLZPOF6jLcVMNpVXQ+4TFKNGQOZSDDonFOBg36j
jxgIZZk266SY+oebt9txKDrC/JqFb8XdOY5/GmNrvpStTjdpGLJrQfLE3iR6fmfmSYIQ/+sIsX3J
ycV5d5vwDdWy9XNWZGShvOaZ1SyjWEdv3pA1mwb6+NbbxUWWrXNrCs19nprAWTVDYC0RqVlMDSzo
Ycp9MYjtQ5yX3RPdqE7D4H/Gf/Tig09+6xhal4PufCmI4VyUls9O0oi7D8jhrnfZl5625CCKCn93
ceo/jlWKtVAoYjjGUHxzp2bYpcNrmbryldQ0fY66wmMCuw4EpcoYi+clV922SD26lG5jn8UUDLvJ
hvCvTCx9sKM+2woXlmjKHnW8qp7/fCr1/qbX8AyEOSaiEsM1OJ3+JoyBeCmZjGb+vZ9EBNshrhY6
Ps6tWwN2N6i2jlFJJI5yOsoJTRfHIfYfpVT2HoQpUAsH/rIUHBeLuAYaMIUR1mP3Po3p8JZPFaET
bXVH2pLvEx/6d5wG3z2s6UsMw0BFZJ7cWKqPrjYXEICqLw7+qlWWxBZWM/4JTtJYHmaOmojzXUuX
eae5TQxdqD012KkPzZQWyyl1TXSujbtsE9ldK5vapxDJMcEqRJEFSUeFkGjzBuZtQUTXmXbUwLxd
/+72RnsNouan2eFV527cEpib3twpTG9eiRcCg67afHz58YMwj0P0kS8lhz8kkIX26Bna7gZdrByG
1fixNG+Fj5BGK0a5WPms3VVzjyuzuVd2VUBlwIuFKoOcHIvARoQ/w0kP42Pcj4r1NZQnzeTBtWSw
In6YPClR6EcYSIQIdmzohQEmNowABcWc+OC4Hf98Q9jzG/5Ll4sbQjKLhlQvhWf/DokvIz+yEHV4
d22kW1nZxi2BR3jodRO3mds+aeZ0HRk8QXxys0tcDZt6KFNOSD5WAEe9lYy2d1WI+sONx+wSkriJ
cbFT47Vuh3o7+XH8Rjd02vsMtJZ1HXjPbh08N4j3F0XVJTc3B4gnvem97dLpNo5BvwXjU2INssnu
9sB0oLiwVlqiSIOcSHDpmyhe45V9qxwPbbSCIKDS7u7hSwHQ2G+1INK3DJN6jItgC8KxRs7dG/Fu
kjUd+Y7DyIS6Av++pOjOMGNXjfVkZ6NakuCCppG0PW64Eu5X/U9D///pavP5c4WF0gcxx28CHzIe
RFokvX/vmG0uExejNEKeZk2m0Mo08XXGPRLXZUOQ3S6uAOWDlXbvf37Lrb+NrTwDTRNvOLo93nvz
t1l4qYE2LzAR3OHhrKwpjXcm2pW7ZuCFc52SkDFwNCdOFrMQuDaORvI2UmrdrN7S6PybwTZKaQA5
7gCPMfFPinSvBVrAcs2npSbVhPAPUx8ANIxsuYtUh5RHFox99Z1hR6RYinvBN1eJV0wPzSmNg1Hj
PoinsX86FUsQvsPW1NyBGOZRbRBwWfusBKgDV0ntcYjqG3BPZS/1nyrxCJUgegiy69MITRV7k3UB
YT6kTYqzXXbLOK5jco788GXMaBnR0DoL2REXxhHVvpBperKGaP8PF/hvnb/5AjuGRHpIXDc8Cj5z
fxEmmTi5OVa07h1IrrkXCXTWwotGnDvIH2RuXIspbvdBnd47tIOl9LTXetDRr9OmksgIDn06Bhuf
Q8pbB+hx0qJ1UVXld43IbFpIYX1PsJVuPfobO1vFzk1z0L58/JGp+yndWNua/jR+tUsbPNX/Juy8
dutGum77RARYDEXyXO6cJW1JTjeE3XYXizmnpz+D/m/a0gcLDQiNDrK0GWqFOcfsFrvWFF+R32Tf
a2YdcRKyo/HkL8cwL4wDwQRgMsYPuYwRzJgQ5xjIW6SCAy1/fJtScD0NUWVXjbsGsTXxiLEbWU/E
K+JVIuIKNlQF9Y3X797Op5gpTfNssqK9/v1z9a137yqbRGrJ2eUKj7Xw8u//87mSzTYEBflNz00z
x7Qyyma1AVoom4h5YtMGecfgn5kA6h5d7MJN2l+MciwIw/GDdOvA43saQmOjg9x+IRlhM/lFuY/n
Ij0qx4zulQ84V3SZywAJH8gC22PbfZey8naoze1DEpnNK0lDzMr66LUdnRtMgILgGhgpyhsHunb7
7jaD8ajScXopMLYUyu4/l35XXYaIwW2UZbceAf0JDEqA9SLB7jN5hJ07xqMxwbBDk3OaBCI/XGzZ
yeic6PxvbFZw2x0VHPtyCaJskdyU9vR9JsVyb8xF98oWC83Bxiui4LvrU06QnOBes8jVl3Gqgs9V
wbVtQOSASO6DB/qO7FoHkYtoBfchar1wEwi8GJTCHDphPAk+RSxpOCqYQkyVe/B48JgXMlH7+0UN
3r8SUdG7LNLZHkr57m3UGa4yjT6fGT1O3W5atE6DO8UIwiT2U2m1Zyj57Tm3CIHP+MDWmBDdXSjL
An9fd8E06ayMAT1EB4/0knRN+DlzPeb6Ti+Bfdu/RKhpgwECs3dcYDAYZEkm71CtEDaNyEnvSOfL
HqPIPtgaIVhXC0gOyzx5KOBKj4KsqWjbWnH21E71K0ZF+5aa5mvEc8Tgl3xTfkr7iQFPAhIjmzHz
5e7jxOJy43epvuE52gAdJI2JUv0ORe0F7i+vX8Y4vYcrjUabI24Or61rBDuoiNnKJVAH0KbKfzhd
WBPATOPSkBSR6wBoSZ8hE2LVFpsaMN8UWI8SIxCMelJ2dRa+GBHgSyKzrW/Z+C/4oeSz6NqHljXb
QbueeeauJ2ADCe0Bj0n4kGSxs1ciRnAfyoGBQQECzgAkkWc3eIjlwxJWxGySg+sDG4X8Hw80OzbX
tT2OB2H7b1+UGso+M5npmS1fs2lI4FwcnaiMlmwS9GLMTQHShByQMu3h4hu3PJmyZzcuD4SG9Suw
rcVRttg0+1nOKxd06G6qHbH1hekeGofrzXiVdf0d33B2sNPWeSGuoDbKC1lY0UEjhDUXJ3/Y9K8t
c+hjXQvnbOTtsBqQqdWKWTci4Qf8wVsbaOoOYbazqwuj3aAJ0ZB/nhJugBGMKFIu83PaGBG7pXjr
VUWcr34zarAh7YZyuhCawsq5rh69p1z03bOSCiFAThBc7IMgGqcjfPL2NdM5zaGJbOXvD9rvzf+f
lZ7LUixwEO0TTOT9lon85+05y3b2J3fsn+eWOjMefYW0CX5KUuTTemhQRfVF8i0MzPTCq5WddTE2
16Akt8qqSuPJrduvZt/+G4JXemA95WzyuN53hNi9VgyXavE0dCAvF581OxMz2qelNV4b2ZIlaSU1
n1HzaCZCfBC2ZJnvyxnX8xD1WZy2CFTfngpLvIU/TlP37Cd+eIxyMQIlLXhBQkA00Y6fKs2wygkQ
n3odLpPBJwUtsMGK+j/Ish+fmJdXK7MwslNiTufGdtKbcqqKns5A78eYYZ3Wlb2Sbvk1jfAUJKja
yqQAKeul/dGxh+7gG/FPZs7TmQEe36JfPDVhQyqrSrLL7y+kiolVJChDY50HhNV2xh1yOjkHBroz
WSTlmo7TYuvZfc7t2bq6BH3FBjKIYk4grhOd/JxGcUs88QzIxTW+o1JvfoVVjraoUD86p/k5JZBx
VSke2O0QeeM6p5Ah0Jkg9X5dGpa/ZRaYP1N8nPzREwtsh8VviBdbhIxcwZmtyjSfb9k8grZPkIw7
Uw3nJnERIxgA1f3le3dAybaM/LnUEyJGpRfCf6z3CNXNSw113CJH8hkN5iktvuqQtE0nRA4tZ+eQ
MKF4DK52nwKGrxzc2v6YnAhAReaB24y5YBAxfgbfXCFKf01S56Wwqs+dHfhXNbdseAcvv3aEW+4L
Mf1qg2ZcG5Ik50qaUGEp/yxYU2Q/OOto9Hzgt+bZm0lFzXXZ3XtbFPjD9dOyYAOji7FqBrGhHbpf
Q/aM40F25XbynfjX8qQNiktlhV/DgvCzmeHExmk0vzCaOBJLCUpE0vtvVMJJcAIS9Oqw2CPyWQ9l
DMOZW/9YeNZyYgU/8kD7zG6BfvA3pCJnxUtjxkhDHui6XQS/mdhEzoyZNU/uFM7wNPPoNHHiXU0J
cclpW2JnBw8je2gTYETQnTfNxIaGDR8seq5jzd5g78LspXoezc/m5MKgpH0haCD3LNARXMiTWfTe
CaOePHQSm7Z8mu2ivlVZ3q4ZXGS7GOeEHgCodG1kP075oXT9+cWcix9qxnHm4vjFj27AmSmJcEkd
8wzAVO/xT6w1b3EmMaVYU7r5x8RPWVGHI8vNksxqa1TVjkE7w9k4cy/sOU7JZKuvCmfpHus2eYfU
kJUZyuvvL9BJ6/3fX3683t/Vji5paK5JbAF+PZhBb2pHNlJTIofmOeZxAesxVZcO/Mwl8mATuujU
0jw+UdVxrTNQNL+j0sGXnaPRYD1lwCJxU/jyuWTuxLjylFsD2EmhxKPVQXecHab7Y5586r5bhFCt
y7AukLLn4D6beYQfF72UwZT96qL+OAmTZGoKn93YetXBUiLd+OGtjxP7M35/cLO11e+TfJxPKrfW
KnCz5zqXJ1HaHMOyxxCQ2Uxzp9glJ8YZcXYOZEFXng0yCj/TQaTMLU1HmC9WFcF3QxE5Zcj3ZiYA
hzlmDVM3L77ZJ4+QowjUFkAILTtv70HKnGKU6UWO6mvsEjHFWMMnxDJDuhoFNKwIpj2NLc/HFXQI
dHY2RJ8+i9KBnuJKmF7Zup1TFtJl9aqXTydcHjrfim+/v/jKlZsyJwaM/ftCjIiSO0p5vcltuKIp
WC1WO3by0BnNuPFctpmxIXMGEc4PPzatJ9YNAIAcQjJ+DhgmnlksBbuoyp4pXpcQRH2Kmmq8u1nf
fXB8infCOqRAtmuhiEd8Q9v8Rouq0mbKi9Aonz3uZxTcsj8kmoS6uEWAITCAOsxlNyNYRtw4Yjwk
/RFtMQga1zBh5dibSkp7WwTDzs1ktOEgvhsyNHE9ivgjFeA7Z0wgXVxZdKGoU33ffPOztmUlwFUP
DNs7nBmMIQ7IbvBh5iNSDkBB2yquxDrK2Du7aJ+2xKHHG53hIZunmmV82kFXSKPHuanH9WjKK/KP
+YPJE8/eu0dSeo7tBY4lF1tv8GYO4bj1OPFiariKyOd/n5LMRjsomygXkQLuPG+yLlnlMIEqWTkz
uqzWoxzni4hT8+JJPOF5slAGkE43hlOe2wkBMLFULSjJlKwjl1d7EJRrTxX6PscEScc6YjzZptvE
z/0vQUKyhwz6+ei6/q+idv1zPzoe6+njiK9uTzivfmDhJtcg3rydm860i3WkHzrtvRYlY1Bm2CRn
Z6D8ykvlgZMIpkF9mkvHPAIbGvwei1qmulfPoZH33FqymVDbVkT+RcCJeIDi3RhKAhUNSc6AS1qb
NUbvCPy0QYW5ATcHy3yy0brhvF9HKmPtXap435gS0PLcj2diadQqWnROgdOoxyTFrpQVxDtzpR3i
QqRBwlJFCFUj1KlI9Y+hLZotoYXugRab0LJZBMi9+wIxeA/ZosoOcaWaV8EPsWuRI3dCGNuEWv0r
aR0Y34mtygpc7NJ5AO/ibeHMoxwf6HcIS0Q+rny20568eKMzfBZjwDJBZ9EN7Xk/ztknp2ejZrbu
HXzQboza/DrMTnexbXtvOLAW43Yg3LvC+Uh6lZcekYw8i3oKDwFqLfLnnPNYZg90vP0xm2IAfQY0
bM8AS0B0H0gte/7plsM3PaScLmmDbEYwR1WV+NH5DrFCQUYvQ2GXqWBTLzNH7S9iOvyuKHWXtgEF
JFEW/leYYBydLHxfABav6nb09sloU7tlbXMeK6uBnKRPenbhDP39uPLeCd9Z2rjQKhcXqCkIbPnz
tBp02zbMY8vnyYtg67eUVk3ln+fWRUC8ZID1xOrVlriWqg/3cGwEZMFr68HR8zPn0fRNoqNAFe9a
jugLyxJejk2B0NW6eXFWPU/9oC9eFlD2ZmxrwcH+k4cdv9lMr4p4+uTnaLfrivgRHel/YCHpT0yr
LarKQKJXgJ90ZQI27qxAdnxbvqCVLE9l4H3tQQrzctbXJLJp5pYvUTABBYa+OOvqUQoyhwtDHntf
uLtG+gOZPTFJoXl/D+fgnNHyvpBhZOB6yI8OV3znsIF4yU3HPlGBkszjQJ7TcWM/QNLp13Y67RaS
zglobnduUHyd09YELM4nZtruj6zs6QgDSNnp4lojgEddEpJRD3+/aGJ5q/7ZYHmukBwNnufiBn5b
YnSOMeQBupRnQQvkoRjYxkcG2z7+NLnx/VAdJym+OmjGTpVbVBuTpKQblEZktQ0Pa9x+ZCd9v+zx
+DADOmyEiCys39xFfarL3uzL9BmJWk+jIaj92/qqRwQbS4pQsgVlfGa7nm1mo2Trik9WwuTelHN5
S32fHaeI4LER63EcEI5MPu/ptgcEmVDTuG354tkvIkYp6FQYZTTBo/E0qhMW2kpVD0JOnwm1YyPA
AY8ZyYczDG+EVHV7K/q45lvFxDRXrcBtle4JlR2OaJFgOlcKUGw77Cepkw8erffHuIdhY7EsM4T3
3bfkBhlWbunmQfKsffPL0MSLEEVm69hlAmbneutx8xtaym0YB+kHd4jzvy6Iy2kXcDF8n1nmn4+1
5THdj8opfmYN8hR2cbadTFlsavdXTe2/jxKFsZwdIajZL4Q3Wac8TeMdooPLBKF8Vcxh8xgolrs1
wpe0IkCHFNadqGGIo88mPC0GxhqOkuGhaK4snvsyCx7bKdxF/RCeEHl9AZhzn/MCaYDr3LLeaB8B
AezNkI7VG7BX5WCKd1GU2991VVUMqXlsaovSv+jlg45LjYDV+mhibr1/37FPXszPS21uvzMcDjky
Rh2M+pm5QroxEP3R2CUI4RFKHRB3l0xEop8jSTgo44jHtJzhkVLUmIdTygG/tyq6kLIyfraxDwhv
LA7RN8svsAAXhIn6wKw8zDWg1bJXLgKcTtM+U4bJDwov+32X4TGEsNDqWSzV/LeziJbBNF4orZ9H
T1YbSejNSZAQyj7ln04RJqAkwhk7aHoaQxB8bbRrh0YQQYpEw1HuVgSjdUV29akOk1+oitVBhPER
FxqROUHmby02Imq09C12SyjNNkqBXpIO2+Ga2Sn+h++eB/w6RoLJ5NnjkbZgV0lIQvRXJBu1KSJz
1ZjOB5M8Yb6/tZmpcelBQTDoejfGtXEz+Ki2g7s3ddeyRiw5TMO+JiLiJCK0vKOQ7Oni4dibQ7MZ
YqKXCnrTU+HWX8rZb849Ldmma/XWTxpkknYIblgM9zjJ7C0p1mxGpwydG6OaslFEyfkzUNrmnODv
/mQSQbKP7HqfibokXUtld2f0dvOg56MhsWggd8Qux6OOahws6xdtE8vXezvCJ8pdIuZqpxp/3qRN
EB9MGx+xokUz+beoeBltYOQ4cAOeXfjjF6f46odVe21yfJSJHc9HrlywGxV9gOf2L5Fn/iMbbT/0
wCF0DXJpUnX1MDIV3sBFo9fXXY2OR23mcDCe28XxFS2hjWM4hLu+82PWbsw5ZNV9qVsj2sfkK63T
mM5hzilm4T31p7GPIHobNe4nY+5P/Bf1ZbH0O6n+PuSw+boq/eT6fXrL6/oqcEnOyFoOflR90iKM
PjPXXwcDe3kz76BMYG5P/TZfQx88RJTf50CmkFyLOlqXUOVOAaPVj9xz9vsuxQeWtBjSmDq8H9xJ
Iwv83vC8O1OtLLaBwiSlWmPmx5OQd+VZT8nTPKWsPpZGPSa9TasZ8KcAFc7H5OJEVdeJ5B7o02x9
TWtH6vP3MehGZuQdlCgjefQdQ2362MB0lJXTsZ36fJX0mboFr0MRyzMU/sfOJA0FyvS9H0hAjVxQ
k1kZ+4cgw4Hbk+IQwNHY1akkgwx3b4WbbG0PfvTo+sm5lXlwRP3kUs6AAuwyhQr5uQiaMzjObB0h
MloBpQhPQjdrIXt5VCOTLz8Np2MO0uEhwngKxgirS8gAxs49pgXcyjT1jtom1Tg89lVxsiJZr2fx
Cb11/JDm4688wdsJhFKvWLQmR2tu59XQIn/SZFuva1YpivnORjZFw1uUcW7Ud4AzNPFD4H/EuhKs
Osjmo7PX0jkrKPi4RRX5D2W/zr22hFAY+iDhQfO5vW/tufOizD1rs44f4jBwn7OJNBQvpJe0nnUO
vp/BB5817+PF9YPNm9glFd21w5g79aIFRt9yXxqu3NXmcZiiZSBPxnDNcbuJVHvwsmoxy1UMp6z8
7ruVdeQPF0QpnFjf75zYtrZCF3qXjeBdJd8OzggBoUjpo6fKsVZwWS4iWzIQWuLLMl6zK8upzFvd
Me1NiItYxQOoZrgYz3NRWx+8A533pQX3Mwd7YC0WPNZZf57uVcKEYGRlcDc81a7N3m/WURnBLXPL
9Jq6v1phIUyw/KcAI9qmKcgfHOZkOEtoM8cinTmAUafkSX0S81DtAhA32w6GHzPZ/GuWT4AihjY5
sQAG8J+gxiEAlFUWglHcwgZ4Uw8J195Catv/xE/ONZa6PgpV/LQGkmbYJ9c7xyWslI7+W9VmCCth
gqxI3eOuHzRk2SntCJD2YJgN7S9X1c6NSeLanIkPE4bRcHsbX/9eNP8WHP23aHYtLD82NCA/EIsy
4s2HlkqujZYNXfkIPjoZOsjrTHQRSkZb4tcN5lHBXpotN2upeQSohzwT15g9Wed6kHyOneeSnePk
25muY1215Ps49qfOPvZz1n0g4PDEmxrftbjGYIocNsCAjN5OgQqqDyMaLP/eqrzaiCZ8bqOxYV4V
fPMK0zw2Iv6MsgocclJRaUO4WcVpcCrN8G4By9lNPLZrg55xO7a/4k7QJbd4UBLLH9aRWzsns2Qy
kDSLUTCyz/Hyyw94yC2B4T//iQl5azUpVswSx7Dq0k0KCHZfjpm1jhsNsYvmS83msE1F8KOfYoP9
f4m4cy6+oLn4xBTLfSDG4VqCn1kStmro/jpY1baZsKCSO7u15BkJH+GmQ3gO7OJzxZrgZPriYJRI
tQYBQyjquL9//y+Ji8UmDPR1ZkVzdPzkMZhN5wQspKQm6fh9sd6vh2EpH13I2al9qQ1iapxg+ODK
vCshf18Z6A6myWNkvVO2GRFOZNFxZUqCPG7D2LHJ5X7aIZUAQ7MEeLmlgc1peSEIgh23eN1PfiNR
IOnwW9Vk82Yge3g1KuNi+2W2ghjxmpdtd6obODqovS/kDD8x9ogfdB9uLcd2DtlcWidtfv/gobD+
x13GA2Fyj4HfsN4qdBqR9nE7C+9ecA6hGCmiTbQoN2YTbzaas+RgJTBs3Mi8TkNHDqsXdCcVBdcM
gfnjCNx1kwnYojk+za1ItIe/j/I/cOM7uKr+V+raIa17MW7//oP/Vrb8+TT7Apu+ieaF9orL8Ocr
EPMXmnwCae4MZp5zYSjeOkV05jW9pXm0jg0i9BXAKDI5B/eXnh33NsT+ztbZd0t3FhxWjC1pNMy7
htEPQVukhf9+LJLqC6/ckfpvTEkmJd9EadLV3IKsrDp+gaQjk4jCzOr2buZ9Kpd9ujsd3Fz7Vxav
3yLfI/EPHn+V/etUqNXMrCfHsXgkCdoh0fQlrMNDOG3s3h3vPGWbBbL5oIiBOxYmKfOhB9Uun3nC
TGteOVr/ixyjPk8EAVizGW1dz8EbYFu3rJoPMmYtpLy6+2iL8bbI5h63JJ8vdwaU1nf3uOtPiHgQ
2d4xVEEcDIgwaYrh5peKF0HgJJuaXA/WisWrpwCYSZSTySadXuxpdj76Wd62Or9/Fn+ZUfHefr9Q
iSIfHcI0evd2blmksReJiy7hun2ZyHbBHE5SV9zMBAWq+TVWWXmGvTw2GilYog5ockE2qV5+cAe+
G8LwY6EA4pO2eQ9wpLxpsT2iEOfKStw7TgbNGJLdvRU+On2oNuBAI6yh/QbfOORIl8Rt9niPoqAW
7qzvpMBvYWLoD+rcBWr3x1jItakFTEva9P1cG3t52P+zd7fnwZhkUSL9YCHC51O+jEjUN5EtIOOg
CrOVGlc2aVxHFpqEEGNLIli7LB+1QfAiJr+rk4TeFhh4IeLwMIMgAHBPSdCQAbUn/QxldtcPbGd9
AvjMFoCNg5B/nXo4q0aMhntYUahJqOwO9G3WBhSEuc7Bf4KSA4dXWXdBIbDKw/KlJbnsQJWWVsbK
okx+mv3+McZzwOFTghkzSJph0gvjOs63qe3hB2EQ9sGIRoh3pywfGdUN2hBhcS3f+oC7Nmefj8zn
3sal/ykZ/XFdxy6eFWM+OJECV5tAZch8WAu6TMkD1f5NtMFqiM3hlpNPsuqQ1mzaKkaDBddUTiQY
gIjvN3Ug8l1qrPrRdLEU5frQM2BkWW+yv9RQcIy4xPPWAmjJ6M/BA7Nhgp/fpCesH+WGjQFCfOKD
+oLkoRqZwdS2F1k1hywM9xLG66cirejuUfiL0Cu3dQWtyfCx9IfRLpqtGSKet3P63OBS0TAkzucg
bfNTn9e7rql+pJleO2G4JXvUOkfKPRfEXFMGAmGJbOOcalyJ2J7RS/f2LcO6vup0aOxKcL7MkWwA
vQ04dXwItJew5LaDCmuCyLonp3O2futgVs/klcCGgOBNNeF2pfHKFEj/PJ2PbVQ9UDTW+4BUiRhb
+75PY/KLrPJQmt/rudCnWucXG91LO2XRo2igR8gsOhUHK+sfxjQG1MVReTAjuQ1++1Cq5N5JE6dQ
XV0ZSPr7vq8w07Ly3Q4FXEWLoEGglIvmhe8+s0r+YCgj3r01MVVi5KcsD2BtsTX58wHMUhU4nYjF
fRh9Xj+cqEncrSkw541X5hj/JnutUIz0AhJeYvD4jbh7dsojTKkywt3fz8h3Q8Dl3SRsyZucbsF7
5wsnGKguJlAtd6PmHGRq6x+KUH2zHC0uwHqf4C7ASLDrwxDhpCDT4J94prLUac82JwSJXwvxIurm
WwiJmEGqfUyM0jz7E/q0gU0MxDbjAixOrYkwb8F8QOplvrcS5vgwqyI7YNA42fyK4FxIuMiozvFy
EV0ZXXOp2vPvntOTA/9RhdYeovdJY5jUbvCAcILRjG6OECqbD97c7nIZ/qgdFl8CLDSm/j62+bfW
hNjzZqydmXkPIPLxQm57phBHCfrnzCjJWc1O1m30DN0YFz308AdW0npX1jbZEaHbbZiDD8SwzeQ1
0kijKtz2tlPDQ4j9tV/l8KdKlHYTDflaG912jEpn25psOObM+wKgYRU2kBoYyGbr3/a8vBowN2Eo
3LTTQBdG4jOl1w3PzVOm5icj7s2jRWTkafDxDC4fuos58sohg7KmSk8jtcZ51fkey6KewFJTRjt/
bLN7DbhLQCRbdzrqIWC52QdHzjsIDLeYs4i7BXQ5RnVv8afVAB5GBNl0b/AWnXkFpazgan3Ez8Um
4tuUmyZrOsUtPxrmQdKe+h4cqQdk/GiFhWGDz+vNm6p4d5ZmLw6jm4LxN2+lIr6lRh4M+wtKD0oq
Rn6og2p4HwT8lKwy6lffrsmliZt678n+lFAi1aQKbSLMB3R4nrpESxPiEIeARIsvI77LFAR9O27Y
FpLoav+ovc/gDfE6hjuiLpmWBkRF+Wp2V5mLxKBXBMrAnhouCLW+ZwJKW8Sp1Y/eyQVts0usMl8P
LB0fVJX/Hzj4n/H/qV8Fw+4JbMB/4aze2zZ/+XC5T9kVogQg//uNkiRvrSkXXjbeA0ssGY+Qwv1l
VQpbpVylVq0eQ44V5Inm0RuqryzUt0ZBV9Xhjk0WrxBvw8c+qdS18/pvIRMjDvY5W9PNPVvNsOZl
plAKRSDGysHbi1YQ5smbKSgsALbKP+K2MK7KnT5XhIus42qLJ8bfSBzfV7VF01WRCAGcTPYogpEb
l34UHum+mQ+AAQDQPOI2Y7vpgXaDjGrvog43axn0BF5zv+BJY5BK/AzCLILY3cXpT+JUvhn6vgdo
hJUXGTTHT7IERBJTYk7BvewIi+09c4vyD8qLlRh7r8QGYMbusKPVtO++WDkElFwyoH9OGnlHT6DK
JCFwzQgwOcXGpxBDwGUcM0z/LU10VOe7eq6Lj+rWdzpIrt9SsiIjF5LH5O1WLKSnGHSQglbEamI7
Hfw7vIQrl0oLRyZucJbAO96f8FuAbzJBd7CIRJW9R/ICWZx7co+zPN6wFAHp3xAh61YpZW6dhusS
WNze5T3EhX6wqwXrVTE8SaXxM0rzx9n2nIeOQz1QFqmazDhbwUaXaCmcVTiNvKE9BrYXwU6tQPjW
yLvCoeqB+JOmWKbpj5n8mOPUMsTiB7KxWo9PVozjlJP0MyGe7mM5b7RhWesozyvkzJl9rAskgjHs
txrDamKop4Dn9mZJWP4kzDyNSLLWo/AdJsyF3qB2bbZmm9VYoZ3pwOVDYTZKJsgrli7iOtpUCku5
1TrZOpdRf+KPfpCjwRBfoISuR5aGaITY5t8bsl0qmVywxB+yzsMXSxLaiv1Xf+b1dPD62UV8/4I6
HKUE4MA1u5tiRQ3jH2KviTc90RQrwPfTsZjIhUCq6hOAu0ft6KGqkUjTTHY70PEMrIhkUQQbGfob
hqDWq+0VRJIrwqT6vHfIJHG+zn27xNHbixPdsM92bJwVCu02gZkcAkxpE4AQJHPuOsMa11FcNjup
v1Jiyx24JrJ9CvbH/lb2HErYWr6hycd0wL7nA13M7+b+zTko2SC7Fq8ZPEJvxTthB4qC4ZJ5ryIM
L6OZ/VJmt0qcoT4jqdvOcZgfezl9S0YSOLqhetCOZWx6pwVoSc5kqjp7U9dg1ztT/qNgR608bmg2
4vmtGfSrmvw7L7X56j93rtc9R61xsvpmMzkF5puu2Cwd6IoEX9K2M5KSTTbMmzBSkP4Nq4dtmctV
HfTFB1Wa9W7mwS2xbAH4vQOEXW8fS78iSUXYXncfo+DVKBHpaaXJaqxsVEljcEtdCbUA7dgOOPQp
Boq1mrWT7JAdYjiLkSr7EaboyHi0cyV5bMnpiuuUfHSw+XPw7JOdXOWG/8FxYL8/DqjVeD6Y0lDQ
0eX9WV22YK0jM+n6+xSRZxmWAiWeY7wqHOF3Gc2fp4ZOxFeBINHnVGdEoFHF5Hl2yCzxOoP9IPxP
2euGbIDEhwOS9ckRPT91GfW4nhyOPc/a6MGMd7DwV3ZGzqohFno158GqqbuNnKx0R8y7uUmGf93E
tGGGGNkTNX2kmFyNRSUezQpDxDixMaj8j9q1//kJwBJ16dQQ+b5degoHwzPBwt09s5CLpbEJdFKN
49HUPJ6hq/EAG+ULgp6HEgjvaHIu+E32CUwp6hmHsgqpNtrzcT15PN4lKRfr0ECCZdjWR7X3+16c
4S3TZsHBzV9vDQcBO2E84U53T3xTnILI/uIzcHLFVNxArsWoEte6nCm/K4dGpTOZnDbtKSy+e32b
HWYviRaMAVbrAl5sSMBqHIUJwSHtdujN9J4n6SrgFtjPsibqsSqDfdOw/+nC+Eq83bpGIWurWP9w
ovwfPUXVpTE6CPIscRJlHJEG65MkoDB0FhMVS5vU9bNt3yTRFkzto5b4Xh13oaoXeX9OWalvG0zu
aOuLD6pxLtK7ctx2HQtdoAOnH43emzKnbkne0cnc3NUUq+N4oT7bZ3bXHQC95zsvLhqoMjW28Ti9
my4RaXP+meOpI17bLHYKK0tLd0yleVExZbU1xIuPdN90Zr0pOsfbdIN2D874daBCfkVJtU3pY7Yg
02qsOVl+8CjQ1w75N5t8hvlIdLt30CO6cyAu4VoXHXP+PJ2umTd9TtAWrLophCzT+8euaoMrKu8D
tkJMYO4BVyOfsgyeIHgHv6WXgYXVq/W7KziF5uAkM0lN7I33VUGhopMez88YSLYeW8Up/JDbEnJ0
j9JFypzgk4BXJBpEcJRZQAZRGgE9Fs4a2nH7gqmjniDRxwKueFik5/4SaeY8LIyCk+cTW2/RzeAT
+EmcSv1YwcpnNjFsCYGvOQxv2HNOlWUbV6nY2EplAtBbvjgVnU4YBPWaBKR/5pZh9twu72bLevy/
2Y9rICL3WlbrvXxyFTlAVZ8115Hhfe1Y8RGP63cPOvwhHvB49ymOWu0Z5nNpMJlv1g3rmb2feAlF
5JSwEhqGM0IJrM4uQXRlqPauRHAhtPeVGHKofAUzXvtmenVxm0zMvSJ6gsSyp5F39kZGIFkP32jr
a5iDSNOAQmleDZjs5l1JeqXh2GLbdSXEX+RQF+IoqMEI24xSFDgOmx9PJC+8IIkBJmR7LdIhPpqS
1QqFCoO6iuSoAsLr37tzsdzWf56+NsI7GlHbD+Axv73taf9UjJipvSOwtFeIBFfDQq/B847o1xPE
6BQm6YRGV69FhPe4QPB+h8OnBNc0SPMVpAls5FP5ADB7YWLfDA/N4N9/Sv/d8HUxQi7qJb47lq23
P2XHVkVqS7V31SbDXgwjnvXJvZbhw1Bph3Uyh0wDqKIYu+9YH/N9nsA3kz1e7c6ipDOaDL+5WTbr
LOwAOEt6BjDvxxIRJPYHIoUm88lxB4W0P16so7MiSUDrUwZeDUwF0xpaQShpToAO554Z4YvvK/tm
z0AtGtk9iwH0oYMjAfFDDMHJz7ntJYMNAmVpGtv22k0JKy1L3Qsv7nY8gF9zh0KxMDxUCOZtFuHF
TMafjVhgnlL7u3JgjsEwrS6ZZFVRb58yNiT/n7IzWW4bWbvtEyECiT6nANiToihblu0Jwi7b6JtE
Dzz9v6g7OSU5SnFrUFEnXHUokWDm1+y9NkxV61NZNMnNmUhnGqz20VvnHJE+qIhhCVKZyltpAClO
+1Wd+ih6MCkUfHS1BDcJ0PlgevD6qBfG1urg4Nbiv6n7R3SL7sbL6PBKawnx32SAr+JxBxMDtqBm
G+EMZGeTyPIDldibmCOLJA0+XOm5+G3vPrW3ErUBqiZFl+ieXgfqOh7CbZ+pL62DSLv0SFZqtSlY
nFJjfE0wxtS2pxICpvgohsR4P4Zl/0ttcxe90zK9HSOMjoO5g7nvkzbzyTI5ltYfzy7pGOcCvXs9
/CT2LbT7e1Bmld+jweKtZjpTYGsOaOqI2x5EYbIta5bzuisOUVrFF5EqJjMsJDzb+WjWZ/ztgvcY
G+uoQJi2vx22W6Uxi5ro6iejkAXrd08PxhaVoVOwjU+nVQR1ZarA0QmNpH6+LCj4ZWYXp1bGOxbh
QCEjboABUHcg7CJljoHVIjJg0BIegooRJ2mHbWKgkOG7zWaQY20o263WMnlKq4+ehb98BM79E2CD
8P/s5P+uLuMlbTqPzv5psU0M4inh3qkq7MAtTXjHq0bAVxbLYDHWYpfUD8P8q4ppnf77uHmVG//7
UISazToPWdtdjfzWOuhgZLHKDhslwyB936NKDNlTfxsN/oHjfN2lGMJ9fgWO/Kq88NZzkyJp5Bmx
q00EtGERBqeiY2wTnOMf1CrvVHfUnWx72JXSLdmsgO+Txf/ZsGS9PWI+EdVTExXOxlrwNlidyawv
XY/OCnw9HYmqIHXVDG2UxhRUaGdkYxbbheS00M6QIKOCaQ6AJmIf/4px0As220kVpzsuTC8Y1Q54
ULkjmXZTEBF00Pv5GJmCW4s+ss11EXaQeB+RcRG5Z2VuMMrYv3dT0Rh1wTzo23XtxQezjHfpO6+/
uGuz8IK6iOXjTe+xEDqb9aMJJd9cnpH2HGKC7AItcdNjrrHQrjxGSZzCaObIb3iYZ0ms5p0AWYz/
sBt2gBt5+Y55fL3LyxWmjWNsWtuyd1MrtcMEGnTAYV5wMDLv2YrVqh5g882hQ0w5FOT5VOXNOceH
/AlZ0JeUmpHVaJfAR0k3cSxW/F9uy7qFwJ00gmW06mb56GXJc91iRszm8mvaJlDkELiC4U72SV4/
TE1DMp90Yzbxo7kl4uy6kLI+rSu7GKmSD55t9/1VimVUONhc9Pvw+XWl/T8Pz9IlfZcQbvBke2xK
ZmtAuSiH4ojK0fUF4ZaB8r4iLgAeaZHg6Xb7ZYYu6xTk9BJnXocFlMH0jhbpXW6G1oO316EA8eUs
EHUyL/OTLi4CDdnoBSRUkJc/hrtIk8n1XYvWfJ2z+lsxkPLgCO+76cbtXiXdsNFyy0LVn+JVxs0E
kze+ECqJAcaIiB3UvM0Cxu6YkRIXUoF653FJkqCOSLlq+fcTlNRHNbIXhFL/6OLvPTVL9DwNWPky
VzlHaRU/3ZbdQOzNf/KUqXWUFUfh5s4WJ6gZanXDoTatT7P2BR9qf5zE+ifVzYoBU2cHWIaKczo8
pwso6ClK8cddGhqUsxYzSXaMkvlV15sffFpoH97VZ5ZNfhhDAh3r0LsOjtke7ebUYpS8j3g6wFrb
tVfBmiXbRQKlKCEJ2LGWbO26IWuOP+eLn5GDu0btjeXsSWn7iArvM2DI5MA1KwMv+jO7Zfc8RdEX
c27zLfx0gAe5+pkgtt71+PY2jQkcqk5JnMIax7rY69u9mzYGZZPNMNYJqh6UNgga3OMLsd4woM53
wMKFwsntLWuPWfZ3W0/5dSrjRyh88SEBXXAuEWYqb7xZ3yBEfjat1DmbeCMC2S3JrmZK6d8zt6eM
GoCSE1Hbfd6oUG4iOsXMhRY0xMthnSagQnD7DK5drfpCH1T3XrmrHIDRWmG1/prg766Z1+szqAKx
bAYWMBdpEM5eMR7yW0xR+0UQbnFfx+4qHfXFXKAtG1vg3+KuqAXiB1OFzBLZeawznNWD6lS4p1rM
f7AiEoQS518rHtzadL8zTNIfXRq/DKviqXLPo4SC2TaV87jG5acy6YoT2Q5UZbIgLXh1z/ndaU6W
+LCD0HCMHfKdR2M29y5ixM+2yMLVBdCPZyg5MkNifW/nN9MzjbNjTDs1Z/5oD8mn1cLKUC7PCCBD
1xrPDLt7khQr9cG46lVH8OZKBFpBiWKZ2M/frajbqNAHyO75U2zrB4+6w2dsiCkT89NWS+wHNTLM
YX4cbUDbP0C+mLHJcA4iwEOX2xOwu7on8oklebWjPEXR+GTYBaP+qfd8IOhA/azlKbX76VSzECDb
HCBRzQD1kvJNq5poPCT3QAKj+T6NM4WMm21Uns+X++ygKBgLwWYV5APHD4wY81AmtNz62PmalcDr
ApnQNaQzUckkeztxA1Vr8XnKSWdK+3qg3xH2I5vnyVeVdDdL2fxQxFZeooxZB0NiucEOyzRctH/+
u9Z4lQi9eWMdrnB0gZb5lwqudzg8bSvLnozKJY9LtGkQU4MeU1oK7t419OrZ5DgsDmbmNDhNzYLg
cEkm8GAdZywScGidGjofM3Ulj0zI8zz6RCkXn2YT54tWQb9vsupXkhN4okTRfPBo/KV+x8uK+otj
CqiJ/hbylGWzbQIdHJ6SgcVbvHADxKLaO1qUb2sNBItDOGulfgu3XciYonguXhJv0T+oHe+5jm9a
WXbdaHNQLMIoxZr077IorSIXwbLToxYq/qgfdisVDaEEbTyyI/Wi7Zy52BJs1kDOLAJn8t01wkGn
egTJg/k8S9YHrq4ylAwTkxuWHHZsgQaKWKFGFmvUusxDwp4YJfBA1ExZDirikLibEXKRk0O42kgx
ugrjyFJd6t7aNSPylKrhTPnvx+YvkhEaJ9KqqDHJfHzXEdfMXStzGfuntlwVFiIjjM2MIHcbjz98
h83kNBMZ0L25uZeHcBEYjkbig778TS7svXWzddaurFxNhvfvRqEoHh0j5rJ90iaLrWb+LZeAOXNN
Xarci4+RehB4B7ZTPapAthOsoJIRoZQKxn017Wx7PqcSuVmWLr90vWGYZmtUQ0QmUWg+CpAilttN
LDXsaD/kgDN7cj709ZqbE+fzbJ0f8Zx4J2qI65Qj1+yM8VESC3BCR/7cd/FLSwres+6Z17sNclnn
+iHHmsw26oscFhFofOJ4BLRTmQ17fDpj2AzmjwnvM1i3aWfNnblLDDoij+LD7zACQtSacZVy3qzd
8gAiDr1KGowZm8lWISrHqd0DkeCQszbDlHdHtjciHE1FZqWHKbpX+k6p8amN9Gutlu4azUbmO90M
FMApri4SH9ad9X6Wv/77ifnLwsE2TMvRqSWZ9vAP//56rNZUeUiz6ydN/JnvOJ5i4gDPZ1IAC1RD
vm4BG+qFtT6CMd9p7FGi6H6ZDzASI/N3Hpnezu7wJVpFf4JX9QKl54EkMRUMNhl1bF2P86RpTx/8
2G9d0zxifJfRWHLEeCZpyP/+sRmI9stau9XToNx8n2n6vOvEzLtdoOeOewlqUrd2DHRPTjWzIKoa
57SMnOBQkAxVPfRm+8ntk8EfXVts9Nr7YS7tqa3NX+naah98If4yTmPTitSFkQYjZFxcb37aQZaz
1hBjMCssiHbB+wrNotrGqfotq97bMlJP/UquF8ZcLJQXcz127fSrdNoqKM2JJWlGvEMBwXmaawNT
kTGEyk4/Wj/9ZdwNhYiRGjNODwXh2x80NphUWHgHnmKlSr+qdcALjo5NwiHyselmULPtSFLZCwOz
5YDpaA2H6KHPQQIn+bU35ed1LOsbs49m3hlRlj9O0UYrveJz32rXOsuuHtkDj+j8oGKk0bzvkEi3
XG5UukdVxYQlmvVzrIz+s0VO1CDNI0Ey08Ees7OnrOnqQDuF1EXlo8ZklwAr+Zolre+55vqYe9nX
KdG07bCWLbw+mpVGzIETxfmmikTxwaf6XrQv78MIFMouwk90Jm9ulpL6ullsXbt5rYnNLdfaTbaa
ZegNRDz9k7qJEcIaIEem3Ril91JRuQVZokcHLFypr7FyxIiPWgLyyWag3L+2ZfMs8+4AHD394Bp8
rwjlh2W2jjD8fh+Lt3qNWbqitaJSYzadWmzKuy4gzHxnlDIPUzJBGI+Lsy1fWPCy8UQUBA7c4ypc
gWi1g9xa3vry399h8913+P4j2R6K0Ps98Q7FFNNPrVbrRDfgQtXG04HtE72+q2dPnU332bLKlJNR
xGEyGjjVh+KSQOJe5wx+Xb0TrQv3rJqsAyl+wvemXAtZVdGCIczApLPG9CyrvvEG0QZxqR3KccqO
9TqSQeDFUK1K0HMyca5sYIqdWbb2/3cFhD9COLzVpJ/ozrsJprDbRK5jo90yjt2t10frJ5QVO1Vm
60M0svnM09OyFGlQTVjAE4YICISGg5vZH4yGXg/xf1WT/CQ8oZYE2GHzyL55UtekmjK7KrRbDg+Z
wpVQBHy3gQP8bTcPFF8qada9jeDc1dRKegD5bVpH+m32xVlIZlkIWOQi00Dnmy7BBsP4k7CYQ9Sy
zF3Rc6UxnOuv81oQgUTFWS9IeefGAHoNeKPOmM333Y026TfIfHs7ZdMm1RMdq9MANKQvwSJPmRa6
1U+9xcQl+58VEPNAtW6/GVqYUqpDIijIPimbcq+zogwao9tjooVoMCxhQ+zYXEN46FKN6IZYj7eF
qC7dRO+nphBt6ohsq4xhQCGPRcv2/N9Pssfx/e7t9TC8syH0SB67//n/DE/wCvdY2rro1gtnCGsd
ZprS3FBLW3bdTZwcbN1gQqJVH4gkrPvn9u8XdvhLZ+eO6RTJ4Jt7xdTbMtG8RbsJAh988EwPzJbW
02Cf8lQtJw2OSehMyWfRVDcZO4R2VMaFqJ6Ncob8IO7ZHoP3JypjeLeu/adbVjM0U7IvFdkyD8Jo
DnM83cPkMn8yWcG62OdHeaS6I3emYgFVgMb0kyJG+7s4r23ptiqTAAHwfIJ+S/yjTsOL2ZhTzqRB
B/h+aEqKnL5CTb16WhPGNpHUWU16Ye01j2aXfXDMvM7n37xJHNCcfeBeLfvdXLQZ8akNayRvVSEI
udQIJda95wUdE6W/tcX8P58xejPsg0XvxH+KfGFuUvX1xqg88s4QYBzA/iI3dwgSEp2sedhmnvC2
sB9tEFeJAzAIqeC4VaWDbGiZgplEk10Xm9UOOtCnqY/2WSaqz5EBtn2uT2YBOYvJcHfV3eZQOrO3
MyQqSPQDEibL6mdt57IWmj94YP5y5LIVAM5gW2xiaRPePKku2ZztFOvyJpgWOTQgd7A0lLOCecUw
43tPo0/Y77/U+mw/RlbBfRv9hlRmhxPUrVP/Uhks/zWvIVhIlb87WVghiOI8aMCp3LpWfMK19WjL
tYXGhQc9H/VL/Mr6Gb8TJLY1UpPHBE3iB3cxOJD3XwXId9zCumlyx739KjhjlsrIVFAFc074FBda
OHRSbE3Vk1zio0gbw3gkjBYXh+W7s/HdniesiZ6Dl3jqHFqBeBP1X0yTtlRFNZkpOSXu1Bfck2O9
rVtF9mJifLYX3fwMeYBCzQYHjgIfRb0KjWLSTy0JrlHiCub/htpDui8ebTO70jf6LuuCs97kLYjR
tr6Jb6ga42tmRJ9xfrKUTMQNrQHIlzs2lueuJ/BCF7uBx8eq05GmKCEtIrW0y1MU43qUFerF1os3
OAces6qNSKByviHHzZ5iRCRTzjfQ0IgYgq4FkArtVGKlZ1zkzZhXe0MrlV/X4hsyE30vFgXuqNf/
MXHLbsxK04/AEU6LzThHiZ2Muu4ac39vkzIlrGUlbiJH/E+Lg5Gt6D+jA3yBVQWKdGLdNLS2s0st
eBZ2pr7ODgH0XbOcraZtgxaSVy9WdGbjJJ+LSIUxFIBhyKOvgq231mjmPbdefHAVv9uHIR9nkcii
GC2wfLe5aVPw+WntAXtz2pktv9vtohVDruSKIDWDNVbX6B9wep130hFU0XheHGpE6y/baWMAwb3k
i3ub5JyEOGbVTrbRt3r+PjuMp22uogL6ZKF1xu1Js/BUs7YdL1aB5szqUS9G5aQjBwE9MSIz9fs2
sZ9heoRAn30eBxy96ZKeIqP8h01jdmX5flKWmQRVYkaoFWAozKb2a6i4HZNOWA9W7D26NZGVJQOi
YNWYrQ6Le8REm5MtmRfYGvnUocf0TN0e+swa92jHK8DR3de18362AhzegONhs0wV2YXk5FxaxJzb
vpCwsaYfDNaK0zCSfDIo2V5Wz35ezRdkYTn1LY3ZJGln+oRaAhDqFXSRu7EFBx28gyd9XlyGFeIR
53+KxW+SHzwD79d3fB6sONDy2A673Lf7sa6ccU1lrXurwcwlgJFOa1fdECoof6iL+KkHcZRJlpjR
NPwpm/YC7Opx1Tu0D02THarcupXuEPS2ZX3wqLwf2/CjMbN3PJgf7L3fCrKsCPUwf+Tgid70EGZ3
vTfKAMiisZ/9itoWfXgB0FUBFX8tKz56b8z3pyc6D0gdrxx8THX/rmBElWocMqVz41bHJE72TsiW
cbfa408NOuixnex/xrsiO2lEvWeRKLHvdo9DJlLG/u0H+w3zL4e5xITFvI42VIi39arpFsawZJVz
m+GKEiQD6UIWTnwBtH7xIlqqaPBatFAlygPdmckbFxUq1Fn5WnlP+8yGQzmRusY3Be9/DjBjnV9m
erEHoUVeoA1XN1/JULLtdQcShQhOfYCVPGMiXUfkbl7VfHsV9FQtgzoR4btP87b44DZ+lQS+qUxA
zzsYPdA3ILR5U771E6jZabTs25gQ72YhZksQcwZFnUDxMiz6XDsYB64MFk4Jdyeck5j8+bqzmEFG
490AxvPg9GBZ1ySG6fgpJt/pi0qA6RrlKdeJ+cukqQgB7DICuKBo1C51dyEUUR6uPFqxhX9+SP50
PAHI7Fjr0cESWRwDSSKECa6y6o9t1O1IqSGpeMW8yC9ISR0RckCUKkqsTN86GcvQlAmpCYJ+B3f6
fuuEzpDoodexKC2L8sK12h2zsfxg4vneR8RXh9UDa0gcMxa8mX8/uVVbqVykjX1bEjQWWZYeX+/1
auyTfWGU36bcHUFBIltBUKUL8d2rEkIgc+1ClBYIWB2MqmtFD8aYeUjQ2z9mYokjl5JifTzH1oQm
AnvcPVKPy23Ttm1NA4MbwZSfEm5ddKk0n0KEelkX2/r+gSAZqwOZLXBYcOd70A353tqbvPQyYmJv
yLiIagWPicoVmfmgvI/GOH+57qTDatCCp3f3D755T8xsGm0rRf1GXenB3t2MeM+xOeagNzyD3K/U
/OBRFu/2x3wMvBqNPAhz+11hCX4f7UVr2zfbS1PmMsW4sbuDhZ3flZ8Gi8G6kU8xiNlfxWJz41ui
CuHgIgvU46+sX1gHEK38323Z36pd9K1MNi2OfcHk7d/PRuF4Vkc2k30zBk71jpPNtCVVdmQ+M+HI
/bbuRtQBVrRpFhbwZBrtTN035tQNy7yCv5k9DpUeOlWthbYzDoHTSY8Ehu3EUB+IUIhlpN5V842G
lpi8+ozj30WmfZMkrY6jwMSTTPYHPLP3Rj7eajYrjJ2kye/1Vo9UjbGx9E5u37hpxVYozC+2dak0
4q3v2hWfSQChue5cb0W9vnRy/IZie/DpgJ7M+aONA/ru92Mc3t97xY2BBe/a20WPJ6c1tc3eviHO
D0u5aMfZ0s69GlA5pu60cXoZP5WIQfK+3/Zq3K31/I+XFGjspay2aiousorzYFyqLABuqU7Ekt0M
O71mfTUfqvRBuROwtaF079SZ4aXFYpFV4hIZJg0K4o3QyvP6zIZloiwufQS70L3uErFhXh+NQpe+
qzCLxNmAUMijDkvN+cmc2C87RXuWMJncWHobfZANrtbsFxKHCYAmTHzukLSFAjeldchLOwFm2ouO
/NaPhIdvZuQlGVGzGY+Zl2jYNAKDqEZaQ1JuDLvbAdyHWNYk9YGJaryZCgOBhL7g0fWWg0427DQD
Z8otttBzSWBIi+siRVV8xLGMD6xetvpqM0rNJOJ1sK+8NffBguJ7XSR7mbSkWqZ5seuhRK93YoBq
ejJ6+kez1MfL2Ns/cd01u3sOU1hHHWqp2fzdxSOse62oj71d0doniliwnAXW7AZkWExnhSYUtDvY
IylX+sRBhCyAbeJ0U3AKnFo+sEuNw11jscUQaT8JDLuaXSI2ktFnXiOk4uTNtIppj5Bv57Xkrq/J
quHAEN1OpeMJKSkbqNRxH0d1aa3yma7cPcmqhUepnM1QqgJsdX7Ss7jaEhnDA6LBiimTug6UWRfH
Pi8wP8TCBTdbWxvzaxS/LJH9ZAz8H2dMW8JBbkoI17/k9NtgjFE7Vfe4tGzZUWvdalGbYWYR7RaP
fGnwA32r02WXrMtB6sO5yiJ9f9+Nmqu7UOveFRKBmL3yu0ujUkjcjq3W35N4gSn2hgt1a07DWvTG
6Z44s60i+9TMmcaaT6Hpz6bPxIsU+2Usr6uRxb5tRY9Fk1m7GRXuxlP53l1wTbmtsjdQ3hdq4RIE
SkXKZZV/G9Szbf7ooij91KLzImgJRxk6LR/1XvM9LYSxlXbLSUDqPXzBibbQ4luSdFivolhv4Lkj
JZYzhIgRNWeILy5rzJem4DMGEBhMjXIvWYSsISHGydAKx9fTHBHsSHhVlfARuS9eN3vnPqu+EY8n
g1mbym1kGn/GZEEmo3c/UAir/VyPv9YGh1iew/2S3LMhtGyWQVFSbWv09/5IjuleRwO545sGjS0K
hkyR6Jkv+yipx7Bvx6tsURNl6PlvqC9NHNL27znnt7Cg92yYLuKf8hA9F4W9mXph3oUmYhc9DbKt
A+r8+GlY+qNbuO7GFKx7vDAv4a+KXLmPKeBJXxnjdgQucYnJP/YV3czGzp0NhVp5KHvngY8sfrL1
9CJkRq81dT0GIJ1oXmmGr2IEgvw0rizc21rdlXutL34IZ5o2q2cUoTB5Tnuj8K0SlOIAFYtfWt0l
dVGH/aW6Oyhan3O8efCGuTnA/KjYjA6hZ67LNzlw/tTuxfPmnbeCp1oJa9kgZJuuzVKjdreSlWUq
w7TY05+6WrfAm0760e5UFzhtNwSQdo3j4tFfWsICtDdOP6iSy203GbjVJoI4mlZGJ1WGsk3KqzSi
An0fT0rszCgdZCT3coo4RVgakFxZ3ENmNKDwpdonXmOA0gYrBDrtR2Nl7GDSSid1p1vCOoubY/9z
ASsDpBGrai6nH5ntdNvavvPKUL6oWV6S2NpY4BZPILsIMUrUxpsxUjU8nKdlcldWYw3nTam7AQLt
JvRSw9zlq0ty4n342GdfTXjAp6Qumq3pImlkd7/4AjVeSNPwMgpdOxQ1SYH1Ws5bx4wfjHtAHfS3
ibOXpUw9G/84a9EAqLf/mOjSz8UyJ9umnLgeBu2HWbPczEdnYK0UTRBX/W42XnK82HAARNDYtbi0
3bR/lZ+5tnrqHHiCfUIAdxoXpO+IHOKZWQRu3Qo/ovgPcCGUvlSqu7kz89n7U2o3FzR3eFyNCJ9w
0R2jmTSjunNIJ4+W7uKOMDmSZVekXblliEPrnVj35OOT0dfzYbI5vow6LsAIZVcSeFl0MZk+qNrQ
93YsXozCU8d6AH6sFwQVsmI+ekaZneu5/dTrk8VLRWdzhM9atU2y8YgCCV3B++12lKZe0/waR6Jw
yAH9R3MpUUGrIfoTbRZif4BM7SkY1TbrobaymGfl0s86OGyCydu1IPjDl+bCHmx+vUmaHAlxse57
lCs98QubxHWbswfjkQTopcZbWKkNhE5slgkld9FF89EbwOFH3Xxe6GCg03zykGhf5cAZtoDSCe4f
NqF3YJ4dR260bvyHdGNogGtzXtPyNk9LvylHwKsaRpStZKA9aq1i/QKvWtPiba8PIzLMMt12pRFv
7hpvivo2CZcJWZtt5gAlh/ogaCDOhsp0XM1og2z2ZfWoNXuYus2WgOmntZa8fW7+3SwZ1XSuFupU
4GcwMA/xPO4IoCCwa1VonbLksYDBEHgrmWaOSpmk9uAsvRrCB2tBY2lR1DqZr2znwRSFfiiFOJbO
QKqvZpwWZiKhXGxiXmx1pPWer4Wq9wv97XYw4ERrpkx3lFLlRsv6CSyklgf5YJ0akq7PjLp5cz0I
knFB+BN5SdQyU362FxBpzZqKTVZAwHNX4xq1HrKxYrYA12kRbiPnHxzR8pgoTD0oL06EyQ176D5X
qSXiuPIZ7JfJQ1bXufXZNRv1MOY5smIZaYHBuP++jLeRlItmpwnr5VWnWYlpOWiC2X8LD2QzznF/
rLV/MiCh57oxXsa80YlgsxY/z3tKG53OM03jHbsWTgjNaPZ1PmuMwIQvH6bWdJ4izz6YRj1dBDAH
GmVUg2Bef+sqsh6U8YmU3+6kqEPOazwhUwM6NhqGtu879QSsNDtNdgRhULut9yD3ZXSOeLqAydaN
7UdFogWqxJ/vNutwdpP1W+IMze71f+nuF2Z5y6FJxG7GqXK0VfNk8Uxty34xjp6Zn5qyaQ4COMKe
oNdLBMTuVNjQSJup5s1J26O1kDM8pjye5C//8nIibTM9/kMSkxFGOvBkByVNWKeMqSgOv4tSfhuI
nd1kmTKvyeClQZ2AXnq9OGbOKGMs7pO2VAvhhruXZPgVG2ABlGx0vyWn5MB39oJ/8jlF7urnAx94
n+Cyz5sCMyVXElVrHBtwV0ZY0nDl9q7Z34CJvv7sllaZlIca5p8ldTYaIcrb0sSWYRnrRVHGtrHt
qywyDuCPsvNwv6d48PfY9p3DK7RHFjoUw34AuzCYBfiVWuObq5MMwFnQzTOOQqqXyu0OFbRAw4JW
lsq8BnBd3bX2DIizXj2hw3KOTsJQ2ykwKxtZF9bJNB51PWbNZ6nxUqjkiIGnvdpQYNU0Vp+mxAjG
2qo3mqNTYSeVtm+qtWWcpakNzrUUvUWR49SCRqqxR2v0bZfy9kS2S3y22DBp7qk/b3ORugctS4hq
6c3FT+Mu2XWqPbAHsjfrwECgNXakHsBTWw3Oxtn6WS8ZVy7aD1NhPG5ySekt8GVnvCpI8f6n1Vt9
gA77W2zFwO00viEyl6eFZu+86hXESMX2pauWSzcaJqtFQ39YrMfIc4froMf9qbbmkz5ayATj/nPU
VNhfFX+LHJt5mPupZPO269Es8ETfZ8tU7jCfDV50GPntZgDn54VMoE0cafTBZsWWpxCCoNL1sV5q
lhNc7VQbc7XVJk/5BkrZMxUHITxQexcBNUVOp3Hty+NEDEBASMeyMSLqmLi/SnbQYafPP6NYzbto
tEt/uu9czKxz/amdeMZtHVzQVF7bznm6r0AuGs4a//VvbuK4uJlI4MJcKTZ4CwlBkNHDcIcFaFF7
AjNES+AgxUp1HHLKDMQE5mOZDLQ2nWkfcJLB4DX5Wjtr46sRfKDutJ9Z6xDBWUG69hj1pZn+hVeu
T3LqWOz09zjSwgySpayYqCcEcUg3CirCC4yY3AJCn0m4kMke84vmw/Nj8VJ+t2SYFa3JOSML3zaL
AxPjxTd447dEPl4T3sRTkhvFZsicRwbV7WW0pECjsBg+N753XpP6kkB1oQyvvrki/ln6Ax44sKj1
17wZyQaWSeOvLeAzaXcM+s5pi8reNcr6odUZs81rHJrqBzqYzjespjmKeKLyBmnuFvlldKZvUvSv
eSz3bHaV7Rp539KNUb2pCUsO1dwSJ7dQo9v0EtB/nSN2svEBUEbsj6kgzreoG9Y6XPjpirnVIVpv
28dcAcuAI9WZnOrrVJYXo/Wp9K6NNTDOHkz2/uPvkdGtqAfxu2f8M7MMDPIOk2lsZ8k+M2INOmT/
lIyxc0rXMSWT3QyipbL9BUG1VnOjRpIqPc28Ky+6a8Rkn1REWVoWPCxVJatHp+SRgpusbxyDCy9D
8klUHsxkmXU/6L4iCMXOjHhbO1jj8GwvTrvNAVYFjWhwnerNMUsq1E/deG3iLr5BFOtDNAg6F2v2
eVDgd5vRggo0ivLqxnTVjsGnwqzaC81SGgF+bn2L2glEWGyPABkqAttnZAumWMVeGhgKe2nvM4de
NnHbi5F5xoui0krsettquXGWlIYPUw+IJJKV73JHPk8IXGnffzUYuH5PjAco9pNwrj2eDo9zoWcJ
eOjv2BolGMpmYtO5sn1qjGGr6klup8YiwE+tDGZn8dRp95RHR73QT4wXm7AtvDsN7IPJi8NYrwyW
4x4NrUe6YGlY35fJFDs8ZDLkP1wCmhrGLlafBq8hTIx/iBQYWQund2ax5ZAySkhjteNsY1Oem9au
JJBxkw1IxNsy3ctsrE6MFMN2pf0FVc9e0XB3CaUtEuZ2PJYkNgaDM7absUiOBqrZM4i6ZdfSbg/A
LZj+0ENB8drqstYCV0vJrJ2dahexygjKLI3gtVjFviCgIyCfG13IYvSHSFPnFo10UHjG+Gh4D2Zi
dFeXKPST27Zn1rD1RhA20ca/koyar5t05C+DzC5tfDC9s/o/ws5jyXElS6JfBDNosSUENZmZlapq
AyuV0EBABgJfP4fVq+nFzLKtu1+9IsHADb/ux5dNx6fVoocExtUxWj3RvZkDjuIelW/rDQUg3ZmV
mimOKqPgMX+WmabfOZGIEFfeGtNvwl84G/BPOn5Srx1vh1LRK7oa6uhQN0ABCS8rSyv2VtNlyUDD
aCgYKWFYGs/8BfLDyJRwwFX3fU7t8cnqh2hAeb+Y/vCXKJR6CxqAV5XYV4+ZyKBVeOUKBFp9s79p
XN6jrEmfDVtHrpl043lZJp7/CaLFP5AnYB8Vrl6wINcTXnNT+888E6ttWcqFw/YgaRjsTlcWi0+d
B87JHmsv9lL1VfhlELdSbLGDhz7xBr6JVjb0LBTzeOsQo8ZucXc5qYG9YjUaTTZshHLMPyZ2jvpm
PNh6QKqJuHlwFPWnstAYVYy6v5NIQaWrh2VPyz2f8YSmn1Nu7S7sfLy1fHWdz5nofEjpwJAQsPxo
7XS6EvP+jftsz45HPlfpB8EM0OotLmyXOsWc/ybIabzTXfWVCWclE2SquAeQuDDOPuN8WTf6nqbW
/Ohs7gSm8abTUUh4fWnQ922h1M390bluczD6Yj1QMluxyg/28K7WZxgh8sXrWnlkv65OWlZFtpcV
iaGyR5Lp+0DJzq0UU7fP+/Y3GqZ1Hsb0x0Sx+C+yef3OZTo7aWO6JLp1d+jSfJpHV12GIbhgnJue
56CKjZbiAqf23N3W2fpHitUkaDTrYprmVZmwq5vt0dSG0zVP2+4SbKCimyJ3cV3mzDhZIfYTCX72
wyvl1ACGNzGm8aCniv5qi9IVt45EShanANIQ2YX+7V++q84jHZ5ijFEr2Dm9/7NRWKklHceKi3WW
L1+pHAEFrtayJzyCDbQCrs6id5dVG1OG0DyySYmQQ3GdwAitDIqhCSHiIhQFUkJkn1o6akfXe1wz
heccJekymEi+fgbqp2CoXN2uDnsG6pudg4bHFVImeimecsraKc6Awo0f4G1bm7/TxN8LiASZeehx
qBrBvl6ypEGb71Nv2S0LBgdNo7cvv8lgytnGLwenNMUde0+9M4N5nyMEXVDYupBbTYv1vGAX6goC
4xoSLP5oeXV8AcGLKWVGfptBb3W6C8wSMwRVfUk/Z/KM3+CjLMY+Aq43bDqxoMfkb95BBp8hKNMl
nnnPIKlacnfBu7ESPHE9vbpOfeMcbTV9k/wt7puLOaAvK9iJeJX3acOWM58HwnVbWx/cMcNy23Vv
liQH1RSgotdcf+oEd0WiMTYXTw9ntCvr0NrYaPn5xtBU1mjIav3FG9K5ztV1w2wQDqS84M+sBVIN
DXzZZOEUbFYPIDvhGL0ELMsTDteT8tix3vkQEIZ5I9NnlDQJ2SmP+7owFjnpcUm9XaksTliPbSUN
O2m0SFLDQekhBDYGFaASF78qkLtEse+WvObL9lZeAbRVAlrPdgHy3CmlKASIAvsF2toM0jBJz2Om
BJumevUZcID6Un/bxdWIi5TKXEJxUz0mlVp0LpDtfJyNzQL4v0jMEoR+uBew3slvWAc2bkxZlsiM
L7HrqH+fgupbNVltbBNkHKVVHbetAxbgITrYIjjP3jxGaeVxXM71tp8hQLdiu3X8iZHjUS9F/zYG
MCQMbgmPV+pMjGQvoUh5lc4456zUdbQUSa4lcSfc4z+FAr1FeFI7FoFB2YPDhrvi6rGzZXcBtUs3
LOZC3xrk0zD19YGlPV2KaNx7d56+VWmqnYPJyp7/XbGtaXigAPi5aHJAIXPq9nlyYF4Ia9pjieET
1cwXyP0kVGd2G0bu0X41rFtEUNSLRpmDTVa2RTptmPZzyVFY0ExBvyNgYLAfV37876KpEm2yaJCk
KxSpujpK+6uyoHdY8iemSCeiHKK4cVtdk39XP8ejt3YUBaRteHG7RVXBndv/Xjg9qBKQPRE/eZAT
3fBkKf93aqYVn7jhfurUMKztizZyCfZJTexAU+TH2lx/62ZXnduVxHepOXZCo9o7AQ/rksrfg2d3
VEo77KYbGg38h2CxgOhAJDWJeOp1/5RxccJsN2zOjcTSlJSUriE60pZSut5nIAPo6tOAVW8dWfB2
PcsP1MOzuzpTnNHAzoWsBYjQ1h/FduiUMz0pSBBHS9V/dISJ0IM2RLAa2nKqhuw+FJjqCU+7BzEt
kEftLWa67biA6rT0dtu4a9fWv9nI2gLrfwJ0VWeYh7tVyO64EY9jnT/Ml9z2b8a2tWHac09dRnNL
qooOG3j/kagsWGLtWXm0P9M+EpVpd1ia4M11BaHdYVv/k1wVFP8MC+8OY+FRnHoKxCn/KNgIgSen
yo4fg/FkGQUJ3ICq21JovCINCJgBr5LSw/UORfo2wCo5aE7Pr9yYP3mfc/wKGw6AVj8bq3CpQ5Le
QWoPoL2Z/Ht4GaMnb5yvlF/sNWE/YNabcwYX5MbCVVFRGtb3ZvPu/I9EDAMWoj2+qJ07Q69pfIp2
p7cSMtDZN/x8pzovcuSUxxbyNPS+pbsM+UQsFJXdYqeB0qc2hJDyk7jwTBcUzKCAKAPl8OFqMNoP
LQYt3E0ySi3vYJPlpQhlavZDmrEwQ1Q5eMs687kpYoiuwX6TujFNq/8OUH6Ora4+J133Xzil2GyV
e9yo9pE9qgxnfnjoVxWV2NTkoapTzFzNWrg51POuWlNH9FAu8MYGZw+v1uZmcfGg/mCWs187r1E7
xTL3YBjV1VXWF/SGLrJHMcf+aK6wrnUX8vmXpBUua13aXWgJDBmxk4EV6Tuohjfle+V19DB5gHc/
DWtDpXQNii8NLA6PhSZXM1/zfRO4KR32GzkE4+6n9asPLPk8wLahXSf/vXRijEzn4QNin1Xo/W1w
kOMtF42/HJm+68Hvw8ELwITU5WWSnji0KSxsbnHVqUI7JIjIGT88SlSgzD2ST4UTLdytduO45ldL
NBdczudgCLp9k9P9V6cAUlQrrOdSpD/ZtwvYSBc3oF3mnxrUr8RgQfMEIYkHean4KJ3cBsfjDFuo
4cePls7QDyQ0fq4lBFK736ecN/uqoOBtJKfPlR2Om1tJJhbb7ULaysZzwwjPKNLz2i1mpqMefrFm
YnKve0AIqgPrswVzfxoqUIn2kiNO2HSONvYqMNXshpW+TpvNd0LjLzQ/PulTO80WoVxYMQ2ULJLw
7bbTR5mdBsP92VPQe5h8A4OSZrHMgLfLviSgvnn5YW9z8fA//cqoV1ikru0ZN/pTURFjlSxknpet
bi/Ze9d7vHaNr8n+AsinvxgW99Gyn/mmFOEbYqA/2KPPB1ktoBUHdfGUBQmzWIHeutMfZn8ZdlzJ
Ih3HQ6rZ34nTXVPnj2inhdIpBtzG9w4Y9thZBquNia+veUiLcy/a9Vug8xiF7FzaW5A3K5h6DpjV
XB5swpV3yzpfU26plZLgU+s1LnvDoUlLRtkmZMicPjABW7+wCfF1F8q/mX6PolssXIpRxeoSIq3X
D+h2741vriS/e4cAcDkk5oLYo60B1bE+yaqubX+IVQzRgg6koHSrfK5jg8iNOeXU+VUENN2tkOeH
Q8ntmkS6C1GxQRuTUrgfhUA9MwGI8gJRu270f04d5PpUBYnS55sHAPRTnKQL8UGm9hL/88nhUKMP
eYExLBo6s5U+MI3YImaj++pK4uTGYu5n4BGhzJ1qb2QB8G49+GnY7XRJN76nsSz0eEtv3SM/iIGV
vzFoikholKyvptDvuGp3D25qtC0Z6PNq/DEXeg10luDhjLs3oL6Rojh5gMUzs0syqXdSjPis4hgi
l5zKCaylO2LKwIBp1dwJk+oTepOXUK3BF/zpLYb8DA2+r/+CWfiQ+n22PI9fKExcfsQmP/hl4Wca
lPu6WY5WMTCMmPMLQHvQY5SE7Mzhms0Sf4Hpc/+aRp377EBqR0CXUW32u3qUDNQGw2Pwr6HZRe/f
AMa1j002MS92YKp+9szgD/UqH8W05nHDlDUoLY78cptiq06PQQPQa9QJKAy51F47B9Pz9qABlJfG
Zx/X1xRG61t20qpnvMq8Mtu+OPn+15g/UILp+rsHzNrX9lPTeRWl2BWDoQYbn1gm4d0/dmWRQkub
bk9P2A9rrV64r7UHv7SnSOb2e6AK3qkWXKYF3lrkEgWJswWuQelktMGVTXe2O1ZslfDP5vgFpDDb
6yuHmN6LDvNToPa+0b9YC0aUAPzKYSO/f05JZe/WlOcajNZbVlDPZhHd2E3scHf/3PXb3BkJdTWk
QR9Ol8dZrjerTnaHlWUASg7DoofEvp3NjlV5NlcFWHG46g6r9acC54O9zvdS1lR9Ns5rjVyJk3Cm
9vCBVvcFZm6N9Wvi9JrL5lpuh8rMb/mYWk/Y2xibhjY9b8uAFKQr2rIKToRxIdyqC8/arZql3Sun
IQWUw9LNq6sCiXVoWur7Gm/QP5yu+Zb7DumPLXvKDERCLWfWm2lA3DxRo7hbxXHTOXELak9Dlz8z
+mfBH6gtItyzoKzP67HuiyCqWZLsIGEjwDLzHNwudRhq5zVuW+ugt5P1UtzpOXmepmC4eX4dd55j
UpGTfbeFZkTmllN4296agXJGfuVbqDCsCPbCZy9PUa4qxR5O0P3Mvh/7n3cm8euclgzgRI/nA8lO
e0tH64/pT/dh6VXCKcstbxz8V2siSyYGLcxsXi2tMxs7NSzT3mjcm5um/Z/G/dyk1n5o32Tg8rvK
7T/88gGO5kVgHmtRPHs+wRJayP8FU/A5vY/u2cLNX3tr+8PmAY6GI00R0zFDlo6tjuQqZUf004xc
KzWqUOQEawRvtSgCntRH2kgzwqpXbOe1ycYyK3JeCettbomr1JX/g37eNOL7/OjxdqEel2SXdvMj
dPXvUdOylT11mu8XLMvv/VbiIaOfdwcfSnIpody8WtLnVWwamYdH9yC1TowUO7dzZVRgOUSRJB5P
IftrVk3LieHjWdOVFxeUQ+t+T62TZVNBQgN34jjpZ40uE4/UIHFGPTirlcncOtT10fTKA4ceF25v
Xs4Z5VXhaGcWy+El9rO2Tpwsrfal676RSEhjw13ZFXKtClNr84+1oV6VH1A+lJEAWXUj5s3R7qDO
s/lJt4sWuNdVNSx1GtiouXJvWFYJ+y++xHOmhlNdOAwdIB+5k+RgjQnoWv56x4c0vYosvZqUEeAt
W+uzURfdaTa1MjQq+5CP7vC9dZCVt8X+ZqJxn5Bum7hflzUkfKvCdlzql38tkw0lQY6w6TJWoo9x
Pjg4RniV2z/gBLOF4Q4dW/h6TtkQnGaSBc84+3U1v+WBbO8p93ldDVff7Lrjoo3M1sPIHRpDUJ9u
NCowTIXeNNZX187Ic64+cPCume6pecCjyuE/dH5kjBRFgd2e7saofm6dKQ/znMhANxFF6OEY3fom
JuR6FgAklEoI0FQdrru+ZlTGQD3G3vIdsIL5srlEUppchILqPDaDnXPQNLaFY9qCQ7GfTEoTDmCk
9Z0+PCwSeOe8Y1UVT6lGxWO+DDKxRs28GQw83DBsPyx0Kgcz+9rjxT7PwGZ2yzQdi1Tg4WMEi8pF
Bfs247yis3nC3b8bHac7tC36Q2dIMI4rGABHx860/LSL1nhTIzovlw/4d2SvrW9V/RngzH2ym8yl
+WBEe4XZugy6dYOXAJ6icfrENYQAY58fZofqzcbJEkKNPzUq2+6kc3RRqhsp2/PoAbDRtfy1Im91
1x8fqW+Ic+5zWfPb5kiAcb1t0rxBerJPfUWXfbl1CfOacZGeG9UtXQyeJrewIuVzoPeSQqYUDbCx
dYuWCEC5FayjHRIVSL68OUFhuRbBEhwrjqDG6vV4yuluMtGnIVCZn+OmiiP1Z31MTTbFPW3Fa87G
sC31LXge7asjWIGwXucmWNp/YeV2UUf7H4uFYQldTaE5rLUCz2s3CV7CI21AtMjp09HROJOrrn8l
7Jq4val4Tqq3UjBUpkvT0MMxhF0w/dFr9d7oE10DqpAH1dPs6iNwsDs9FHR8PXkIwBmW+/Mk5rfG
mXqQCRxfohzGhLlpT751X7I4ScgoZjg6RpMWz7a4F/Sc4RTqn1vezUxE449xMhBqK4hAHbfbmtxN
rPcr4/qm3BO4w9fBBjgSDGWwI5J/w1gVs7jK/z+X7sNj/b+9/QSOqCii/ynwidv9l7e/1aXlLTKz
n+kY7s9i+Bw8gEnVkGxq/MEufrzaAWAF+MiRobFFGNaW86Zzz3lD5GbEOf5/m6ERVf/bqEvqBesh
qojJvxBW3f9KAbeiarI1MMqn7UJ/eRurkdx3PpU0k5ucqfCJW7gU1ZdsbViTGH02oRv7xScakRbL
Qcemh9vTWW9ODSpOm/l+Al/8Qv6nU1tvksJT9rHrunfgCvdBGTW/YkTKsV0OJSCmBLQYL9fBH140
i2Eu53KdQ/zaW5DYHcGulRA8WuqAeuiRtQxFL0Dt80JfHmeQWmlTRXHX9qqe+52BQUB4BuWKwATA
ilGwRgjkaHtIZ/bNl0t6bzQJNJXlAf32d9fSRi4mAEfcJWNfKk7eJj+4a7YXPaeue8QBs5oQiXR7
oHp4bcsbaiT/l75cd74NHqa1fgXI4WHeD0Wy4VPDa5CFNJNTEmSjl7nBdjTmCry8ahSuyuI8mCM/
sRojbCbHSwY3NlwlFyy/XBKIFfmTogdXk9OI0vPoQmxHFZp6/tPRFAbLdFhA0ox70+iRidH5hrGo
ECzRHBc/3xeVgZsQXI1hjtPVaZwttGXGhzgYG8ea/KhEChgh/RbUzXzAKmlwxx29WIq/1KPhY7Rp
Drb99yCnTVejLSTWFuvGrIIJji3PpWeFPmmdn5iifBlaK/aQVPnC5SeDypdLzPHugEtjPeQmoBDQ
NAmC6QwsvuxoyJN4pGeiIIRDDP3JYZM2fNk2r05N/iaLVwLzZDPK7fmDO6eI0qL8HQjvJ5/PcHG6
0kwwQdGZZ6Z/2Zs/0x6Y7n1/Yu6drOaaDu+ZBkTO0DPSJ07T4lCEDZx5HTgX7cNlY9KbNtVaIwPa
8mv1+Yj9nA5QXI4Atcg11oIIh1zUHPMO8fha8netyxksMjepDWaXKu1es7jtgpSL0mokrftjYun8
zLDOTmytngyv2QPol5/OMuu7augAqWoPalXUtuVy638MWQ8wJcOM3ymbsciVG4mzFQxzaNGMci8y
4weSkhlnk/xkgByPfYX5q9kGzoCyOk2+yT/2bapfTb2T74bDrj2liLIw2Hxm6IyHJq/YOhbddfLm
4a0etQubMUxl+GCvVMQAdiinX0HXPCtHW6ErA8Qz03Q+t6a9r9mWPbqRbuoRkWefl2bGXzis8izQ
lXabwWbBbjcurE5jfFgyp2exPTgrBYKPxEGeWoeW+Xpn+c27boEw3FwqOPT1c5k9Vn/Tm0und+yN
hKE7uKohpBMSE1vcBeZtE/kvfc5fa/Pi+lBobbbPe74ZetwU2yoXcS6XmP74eZ8sytpPWsfFCHvC
cTTL32zMKOOkrBjEHMLkw+cu7CuVGW5kErgNNtCLqcFvTdu4J1WrwWn2x2iq9NpU5FyVwLLWPBLN
VtNQHOmVkfF4utZuZLdXRVgP7SPJiengFgo36Wy/sqt8bQOQuFDgtlvDBbpIjfJk8Y7lEbPaEBjX
bzOQSzwFT2qiEnNcE11XzOiyv2TrXs/x6s2eBhifbgdjZl/CfftWat15paYrKPstZCqWUeDP5Y6i
8RnGl3tnLcUvbmDv5TXpZTHchvTbElem7e3oACbGrLhsX/hKg8jPxg8h3X3TTElT9N8AOhBtmRVq
pAECv7NOq769IBBGrms5KF3bR7XgWMfF6AB6b7B1Lqz/JwvuUEtsI5xW/gu3kC7l1NPfig6lwV+O
i4mXdPXweEi5lFxRnb+EzbOdEEyC/vxYBDs+nEs1/m7myWKPyr8mzGTW+yr9uzbmFna+pLC4qJJ0
qDAll9Bb2bLWUalTcGY1OVHQnJv6aOIJtrNnx5TBSacJCiGduOyMVVih7X1H/GPisva4N+iWdvwf
btmR6O1BFFQAqS2UnzwQH07vfPPciaIi/uiGpvjIzA7K4R0LJciICk/X4tXljVjDsk5N1Oq+an/3
+mehQfvD7JNqDb3Iw1ZHbEdBD6K5HwD7ruHUocQRXIm4h52xO583uvMeFmf0jNk7lA32id7ojtMW
tC8N/06lb/EItcN8q7EukWTojcizi+dtyml0lPNhlJexYDce2Lw3YDn+5DbPEzZ3P8uRfB7Ure1l
XA6rNF7bqbmNbXez6bZkGTODodraLRKjJg851zJUyHpHot+BCIE7b26zLdbZMvaQgxJm0Hm/0V03
N0aPJ2Vo2BDPZczlI1oddd4eDSV+N/6WKx97zq8Pq272JDV8Q9yIdgOi78NepQ5eZ8ZBxdit+KTM
cf0uzkLvf/qY6/aoRLeKKzJO2CC2VQmDOCexUQ4OdUpx3tQdWDWuKKbyEsL7lAeM7DA9/ZfXdhlo
rTRH9EmPMmt+qS59z0X9DKnxF0x4qsEHB1Ipn+mSW9mJAGQKJIbb/FCYIEPRlqk9nAE7etpNaoOR
2FJf0SC67VwWQwVPzP/ZukF5yVr84yu+r0HTXyYaXw9MPDOT2YmCK3asuPOGvHgqSiSfplJG1DYl
ttxhUqEz+7EsBPIXZRURXq9s19j902BM5N+y7wSCUjIZLBULjzFC/55bqtvD/w9Nn7ibW/lcPpx4
6LB6Lz2uiLZ3tH3PIhHW4KTHELgobEd6ePAGLi5+it08VbTmDpncmSOQ78Kz5cUT+swj6o5hu+g6
WqdBDlbdzMqg5xP0uWVk1aEWrAwZ3iZNfO9yFu4OVfT4Pc/YN63XbDGvfc/GlDDAURiBHmY5xbZl
7R+rLDjQU1mEfeB/2ubgXnpBkhTVFckfDrfnplSrUTQLDE1mO9f+KEVzm91cP+Kmjzu6eJcGJ4gf
ZN6h5iKLj/ZCDXl2lkp8DjxQx439I18Pro72ETIoIW5ms/tF+NzZM7kk6OVtqLeLSjbXT4KU3jN7
nb5xCcOrj7kA4BICh5HRDOUguCh8Qy8jlUPhyuHBzdd5U6TaQzVPE6HUNEeRFE+tanA7ylNnI0qa
dtPvR7n8GLvtG9tFCzW3MOBa/XUL7rCZwSnVVpm+s9TU7x5pGfq+q7A2NIRcN4sXZbq4ApwY4nF+
HgYOqM7fwKK0GL6czMKpvDwv2oSG6+e8k3OAFNi8jVAyQE8ForExIvnN+pa4o0eAYWjYdeozbs6N
36p4ndw5PXoIrweVij2FC0GYomlz8V5vUzDz9psQ2DJ1JtqiJYsJX7EhZ4ZVmxokM33Ha4Q2yoJe
zx4WF6pTMG1hTfxn9YQw/3upKCLaKDsgeGDjJcdn7iG6w9hCteyqipRNiXxKczybOJNVNh00Uxlg
nA8Ulp0Bt+H2GII0lbJVKpuYEvc2HM00HLg9hJrlqBAL1dOGGezOWAaV69MSFg68dql3NfW3jVHS
jL48SjGulg58wNKnDwN9Ay4B/0Gbngy9899wCVSJNNfybjqUFNODke5JVCUPb1mkzWkTWyuXXP6Z
KUl9B/p1NPDaTMb24WK0dLZfgHFXhtirZFEXTPz0m5wxr8B6mfUoX5rpvAM1Pub98rtHSXGWrXwq
P0AC5EdJnxyDyRfsWUpNuHQEizo1YsQLqkZSV2vSFWlzX62uvbdsuI+TWN656RHrW1otHrsxvzhF
us9naA526XzhWymfED8EiK3m0/XF/uGejNALkFfNlvfbNg8czXZ7yXVTjxqU+V3RYAJdSmvvc3qC
cKSSl62OPEs3O2wQ5SPDVCIBXXuZQMEyKFKqpgtm7U33vN1SHZSpaURQvq/EJ/GzUobQWA66ljed
ycwTxKKb7fGK5uiewOrOcZN/q5pC/cwnqDduTjoWT7vHd9ucVdN/k/A9DzQYOKW079NQS8SwFFf4
pgO5BZwwCOVFuVHee+hc1/5Rv1wA44516I6p0CgnoFlF22qblF99/uc/XBZvxVY2/RqJ/xfZUrzJ
inJfzeReMNkvc/6cDbAWAfA0z3X3vRPBczqyJDYUtCGXLZli5w6Kkx1XvXQkI4xchT7hk92YyWqf
25CosuBXo0aRiNok2oGYZTbi18oxQZrPQi1VDm/ujqVR3n7PF4vmPmrnQzRTtqWzQo3H5jtzIAzk
+sn9NUBRTNajG6HmpKTLpvOwg3Q4shHNnoRwEwbs/EYrGfnA3GY2MdywwpSG2xihlFmL+850yNON
RB5wZ5Iz/ZvZWIJS+/x7VzJ6bJSzRblpALP2668MZprqH2QaP+UOaOgJ7y+m28qKDT39k4mUP2SW
X7pZTUdqPvcWkaZdxqwDITlAgc0tboXiqzOsJlkweHlVWu2CWX4uo/VduNnJZPqsLcM+cF3XuKqL
qyUl8UI+Au8hhBHOEGfos0PoK+zjaARr7CwVyOTUfh43kb5MrdWExDvCjfR/kpHIgUmKPJjlSWWX
oGmd/O4jy3EGjD+X3v7h5b75qst+v6H0W1yozbL7ZS6ZuEiUUy60f91p+YbMRKUzEKLIZYu6c7It
2CvoXAxn1veSdlAM3WCUp8Ub+IgxmgUzfq4XKjt/6yzLdoMO8U3LzYMZWPLQQkKkKMHGAkL7y2qa
uw3lgi3MucV9g68Ub0utnzzrB1677JrONUYxn0ilz8T0MUKciDrEHUz/bpzZaJfY+al6ceaBu/a/
mybzRc/Cz05fuibfWJHxfuWqdRtL/5SX9nxxTPaVvMDDXKcpoDQdgaJBfKlSZMeU5Ye6K8Xd1PKY
vV+LW/faOm2OVGHzWM+UcyPRKIliUxE55UFWGa5Y7Sk11z+PEEUC8gcyJmChLtOPs5cZiDLedwKW
03HL8e1u/U72bvAt/fJbXx4k+vZON4ikjsajMRXgJwV93c4V1ATqNnQsB+GF+tYu0lzrqms1a7DJ
PPjKn3fOugJlrw3+CSU+ZaiadOaYSboCQeof79+e2ZDf9zNkeK4qKz7qcQteuxIbfVdjkiB0uwOD
jf3Ry/zIzF2Xzl/xEbS0PuBJ7nb9CuW56IpfcDLIFGpnU+lDvM4zeQ6z+Kw4jPs8dyOnsd/KgazI
NLOWWLy+ubY1SBXL7T8wvuKCmJEHUpm7e8ca01336Dh28k0e1qTEULybejc/1RC94dfBT5Baib2G
WKVDbzYHfOjr0CtN+h92RpAhdNhPuYn5jqxHl9h191HUNkkH5pfpgZHyym3YF356XMflk36QKbQm
0UezmZp7t7IG5r6tjJfPVIcD6qG6RLQMOHGA6SNueusAabm6i95GyB2ZSnoSVf0jFZ2uf8XcP+du
9800V51uUDMBiLBeV/tHk6slCrBebjb36VU8PIPVA7HUtkf6ETgdt+1UW12oN/T0oGkBHpIXWI0N
iV3Q5uNm/8UzdOCVKF4aG7q61qK/tmZuhZqrXnxXWocpt16U+SHFelqdWYuHyW93eOPrMBAK9qLe
nP2VV97ca2vYTRzp1B0Q9V9JJ7Xs9ZgZPx2n18C4bL9hCfScpGmTTKO4s06IrDydsHQIwEZssZE4
Ogz1uC3wonLA0VicBuvZkPV8qv/DFHj0kWUkP2dW5yvjb2lOT7mr66dCeOtuEL485Q9+eqOPT6xs
UOe61yrA1DZqgx5OA7r46K0WXgUsx4gct3zOdlRZ8wGaa3o2ffvdxSKOikciZrZmqPpgada5e91S
864q7RVHEwVQedHEpkmUS2w0aK4YX45VITJQKedh7fVkheEU1d2nWmBRTOwTivllINW/6cXTbFWv
U4cZEGs8qhR2WJOEZ7a5EcGd4uhL/an27f08BXqcd4A9tq58lPJSs+AwzFlQcsJWEGpbggfnQmLv
CLIDNQUuBi5LD73AeFFWI4+DDqqgaFjCu3YDIHchHl2NrhtuD5cy4h3HpUF/kS/00O7wILRUDDSL
glcwvy2eulcpDKm0qfcl0TatkFfazEVUy1gGvD2dnm2AgpTd5+zkNSMbLop+M9vQ7EPdQpESk8Y1
MxMJ4kEkSy/AfMgRLH31bNf2i1bkQ4gvghsmej7xDutL1lX13AfrL9jFODLsaVdY3rjfMFy+4QD1
hxaDY9OdPIXqF3R09ORB/92lgyUyW0Akdk+5tgZW+EDwlH0uZIelYAe2wQHapr9BvfKQKdIJXYdq
iQpedtSWOVehbawgdWLM6ZyeKikp3w2KT2PCVLXVKt/NrqS+Ta7ecWl4kLhDz1r9CKJYXmhA2opM
wztvjfFw8dpXbzbxU5ZkL4zp1naGeW9G80sOLOKMoD2w7uFYAeed2PDdKyfwuPVpTG/tFHeiCQ4w
gjkmy/JMxsW+LDNY0wGp7JHw2T3uObOwlhO2y3Nv5i8WwnfTLgXSfV2cocb/D1ln1twoE23ZX0QE
M+Sr5tmSPNcL4RoMJMk88+t7ofq668btF8ICrHLZIodz9l4brPypjlpznbaaxh8hvcRt8W22JXAM
A/DTbOBNcp7CQsDfR8d6JFLwT4mrumqNiCGlq9c8EcXaCZYOpl4JcGhLKRitKKWFJOWPYjgINjSW
6T62uIiURuwEzmZsZzgoDTOm+3rRiWradPqwt+A2oZpywGQwJicp/7k66S+9bF8o469i1ePewQ3J
xAWptHiRFvl/EbVHMgdoXfSYiTWxatr0O8PuuvM1iVeWGYb/hOEf4h4aSiBsdmZu+w3hZ4PIK0Pc
mjiEemLcpoBSN1H1bqe2RNTp5ocpKGv975dUiPODewKXlxxUaOYHOR/MYfQ3buLJVseBN5RLHwH4
wVKze6hVJW09+aNEnEGTP84OzXx4fGV3lUdipUYkc2VgG2bzOh8f13QHKUXoNT7P7OPs48Tj3sdX
/97qf1z+e//j0v94q//vvf/9BI+3+vfOf+/8+y7/Lv3vf+rx7X9vfVz63/f/z5/6cW9Dws1GjejQ
518Jbub/fjlBSkpyLguTxbW7Tsm8R3U59E9e7/dPxEgf4i6zj0IvTFiNTMKt1SeXf3cgNygInPp6
nKGpg1wA1JE4No3aP87hzJrz1bJhF46jOCvEwIHhdS+tofcvpBBlkM5evOSoYozibUjxCUpx9+QK
e2c1hOPKCa+vF+XuK047kzZkj2lzfonLo9zRkCFjfX7JgMaeoWsw6MJOfXWdXN9KQjv+u9pGxXZC
QQRimJutAadLiiBw/bgZGYa+MTRAv3+vjlSzJdXYzeNlNpEgZgRZDeaBd7Zt21qrFvn442puoP80
wNlvg0DnnXWDLAI+u9vHzeiTxcqeyZGP/wIpVkwxtRaCiuHHUKYgsFwl9e7xvbZVqxUoEYtUBrYd
KDVwcHLfovdoSeMJTN6Fq+0m+GV3pN3as9Cc1d/TkV2cJYUYLAiTpD1QxzsngZD5uIpZu1hpSrJY
nK+m0v3dErtzsfOiP4smuOjdQPHIZ9OVh1r10o7YpXyrd5aPl7nVGJcs9a/aMFYvVlvVLx1x56Ek
Z0RW2pstAv84CBT3dp7ky66xB6zJPUZ/cDyHRLjZsZbpr0I4yR29e7BNu0FbK1ZUcJEgDSObKmdy
mWPgMk+DxWSm1enxEkEK4m5Nu9mI8v1gzF/ycFgwpDZ3Kqv5i6MnDOpmYB9UMqd/JSHGjnxwT/Sx
LqOq7JuCkXWzzKAknBjJ8OMc2Bvr5iE/2ZShS5bafN/jkKfkbjUJNet/96Gj6dml6mr/eKvHBbMS
T3XX6aQiyEguJ/s+Ye64QrAzm8Q7mG3MxzlwKWbYgjQWCmNVcnwcHpfiTv/vZaOnXyMyEDsyg6d4
GuK1I8uI5EubVi567DfcaDhVyy75QWrXZ5dq/gLiAIuBOm9ok9vjpvUurDqxkv+/g5nUNaSG+XUT
1P9dCXw2k8hnig3lkOoSdr9bdHjnWtqfQ4U9DbC9c5ziwAa0Ya4i8aQT/4Y5pJqukiIVCW9Y98a6
2np5E96S0gKspBX2NVf6JXuM/ZpNZpdyD7RHglWBgXIJsWHatTgPlN14NxeN8g0TXL43J7Amj3NG
DgTBYchZ1NEob4bhbaHSTueUX/DQozJMvUwjSpVDZYflVvPCmUhB0LwH/2szyJZWTCLnUuLcp/z7
ZZ5jTi26Llk3LTipFk3i6fHV4x7fIdSU1GkW6hGMeqM4jzDLn1j46tfHmZb+58IPI2/7ePm4UAny
DJIAvfDjnO0Z8DOSDKlokmXXwf6V+WZwebxw1Zhd3cbF/ej0GTpXbngcHk5Yy3tNZJU8+fNdmcXi
rXZf/MR+kUXuX1DuVESKoZZx8KaftTqsXnFfERJHdDI2+zJbEDOe38RMrK0xF4xSc8++w/59qTnh
mYfubkYiuBdgI1aUorVVNBEiPhVDRu04jU92FFOHi5n7B3wrgCVc2IIYofxGoqke/Fvri2HX6aTh
BbQ+Pjst+WhKrb9FI25Muh9syiLaEwhDxwNdayJ05fhl9wGeN01n294uIxutNwvjPzQdrrIsK/SR
GGW7ykqfC8SPxJXrDvsamT0/zo1xc+5MBIc9tratSvKMhPhyOumjBhQroyIWiQ2da+vaVnm+SunQ
vHl1j/cMvcS7KyjXez0qHN/s1x5yttPjoNf+f1/9OwfFJ93Jpn3OyhYh4+NC58wUA9dCvU+i0oas
3pqWP3jc0a/rRSjAB3meoT5aCqgi0bKlIymdJ4jrXqdRkzQtC2sX2ppzC5QGizGcDh2iSZALjcjX
ENpJNW3lK6wbMltJDzerYfh2xubLcltMjKGYkfoq3qU42jcYYNgnPmGuQc7mSXNvN82wG0cE+jl1
pCUcOuMMGT84jLU4GpN50vQpXtp+8Rzr9hqlmUA65/6wO0udHDCd1Lhq4wgyIzsPWhit+66f3rXm
ifrylpnERJOeWeIKzM0Z3OvjazWfKB3jmmuDe3ycwt7CPRJWlC9ce/vv3Fh5xTokrRSFFN/1uGDI
SSdpj2LSv3PeWBUAm5LPQsddU+ix9xoo9UfFmM4dQQxY3ta/NANLfE9l5N7G3bgdMFOwSs3Cp5nu
srTh2URaln1mVvS7EGztO5UMV195f0bfgIHVGjNjq+v3dtUpKCcNwxn8kEnvsnvjOfZL1VLvYDv8
5nUgthuWFQv8Kdqb08clxDdioR9Xs6DCiDqV5hYhiDqb5QAtymIKQDLQud3BAJ1/VW0fvEx5g7k0
doYTOy5/F/Xw5Hyb6X6gm/A0xG2y1dmrwDoV7n7yQrVvhnpn9HW+ZTWfUiCYySmzIBuJ26HMuvY9
URXb0NTu93qWspvvGR4fd1CbJToZRLOORwsMVTPuYqMIX1rH+amEO2dWdHSZ4pAgSLJJjoZTu7fG
R9ush0n8M637P8LuvXvn6+UhipxpXelu+ZUVG7DrxsJobDSz/XgORW98GE5mkMJjYTxEOHzE5pfR
oozV6xRVQKnySv0p2PwiXkl+wvFG5k7NHHKPgyZloLykmvw0usTnFh1xsS7FoqUDMOlzjNwrYgBM
Jql7pnkuvyen/pm7kfk+0UrGreqPV2nC8fNqjfydsbnYWdzu8HXgGWspcYeW0X5iKL50jiy+O8gY
Va7rV30WDntF+mzolfvHoT9CNprxlYu+XHYOofO6K+VOd7xyX8AAX7dFi9Qr4INqIhxEwkP+Y1zh
a2wMBGtSDfupLL0/LPnOqVDVJ3/LmLK3aJ5am8C9tuPdoMKnt7JySHVSN0iL+ksz8ROKONbvfQms
3hhJQDLzMUDkkvt0Nm2BRZwdYZbmFGAa7J/o0a4F//ARS7VHVkldPpWJM25E3MAqClyyKQLyFak9
kbKAz+so8oS87CgiQ7GIv123xuMwaKeMCfJkjsjHraLcP149zj8OdFq107/b2sj9wtnckYf9f7/z
320RRHb6xwOTbO05Lykb83JK+3s2vwKQ9IU7fzz3Tuu85JFZLS3kiPvHS4LCoK0XPye6d5ccJ+61
6wHXtjmwwcdLpbXFVZmqJLDSuKbzHY9Tj4vTTKCPaBjtYFCU1z7B7IOjt1uVsJ8of2D071Ewv3b2
89DK+jvWzCUTUvqrjD+N3K82I5t+jABOd8Vv/5P8DnT7wvrdosH20mZbjNJhOz9eyekTh7C/OOjS
MMy693yGi6SBnZGm6lrZMRwCjR7UfPbvl0wV0BVwx2wmYbR7x4K1NyeivJmeKLZgACD1zy/FkHXr
oab2GJlUtTxWFTeUyP3Nj5Ni0RnOuP93Dlv6z3bwvMM0Bv3tcT6xo5sDpgHhA5P0kqrFTvmddX5c
hM/4GxhLup18+JBdX3dvinSJw4CXirS7vL4USr72QIae2mB8DTC5r/yo/iEyQdC9SI2T5ImaIfW8
fhyABnOymLX/kfX7ccvjfOBzs960PpiC9lyiCjrS30cVFzD2sqoZFo7Z9Rf4YNo9GN0nnun0M29p
mnYMhdTYeCnQFwSsSpEpaG6KWdGXw7if4vD+kA1H4k+eUifp5j7a4FRXQxb1OQsN7wKq7c3yDf1V
r4R6avPqhZCm4qUniAIb8gflLeOcO+DeIhKn13LWMLdhJG9BYt2LUjeO/fzqcZCj4v/ndwfINhEJ
YBrLqGh2vhYUJgkVbg69g5hOYj1k9+usPIcnHoz+tcrG+KdRgE4Jvax5yoL2o40tdzNm7cBnQNnv
wOG6BYTwY+DE2bosg4NtJ8MObLs45o7jbZG8siKFcQe1YdYS+pDUu3RHqfoGfwOXT/nS6Q4d87Af
th1t1V+DT+MbtWz/7lodcQVTJrcu/85at0B6GoHd/rQz912rNo4Z5AGgjTxjaK8rmD/t9OWR4FEz
QN59gfYjcZhhafolPpIsxGFdPtlPsO/KDePYuNZ81Ake1bgnOrDVMcwDaoNxKT4mi0aAucnyuPvW
un6dsf9E25t/kTshCB8FBsqhH2L32GkRA5Esobrl0XVqQNpDS0uxFlkrCpDmZ+gWZ9cTzc21YYA0
RsGuzyy897ElNz3pqi/UANbKm3QUV1Vg3VuZ/myde2Sa+p84JS7Btr8d9RyH/rZIlHMzUOAAC5oJ
NgRO0XelB1PKdNfnib1sUv3kE16w6WRHPZVCx84J2i+P4tG5lBCGp2ybG35LYG74is3lSxHyuZ6s
imVGE9BcF3606qwCbaXOTnTwpflrMD+9ZAx5mhM+bpERPes08EbZ2Hvy6uGV4Ce9mCBWZ/GH9651
fHdSyWGDFroik512FbKdVY1a47cC1u/4GXSkvkIKVEbvZdV0r7BQ1yLttB38cKYRpLsql5QWgpRu
Givvt5rUnH3T4eJy8NRiJCtAIxYa72pY3kHK3DkLf/wRdvmn7xjRx6CwtlEsGwhEBfyE5LBZ2MTD
/zHVM4m9DuzWXGOLf0O0KX/axq7Wbe3oxWm8xVeOlmLqileXYsgKOjoD9WAhQ2jicZc60noeovKD
VYD/BUsBQeI4Vk9Yaajz1TFF/DE9BfkFICsFNKJt7/EUu4dsqJgSferh5P8ZWEuUf9ZJtjXM9zTh
24LSrH+BpgPq2r8gM+vuoR33awEk+ZB54TPLsvokctphATr0m5bS37Wxui9sTFEHT6eVTArndFFt
vR1AmH3kYWmjw+DRos5vbiM5lS+0WlZaGeD+zWtkrFSzISYawUoNIx9KWRiLNGm0k+islYpovKfh
XRN9vgsDcGdTYuNujq13lZcfk4J/lkY0MLU2PhY+S9e4M/HNBHAPpJx+5mHhnrAeYlfJIx6d3mIw
TQ17rRXCpMpKcy+lm3oYxIAMv3WmgxcNi7oV0SJPqupdmPFRJwtlUTa4vEy8QJe0wdbh2L81Y1Rf
E+VoXAakYVJ2fS4FY0Njh/7NCYIvUC78LT19WnqoFytrMNd4H1khpYRl9yFzVYWfBTw6PNnmO55B
dY+DC0sBg0lzovRHaUqMF8s0EBApayNyI6A5q0EvbREsIgUQe897c3u/Oj8OyGLJr4dHv1SqbM+G
aYYrOU3O4XEIrLAEm5f13cIMM7TPyvyt2U75yw6+koEOaJB5N0tp3q2YafejVp+ZUtbjNFu9Ymob
bm4G65E0t4XSEqjxBHjTiy+Q+rFNWHiOAKc1tSj2K2vMQBYaObMD2G1TueKTRv5PnCDLqo301ziu
gUyx6b32HoJOXCbrHp3yTQL7XAMCzkAp2daBOJQVbp6DmaorqcD2W+xA6BwV+DzKpC9K1/1nyIoQ
pA0gHWUOMnh0+hNYDtxPE25yk0/jmzRaRjDpo7cWEagvvXhFPbYqO1hN9PxfzQCFSUINROZ9eii6
qp4DcenuzlDFVof3EOQG01O1oySG49ts/DvIlLfIAPPqhuVTU8OijT2UJklg2KyKQVx1TD8oVXP7
SsiMdbWc6aLlycoyhfHSqyqlWZSYF5v90MJPWMiZybtuAhkhQ2TRa4m6wjiEu141fEZQHlymSeBu
bPB8VYRHrlDoIir1VXchyPjTsCadxZix0OovvXXk0Wn7/w71xExXwBS2FmIOty4niqzhSKckVyr8
cHX/JU2GYuFocbeMLaO8Pg59mADeTKCFe8RCHBR7tDXYHKoCXaVOiVn/GXxMxGye3G1llvVL2Rpf
7VPu0CSjwCBhwZv081C0E28V6v3NSUR1tGKkU2lJRBqeluiYiu7ZUpX8MpK8XqBcBYA1GumuinO1
i9IaA+dYZJ/twGrC9ds72W04vHSK3jaF6KIr3CvRMcne8kuWi2b92xiq6keBc4w65C6PlLqU86GV
QJDaqnlO32Ks+PtOsulA9AaTM3qqPGitGOJPSdeVr3ZXkk3AXxh6dArXSQdcy8+BesZEsZpGi7Sz
f3cKcXJtUICdAXSumV9GirBn4pQ6KFqsEs4Ou89300g2hVTqalEL1kfa5g1aXnOWAaUJrVgE8Jjr
KwOTkmdomOnSdUIC65XyR7522TYfEg8XMEq/nUdc2+MJZyc2rsO0ZKHFU3/VRGmvyZLdlgXAD+p4
6tbJdcK+4Yh61jnK0fw1miDjCwU8ijKVeejFtOpUu9HMdjj5VAEuxayhEt45hDaxlB28MQ2tG4yS
6FoX/GblYAYr7bEQhSMJYQVFTl23wRmLSVYgL1ejHZwnpf+UsRRUGE30F+R0+EqP1rlFS7UmzvZe
NjyVfDKIBxvxIcRNae4Tp9U3DJZCSbkk3pJmtNCSS1k3zw8OBsti6n6IvDuBUDzugpVe1egFMhiG
vdBKlPvlPMFBkoNu0G5tpb8k+KA2pivdpa2M31E+elu8IhRwK4XOtJmuA6qRc2SnfIyCmrz2hgVe
EIc7Z0QDOs1zLv5s2u8ZgH2z+sIFza8OY+DV9Qm0SCLemU/QcLAopK0HJA4ERYqvOipM/svB8KSV
hGhbmt8trBZJrIUk/DOWUJHs1Ie0icT9HtXNxiJdu0oc881zWCnjaA4WelCZbx0NN2RADmWACnmx
ryHBNVDVbCsrDldzxFaHOGjvwdXdGMAc34F7H5OgI4DIL/ZAX7+TmlSSUUz5azNhG3JyD9KDrWAq
RKQbTZn3J1V2+pxp/bCnJ0tye+kEa80Dz4vQsvBK+QmPw9iPAlWtCtuTEK53T71c3REKUdrC2D4M
7QX45gjZFoFPHYCr6EZMSZQxVonGT5aZ7mlqw25nmhR3eVrie90MGOhERRw0GryFZknvrTWZIIi9
A2uTIbNjnesebSHZvgCB1VUmLjjGxSUyWQ7NRNAmLMQPpPC/aBaR2cC2rGyVc9BZH1EhjE8CqS0W
PLBFj22HUdXyhpYQG12h3iwP52vOx0CDQF+QwL0eB9QKkVddgobcaU0iY6/NBgcN+X9MCWpNfki7
RQLFPpIQhUuuguvksqgrxZ2nLHkWsIwGS/AoETW4sdl1mN7ZRpaoKu1HapjaK84VsafKv+gD9JCM
zuieUeGuMDgW256nG3sEue6PQ2/bO8Ptrg1pMTs5M82TmBQZ5YzFPp+c5wRD3RP1qx9j6NRn5ou9
rPtwh0olWZV+wsaBhut5YLhaosY7jCCBcMC6h7rAdIDyKNxFxgyzSwaEErOUrlLJPa6lfqi6z5os
si+knpTJsHGwVRlXtazh0BbmyGqlXfcE121K33U26MdKlErWt07Z/dAhXSLkkH5Dh1zRyykek98S
H7WR9vw4xb+seixP9agB0tcg+jr2PSit6ho3BcZJuHpBXqpjbyTuIcqxapfj8NxMNowD5LlPOOOp
Og/6Ufmq+awTGFj8frNFgpAV2f834xs2K7397Evro82E2nutaE7UcKoTmmp9V+jj9dHoGeIo3Rb4
BqxOt5fakAF19ox+XyjADzpEpyCdvlzdS59zX44bCACsGUVSHXQIZQtm+XiPFwBhNTD6o6XL7Eq2
brH3eraXnkAjifKp8enW+NaxtyqxsFZMkXj58d+KGiYsIoh0BKU8SJRtRY/lIRPGsbDK4NRLooSJ
FdxIIT4JYIWuiqhh/WAdaRhyV2UKK6k3oVmaCbSzR/cN2wtPhBLxKWKcjkkaeTEr/+BVrrttyro7
eKpGHD5Cv0TRszZNT20g6kP7LGPnhmfjt5e13iGbm3KPU7rlrdtIWZfHqUEXA2PDvBruiTuuWyf6
UWgKumc49ScZpPozM/WVv2L0YyTkkRwdDAmicfN3rFG44yAthU3004qqX4206zeTjgWr87A5x3Uj
DsgRXIinSECsKLzCgJmzV0Pt6sLAog+tAYZFNT8YUfJe21q1oFq6L+zi3Qsz572v/Qq0h5U9hZSH
9lA6zZ0ulPmETVkBwJvKD4y4Rs1KConfN1wY2JuN+0ubMSmBZ2nPgZ6TS5hG/a5pp+5G5GN/Cwlk
KFFp24gF0d6GFwa1/lm35DnV4+xTtTmGOpbA/JHVkwZABt1NgHVZFdlbSnTgQuUaqt9uY1dGdkp6
Y9h7RmzuC61D/AUwgNxBcDzzIReq2bUezeyV5YJ3dnpQTl3evFug9AG/WcOhNNHsFCh8jLSkmt7m
v6UK/vQ0ed/riSQUtx1T6HwwvhZ1MX1bob3tgdo+201t3CUw6WRoD2Xt64xvuDjZEFj1zSHB1moq
+zo4dvSUpnNbvgs2tkAIPTluf24wiazc3NDchR+7AWo0a/yIff2FDGCiQIFsDkUfn0e3iVZ5bmEF
B+G1aYVbLRwqMC9OLQtmJqvYlykYRGT8Z2ugvD8oJ3xDzmmuAdkkMAyDYqkHGV4WzS7vkCX/MCPR
iR2Snog1IJKBxXQVFkO+7kJDnXEh+6sBZvTazzO5ynqnPKnBGm6p0s6lQ2FzjP1fnhYd9bFQH3gM
SISrNbUtJw2oUDmMqEbz+LViW3Qy6AoBJ/Qi9BcplFrB/sef1S5sobH7Qz0MY75UWbPJEZZCJjKY
2UKaEQIDApRp0TJ42qSKReOvqS+nTVhaEnNJNd3JClhk6RBQVPefhoCY1ylhjCriup9mVwKujaaC
M0bfrwiN8b1nRw2npCxuQCQ2hlt3DKJ4OUsLHKG0p+FHi0KsCBzrV+hX0GoSeE/+QNoNNbZT1tiQ
tpXYi1Kzb14Qhvty/htDmICjKwm/MZze3Qx6Ha0zT/vWyyjeouX3gEey0wP018PYhHyLYBRuyJOb
Ckl010urBcu0N8sfaXVVnRM+pWwfcw2BKUZYylF2R/3dGnkestI+xE2b4aaxAZvPTcVu+pmJrxaR
xVFP029kpu7z0Du0vQAGgA0pNrppTqupzMVeI9V44TNS0Mdu/IOdN29qlNUlLp0Pm2XM0ma5/9Rq
abHzHGsucxZnDa/UQfiJOI8aW6vOi39ENg7QAYLNytbZk4pETwksNbVlDdB71Tr0sIFbUnJcWF5r
71EjafsiU58Zqv5TSgZTUETiNMao66h0foB3Hpk6arGJbBifMg5JomW348yITSdr9o+1+qjIToZr
HF0fBwmH/uiXw8zccak7xjnzSgyatzHaJXoQ1MqRuxAEGj4PZR1uqUAgmEDpsq6r2loCRLLWmo7a
AJk4eNrExkNrOrSZB9/bTGwsWT4N4Su8/OVf+HWFFr/qYSpYgW0di/g00vo+ObQz9mgkBkqu+bST
FpYyy2Tfb5smlWEW50cvaI0NoWSsQ8d4nUWdfw/TCL5ZP52cnuVxbh6n0TNZ+SKtt3CtbtWUE/3X
1PW9K9CfDZE7HJMmPiQ1QDmvo7w9YeyGZIoVNtAOaIm912kNjXplYdt8F4G+j3o2VFXNHstGK/de
KLJeQoH6zxsO0pTaQfAxXfLAPQ2ujykH6cRCqSk4xrBUFqArZvyzP+0D5M2LZJVMoYMlsxxWbd24
B6yr505z+nda8HDT7WWa6OIpg4H1gqQfq5IpsBvW1qkB0P86fLdxn/1qmgSSILJTYCdI81ODWLZY
uVAZ+Pim8jZF0tpPBOctmT7LXVf3WyXewspEVBpNSDspsb8ZRFyEyuwPgSbTE4Xb5DRTiabijKF4
3JOg5O96Z7COqQ3hoLTTFZHuxZdTm3tzANnZdi1NoSb/Vdtp/rvL8k1kpBkrtjh5Ctsy2FIJnwGj
IcSo3AzPAhJaoWz3Lc/TjM7cvE1MJ8Zg1bz1Rnoah0SnFgZmDD0xBl4GdNMboXD4w0tjxX8Qzw2o
12fbtf078ET1Vvvire3A7hSttUkrkgHy4Dsp2Ym4VfSWBslTpbpi1XcDEQVB4m6l7tlr8Hy70pkE
O+FpjcvI25vog3eAiKxNV5jqaAMFU82vVmErV561BydLCoThfWVmJz5wh4IowtSdjb46V6Nl30Tv
/Q6oISsT1F7Vhe3a9bFHUU9Vp9LtmqUbJOVKq+R0MgIcItgolnqnpefIVd6+dH9MlJCOLCUJNcqj
5MtDewML3QCChPu3z/PwOqj0UPXxp/QdcmBBpixbPwSelzLUADlipe8L+XswzC1dtGIHxL/CbL53
chfqhssM4FVpy8g6sQAt5KXpXffUqm85dzOwcRZLNBPo7bE8nqPqYywN2AY1xbRGt5vN1JrEc/pq
G6L2uiVd0d6BN9G40vO3QUugTMaiXlu2eDMJ5HwrLeUfJ5zRqgzK17FzPgzXNS9U1a7QgwqaxKTT
I6qnt90V47GOEI8Up9FkrRjWU7TXpZe8FmXSLoLYuI1lQh5ObXsfmcKfFWrTfaSXsc2U5xwSLNwL
MMRgiktbuwxB91oAqybLq7behlGMbGfr8WS5s/CwcKAaWFO9DFxXbhJrjkQyXbIBfH05ffCbTPba
qHUvSQQSD/nwTe/59HuMZUc2YeU2ckHrYJ45ySYZVr1dQOLrYQaPk+1cs8n68GcsdZMX+hGNlBM6
wcuAXYMghmbjA/851F1RX6eBqvNUC/xsmXFwVWB8SGCUaC6uyLiIWZFX222Kr1Disu5CWiwBrqxL
OY140pEMIwciAskRis8BYI861HxWxcmu7IEveziI+xC8AS2idSJNfe/VdHmiEo9A5Yk3zLc4RnX9
GDsOW+SM/HgNBtCuUOpLkrZ0IvJ6DfAV1R6ftLdO4pgv/RJNvxlD6OqKy0AJIkki/55lbrFlBWOv
Bje5eanr3PD3engMXHkMyiJ6dRsyF803FnD6TfNqCpAt6L2ssjYySIan2KDqQxjQukp0Ehjxnl5G
1oULqmnNGfcdGxOEek0S0eWIvFVe2i9eqLU7I2osYqidn2X/rYbkbEQR/p8CbIIhkXb7HpEsLUP0
VYIW3RTBQJK5C0vN7QQ7yXn1OaWODrqKgzCAUomq2HZagKGUFKNnB408iu+RXNAw+A5gyRwaYvVu
bT2gmkobcHsISUhDln8yUrbImW1BAOpJAe1J66k9glJatLIpToGSlMMUxZ7YrkFha8SvbUOz2lXS
baizsulcamfdLSgwDKRZur3hraNRhE+RqvpF3mJo7Y36j64lPwFMvWjkwn0515LyMyKCKX8WksQ4
0eAZGac1SA0Ctyc8G+4BQ5h+tVlV3ybKsBhYljhWmt9Jd50N7C7U6e+KhICubTaUJqP3B/lL2Vic
KpAHTygY1qiGrK9QuOFFsB/IK6qAlpFtPMtO9p3TjwetiKfDCIdpXw7lsxua8TaPDXc/Kz33oUOZ
ibqqtxh7rYTkatQ/+qZ87gaKHDV6l+0ga+MSWWDDatRi7DC9G1i+6uCE6o9TJ4cuVe2bsPaza3Yh
40K/Mci7IDsUnRDx0jmB/ClIVdZs6Lqm9JuXTlHMCsLu7HmZvS8lojge0U3WqPz4OIyJbW4TrX6i
zJudS3PQtpjG+IgVsf0DQe0faYmfhYT3ZaSpeQ2ZgfXiDizPei0axqWgwowXOGDHBpHeyUBP741p
Q6ymbWdT0FzEZHHdNEJmSaCOj/y75VZp48/YiDE3zofS8dSZ/hMVheoD7NXGiTr3hIsnIVz7wihJ
NGYDClJCKOkk+5VcVz8rCn1HU3XwPfBNf1Zx6W/KroKnDIPhqW7C36jq8Y9LOj2VoG0F3UAdhrFv
CWLPqQAaEn8YgxVysfgQ1+Y9s6BMlsTbHB8Hi4pgjj0BmOmePMMcohheBGLQWYoJAzGsGFdpnbXL
tlUf1izEaz0tf7akdkKcNN0Zn2ANRlgIpyHfxjjJr/BGsblkdIOwiT+zsS6eh9oIV+xhA/phwa+B
jMx7rUvssGJcUiYSmDXq/hg2zskf3fyeuSPFB6JGJ7pwG0uZclu3DTjQQDx5pktjZJoUZdZG7oIK
KkdiDHgOE5F7RzVBitTCCvtzh7lVM+JPt2t3adI5l2DC5+ywP1uEAQsaVO0Hu9aao+9DyhN0M2DP
ptr/YezMltxGsi37K2X53KiLwR1D2816IMGZjDlCIb3AQlIIjnkev74XqOyKTFn2rTaTaJwZBAi4
+zl7r33GbVdhG6sxG0BfsDB8xR08B9Dbsx1s8oBSPkW7dpemC2DVyBiSavWp7wFvTZ3cqZRg2Yrf
+jY00ZbbsWaQlBlRBRvpi0YWCTBDtpaIW0QLqFRSi16n0UhRDxMOXMjGJyE0QqdetMsyHWIR+RHr
LiVCUuhBsjcj8dijCTxTRK7htOMJ7mc7OpBw/gX7aP5M+YSlntLKA3Vwb5V5NcsnLa72EQF6BIWl
4mjUuF9iOgB5/05qSnuvgkL6c0BOdTtY92VbFmfLXBKrLVwr9MKTO5rWdwXvQENBInVjaotCI7DW
nsjSjXCVd5ONNqYhqx4JFaM9II0694PQc27VruOtbwCJqhtzmDdDxxFC+/dHpnKTVCilnwKvmuHt
zjQiRh111nhr6Mo+QvYLj33ZPuPYqm+1lgvWf+eKCd1J04m86NKHRnrWXcIPk/yD6jTM/XjsqdlD
XcYW30z1HvXi+MisHRuRTeGhJaLtlGsqRSzJeVdvuhu6L5zxk3F+6szqpOc4iabsmXlUdc+Z+oeV
pTe0OJDFkrm2FwImq+Pg1E7EjQgcuScoeSnUG/N9CwxOUL5BuWb2m7oahofAgqHKoXzQw2pp4Vbm
Ng7b0u/LAfCm1b9HYmm2uCcbzdiqqrC7X8lmmlXaRz2md1ngh0WsKp7rbEmmiitOx6FZ9hst60oA
IAnDgJPcWhOWZb10Lg0nbPLDh/7cIBJhlh5dtKC9NdAw3cipEzdZFGhbytLT6noTECBmZSufdzHT
tPtkGFE2plMIqqdDjZpRFu7K8i7jLg7IAPL2cjMxZu82SM5WISg9FDVty2BodnVYI7aMhvCMYuXN
sbzujPgleOi7zxPYr3vyCZnaLew91gvjgeW+QIJjtpsGYsmCDXkLXPOo9Sz1F1J9gddok4jIpMhV
HCicB+d5IFXKzPsGiT8K26wuT0mTPbE0iu5Mo+/3oEtZ9ln44BUZ4nuKEriZDO+Rbli1dSm2Ie7O
mgvug/po4DKxZvRWAJNp3WsMC4VrTdss1wufvxdWrEHg6ZY8numgjTBPiqkj7pSJIYNuVq89dIsD
mXbMZjdTYH2uNcfbtmP+zJTyG0qNYpdpIC504CEpVf2VIJeMmMd9VYX8MSysd54hd6lrF7d1SwyE
Ru3Dz2XyKvsqvVNYDXxREUoc0OTAbiuPXWrolyCyivu8TslmL6ytXow/UktPTx71sVrM6sHM0noP
Z+zsxs57gt37RSfIxGRSs6EbjoPUsKFzVdZlORRXLPuZn2g14rTCAWLCDEd2LWKsedriR6D7XtoU
kHDUXKy2N4+RpOUPywJBSUTLTYELGk18O7BFSbksxSbL0fnryOXKKHhywX0CwWLWDtbYOmL+fGsa
SlP2UCV3no3B1em9c20FZC2SIAcwgLmhy89uXXZqONaEzaZFL1azPjZnQsVxqy7aM88d5YEG29ZM
SQpKK3Q3mhbND2Y9mQdg/3Ash6zbNLOBf36ukqc46H2LZYjJ4vYVzucRVf3Fburs5JX0gA2ntTZT
VzZIVe1DpTwQHGVtPhK8/mC7Dm59HExrtka5yjVSmAjIuNE80HKdAp5HekzpI5vKDxO5CuiyeG4r
gf0MKeViOmjAHmL8RUVErmprjLR3RuYuIe7Cw1XGaDrZwU6Z56UZHrwxGI7WcjF1roHh3urWc6Gl
5+uqUkZ4hdrGmSCJM/uY8uZiG/m+AH9jRoQShYHUD3pKbDUNj5jOnLNLsg6qLIl/METtFeZfws2y
JiT4kKZL6wgqqcDhUayNwjzRa2FqxcOg0ivvZCbxW2bUwUnY2qd44XYOFn0BrTKNPfgrl6OZOnhj
DF97QQEf7C3GhOSHbGGUlk15U1U6AOy4pB7v5eciNdSutvXH60f1rbOfDC1ikcxMWQMgzdowrVeg
pmafLKAnF7D9LioRcMdSIZm28Q8lwr4Z1hNILyJPtzo8DqqmeP4sS8IO0Bu/pDx9yzanYjlb7ip0
8wesDCvDFdjWS0kVDbUsgzPH3hjcmWPSnuyIBSjzBqo3jHOgDMQtWvfzoLXzMesCB+IXdcQpYkGg
wuYt7YlnyxX6q0ordk1VQ1kOw9MYMunHXg7UJ68uAf33NazvDSW0yBfj/KJ1jPWhXaf3Wtsd6rjj
vBsw15G6Q6aHgmnhBBGd5oVk3scZub6FE+KQzEn1o3Eydzjxkf8wSNexs7L0Sd9Qk3NyZb0GCFow
9r/lbciiyiFAdR4EnhlO9NFsXjoiD9dRT+xra9oMlZZ+mw8ec/UQOKPb6NZFs+yvxMuJdS1QdAQu
2kaKDOhlBgl6SGrrIAZT3ErVHZgKUgGp7Wcav4+opZmdh81za9xXE/i+nlWWH1YjLYe4C7bKFdEu
rop6HYNY01ngMb4N8TGEr8JG+TSaVBOagbiSvIc4qBxcytILyGL3YIjBxvkK91pSxquak25g/q9D
BDuC+hOhFPp92gZmvsosYjtoSJCWAKTAJ7aUo6wmGZKMzpzUwZ5ZsyxQdixjIG3Ei9NIcGoR8p4q
KZdpGcjCtkxZKXu2tlUt0y7PYkNZrkOTYITvCBcR1wvpE6c+c5tNIhukR9M5JdPtVtbJtBkQM629
WQQn1t7jKmuYA6H7LShyusUp7ogVMjHybczBksQZ0bHvavvSJjqB1LFXHENlPuP3lH4ekJTWhNR1
bCpAsmK+V2K0RSJXHyjw+OlMXap0DsLs461wAoqArFpHxoZ0ID8Tu0eyHu2lWB1VNzY/hYM3zv1q
lCRiTwV2Z21sYdRpxH0RAwtfJQiLXYEHwGUsmRM93bPsNraBQeuu6sx8Z49QkeC9Q7uMEip3MyZY
1cbatp2zeCXBM4OlpLdBQAZezQuDtI5mAfhTFSKaTVv5PKqQZleE8sKe5wMowMQnH/OBuFh632L8
RkwKdAmR7mbG4bMiTZfZwFrFpAnkM4wxkRfQKqKZHAncNrHb34PV3LnM5N2qExeJkRsCkvE4E0EQ
6k94HCKqadESuGaWJ5oZZ6w384Ho2sZH9JVvE9qvU0BNhAwWP8b0QUYICVr6eIoGE+6InmC3X2tH
W1f63tOsmzJIwhePJE2CzJ1elOcimr/EcWbcCpcaGP2Go5QjyAF9wc7pV2UmICINd9Qli9yD44o3
punuATCD6WsC4pbmud9toF8nNy5pGJXq3jbqXWcfQzFuLcLxaA7ochNwIvLztkCqUyE7y5v2ueQ/
0yRID575WUw2kVwIOU5R9jmj4UNUPRJDOwl3JnGoe6+Y2m0DrzZU8MjJRveDMqq2rHu/dl05nOgV
QpC2FQghiHXdpCMnzdjLLQPvwJF0FGH9NSaq+6Zv+IW7aGjBzEGinl3jaBk9wrjeJphP0S0D8k9c
coCF+xgb2ikXsXGJ+ph4LkaracrVblbVj3GMvmUJIVP5yB8ZmMI7xpZ+52INu4GYRSJASaEuL+vk
HMv5jBc72DNbUAe63Abq2lrtBr4Z0XB0neGuUZyv08rPwbqc+r55sMqyPk0IHhezl7lODZLz2G+g
3aNKu6NoLi1BspP7NiREHkxMKXYspYL9nFDgGbOwuO2/DVakDqVFO3wqLu4iAU9YZC8wAh2sHjPw
rjbH7agca+Oh5cDmDlmc6Xa188ryU12131SUqhvhmK+ULkglhm6/GxlukYKVw006wFk0ws/kR05+
b1fZba6TGl70xonGZ7FNRlQmUZ9AOE0ItJHLum/Kx2eY5iHcvzzYK2UdJs0GsFUO+k63p0eGiPIu
/xRq5DZZ43MwFCVOECfftq3Vr7zlOzQV1PV5NKx9NmB91KT3xRl2iTnr504fkD4PZb8ehSUuae4Y
uyZjtiXwhNxIlLpwQPxxmT+YoRvfNE2gbazOHe7gRqK8cWmDTB19QNVyIrBpUQga79iFIIj9mFPi
HkclD+WizaToWB/mwf1mKSjZqQR/io8mPlk48Pe9pW7SN0qfPfwUev0i7+As9xkhF8aY+Con/dEs
fIXcSKGr3ettvfDUG2gjVvJIALNzcgFAiaieTkzgn7oROnAIMza2X3r20r7Is6/GcpbJY++WisgK
MqVzTKQzbGeAeividPtLVpUs34nzQ3NP/2ncSTsh9StuXwupq6MbIepIO1pzmYLDFhmptutYDFuq
uFHj2J8VTTY8AruqLQVCDDGfhBzvJQ7CSzCvDEavY2V9yTHngkieHwOY75T9UzaOcHLjUA1y34NA
uWsJPUaqwfQU+vTJNKbb2JvETswsYvAaj8Dp/cxmeTQlw7ubSdAPldvAYleb0UUGhhCULxMAVrS1
Id25icYL0yim8AGNwhbYS2YKCJPZgcm3X/saxUuFoTuygTmUZhb6NdO3A7hx6sph/0Y8BHwIPdFA
p+ePzJfo3Q5kI4PKszZMVKw9TpyTrpfvjhuF6J1qpjM1iDZH7w+u6J7Q7QF0drLbuiOttZw/KY3x
DSbiKU3kYdQ8iYwlo5bXTM5J1e2BXIb2DIIDfcK47Qs2XF+yGrAZxDZI4hBvBWHO4IgeT0+R6nPw
U+ToqFRPQ/SDdQHd9TAhUsFASi3nnbXsJ2qP5Xby6y4oWdKoL5IMiRucBms9tMPDekyoBLTKPgi7
pB+oWaQEQbmdQAHThve9th7XM0kG8PDZmx2GCADUEOeMNH4UduPuPQdijrKt9FbvoXuZkKDacuQj
p4RqE0VNx2jbkzQm1GtDBWpqJkV+7mrKUwP1ZEDRHWApjAKs91NPQEpLm53skw5x3oKMMcPwvlPB
dyVqh4OwguDW5glDaLGw0m3mCBHhrBBl+3Xled6G5IJHpwILlMg52cYmRb0JYCfh1ygI4+rBqIoF
Beu9OnXaXUzyj1ae2TxkMUK8goLXOksxRSbKK24G4srcEplxtZwb4nqXTHl00KXpHdxZy/dtOKpb
owDMizsXDgG/OkDMxO018FoZWB5zy8IcZOIEiiXJkHVM3wBA7MA0WR/4olggVCyBLbgdcb5B/wTN
zt53lDlyukRbKv6Mz1nM+d4mX3U2f8QJ7kr8hG46xAfNVv2+j9OvMP1sm3A7lI+o54gCtk2yBaMw
2cji1U308gDfoLqEZDvi5FfI4egtGgXtV8z6W/JXzm2VvU9GWN7WsdxVQxo/5c5eS85ZlMkb1uqE
ECDE3oO4WJy50bCliwy4GmgVmG2Wm2O0cznC1pFsbjLd0E8DmLBUYTohgQyQYWNR0YuDal3hgVkD
ljUsrGMguqCVIahaIzecmatV3rkfSbfUvPyQh7G9ipPp3uvuHBSPa6tqyYpzy20Sms4BBU1CO+Hb
TDuV9ieuZi1scwKwtGEL2o7q62RsO11XxNbr5OFM416OaF4nJJ8+LSIOk7o+BuXwA5dCdZdZuAVq
oz6DGcqfYT9Rdh6ew5zQpbEAIiBsgjSIWUdxM6rHwUvoWFPjo3NrPSHAJn/TpboPPPCkaSHoPDjK
U514hy7WDlk/l35DwMIxaLt+S4SZvsw8C6kifyDD3cDAcBaRa21UaexYv5f0nMFn8iwYjRPhNBKI
98j62CdYVm6VCRI+zPJb9EyVHyVQUEMoNJjZ/ciKsODW5Kbg/hQ4JowSxTZNfgdZftHBeE0CODeF
2Z2UZT3pMxUceyZciKlOsEpsQrdCPhFCM6UQTFLiJtU01nJedqpFcR8F8LRIUiJDZe6BOQT9Efd9
9KADzkEPMa5rk0wy0h8n6gBAAmp7cAnoyEtAcPMWfOvIMtrUNoMyUNQN9bOEV8N8UT14dS72oWFQ
7jKoVeOzIt6WUjzxbfMNuw2Rok7RgxEWvi9pTjmYQ71XF7wb2FOZH0VyOuSVc+8yQJdT9GKW8DAS
vZiY0wFUElJOm3RixsbWMzalYU4H75uFnnBdOq29B17qh8NsnI1K+1qw/Uqzm29cIaK1W0/4idLq
OQgS6gxaP286ltA3GW0lZjgMP6p2YEdb6OEIbIm2E12wba3InJiIieOUOFpY5BU/fpuUI2VnDAJz
eracitpFCIp2wkmFRFe2+0Qm70r4naXrl0Zlck2LmV0cpuVhGtvnghNtOH1lXb/WmPiydRLvyEC2
J8DQuoMbfVgW6msVacPdpSPsEBUETl87anGMapfSbuxvkLnQ1yMhn4ojjaOXphjGi+nqj5kh76IA
/13Xp/pJBfu0nczjNVZZG15Nh+RwM9EmFu/Uv2iHp3d9IF7caAiOXfLYZtI4BH3xtfPK7tSV6jVJ
zeacmUvRbd7XMMHR70yQWiTrqmkqP8mmwMSNGMoBMzsrluWVCdax0m+00hj8Hjmlz5O9be1qTxkK
2hUA6PDBwVmzWXzBPqMqcyYI/4aA24pWZEnCTKYtJScXjjiME2/W1+lQJhtPIzvTaahxkgfE2Tiz
B8T20XjsBqF2qlCvQ+18F22QHwAnQCQXi7O1BoOYTvP3SPOKU2fhCAgby9ywUgGnpsLu6BWFjdAV
h63CtgmJ3lxn5Uj1VBkPpDPKW9VKYnlaCAKSs/YgxcwStBv3pDL7+SidW8ftHuPB3vcRsQl9N48b
2g0P0u0c/HUju9llQgRp1tnPyIxWtFOI/Wrdz2XrIv6VFd3GCU1RHH+dDFmfw0yLjobt7W3WLWs6
f8lJD8pvKp+AWjXF17hs4QAySyclotPWkP+BgvSE0ZEgajErCgnihutnUkE4u6TxITIrXmNBxqDq
5PRz/aKler4b9fSpGMpHfo89JWzGIdH4XTkHX9zWJI6R+eHYOJ9zbfxeu9C6vQwkAmVoQauve25q
tZAAUpRSnht93vcS6AET6ZANEwi6yh49glEzkHwYjxF0LHr1qKwTLNF+r7lvkUGNWWqWWuOYKS6c
HN7DwTj0OvVBC7E9FNABoKxOGwsoU6jZr5QO4OCVYX9I0vFxCAhAcCIOA6bd/alLNSQlHaAsdgJF
okyOC8qFlDbLvO9d4a506K1E0rfYZMhuP9k5Z+4JfgXizPDQ6dmuqUe/UYP2ZEl10hw7OQ8mbBJI
GxsMTxT3E6vCionqhoYPKINCEJLXufJ4vfAalhwSrTdCiBEh+zUWcRbPzGzUMSPojjqfV68ZjW7D
Wuj3mgtEKm6Ji2VcooQ0PtpgVFYdKuPNrLmvqBA+FeXXSWeuruf8gsCVsPAg+hWgSaU27YSwetTN
FzkBHnNS/bZ0YOBy3I64y7x5FKcKSqRPBlXKlBKjGs3YlV7YYu+U00DGUE2AK85yv0vFRfHjXWXg
jHY1mYirJEIYQDWOfklfXVhLoPINknswk3SIm/6Gmq638gYXKdKQ86RZrx+FU3/G2/AE0x13hJUQ
JWqQNt+UzXGcAYmHAeYk2C9kOlWtTgGPs0GTeXStPXWwRac2VSGaLYQYPB2VlJtqybIlj5CfwIim
HkkMU4Nsuu+XiziiYJzU3+yySW4TqgMrIBPu2ooRFPbJeGqYOwHpBDVq9T3A4Gx4Kcpn6Wku55wp
oT5b5DuWEQ2mBDIiqkz3PcdOSbGAuFC77iVNWVURZzTFlbvDoOns6wTQNtHzKGu7ZeoQ1Kd6yO7g
3zJTlD3z6a4UfmsN/c41w8APXEAmce3uJgFptEeLvg7GOrtzgj3gIXQtlhuvTMe4A5VU3uRGg7QH
KfU+EbcFSQ/k2hnvIC2GXUwR3q69iV5Pl9DL8xCIYIHLHFgdhQcQRT0AtAifmU4dFKCaoDOjz4Of
hvqbgM5y7+CMNpfFk2jijabyxxwZ3n5AOHzGu7qlvDXetzpaytRiX1Wq2SVy8B4Ki01vTgx6mBNi
vyswKnttoYAw6MU60tXkG8Q5XaoaTXYTE2xasOcNM6w2uTnNKwhr9dEZ7CeHlprvYbHZepWx0SEt
ewzpXTce5WD+MJu4PtIfXCGMaJhezfe1BaTSg8VKa55I1VSwznGxcRCpxSSDuC5OQLN2MTj77iV1
BbNMcap7zUtsT+9G6BIakqKsG+YZZbdHuaFq7O/KDetLFamXhJSWdegEgCosTAEEozcwaSZtP7n9
a4W6ZS2sahGCyteAKO7HiUysHqcghgrVsNSLcO1siVCs8cpkmAGCAi1Yz/peLLxO+m+l2zG7D4vh
zCB+T8dG23mFTdvTs4kTpHNw20XJSzEsFRba21tb4BAbK9byoUeByWo05Bl2ke0qPIz349atm+E2
pz5pIfeITLy7dS/7tWU46tBDEfrcFNPNYtx03RotRFJOvtJtFkjdmz3kP2yiM+9zTDm2TiXHib17
+M/THm6rczJLknsGKucZcxUaUHtJYjQFAK27N5LkhQW/t0JFQA81dzyWVsD+TaKIT4ZkiuoFwZHS
2Z00jQctkOqiFdO3Lo7Jnna8BxIA5w2RsS+OPVDhD3TfblnwWOP11AkmxAiJpWfNzqOPUaBPmziI
2p3QIcZ2AdEdKMBPQ6Yh6RQx5Dfruc0dzNQl2mNsKbGvWkVFaSiOo5kwJXDNbcYJpe2GXRBDbKXV
7eysunkNwHtXAZIf2zWydTF4b1bAOtFgOrn2KkhSoa4fGPY3yozkhbb3BkbJvGum8F21c7+r+ukL
DdT5yMMvoVEUO4U8Rjfxz7QVogtez8Bsg4siE/isCJhZ5Z6NG8QaL8z0FgBBRMgmjG24TwJuuQeC
HiAEi0cJpdg00k+ctbCTxu0KixCCztkXk0gvRTLYq4lK0tAWzVf2q29XwTKMtDFlkIkqko/1LThV
GIM3QTah/xCavYXnRns/4Ec+UpD2rWQJi1Ae0kh3AjrTthP5ZbG6cFB8QS/M71aBqDf6CnkYi3fy
1SNt147Ds2QufYqIZ446cv2KaPyCePt1iNv0VGIrTAl4PohYNzcxaa5ta8pbIUpCDXTjtSuqd0Pz
9B3rcHKSAZ7TumGjE/HVL12u6Yb9huNx3QRLOJ0GpoCITx6e8ERgJz4y8i58MXMnzDrdd535MI0k
78YGYb5GlcZ7hZ3jULnOp3ioxtvS+qq7dnmSs+C0UAO6lejXmrrGAlh1w5FJM5XTRJ992NLmhqqt
tomMtqRmiT9MmE1FnR1Texr3dFf0eDcPUberozbz2yllsOofEZzXxwn4PwtaSVPCrlEceARZRI4F
bSyTAyKcrluPbbVtKLI/5LSn1jpBY5lUGB+WplXQgx2bQudYe+MuNNwz5aZs6F3GkShel2imiOXT
VkVAknUJf2WrGYixl/INupScOBJwpEPnkqqIqL3t70fbu61xkyHsL7Z6mylK27ZxO8DUxjfiN0a5
hA07XxAGUEyAY1TNwFlEZA93DCDND4rC321LwQ9idbgK7cBaJQPFAluFx65E/EVsGvOAzsYwEZjk
FMzed2MWt1NEBBnzFlzBbsMSjWD5zSQb5H5FuEvH4KhxvMCc8tHB2H4ytu6mQPdtp61zi3aZ7DWb
wkBmN3flOIxHtyD0yiFukNAS3AV4kkFT32IKQcCvU8cRltzrfaEfCWTUbg0anVQzzrEBBJwB9bMO
nEqQ7LE2JZizuh7SI+kFhBRnOBDGrCHWkTlnIDt4hcEEwnYo9yz8UNrhGjwhMnI3Oa1pgMpd/Wqf
aheO3AymaZeU7YViebyBwTOS0iTcQ098ds6BOtUWWJVh5MNLdYjBVVCsyiViKNsW6ObP0OGds1Tk
oTam9h0Cs3Gnac2O5vEL0tr8nqWFy1IbnWdkkV6qwiV8VqpDmhe7gOONdQkQJTxgx+tFXKRMl65X
HZQoiEG5+Hj4et/Hzes1+hP5cQycaUPS+JfJok2OSJk3LFjD/uUq/KAMs0cEBnaWEGCvt69PvV67
3qeBg8fLH+R1uzO9qDx6yDwPiH+fMOcSuPXvvydCkryuJ+x4LR6CYtROwjTCXQh47jhMcw6i1s2P
9iy/F8ZSrmyUXHkyJDfSxAh/vcBRBVfo43bc2O1R0FY+DPgV9Apjn6x16GONwgxxfdNhNuPm1Vje
GoYSvC/aQfmxNNAsLcuSPq42tVBdsWcms4eZi3iogNq3lnMOoNqmmzWvg2WDXTfsddNdr10vfj4J
rwu74Of1693X5388tYljez8ydhcEamZ7zLI5mlOZZUvUMlsdzWD7eN2qQ+dYRkngDJudeicGo1Vu
VXcT+pYIfvkvm/+6M6/3/dxFHw9/PPJx3/Xax8V1v3zc/OV5ZHmzz6kcB8jEOtwrGSA2dvDH0xi7
eMb1dod3i8zY5Y9OM3SWVJOpkMFBZXG73Plx8fHTud4Xdh3IgI+Hr1vm4+b12i8v+eXmn774x+uM
fgEZk0NGGmIyPsXCcufN9RfQOia9nF6fBUVXPaqOrRzTzXV3KdfKjx87+uPm9b6PPfpxU9Popa4+
dvj1kV9f57meDwojXkULmpnFeKkDx2qZmywXNXQlfs+Z1tCSXu7wQtn+cVVk0gVHHj4x7SnMsTjK
qOQVgNf4cS5XrxcBOOg/386i+jHt2mz7c/98bK4/HeY/r/7cuqgfNszXNg64AqbHTR8uCn8uyATj
iFw+5+9u/t1911dcH7i+7OPm9b7q3++sD2C9dG340Sfe+eeRej0mrxfdciK4XmN9wwF4vX09kP/u
OX93XwxKjJ/ucpRfL379hOud17f9+QmL2jACrY8ytZ5woPC1P/bp9SC+7thf7vu4eb32y8v+7r7/
51t9vP0vL1Oew+xDhKwNlnNkpAPW+OPqcrtffjDXc+afHsH/gy7w+tBEi/WP519v/3yT6zv9++UT
oDy8N/++83rN7CtmuagDr29edaojj3FzTX39r2/j/w7fC2i3U1jkzb/+m9vfCgQdEdFcv9z811OR
8e+/l9f8+zl/fcW/LtE3qlTFj/Z/fNbuvbh5y96bX5/0l3fm0//46/y39u0vN9AARO10373X08M7
X6y9/hV8j+WZ/78P/uP9+i5PU/n++29v37Mo9/FS19G39rc/Hjp8//03k6ozibz/9edP+OPh5Sv8
/tvN+/CPVb0QzqJvyd+88v2taX//jfSSfzq2NB3dtCxDCmAIv/1jeP/5kPdPulRkJSJuh1+ie3we
GrFW/f6bcP+pOwZYC1sw6/UMYfz2j6agA8hD4p/Stm3p6qaus4S1jN/+79/4l735sXf/kXfUMLBu
N3wtPv5PKcO82jP4IJc5s2kIR7ouj397e4iYL/3+m/G/At0ondiggyuS8DlujpBgfqRzhUffMUfW
N+ZJTvmXSSZfIrIHkolcB82CtzGm5WeqwZAxywQJwgBHQUsTJKmhfRdOZbhLYhCXtmdt8O67qzwn
lq3Rk5XlLOByUgCmAATfn3bAH1/uz1/G+Gtk8vJlLMNwbZcvIlD6msvjf/oymdvXPREjSBM780co
nG6VY9rdhCOrAwmwbmsl8uS0IG5dhwSWjhAjd6yxxw3dRZko+grAIv/hb/p1A7OXEEki2ISx7ArD
+iXGOTMiEoSZouwJzAH6QBuw6adPrV7a+EGKG6QYLB5ZwOTU1yaNOJugOVRd/Z1O8LyZG8vb6WmL
b8gOvjWj9fwf/jrrl91v6oZpG54w+fM8KX/dYibUlQ48b7Kn7UjoaOWtVUbQWTbTe6jyJyMLdLCp
NSFXI+W9UWKVbLKx34CUOCgD5ux/+Hv4Xf/l52iyDrfkYqmwdZtIoF+2FjAgq61kqe2kQdZ5zSxs
1ihaMe6CddJQiiAmb4ZveZ7Wl3lsiYad5pf/+W8w+fH/9a+Qhin4bM9h27hIop1fcq5LCFes3Zx4
jxjNL8K43QRxU+7Sxkc3nR+HAP95x7l6R+ob3o42fmxTnflJFc0nq54QBtX65wgafzUCQu3cpRGf
itp35VPdwL9YLB1+aLqHcghc0uP1F5EuziqreBpqkkoII9R9VdMMtB1FLru1ayCB+b0oJO2L9nuP
EX8p0u8qLww3MdwtrUNJNPUgigi0n8IMwCSf07gWYXvRO2U0lDlWjGaQ9wujoYK3N7S+MHqqYX3j
4OcuvlklDWRsmjChaaF5wQVr+X5wincVTkQT98jIolTSxCIuFkLRNveQBdaAIbaGcU29sfCok1Lj
0S1GXQp9aKWLkKVR+qPVYnEMC5uySW4eRQyiDCfVmk1IIrebf87inp9YhYu1SJwVcnrvPDCfL6OS
uG2lr0eNPptLNPE2tPJ6nfYx9VRhnEBswTGDbbdDmWGB09deE9vZYJoHQj9Vw94OYOA46rVx8nhd
GfHebdtDNaX9WhEVV6OAh8dDaZsOBj1SjeQ6J9cPfV1x2CUV/Tp88eRVHWuJrtckcdjDQDJDo6Y/
p1vrtOz2OqFEm8kW7wpj+fq6STPYbIdaoChsCeMu08DcOxYeh7a4heP+Qi9YAJwheCg0upeuzH5o
TW4jxz/mdiSO/WvUhSFSSWbkHTpPFJ+9b4x6iO9vwNBGfY4msR2sWJc+gJikrOjKH0wwk3Wuh3dM
jxAOm+2j08zA96VL8AqCeAlIxR9BV6Wo4VCnARBhOfNDLEu8svaImuguETzmT4aBaEADHFaYap3m
jcuBxwZWGZF5qBmhbpGV5oGhtsz3Sug3dIfo8ZUvEOsqDJQzRe46++Kl9CeTIPrekmZMrQOrCViH
aeNFnQ+P5ea6xymtP3DupG6Bb97DbHecTfec8jvVSpLjJLy4HkiTz8hFzHZA570E/JHb7DXNJHYj
cImMpGxIDRIzsykRErbHatHD5yHCRb1Ot60IoJy725y86zVWgOIggwsEacAPejfgxjNOObkcPsrS
e8+qHDB4Mj642YWiJ6bjmkhGt/oSezboDwupY4goYZM4HPtmkT+6dAQaMSkErBNJgQ4+PmMiMkm+
eh3HjDWhedPd9rtLJvTmegBSsqJEY6l7SwfD1MzsS83RH+bUzVCaGPl6BArol2Ia72r6GlTmliPE
MjYWLsIExoIf0kyzQ9LpJHmypDxT4iHT0qa55JfRc1mggxaKGjCkFzaj89b+H+bOozlubc2yf6Wj
53gBd2CmANKTSSaNSOYEIVHkgff+1/dC3lvRr1QvXkVFT3oghkQxmQY47vv2XrsFJpfbpPvFbUv8
akfLgOavNjYv+NrfM50qUTqME8E7tGCInEJUBlAhZs4gJbRCHhXaH7c30A/up2hpY9fEBru52FAc
RZUWqTm0S2StnZHupgUlspNJYlWlN9MYO6XZeK7SEf+NjE5NApyMGt12jFLzkJn2DrUDxoeoqhD3
Iskv0tfC7PzeTr8nhW9OiK/9cvUFqcYCg97ZoOzHvcHTQSCib2aAF5NOo4Ld5+PotPii98qrsJad
PbViTz3GdNGCsNxqscaHGtQpHYxkjgKpamhz+o7JewYEZ1gnQZjzVlWEccTqVsAHeTbDLkFazGE0
Rke7aXRSE0pq/469TFC8BBfHzIugWGyNdiJXzqVS4TtRqpxUVI+IgIqXsAGNwkQrtFVJBRlFkjeG
tlanF4uI9ja1M9MljM5vU2kfqRFnfq1yx6RGdrLGiehEmwmcQknTlNuiWHAdlKD8yTOJN45U7pa0
vNRWFnG3W2fwAoDuBuSMirS3txtzdkTKxVCu8zpXpWX+3mP2QVuJ0TmCVDCaM2ERLUUxhZkA1QNj
aMA3UN5XRsMLV8iUkgtRCkuB7rtBCxOD4277X1zFxDNgsvlNi38ptvR7o+We1ya2e2NGyVaqieKT
VbsbgaL7g6guTU6lrJ9rWkaZjvHiTuTDpTJ5iqri5iuNrGOneChSx0s0k4jphI8jIQc76Nsthds3
h4A0//bCIg0fST42AZhx5P50laCVBbCduCGp3aQyQvqjTSfaCjqtVOwUZrqHLsrCZCMeJJa7Fm8L
8xL9CP4Bg39NSuvessXcGWBAPSVsr5mGmseslmfoIilSgEgNFo1OQJcYAaKhu5mQKN/o0WjCUd20
5MMCao08mExGQOkB/ih6gzJdfgJsQFC4suk12IAgPWgJ5m+dTk8jV/llUlIgri188A20rLjCd96r
BYLzmlLE+iQqz2aa9hNOZ6LUYHxum/4h1VFlIRCg6TESqSYfR2GsDvGmPhNrAj578tjPoy0oSRbS
gQ2iQMIoQ08m82zRXWPK8wEwkQIUl+m2hy5Z5+xrVgM/cc3nHLesr5pk0CMYFAPjvU1qQsPrR0dk
mLyah6iZNT80RLvB9/rDMvpPzVUA+KXQrmIJVVCUbwLKcUeC605rLXTQ5avsOhQyeLkpaJhB2QyP
hTXkvl5SmbWr7LHoS5LDIIwmlLWpJcJ7AVTkW2N0aPuRq0QTfTSmtZObCC9nR7OpCnFoJV0Vit33
EDdnVue23jDcicjJHfAim0x8ckhOAjOseV0ZUNOhZBQy23JH6oSwuE3lRfMJwkF0oXM086khHewQ
t9TIAkqdjNSIcD2vTOTbijrmwIf3VHm9/UJUwFlQV/2DHvd400Z6Rm2lD4FVYI3Irf5hTOMn0pEC
qEgXyA6C0psc/NwNP12RCa+wsPeNTMWbJcZgyolxO0jdeJ0R+EOXxkQYWe8zOA98mFUPus45CsVk
t4I9YSdSVGMLlkusBMp0JsozYecEEsU1C83HkZdGwUzwHa1oCn9WUq3bQO4iicJId16UmFVFiVqX
kKRT6Ygnh9OKoD2KrzeKd4QEap7kIwgl3t7Ijl8tCTKNpBrd1zV9DAw2H7W5iL09j7ghkhdGsILi
k3msr7YjbdqNDlkZo4m7YwIB2BeWyzYaDkYBww1tJlslypBjTyI9h6RnTenp+efMmpCpdgqD0gOV
9T6jpftru0KHg9Q2c3pME4zPDag533Rd50XPkgiybYkdFLwHZxSEVsrUmB6qlDuJmPU+sulehGTN
2bDJuEP7R26/c0bXzkwfdEcRB7LpCEJ6pjBKc7kQ3GndGCSWel4tcX4JgRR89EJKSclkQwjNmhG4
TQb6u8iDKeo4ELtQuTDZ93O5IQd0OxGtFLD9xN9DbqgX9WyHesu41AaJEO2sGUdbaBViCvo3BvJ3
L1P40le4sqbYDJYqt7xOv3Ra5QSzdDKGTuFHfMcy9dizMwGSBZY2jCS2RhhVo5QgUA4g3xpeBN+i
swTvMIFV5U09qRHaiXlG8xy8Jr5K1c+L1WoXcwTxSAD6OVZGeSiWxwZ+VZBa7lPYoxtEDG8wgRaA
F2rrXDAreU9RHyd7I7n0YVsGt+depvY5ToRDuvdC6A129LmNPmXl7GAFlzDI+weJqt5PMO9jmOFh
Jr4Pr1UM9LrYNjBYnGBMgmguoO6aEy1d4Wd0JtkRkB85ieagRcpXiM9v282f0dxvzRou6LBuMG8f
6+2qtE2GhW02ahJ2Nu26A81MeLJax76odcjhNNclLY7AcS84MyLVHLbzenE1Ala22j4qkOMbgv28
nokvPS5031pWYT3O/ttKZ62G8d7+ORlsG0P1x+0QsG5aKnKvFQedvk6xZTdJ2uwQ+EoaPzjE4fd6
rHZ8hOH4gI3G8sn5Igx+RijJNocMVjI7Zp+lx5tCcplpgm00BcDOBPNOoUNaiD4Yw6nym54BnK/v
67Z9W7fF+upQKGIyeghRR9tNlKKcKpyOZaLvEMIgpaWr2mn2bjYG1uqRp17IX5zURNyXVvKmpSx0
E4iF3oIsLcPiiygfOAEgSp3AUDiukM3Gtp90XW7Us9Un38SrxDulAN+el3EgFsQVmeM8RujTGbOM
HlnGWIaz7xg5zB0531sUAPyeRn1V+aVzHaWP+dT13piKcgteXPFs3PCbJJm0YzdkO2Ga4tmVbO/w
4AaLHXIjJBnwvAp1Z8YbwXpHcnsDyYiUGG+kHYfbPXLZnY+l39QMzlrPopOA2hCMVUJ8tJVjyXeV
4WBjJsXrbKHurvBBGU6ueHHKMTJdeV6G7Ljn4emzVt8XObt20G/rBjnfR+higsXkNDMARNu1gg55
U8dXXITB3NslVtDUjxEC3YP6Pidy+aFJdNoMnpOZZsnGtU2O7+IezZuKRjrXCLvjY9U9V200b64S
EAyF9j5Z1gw7qjizE3dOqU2e0LS4myheJ3DZ/65BJgYyqmHi1Pkj075x6BFx21cSRciupo8RQAUo
A2BAqMZANhJEpR8HGS4nUnmx2i3Wj2S2nDdXIghEflsWcfHaj+2dLi0caqrqqaTJBJnbS2DEoKp0
UpJDrfdQa0k/7fOruWhiL22cqkVkPoQWx9NE6/fE6L3pcvlkAw5tJmbrpvTiLK212jB1Iih/VApF
QSqLvoyi6qFslaPj4JwCILtvrKE65tV8MMtII32RgmOLbFmyZ44lvqK0j59LiEvYCPjFRnXP5IL3
q3rMvS9CCME+VeFBLx2Q/6kQNPBTAmnBhLOKcczYon7TURsnhjdhPWaNWtgnVqjknB/a7BZBv26f
bUxYwUg1QEAJISZ4QHDAcFacdFPahs2dOi6Xwik0T+0phuVMy+B+2SRTr2gVJJNrvDCFA7Eviuag
OyiL0c7ZAcT4k5lUo68ZbzGGaPyo5Tu4tnOc6DpoxPiEeBcn07r5v73QHGpxMIQrGrkpIy/N0m8b
l4dPJsSjQ6OPLQ3kRekuT1WNw4S3+Wp2YCbt9cA50WFW2m44CHXeDkbt8NMzp5bK3ZjgK9xCNQ6K
XafA+cERgV4Kbs9JDmCx12ba4X0+QJ6Kd4vCNh/7XYZNF2dxBwHfH6ESwV7fF+3wVOnMwHr3S3eJ
FbdRTVk9CiIr20J6QbU9Wvg0M8opzNK5Z7ZWz0kVgfWc4j4YOEs5B0sh2CXPYLRG9jT6SdcQB29E
vyhzlFvdJH24m8OaQ8r8G1zMw62eZLpvdIqh9a0lAt2UEoYTInWxMMgx9R1rjfOHYeH/rXO5NdUK
gaABpL2ucJvN3TOMxVu5k9JBY9yVinYsYYC8yDQsOStmz72RWdsS5YqXF5F+aAK9o4SXw5qbExAK
VTvtikQBkp6zX62taO8MXbWpajzF+fQLWWN7jJX2goF92FIWeUF5tOpu19R1PHIaUb1sAY5t8jwP
M1peAHx3DjuoVBl+EKERoKekqsbOlecU9JrJ9ko6c0/+bHUEgsoeBMhLUKrzfuoLjq7j8uzaLgnu
CZNiWTAQnQensYuXMkpKzj/jwg9VXA4dU3fTorMdqT1qjaBqNG0aNf28rSXjwiBWsSMjg/wE60PB
Camjb9nJUXA2z5Z4N5lVRbFMfN1qFciJ/Vr04UEZmewaKjmwoTjAptoHruq7GfMdbnvu6qkFIIbU
MBiwNyOEzn91ODzFb+6w79sPmFri+KXt/uqWFXTL4ZrsZVg1OSNWcDcQC1jcW9WEy7pRN1XXfGaF
urc05oJRnX90EVDpZHi/TUMUl0XAmf4N0BSlm54yliyCrYFGyA9zHnH7vptfNXMyd5ZgDcqxA1N1
rrZJNz4A6zwrJhMMoOkMNcTyvaguyDdLbHSRAILiv8akbbeV+SOFqrIhTRRyWY8pqq31JyNUM+w5
8MUSUR/BrbAvt5krF0FycK7u2cM9wWI1jgb2NV/KCjzNpsX0sSceIj7rLWDlMOGMXmjlVVW4dXXd
iXalCkYuZxm10BirQzvCIu+1lzanfpGN1gHj9znrNB66tKexAMTmWhxw6mLGeMxnuiSQnGjXWn/V
i0qbRo4ZQaRUlQvR5pkfR8YP3P3mUW/HNQgF9yaqC6+G0L1zh/ETmHbn9VTYNnGrfpmydfgg71BL
hXdlgdNbZqm2bRyqrjg7LRT8VHHtLOreFBOFQlyY97cvzMGPFTDe9e17VkmUnUFyhNc7CdeKAJod
zVSO/yVVmoQwIo9IL2rtbhms95DlzAdVk3u9pLwjYFPe5kye/a4W1rEnxdW2YFFypmJ/Q70jUd5E
hhpag7AE1sBoNy7SLG8WP3T4RkjuRLnph+SU45bcNPV0jyIISwLrVD0pM4gY8nsQAzGfOkNwO3d0
qv1zJp7OLzTNv9WdWra7QC1+ESJreBqQCKPryDBIr1rUu/dss7Za/el2s/qRYhkUcl6OFhSqNLOd
OxHq33zmiL16Djc2dXvaBlCPWlIaQpUCmk5ha9b1PU2JAya4ZS/BXLlNl1H8IS9l6Cj2dVWFo2it
+aThXrQz2GUmGnfAg+RWqMaXFFip9dqH5rnS30XB9yJl3Bsy+hIaNgtLH/aiUEA5xPAICVJ6b9Po
Sy/T01DaryJ8ZrUkG8UmR6BY5GZeJrydDa2KtLy2dYXdU02+lmT8jElbYZvLufqCMIIDdB3Qtgvs
cDpqU3PGpHxl+3kCztd7jRueEFxbmg37PbDigZN1mm/1OH4dOb+mAklLnGL5X19DEfE6GIuaJS8x
hx3f4RzRFFQPF2sMaj25kljJ9qCQX0ldX2uWa1deZd+cSWY4jG7+AbskI0bBq1LQJ7r1GGvDHQbB
l3yuKUrHJTv+4qQ7XAXqspdxPHYlkugqCi8s2XvR1VcLZCK4ttNslVcsJIkfKrz75kyH9VWp8FUl
2UVjPQILnfWUw1C4O4AEMHcwvXT2BZsiWhvjAzS6LwuEkIX1OobVGZYQHkT3taoweiO9C1prOs61
nQZgqDQ25QrqS/W5i1mH1bE4QbI5xS5vlNe1LDyed7lM+SkdXzpDeYJSHMBcJKWB9xJBJ7UMGryT
c+kq5zWTxWlelFdL412ztQhyVcVTQmIKHkGLbT7Wg5/Meg+OPW00myaqGqN0k2H0ZU81eejSfoty
+9C7vI6KSz2EDxlV0ibHUeOItzBmkdcd59Jo4jWeLJZD4WK9o/I0uyA8REupDh07Pu/sbigtv4F3
h8tfeZ2c/JTb8Zdp81vHJbyoRgy0Iq1f3YDj+7kT8oskZc2zk+K0ONaJepsY63PHK4lYUolM+oiS
h5IQllZzLrpori3ohSIPSy/s3YvS1EFH3FLfZhTyVHOn5eld3DsXS1TvE8FYXZp9lWUEbQvchydT
ps8uP01EzPskiV3AyVxHU/ltTv0xBVA0mCPEFxftC7dNkVzLlqy79RFpPB/VtPx5+8b6wXUWoItu
vF+v0+Dk16hnxMw5xV9XfigO5aAp+RIW6iIXEW/X8Waky+1VxW9za5zm0Lqwz/uN2eM3B0NsffbB
GXgy8jZf5ZBcMfz5sTk/RiaXa/1m4Zavs7lJZ5Ma0sLNNsHNSarwtzErK1DvXqsqhM/s+RjO3Z7e
97mdnd+Iehi669vAokoBKc5vt7dZZwe0wrt1CMp00Jhp2PKTSYY9S6PXw7uj29Z5pcEj87mo6O5H
25pDH1N69VtTvqoWgrUSswFdqHNWl3W0KU15DZv0Zzd1OYggymXDPJDs3mmJH8cVsYvLb7kfzY/W
ih08RgwNhKz3JSjV9aF0hxofsNNlPdsWc/srS7uHOnlx5gzAJyo+jHFUbN5FyiA21i8l0CuGIXkq
WvR7ve5dwQVtx4DgpA8ySc4QyjDYk7LHY0HZ5wRoKKXLgDDYXMoY4EDN3npBuuiV8fwukJ07g/sy
CdAprYLL30ppAo8p24zxnBjMo252JahMUJuO72RdXkfCle0OoGDhdg+cG3+aN3VEBcpzdMq9K4ur
gafPiTFaJitAhoYJ+JLOD2MbkHOXYVnoHrl4I1ozFjjclyiF1ZTQjhG7JOfutgQ5aVufNTYaXFIZ
xlf3tZy0hX4YZRSWyFPDdpKyGenV5NOoNrwoM02CpKP+MZfYwSP3WWd52YZFVGxk/aJy8wdNSeVP
tsVjpJKHLdk00xHwLZHepUL+onTwI0wiQBakN+cd+AJiXyjZrZubQmt8QtzNVMQvvML9AJ9jj3U+
4ryLLzGr3QztiIK7WQFW2bFkYVEc/Kp7FHnREWWJlHRBY9+b2FqsZN5RzIUVb76nkdZ6AwHdXuEk
vugqSVt63jkZBsbWeRkL9VLCuof9e82QKntNp9EvLHENYCokHkN+paPKtWlP9gDfIAkdBw5dtdFm
62eTUPtM4MmsqWd+pfL/81yTiNAHmChpwwNiUV39Tk3Sb/b+Lndc/sJW99Bldss9lH1bRXRm0ARI
DKjXKWLf2xSqYHGC/88f9WhfIRc/8mKpMCgvt19K3bnasIEua/g9aBHhdbaspMk3ziPHMwdnIn2H
s6CD8aNJaW0pC0bILvkeNOU30gqiDlqCqyMw7+oaeMLB4IjhJfaWmMffvuS5cYgq+YB//I7DJ5OX
S/LyyDufhHzRpzNSY+K7FUgG1lrsZwgPMW9e0bg7hqJXeYriLpk4n9VunvPwhUwEBkQ8QMkrO/NB
LuIbetdm6sgcr3Kk1Sb3Se9i/6EWlDM5rFmGRSO/+4gNi6mTabMqitg1XIVZX1WOmQNVdkpmoNrI
+diCDX//S3S0DjS1PdaL+6KO6dVJrReYxsAZpBncriGSHmQP1Nqasbs3Il5SpQqMM0b0/dd9NDov
YZTfxVTZK9EeYOyDnSjLZxDbMXYNf4m66l4BxrSOxMJ5ccrk2yBzb3P7yVnVPmBrPK6aKDrjL7eX
WM2f9brty4zlpSYVlE5k+Tg3StBH8TGLirvKKK5wE/bVoGwIySbjLI0fsfe/qng2AdQqHVVIvEJM
HKTNxL5RRG8k4TAQ8UHURRoHoMjXO3RquIyWU8ZU2WBcspDMjNU+ZYIpm0ewFFeCJkiYq+lnjGAq
SSwKyRVhS0xdEzqqVn/cppDZ3BcS53BpvzRLjJ+jR2sz6cNfV/L2psKJ2+D2t/WnhJnRA2eXpsPJ
R+9y7cIUUQcXuJ+SK31QRrBIv6EDCR940DJjU6avmQaqjdFByX71hJaPkprrbczm0gRaPwN5tpkK
Uwv+V5lyRMJ/LHxmPCak+DrUzltuqngEQxer4ry/vSQ1zB8nCdC6yvuGCoI0cP4Zu7Q39uCpPhIb
WAqO+F2qEiBi4nu8CysroWSVM3P32Bi9RcIJ6bPMPU1jfwslP6qOae2sQj1ajsy3iVHdtd06uRbg
cJwWHQtcnGHPlL3tW6xjuctevOZcpwPBTVpsPTDViNibsG/M7TjgF1kK5jUwEaQDR6e2PLSj84oK
kaM/r1G4v4yKgeUakeG309YGhUOPgxSv7oR96FznbNWaXC2fZd/u+7ptd8M0N36e95wn2Q7TdkcG
kete1wyLF8XOtp9okYUDnkuF0tJQwB1x9WrbSPlmx+DgHWCfaMhKBpTq/lBpo8dTviKU+re8KCgD
gPAIJ96pLU5laX7HYdue8UKoU4rUL2Jppy7o0VB7Vnt9N+IO9JKpIqujlvQS0+mQiZSTiCZ+uVmv
bw2MK6T2LZSJCpYAEV94j/3REepTpVXlvtAqFhHl0bTTQwKgITZxBMAlkRDUnc9weDdAlnoZHQu8
gjYtP+JCG5YCh/N2bj1MIxWJSJv3Kbxmwo0JUR4pY6rVKUvMjzmXv1XyEjZa/yUA/OFDBJtppR8u
pbAOon0/twRJUPJvNGCf2cxmS4FaQbDpCFxejj7xcdMOd9R8V4n+yc775ElM49GAHbqV04zISc93
CP6tezGRhQjS4XUyNcfXYutSJBh0GqTTFD6Tjrloin3NTrFrJEn1AAPQQ9bwbs2zeVo715NNrspg
9B/UEMlr3bCneEw5g+pYl8hUraHOr1+6ehFH+tq/5ISVsa6X9mjAnMugpoQa/acohRuaEhG8fqEu
+PffbDzI//S9aZh8TcE23Rernr1QNDxcySD3mmFsx5ieVj6yEegTsZ/DdjxORToeb39T13+GCX1t
qaF069g5kjOYNMeIKNKMXpYs97MxX6HigKiTHNmzsjrxOkg9axV6hyJd3iNSihIdLyh9mRMVXvEs
M+MC+myhxBFBowpdgkNMa3kmw+WpmHXxSPP2w2SIRARanfQGToY1TJeb37XBbXrXVsrD7V+37+uL
Zh7JXv+clWneYZeirLlajcGynsmRW44aLtnUON++2GCK9MdI0CIBwF3S2e+aMwXmflcSzskRuNap
dBrAdClnUlIpzOYMXpT0bBjuvrP+cyxVm3QQrAMk494JN5p2Dc2cTplGCFqW7jnOZG5j9jSbKsvJ
p6UGmhQAbdDkTvtCdx06WiqnRegUYCoaTFojT50Ig/L7mD+Z7oeDsvi1UOavaMiw0BA2EAGcV2QC
bqUA8era74SScqYVon91JEmzoUKPFQUbfRAoUEqjd+dQYXacW8pt8ehwsih0z7Yw6mkhS60OHmL1
0YQSDY2TvmvaRBvbzQ8CztjRIAjMi/MoIswA1FTvxk+zTvSzlkU/Krt9RvNljIsIMFNVsULnTIkv
VZtRNk641+YOf7TafMO6w3xHLk7e0TMCOOtKfMGNGsfgsU0B34JgSMQlIETa5hTpdkqLTHvnu48T
DPWN0nXPQlHuMmKURIWfmXg6ylOrZWnUVV9m5SswCuDKRnenZKGzVwsQTUMW73TzQy9zYzs1yUs9
FESt5skITw5/sBPjUs6HeWf3TXrKjaHwx2qECWyNr1NWWzsZht22iYer2pbPCDfyzWJFw2qPG+5j
rI/EsLYoRzKciFX1kQuyV1Sjf5XhHJ/cEdmFozz3TYjHNXYeIob9hrONvcnsNIZz+JX2UbrJY0Iy
erxqL62zrdfVv1QH94GAjAzS9XmpOLaYVnxMInd5LOlGWMnwqRDWttHY/RwkxxrNsp9z/ddkg0CK
HXRs+dR/XOwoc367lU35q5C+0AF3F/IYthq9qmiC0jou7sWqc+vYkSvVzAWL6Lh+IDERjLN9DyO1
jaOaos38IN1Y344Fk07bmUA0I63xxtUSldftuCsqgEdIF7rUmpoHZOvc4LEbtcdqrttjUZml+cw8
vWYDoRq6/fftf+jOxfqmahN+/vaNv37BP/3f7bfouXqkhjvvLJu4lbDBFa0Q4wo4jGgsgIBA/rx5
6fRAq1RrX9NrqDQ2pVUoj1qUWIjwyKYo66cotM5QE6GSEhZ/VIqq9Sdoda9gRcihGzaFWaSbsQtB
E6eUlUfJJ5C6dDct+1NCbARL0gC6LxfCmCEPEA/0vMRxvlFLkgMpAR/LHLhhFXVIQ/vHyIo4/1hd
TZR4TJXA6C8kJBi+pVfmwam7TSQPkUwbjCHsVggLYHmWzP/Uo/LNnOZnIOXRU5ktxzGriBo0Id5Z
3b4yBTJXs4FNEEYvfY7mAJZcNwzaa5+9qLMxUv8HYtmX45dpyHk3LHWyr1WWo0XTz/HiBCp4lk1G
K42FkzBkRZnPbLAqtI7taxyCeO4IouCc+qKGw89inQ9NtkEzBHuoOYzFqkqBJhoohQqqw66FLylU
P8gbikCg92B57HA5ita5aktBepHComokA8xZA3QZ0bakZ0Qp91XzA66uDGa7/ULNB6EsWV5ElW7T
4r0uI/NnWHf3SHNRS9BNzec3meelhzSRcMO5fOr1qt/asf1kTNkbNradFbcf6aS9hn33VWRwZHv5
U43nbwcpATA7t6cByymeS6aeHM14cEV8aOsekCFx9HX8gTcOCQnJB/7AtSg7JQcPrKFarOkZJYJW
3yqMGiSpDLLs7seB1jLeVtQydZ37BfV4DX1lQPS0nezyNKTRJMJvuD6GJ6is4zlO1Mdhrftw58b2
fY8YJ6hZw3x1VoLilqq72EB2+/CK2dcIKjGvgczLNeOD0ZDS0k94LGvDpYFQRY/hZKKbjM+la2GL
qrJ3u50OAjUle+c5A9i3vFL3JAWgVIZdEkLtSzt3LxPp7pxB/lTs/KNUDXkowrB8kk36idEUuqnW
ZEfdUE6/bCYI3wa1gG6bozxygMpbXKBszsQEv3eHlvxPgPSjk9DQxU/KQdlBbV4W4z5S4T2nEEdr
gxZ7TFAJ0z9y+DjCEb2AUQsw3xsULszpfPsb3ADj1EAoUhZWq1BHD2PRrkg6EDkUtA+KEC/d1Ebk
WtpnF6rVrnLtE0AezlqcvCA4uFQcSOXoQOykglvVJm0kx2SHGF6DlaeM98pYhJu4yL6gleK7Vyfn
rp7CS9Zgp3Pbq74KHJrJmTaZYj5Q0vptzYImjJO9NhNqE4PcC5/otKJfQcYgjJA/hE6fbNVEe2z1
XbyifLo4BuKaci6uC7U9r6820ZAOAN+hflCFTLjLj75Z8m1fag+3zpXWoAiTWfKQM1w346wd6xm8
gAE+jZM3T+ya/YnZTt9m1U9OLEjMV1lWVKVUKMdyd2tI3NS/I3ykejncnhBeKtKtVZPJHOfuNLN/
ZseX3Eznm56NCBpBLKyewcxImYYfFrljIfsnU69jeRrS9LOgSxZ20Z0wKdAQkEZ1yJ2qj4ISCBw2
iLmRc9AtcR5vHb6WPBCFGwxW8GbIUM/eJDbJiCDPkdrH2Jv3Tem8rc0+JxITUqVVfhdle71DmT2g
YAxuj8BOvCVmDbH/M0joFVzM9SkVmm3QkeFeVluSJSBcZPoPNU6k97//r4frX1iIzH9h/dCZDWwb
5ZRpmJaKNeSfLES14WQKALRkjzfF6wQSeIpgLATgdPxwl7iIdwzU6r6BXt+gqXmzYshKcIAex4ND
k/bWKzPk9Flg/fGluXZQ889uWYqtu4rFNFEdiOEBMh8ZxZ669DYhaJbTj/G+fjh/fRINORpUgHaG
/pKvEvzbhY8n96iD2fX1eI1pBbIwG7RTBWojOenxuXANIPANPCBnnA7JKCAdZK0bDIt+lxjDf+e2
0gWfxV+GwdUhJ1abjMF5xNR11TJwN/3hHWsWYnUAfsX7QankUe9VQlTri0kFxlb7HHIeneS6zr6X
GACYAfK+d8hS04v8SbbtaSnVDcxOXjYiz53uJt+aXrh36HZYo+gsbxNVfSJ6b97UVmKzI7W+J72r
tsi5zrFmGX7eczH0WLvDM9P4g9K/5113PwyhHsBCGgN1xphO/uOEvwvdlz0YVDQK5ayFyfsSYaeg
lL0+jr13oZPROyztzh6Q0nVORGPBmQglrC9y0hTyq0dOn7n1HurZ/aKopKUH+phbEFFoJ9q58Q7c
FeH84Owh8zCioK1bTfGplIXwFUmjk0BCd0fCjA5twmZVaTJtKyPttH4+St1+D7XU/bXUNzp0u2lz
HqYaMaremWWQWXwIcoaZzaQQIE3z6CebB3vg93KaJuqSJZJpD2rErOrp4xKHz3h25XO/WPqD1oXv
wLtGz6pIOIIh+8yFAtlMtbTWJG2YVb6djuZTzRl9u96COjluHodmr1Chq9C4wWOzRN/QdwBO1rtG
Y6y2MXArtOIzjZzbT6iUTihmLHQCXJoAVpXdixDBgz7RcTb7uxkKWLD+GjNJH/iYo/9m5Gr/8m7E
S2mx39V0W/3jbsxVk40Yl27/lx4kdY5jvFaS6EVX7tqAJQTdRzuMxi3MKEQN/Xkm6OZxQlo/sImS
FIbxjcjDv59R9HXG+GOUmJqwsDpCjsCX+IeZzGqMxJGGFe/nFIArVCuTAihukXIV+Sg0d70iHE+p
ifIexgsQJfyCnrZ+mpSAlAtnOqD0M2w++JRlSHsOmlrPqSrfl9K2kD8SdfnvX7K2uuz+eMnCZXTb
wsIE919cgUri1H2ZdYgR5OSHpIZvw8g8hCTrEgme7iPJAbI0U4RBtXKq9fBirqLGcRW53l7J3/7e
v+fjP+zGf/zz/8l9/P+lsVhX8aX+W2Pxd9kXv7Ofxe//tf65+/mr+fm7bP6zyfj2W/42GQv9H5YO
y8t1NPSQcJ4ZG/9hMrb/AddGqMI0EGI7rsrt97fJ2FL/gQiLgeI6pmHzkP9wGFv/sGhdWKrghI9o
3fgfOYw19z/fTIaqCVe4uuoYpumapvXHuCzmfgCHsogDQwMg9OwSUJs348EwfpWIee4N1PeErZpv
HD4+6qoUP2w0/cdCsYKKBSR2KV8XcSh/NJ3QXgprXH7gnyTypC+V4z990H/fbf9sIDb+GKsGHTA0
Uriqufd5584fBuJoGfRJm7XmIFrxwTnA4viXsRtcv0BbMh4Ex9+FI9thSv4PYee1LCnSZeknwgxw
B4fb0FocnXmDZeapQmvN088HNfNXW4+19Q1GRKQ4IsJ9+95rrY9oCLdRD6ONnQfqY9DJuRwpcT1x
CaqQKrYheDytkduSZbYiSnU6LxeGifrZZzxH7CyT/qK1250deNMeR6K782MilMPKc66jHj5oH/8v
n22+mXnB+S+fboFDWvJ7ULxdJOvlf/fYAoojZaywjH0RTS1q665+mr37uyzs4+gQYZLa8uxygjmC
1TuBQXt3K02uw15aZMB42Q7lF3N0NyIlVqphH2g0PfnvnlPTHpZfL0as6TrBS4xicbbztGGQrKon
88yNlg6nxZBFiHNwrTG9wff1L+gUGlJT4Hp59tIkd0HokNefJB0ZXUkDdiSsuzPdGWow5OhrdGgo
GzztN1u/ty7M2t53uc+uFZDgEknA4lOQX4hDSZjoEXjbFKaxS2oRbCyCYF/QnpCb+Qtbln7pTLpq
Zk+oremYzpZOvs6Bypz2IA3dtewmhwDX6mGhlnxnt872rq9Fa6NR9XkY7Pw06ZwIe3KobSd9zw2G
Sn72V0U25p3hx9ofK6aXc92Mc2I3iMq4WFZzhVYSY7mXxlmbjO9YOjiwqyIjW8pDCzxGlNC+c5oi
vXtFuP7HyJu/ESGGBPcW9gcHQmulo6co0TEd4trTX1TX1Lckb08wdo2XSnr1rvN67IFt/1Yy+3k2
AARfs8ShC4MeaugdSLPCxF9pGt5nEWeglYEoYTPFjG7HDK+cIpdMOTu50yC1nDlQ94xjN77LeKfX
nE80FGixvUKcigktZSDLnQVrbjMQQH8w7aLapNhcpizM77rn0kGpVsRX0jnO7bPZxPEb3md/V/fF
sFXlz5h35Nr1ydDhzPMXvchvC3rrrR90PJa6BCKHsDdtZXJKib5bTy7jjrQdmhdshtYFhy8lcBHQ
zk2A1eQg0++eS/QGrS07W+n65J1U4G8KzBd7FEkCNZMHVT1R4aH33OpZ9GP1REhNfxCRd3xeLgJk
25ncuZfAdqDRJGF1sMcGCp2foZfk1wuMRyTZ2YVbQtsaEebycLm0eGfOhlr5XSdfiCiTL0FpZFvk
vCm9TwF+0Boe/E/jAw7lcGjnGeDy3L8vJOHd7Sb9jsRtfCj1BixGHBvzVWSaee9r3bzrRXQGpSXO
/z6FeNC60jRfG//5U5kRqK3JuraLh5wMWM3+xBKgk/w1ITu00RKcDZdm8FBk1UHCqkHNE6+9Pkpx
GCCqHIJz0djqXLbwsMuBzNzI9NNTGxunIdiRvVre4lJ0RH8zI1lb8RBs26Imlhdei6+ZBSl4uI2W
uepyWZ4rafXvpV1uvS6MX3I7r465CJEgpfFNySH65xJl6bgRHQ5eTzfsS2X81TQScgSHsYso9JOo
E7nKbXgoIjDru196w4Z8sHiX2jBcg94Xe2bA5rvN0tVXZNL12jxdz0KifYiPSYzSuNgsOTSSCgsB
RjwikW0x8M53PVLBrd8JbJe0l4ZaioOhzPrsiKY+i/lueQiGmqM9gemXKqiDtajH5tZMpiTlTBtQ
2IzezyCHMMXgPrr0lnYo+y57HQQDL5I4wYYYWc7bcfSOjQReExqzXdoO3UvYMC1oESofbFOBeLEz
AoDtKcWi7013PNspH41B7WqLhLp2FDJfu+brOGrBSzq/KOqswx5MInJA4IVAwwN5Z/5th7pkRDUA
Gt/WTlhs0qJWV5RbfCB6+vWg0kqoiCrHOCj1EtB5/Fdtxy1ejJDjK3BAkHgRsPEULd9FWSi/jHw8
EnLBiswyijbVMa7geOSIOIrb5ULiGHTu2gCrFzXfuoEObgyjkEGrd8VRbjwqXYldqQPqTjhN8kXW
azHRumv0OqDl0+h4CFx6qgE62EttdEeX9KQP/lJ4HGM9ZESQ/E4L6SPY6yvA5t5UbW3YcyhKhnC7
mHtSrXlPOoDodTJWuyj6pXDIvWW693dbGA0AF9faRnkF9Dht45ciMPDTOJoN8opfcY6mliwTHGek
HNHRMevxNFtutpUw059djKxM6yAJdzukw9F1iuBfjZNef8PmyzY4jIf7OLBuV3MKQtM5DQUMimIE
aodkTMQ58N+zmLd0P3i3dijMe8dk7+4WUGhTk7603Jh4/Ah3rWj5jyrEkhkI/4y52bh5WBQh4iXm
MQ2U9jB6EiPk0HGWcPGJqz7BnqYRIoIdhHm4IMGRoM8OMzZ+Bwf+yXrGNmu1dbdstiWcQeIqjWQ6
piTybnsO6rsA58HWKUa6P4X3SCO20C5JcXzYyb2LcZa2NUOf5SFNb4GakuhERgQoz1Gu+tAw3Dd/
tqEaHiEwlTb1z3SysgsfVmaYYRJffBzlYFa7cBOkfY+Zy8r6HccmHZFkEz4JjV5bdvG7dK3ohXYY
kOuW8VlG3OtWFpihASgaZ2J+AM9klnW2WrisGinH6NEC71YZZMRmk5kivPLfQ01s5CBK5kmewHuR
gI8H47ciGNN6nSIAkbIEsu2rYpdie9ibmSMAwWxV1YXfE0HjwgvHJ5qa6SQHl0iFHu1lOWk0qIn9
rq6m6t9ZR642brKPDonErnS0YiPN/gNya35IsX1dl0uTj/XAR44zKNnc4N/88OjqyBIJ+Jww3cbo
0pdb5ho6jmp+yLnfTBdt/jMtvE5YZZ8wgr4yq+nRS+GWYs/Y68RSujFDZ0ugO+kRcV51KNkzRGM4
yi4Y8AwC6GoMsAJWO6MeTMCqWDr3AGxJ/yAUH6aF846TykZXwqW31bhRhHeeTTtiQi4TKOjz1hmH
fxIxBI9O2dbGcAr+IYozDYZZLKBiLgmkY2HutbAGKmrK7uwOWnkEjHDzO4L91ZTEL8tvlYQLuW4Y
B+9rqj45BM5FNdbdrp3gNFrZMGNIdBdqiHykaK+jzr4zlBhPs+HmaTS68Swd8tA8yQ9eOvziQbAe
qr6CtWM6fzKq99p7JVATjWI0vsY3vVPNZSlGa5aIVdCkDHNt5V5oMLD8ojf/5xIge2HdAUETxp5+
ylsVXNDJ2hd8Q/YxqYaThjmaH/DwEmoMF/V0wHzYkN5+FoP1Wg1F+WlY7P6VcOSltFOqU3cgqzXu
P6JsvKN9cx9ersK3cXyUQ0QXwiTwoa7K/DplILSMpn9mfuqfhwZHS60VFVzCAoKHbuECaJjSLpey
KSE09c5tcJX1iXuSaVOmxHGoVXuOGVUT5G4Fux5n8a4PXGjIPaHkvoFJklItPUMCTM+GrcG+E4Ox
NfJAu9kuApy0SBlsB4Z0adEmOC5buHVZlLv0hTolwOIBXjGoqw61wk3gF9lBmBp7CHtybiVkXNt1
4K/bGsgbaun6vlycJsZfrVCuDqF9CjCW/GnyYu+gFOI0APgyqJ5Og2xNG50XgK56Zvhvvm5OsDJI
wReYV+qGD9REgY7c86sI6mzDRxlriYwrnHZ+Q8irrkocV4h5PGKVoki+GlYQrxKPbAant4ktt/V0
a43pqzVXPg5d/LNscyrKzHoVMrAeDJnZFDS11cM0vmam9VtgsLy1DdEfkSIGiWQB7eAnYIriAQxL
LW3sS3S9Bxl3nwORo0xevXIHVkFfAeCDWAnPeG2VTX0wxkG9KKWzNYh2Zw66dml7pkk+S7JwRfoV
adTXiVYTiz4/ZNZBzV2MzumfhzCo4TAAYJcgTqPw2KSaeMmn2gAxlfNL1jqCD9AzXwTSK0iYaCWy
WSZqqjs9JCZxRFPUoX5TRmqf7abzbmBjvyrZa/uaYepFIq7cTePMdiIY9+ojGsWgMJoQQZJa7qtK
vaB1ax6abYlr5IGGHPIG7cjQhbc2LY6IQaIK1kSHlqdSzsFs8WL1tXfjLGQ9K1z7u5imI6k/H1nW
dcE6JMlu09kgxzLzr06v3TlCOHtQO+VXYzJfifreBaHl36lh0j32lAg6o5evdaJwzkDAXsa00+96
rm6y0+TDjDEwVz0H8ij0zlnbuvcAN7yup/mLiVBp1foZGfxaWbHoxh31Dhp9S29WPXXLPkBmc++j
cdYNtHsVGb/Jy/evnf6t1+EVQFVMiJDMNuTeGud/L8K8pSiug7xB/I8r7103uieOKd6S8yXzewT2
ho+W4/89FYtsL0PZfcJ3xNpghL9gs6Edi5v4Q08KH9G6Ek/dQPenlz6Q8SEEggHP+q0xPOdsTl26
Kgbk3lpuRDurMo+tqs2zQd8FkytOVN3+TToPMjWl300PkI4WuMlZVaVEkjHfLhdn/vwvi8D//LL7
79+JJpEeXSzi//4Ly53dOP//PxuWkvNqoMr6aADaZfooATRw8dGyVFgeuM3no0fup5tY938kI2Fs
STtRPkTq6mO8wNzrpnvRGe0t6LyXpFD0kOZHkC1bsJNaexNupl3BkZLITZuUALpP6JpIMAmckPXB
rut0H7W0K5sqBoZim3JlmFQOViN+4PLK9zAXor2v1/oGg0e6T12jfFbWsIm6TtxwGszUJMRIqCHi
W9eV5bMbim079uOR2MKKmjWuz7GjtVhx/vN4uSv1X5NB3k9u2hjzYjP3VkrrYP21LeNzENYZGzLb
+XLRs/KEOG9lemL8nTrGNoPSxneE0yPuz7JHaB/ZQ7plI+rOPvv+eXnh3wuJ0WZ7Bs7Xne1u5m+G
TuQUCNB4gtQK6vxJl7vGLeJrHPrxdbljMUQaRNW1ioNGHFzb/xllLbnXgOP5yXr0JCLy19eIvtpb
NXSvuqW3TzLYPvK46V8N860bp+iRt6N1zOzhRwCA7eI1XnfJmxhugibcjVKwerveGzem09csu8Ww
KwF2rcu+Bd8wFWKL9a84RwGhUGU8z3/+Jq7K/tVG6rNiTjFs4K7iDHfLvT757hVwfQ5IsDma6PlW
DuzNH7Jz9XVc9s45KHq+mQ6IuNnZ5rssHNRJQ/MEEy/eXYTorpO3T+yi/7zWUOvAhIrMs9+Q3RRF
ZkEiLhTr3s1iYgqS5AWuO4HnUpF1OAQ5wcQejOE6Sne1FjuXBjP3ZpAKPZlVDr9F93fQMOXpNXxK
gxLigVHhLC2c1xFZ4ytaGulPeoY+G5FPK+cHZK70Rgr7i5loGQk+BTxBDFinJXWC43aL+oNcC1eP
HPzy1bceF+gNyFHb+2GevJYMJ6HJemIzFKNNdDpCaTLk/yLqp3yaqfaMmIIfer5oJBZJf8mvEjFl
57wMNHoMmXfvhon1iwACYCaolZ4qc9pz5AzvvOV45/sGYENmRM8qiOTZE8LldGxB2Wmdi9kFCMNj
uHweOrWvxmNibBZ9dKnaIPnyg23UTcMn9vWVVTvd3R6h8uRYoO3Ge+TYfh+avl/+T4QqzU04/bbU
p+K5XGziLXcjIt5DVEfOvqf7AimE1TosDeucWFUGVAW01qYV3URMXcdRKCyaN0f0n7lRnP0sg5JB
OjgwxfFGuMZ+YDYlUcH9wJG/skno/iWsdNj2ou+2hoHzkqQ6nUEkAfJWlpJ2I5DSmm0cPUZAN1t7
8P0XqCk0z7JKe2XhHhiaj+0x8PJ5N3Cqaz7z3ntW6OvycIzhqkWxYpfgRVUAsgTKqtMAyNqrzIb2
Ops3FS6TkzeVjG2r+YXWqJHzepqzcycLlFqjvrUOq0yJ2PK9Q4p4mxLzNYr07B207vCMIEcGyyMv
rN8c4xS0tdujArCoOwpQ4KCk0H51/tUX7rRlc8RpTul2prWwCibpQJV3bOzqEoh9ldf100lc4glO
bpYVJw4HiHZqAx0gLu2+sIYZv9c/cbsi70Tq9hHHQtvFjvmmQ+y4DZOHzbVtio1OK3xttSHRbDoZ
m1VqN19TR8tBb8xfYHsuU99GN7vsvoqarhkuRsTT7TTtLOXFZyPrCxBb5FO4eLbDyX2JpP0VO6q8
kyEwfQQZSBcnwhQW5lBtQZlqbmpdS9uRV8K7YXZQH5vBYF0ztD1u7A2vrYJDgEt8yILhWkVafyql
QZp/A26e5vG1gpI0trZ1VKTi66qRZAvpcxql199EGsS3TA95B2XpcA1G+lIAiUpXPK1Imts2q4yN
7WHCVD7H4tJFStfL5NNHo3VYOiGBaK95NenHgjHaP80RoMAuSKom2KHYGG5yMOUl8AWj4ja+Ci2O
Z+7E/73LO3wdRTuco/mYbuK5OQlPuxRlypphNeFJTL339Az9OEzSOKY98tPVJP7EdC+iGtWhLz4s
vJ1PR0PwqKXavdU879jbU38jUrK/LV/C5JgIP0ptM/hKWJvlhTTHlqb5+ImRtQI59JZr3nFwnjQ2
j+UPJQhyTILKevy2WXD3jKF+q3MxH/1W/r4A9oL9iMtCY1/uQDo6BAdO5mkQ7QX1o35l/VinucP6
N6MblqeWi4fyH3RcpCBWTelVBmV6Xe7c+WE5YUrpe1g+/77qphygyFGpt8tX5/Pm3TAjAIY4f6vL
c8tl+faFH75blVeibONFGGjBTpge1aDI+5PRogBf7sR/7pSJbFxVot/FXQCpwHf2Kdkfu2TCPLH8
I9lYTXRW+aRxXpruy0UzJV6GNrwsjzr503Wgy2si3RukO73SY+hR+Af5X5widTs7QIjxbz3v+IfK
Bv2QBfXW1zr3lJR1jXk/YTdFYfYcqHmIAdNezXl/iwYYp480YMBhmykUzY5DhNPqWEzayPZPeY39
onFYAJd5lGtog0YAzZcaa/ei+highakhP4iKkyKj+FLQFiNwZDpBC6YNLPw02KiyX/VFNw6rrDHq
a9QH9fUsesh+02wjS5lM3AYSFF3d57cTGP1KMt87SKWLi66KW2GBbLTzGNpAAqJFM4I/aa5fp1jB
kDflx2yYp5dlHfTc0tglPTSWBYMAugrcNl2anCZSPkBiBCcLatqB7/YHyS5EAKYFfd4Yn+/y0ClV
+AwSj2YgHkzUA6SAsJ+EnCu2MUXAdqneKdlIG+VksSmawDyFOcpdVQECM2y5J32CeKrIocdE5bkz
zRLnKB5AEqtOeSCmTeyOMM/dLvuonJGUqrpM38KIKrJSSjul7qjRxIh95mHehmy0ht9obB/wphJk
0mmkcQpYexvD119sYTb7Co6oovPc6WfakjQSDHm3oumDTf8vGjhzlmfKsm31jocVNs7WNcfpLT2b
9CE0FDFpMzNhkbhiJrgNmedujDQXQLxrlFlJ+ltGihSmuC8+kyR9YqUovMm/8qYcmWSO7caH6/VD
A026Nia08XWS44ri0kXPpas5WuJnrtL8OWhvZmyok14XFxt97i21u3VUVbP8NdbcMyJEkhQLukoN
KJRuVbNNnOQ8WmGqGJ/NcPpy6ladLLd/EpNtXQXzrgAG3CFTVPO5YhFTeUAl74t3vNf5KUnbvUE+
NgXHkP+Ke3eLW7I8TWi6N6VV1QczJF6vM03zGDuEA6lJAkC3K/BKdsUcV6GHrv3ihG4+OSadHp+X
y6SRENimUb4VbR+dKxPJKNsObAnYnHiLw72HBHsqmvrVz4TYROC/v4SZ31ssfxtLaxGZI/znd9JG
zonGK+oth9mgOSX2SxNrB7YbzEyTaR3Bl6mLAxV5E8UIHk3sUMWk48GTfvYZRuQ54jBOlxNxlDkn
Rw/lsdfwG5BP+SJmOi0mUw6Ieb2HFBdKPXj158vgmaTqZLX51vR2uUH2om8rCDCwWSio43w4jygy
f6M8ob8w6QrZMuw38n7xx4OUw7aCJny5uFbxdPhSZ4BJ8rAdjvze2JxFMdZna74EafHZ9IzAtCAv
XmvmjXEaErlXkUJJwVtsERsU7xOHc/QqVso+FFXbQE4UAH3Ry4tVkcC2W5Dry6UUenxJVRBf/n24
3C3P+RL+TEdd5FlMGPVx2PRBOt4sFb0LglM2XoNrhU+jb2kkT7SD3DIWa1euSv3nPw0L29U0rKhw
uUq/+W4zHfqnis4w5NVa0QNpcc2RtIKh/bScXEpXH48e2YrmKvGR6/ZRWW/8bp5AWC0N/SHWf/Wa
Z3/7Wrt3dYxT88KJ22Ld+c4AjbBk6JaG5zTXxK4o3Hb9NjoJhWzqkOfV6X8Fk5VsUzpedAqJurQs
qUMGn1FPk2Hs2FrHP5YXxiunc36TEl8wqMSAzHm7/ZgEsSSZT7BbkRvnui2Kz8LJjhFt20Ns2xT5
xrhfmrtZ6RyW4XOM4HtlkXxzIw7rSQ8yXxHl1l/4V4JVboT6DutHvJbteKCPU9+iIC2vvfsp9KC5
Lc/UhahvkHk4+6C+YhwyxduoSNW+bFPjw3aSe0nOw4mmAyknHltXmrQ1xwd707V0h+Bmwm+SrGzd
pPxHPabBww5vYeL8xv9jvFXS0QlnNpAsDj2sJmdbUT5iiD3xjvJ2BFnkb5kgxjQm7WPX26DJKoIS
znEx4LWI3C9NAyCuOQp3j5XXr4bdXyxEotsqMoNNqDvDw6/qJ1S531ZkpO8ubMEyn65s4e3b4MW/
9cbX/5iORUrUjDfSqxrqDr04t9GCXzE+XMORrIje7F1BhMl53QAhbktjm9dO8YP4xejgoamiaBzh
BxlQVGOdNvXSwML1uZO+IZH8y+Aw0nW6cP7nLIe0AnULE/TvUEEDC+IunRUZ6ZnDvYBnA6k4ChPz
qyUplyzD5s1ka7uFuWK2Mz9fktQMbG1oUeKO5hfznjWzMcHCRa6GkzV3xkNq62R03DtKtsJ1u8+a
0wUnWwKYMpmKH6Od/GDeaD+75iUl0SMxs+ZgtOnwWqY1gRxTM/wZ4NOZUex/TkbQ7Yj22SWMi18m
et+jsBJSG4iwmlcgRoG4Ybw+JHqgSLHhmhfUA+ZR05iQWHiN75GSc79xfHMZJR/1oPqTT6DclbI0
NPJmvfFKY/pFSgz618T446bjByZDPJWYBjYpMKjnpBo0A7rbHCSfUuYu5Y9hdI/MM/0/9PlLF8Ri
8ct3weyGaX8PEJFGGMat1ji4WWr8iYz8u64s9YUyhHczIVZvjguOrzcgciujn+6+k0z35U6WMKb1
Jql2asDzIcUNI8SJmXj1K4x9Bz2pb7yOVi5xVJTFNdZy7cgwPzvoVQQmdIyHTRsHhzbyh1Mlguwt
iPs9h6L6C6tDcozGjK6IUNVX6OKz4gxEv7uPQR0NWfFpYp1sS6neaN4Xz2qy7kSJO29zp9II0u5R
M31blYgYjqZrt4/l4iel+c8WECOZoSoAyNmVFuw45eoflRWRF1CE3dH2K+MDtlG18pI0vS6vWuMc
NVFMtLUi/eNrea5EOrsBsMuK6rTJxuUktik0TW0k8EaId6m9xkHMeD0cqtcGP3Wqxi3YzIeIet7a
8WiRuKnb0bPsh+JQOKlgTqpjls2CWVSuDW+RS28/VhanbmsxOpYvGU3OaMjTtyHxfrnYGc9pRa8j
I2PiYdZzBPFEuKukUDcHJuNuPb6lccGZUyUvPmTJ22iWhLL0+h840fpv2Kqbmk/9I5uk/ljumJWs
LB0X3b/PDx7xfmOYOnujonDyDRwyimw/6G1jsiMFpnt6M1jODkkY5ZPJ7Ipayd6bfkOzA2/tumqU
f+jy0ngpFGhsV3oP2uP2pdTIngxpR375hYDTnv1Nb6I8ePOcslMtfmJCijgfM2doSUzFR7fDn/5k
th0Q5Np5SHDHceOo+K1gMr0F2iDXy48nbuV41xMo6hqHJV2hS2Jk3+01Ic1TFQmDCWIe7BCDEWPY
w4gi9gdMZ2LHzVkVOCVUal/4RhFzBu176rcWuvuJiYPTG4++KgkdJX7nT+1Nu2yI5bnQkm7fwF8u
q88M7umtNwnD7Zyw++ylq+3DfKi3y0MXL+R6DGYw9vxqJuilBc3DHvtt1vGTzCfzvc1VfMrSanwj
XPJhzX0YBmfGuiFo7iq9znjgw60o7+vslzNHrdBaxEJT9em18WnyzYNr0m3zZzbFuD0LAhHabiQP
hBY6lC//26d/e/JLv981r1QMNs579vv6A+nfijngeMSh/Na1FXuV9Kg+6tq8jlpD7qaF/or+EHwT
g7hscouVQyUhHCznjXJGhl1yvGWZfG3mgrvFS/0YI+KCw6MfusmLiMnDmsbkQTs7Y3BFB0ZR3xw9
5g0gb3M40VNELBG6rLao+WJ82TxbffzVdYqjRt01J7vwd43uW9+j6Xzqmj+SbU0KKS2Pbo67Z76q
ovAe495dIZAyWbyCio4wwe5kc3rXIiwpRDkbrjS8XR9gPBzW2t7gaMzDOl+SlsxvpEHTqxW5nL/r
0vsexd8igpQzoP4gfWkwHwyPwqMRu4QpVVb3Qr8b2qSyvO+A94alum/biS8BFvgHw+Bs38JrxO1V
MKViWkEvFi1Kgp28QJaRqKb9Bg1TrtIpjN9h7lbbTvPGa1/2OFQpW+wejVZamuNPu2/eW9OIXydZ
hpdAR3/VJLueKNhlYD+0EkcjgmkmyNnWasbyUCHv/6wd/0eXyuZso4z757RmVMa0a1MPx6rMyFEx
mZVkXYW8I4rqk546n02dbWHPlkd97rhiu4xBTP+G1vcD/OVbO7j13i7G8VaGMTqMErk9EpjmLgPz
RfeN4tSY3sMpvemGP886OO3UboVNmntkAFtwwtF/dhl9sWg0EWyjs+tLmnIWKrxDK8lFcrW+Pjku
8BX60sGqQpqIcDMhwUN/+FFdEsXzX25kzBiuL+49ArhXk7fhVjBqpKpmYqakfyWgySZ+sNeZ7hek
UqbEbhZO8sernXuO+x0yI1LA0nvy6d6T+8est+nHn6aFZ2EMjd9lnX3HKNZvuhHVTyQh1rZ80RB1
XWsrSAiXKQmjLW+50vQjibSK03SjrlbE9rkUwK6l/uqKLr9l5JxdQqQucNkv9FSyn8oo/mSFEq+l
0AidbpW2SzzrMaBL+FHDFmXsozb1mNnPkFLizTznVY40rDKYYuTYpS16vGcOWCdDaPVL0g5b31b1
HeaPvbGCFCU8rcAtHY9o3xqR9QG2AO5xlClYlr31ofnGV5RZ3X15MSLNXgsTqKXhML3o8qMpnVOt
B8krG5h5K6kuVlk1XYvWeFOlbA69SB5wqI1LiqRrVcVlSGiSlC/wxetNAYiCqihE79VpyUEVGW3S
ySeORjfbiyHNfdCNDcUfAdBe29iA2MNsyxw/eOU4+RbTkzuPDpt9QeXaFay7upWUv9mGdtmc66O6
7ouB8Ui0B4kK1jgiQsM57jXfTEdvRCyMBzd36m8Bh+kySBClRi7+1nWxmZi9EN+He9LzYKonZALn
RNCuNPLERwdMfT4iYqG8AE2U+39zXj2S7zVTMppawx02EGrDqd/F6X51w1zeHSaX+FX2HtzYX2Eh
yd61qoMx1eNV7ypMS3Xio1tV9J4Y0LBGOOOe8TuxB0xcJKEUvbduBr//OfrhR8P88mWQ9ORyvfpw
ZpFwo83JWFr3nOIGQomwtbMdxvJTwwQaEK1h5pUFrp0TRVwBm10tt7nZIOlDEorjo0LCwJxh3viQ
idZ/JcTonpdLqiJ1Fp3UV66r+dv/9oJNSgs/HI3AjVgeykCMXxi4BpjhEBuWCr2sLaYClqrfBKbT
FQmr/iWdH3pTE23LEXYE6jtSvCeMc13AIXc+g/Lj+VZxVL9NBtlXqGDUgZU8/pRwlletZe18wgD5
/q2E/qe3NxBnX6icScQCALWxBdu5GfRqo6nJPms+wnClj/ANynhnmOG5SA3xdJk/4dLNPfBdunnJ
cxI+KZ+cM6kI7ZZpxvBiTOonBxf3JzT3ch3Uo3ltQmd8TLooVgXn5hPDTw+lMq37mbh9S6rmD3Ik
9jp7JLsz8v/yoY6g2vJ+FoXlnZFxVo9CiOpMe+WBALdmFWTOPydB4Z9b+8hkfnfk/qzrinCUSbUh
VSaX4T93YZCEyKAI4PaSrADMHisyuXlOxKjAzcxGOBJ2E0dzg1AMzcKCpRHZIxnLO34sSA8xDZs4
co8Ymigkr10Or25RSExVPBU02k4oIFoO0vt9nbTNbY5l4q0ZHgD9OCdWJWJaeuaC69ZxStb9PLgs
F20U2sny20PUE02HRXJ6bTo5l7NZin05JDujH2RyptGQELPpmhiT+y6hPZJJPtsElC1rrBOTblm6
2RzQWxAZ5jSaWDNSJfZyUPYxd6pVJe3gVRO6d+pMVJq2aDlDzc/1RJEs/2VF6BNrdH1VZUKnld2m
vI6In1zxKM1cPgIStrWCH18aUmW2QqjbciH8odsXA3ifRWbOEFPuhyx6GQrA82NOuAUp+fKqj/Qj
u1gg2wqyibh0+EmHKhjVOoJisVUa3T/RDMOw6jFfbh2h4zzs7G+HFth9TLV8i2IoP+XVrONpy4Zl
ev4WQuzKENanjUmGC1Bjyz0FXjKdTeaJH8XUfY6TWf5lajSR9YIoPVUNK1klwx9O/Ct6/dr/4eq8
dhtX2iX6RASaoRlulaMl5/HcEBPJZs5s8unPomYDP3BuCEtj7G1bDN31Va0C0xNPx0o38rV3h5Q/
FrIZ7DLBOF5GZvHyOHAP9PY+E4S1MZblvSbR+pAXMKqFsOSxq6IjFxdLltlmmtWXjyv8Npr4NOPi
9XHOPk7jxyFQDcrYyIMTgu6f0q/m3ZDV465JQ+fWunFyniiiTaU3nQadziePronT4+X/3nt81UFD
OYCTKN8N/lJnXMiLslYhvgaVOjg8EPu1/WryTLs+JlC6ZJrjwIrRWfSb3Tc7yNzQ98fBFOZT2mfO
USzoemGNDGeDqXmhRKU5eUHabn3RMKUF9jlAHXxHmouuNeCGtXJVsfNE9mhUKc4dVqi6vldLgUKu
43BvpF17547e3qNh7I6p1QA0hCh7g3vZJ2RyNnahL3mpLRQk2V4IzbQX1UIHfxxSNPiN07HNqTDN
ABgXc372XYMv05J2LvLC1u6xiBC9425DXAvMXJwGGwsLi8d7dpVhHlniJ//+Yfm+x3tBXbOgU2O6
RjUf3koAM+yT3Zc6mYc3WY7p6ruYff0NIepHBpmNQUm79jQMeGzOzbbTGB/ZyL0+vN8GnMB1B/sF
C9DWi7r0kBoiuE0D1W7pHHWfwJq4bKxFi8Q6Wpk3Yj3VM9PfCgQoEE9PsjLMti6y88XTzvjpFwjc
RmW8dS0FO3FCmhxhS+CjTmEqyNK8Pg5sD5aq9yrbSI+R0cJMdDYhPqf1v9ft3DXXtsCfmVr1M8GL
hkEhYrddsv6mMr5/S53ABqFFL8GlzcIErGSWsGCIt3PIiG8ky/8ukvybHTKSfLyiD4jiEdU5pzQe
/6Yk1Ds1VW8EL4fWkG+mXf3O2DUxVqj6PYhIY2swuPx8VDBFNTQ7gHe/AlvTPVaL6+PQtVm3deTI
ztIU/71nGxZA+ClPN50/JsQrNRzrqSUd2NnlhVFruS0jITb/C/o8vrImcextFo7hslZJ6vlbavQ4
nK3oMlGWckfcoIqBXOLLOFju9t8qNjeLXzhJfhVIc7s+9IoLqYX6QC3HQvs32xcmnZgzfZU8xzWE
2nhRoVI4hQQ5VPwUIrc+N961cTtx9rK6vERFI89jhbWzdXZyMk2sV71HA13CMouUfgQpbJsSktpo
v5cfvQEyLM30Ti/RKHhAPPjpj9vDHsAT0I3kXesWJEongk/KUd7GOmbwKjYUVSa3IIzgAwS9TUih
88/zkPpnI7X987+XxFf0TILq/70PvTc+OkMy3dsmeC6FQEZoA+cwSK866Dw1nx0fsUwaScbYi8iS
0wYJset+2kwsF5lYJyPt82mc7GYNcv+hr47Ub2yAgcCuXa7UelAOtLeA0XYXHrRld8+PAQvC6sEq
2u65QbbOQlFsrLnmrK7mCNcamRXBdhx/xSwOj5ePQzX7wa5xZYOrQWWfXlu99tJlfB22PXUbenrB
JPNu4UP9ktaPTiCmxmBWb6Hy8xWb/WxXpBEMpVrHr1izXrvIl9uOIAVIiG9Z4suPio/oKZjMXyVx
a8oAx2NhGhGm1pl8aoX1p3XzeddYwqcxKI1fCtVgsIm85j1aktukPrhk6wq2x5LscPScGusMIJyZ
ttOLO2UvlleaP7sanqTVYd4DDyB30+gm+Bun2yTc9FuObeEg7JFdNsvKla3Gt2z5GVxXx5umpWkn
ttAlIx4xlKaYb1249nGL3gbBPp96CHZo/ZgzJ5wqXid26O1GjK8b5bvMjPAPCZ7KVK45lhyOIq3Z
ImIrwPp1Spc9rwNzkyHyHIM498cPtg71dsKs8BIv4SKrRmfkhBtGY+PhT/kY0pyUuBbdr973tuwE
rSXdATSoG51ffdL/TIi9XAGUTU9EJvBbMEq7cPdgLWAnwSH2BvWNnNPVnsbxxZnG3x4Zq1fL+FM6
Xbqv6tlcA6g1z6kcDDJkIj+lk8HjvS4OKsQwzRJXfFtRz5KeAjeEBLUMUgO/v9nDxARvmQxTdMmC
21bmwRqi4Y6aKo5q7P+S+hjuydjmh3yQf/3FFifnHjkDWp57YpMY8aDkNKg0q4Bprs9csCVOH8Gl
FssDcWT/uQybzejX5tvBcMCKrEEoPHcCA0u+bJK5QzEHQjsF8ePcllD+xcP282z24SpZXCAEkJyr
cpzvYQUkz0wdBm2+tuJzkWe7xz8+vi1FndXWcwiEpw4ivM4gJZ6rguUMLPjxUNeUEmFctLbGpFoY
PhyaZYoSmnV0zN38l02b6ItP2TzOsuI7ymV+GMLqObYb42tKzuCvjO+os2QDOBcP+IziT/oH7CdT
j3Cml4No9IV2X+tC8XD27CwHSLrfcdu5pwqCr5uVyVZmvndI3Gm+IuzUmKcYA1E8evKglj0VGrNZ
OyXpWWQ++a4sv4YEmfA949ob6Q3eAu6CqCu5Cz8FROU6ooK9pT+MbtSwkbE7YyswDgwi0k3YZ+NJ
ZOw08dEN6boDoYeCPBxagH2ExIfr42DmcrjOy2EqkmNiaIICINPiLJ2+IYgyzOiLCeYFpRO22x4S
a2xvgObWTjPuxKysI1x6TQklRKdU5Thz4rz5wp3yYfh6+NsFbxaETXrEygSyto23G5uwvGqSLJ9G
B4WY6zzCY0WPbbzYCzKQrQfttQPOpeQ1hQ6yCitmiGIWDf4qe7jz1gayfXY2JTuzFvfTqgKYgmsY
D6krrOhEoFO+htFwo267+mFM0TLN6r2jngaSqV79GyfKl8T59Y6/eC8bu7kpRM09DDRxti3ZHfPx
jgwuXlmET0xNXatwLlWnncswxt1uMCZIX547nMMIF2jRaw+cdgAhcmDaNE8UwYku3EdFJk7BYCYX
xrVUN0bzrUp1hvd1lyqn3U4mBoXMlhZrPXy/TeGPV6//raeOqoFMqhduaTc3iowj1jz7xWhQD6ZW
HSqzwrBkm9k+n0S7LUT638LdZcEMGKw9zprnjZ8zWdamZV4cUbzNrS83yinzmzN3b6pZVmlJgm2w
D2BPdH7xtNyrTgaJOxmihaOH9RjPnT+lmc93ZRgo8d10LxxtbNq+gWfPpPpqVzA4IuT4Xequehp+
7tw+8p2PB3EfMPEjtSSHp39mAzpTpnvo+X+KGuhhLPS9ozJiCy4j2xcWvOXKoclVFoijpJPXGOkt
8NSq2SdiPEhiuQSaI6LFc8y3xb88Sk0vPTa3Kz/qqumbE41CzT5sZY4u5CSHbrF7WcbeL3ZjZZ2L
JdiEXaS9m3mV7ApHDSctUcZH5Z0tYmQv2Mw+C+5zL4Zo30d6Cz7n6sIqJ7sZY67QElrqADoof5eo
d8SLxVRl5eh2unQzdz/4Vk+2gXtqprKFAXY6fwQ1rC7qNle4x+Oj73wFVEJdhsj9QdDGPVlCwrbO
nhKH3JtW3yqHJ6Gy+vIQzkyeW+lA/WCzOcRVvgvTJN97f4dXpxsIAywHk8EwpXFkFzTp3ZFk5M5X
1XS0LbPbZarioTfbP2TLrXTnLXu5sKpeRZr57DJc+82GvSxTlW5YHWmASPyctYFBZXSoOSHZWx9l
3HjnxLBeDQdjc9VbhLqLxej8eD0tDuiAtNKRFdHmsUNC9eiRWSVbwNkJz2nQpiuF0waAo5WguKYB
q35IiSBzvs2qbonrYlag07E8KPoOGWYV084V3bZfoqXa6cUlJXA3Y3OCHfwRq8URsBxCxYin0HG2
e3woWWFg6sQLcwkpWbw8vuplUmwGx8vXYV0OZF3wR1gjP4ud87NUuZjfy9C5p8wXKua2DiPfzyJk
qLC4nydoHwx7Cbf3nY+aGWbtDUsLhGvQp3jxGswwnK47dymmbdI2XwkKMjCrzPHFFpSpC42JdLIG
6zTkdENUhLBgQULIW2LmY2QdKWxmLDQa1a7ueTQ9rocsqv5IRLkdRlOiL0nIR9hJe6tiNZ1yW5JT
Ww61bz2zre2PhvqUyejctKYXSAYFMvvioiTND7MU883FqH9mhT1eH2/bIAPB5Ey7Elv20+MQ127w
5DVqZTN8iYqqO/lLoBYPOisrC9WAyrAXSpYqyhVdyrUbP34BQ0Z40ZTRxrFnEznFQ7Jg5oLqa97V
FBc7fBrPj3kaNlbKYhKsVNKZU7yDQXqVfKiHjN9Az/5EgKpNo4ObkMwKPKqxImU0q0GocOMVnXdy
i7FbRid8mYOkH9n6kPMHZ87dN6JBHhyLm+CTZvJZfsZlcwLGFO/HrERzXLL3FH3/mv3wl051S3X3
cCdT4LxUOjWPLtNucAQ2PnQQZquHp6s3RjgLaFZZIW0+oawAkCY/66Hi10QKPj8OqCaAejgv9iG5
0nPh5X8JJ/l3xKuIP0VlEOvHhNTXTHKIMrO0N9SGdJ7ed7VQeMGT+qsSmAlUH2NjSfvmWZp+uJ08
t36CrdqifDrfwokMcUSgHoqXTzJZRb96WiuI8nAwChL8w1BP+8ximjPPI/XkUs/rOrPKp36iEKwZ
h8tjoQcr7FolGGFJ2TO/6GiIbpbcV7ccrETwaE38ayKNj0c2rbO64VwL9zzRs/zs45zaekQ8jwU1
JZ92gQIH5phUf5huQeSOhKKJyHBjXjeiEHcyT8/sdUZQU7N+K1KM67KNXv7NnymTGQlmDxPCIird
mKeE8pTZXYRVbewKTN74xeiJ8dYic3d4aytWDOe2oSOrt3BT1aEIro+DyXvrdHLbzf8ui2TKJvK1
NUNPA2knnAK1nkdOhaErGBqGlrznk6k2Y24ZHyTDFLrhuWVJ9y9i3gber6QN5aVZmKNx02yi1h3Q
5Bru0kOGTRThedvOovoaqvQjiaf3KFM7EOLF3ZneMtFE15ZH4EWTum4pyaqGyMTMMTHupYZjRW+j
2Ks0dt6lMvktku5Ovbn93hiYZ30fB8HfGu20y/MD/uFPlvg46ODZTuvGiV6BMEbP4JMIHycUBvQp
GkbimdTostk9DWMTnLgmqQNKiCEAYjUWIbUNK8JwzU/DRCJPa1ewMZj1S5CN1lOipwPIS1x8BZ0G
sXz1+A1huB1Bx3cvLTSQO0O5f1yHx1udY2HgqQskFJ7WT9TI2HOv282sc0xOs7wP05jsAyf+Gjs2
VZFeHplO030AVy9WD1WpNw1zg/3Q2MLGHFY2+VKSoW2B09PFx6kKiZmdZy2b8xgNFaSMi5R9STGT
MMC3DlZVx/AiWdvAWMYs0eGRaLIaS32mrGe7YuA6DtPbMM/BzUtw/WZ9/BJ0RBbKltSBJ3GU6vLJ
bo4pNNxvGZfO9NfrDZ7HcGPpBaXUDZrF5wSLa4Oj+vjI/nfadnYN0bpTQujShdGxMkry/dJ3QU0m
+EMWe3u4GN2JwMprOA7AodTdwAD1FEeB9xT2k/c0GRbRPS3ep0n659b2Pgz8jXcnm8u9ZxQ1xeqR
eo3hxh1MVgJrj1bXa+VjYrPq6J1lLppl0u9MYqS73tHNIXHAnwOXq4CHKB+Ro4mYbH6MBK9OfojO
mfdj/8QQn7wfMwCSiiPnyIgVtPBq6GQYUVf2kAc0CFKnVmBFM5G1n4kYfdEqNFLLDDscEZJLU827
R2jGCaJ8q83M7qGx/ky0Ve5kMTff+/Sdqgj5Q8cW9gsjXqemiq8lanlKp62Ye5rck+L2cAx50DBX
5kBgrCP9CpwWqKnRDPkW4yz9M8siGOKphW9fzv9eOgW+8ayZxTrAlHTzw966kWN/LnDMbIQnS73p
KhwUUub4xCKDpCbmuyI256uqTDaAgkdqktVqFw99TLZeMLBCkdo3oMNXbRx66zaVPWgUATWhxxHO
M6vZP36Uphz1NUzlC3fLCEGrjQ5FRgRJ62Jr6y79UqX402c8WljycoUq+SOfQrrGzQEsFxOzG/U1
xq12KZXLS4e9bRbdrQa/CqCBfhUnEzxPPXqAlh9fPhJqj9flHKHcdsV8bCNGFXbRNDt7JNc9pF5y
7Sv93yE04j9RZBHWpcLiUjG2VnroN3arzSNruoyZIf70x9i4ZgQWi0ltHlMNqyJKLrpqnbgnWCh0
iEzBnT389GYF3F5wPqbnwo3Ec+qnVATPjJn8YNhhw/kzjU6Da3zkHbDebVSwl7Ti8lsIyM25ykZ7
2wJHD24q22JDZMEGH5L/DlhPSHovh8gMym2rQXM/3vNSOPkMERCNS7M560UycLoln9oznIsL6pMt
ET6N9dwDShAdWcokuDEIBWgajMUpxmJ7cR3x4fgIhqyQrUNIgGH/+LYk8tjeeTdSmd4uN6R5Vtgp
YQU1UJ7bvEeCsuc7CH/7OmixNDaE9VZ1s2KwDbQw6BL99DgwkNVPocftx8C2xSaHf+jAbV1tOjwm
gvSTa0/MsHJM3niarxnt5KHuLvxpmEOb7A9cMxCfVp/xyPaqhjsgRcgm0RqzWWVBU+xLNYB0qxmN
Pm5kPru0A2H6BtB9efPqPt7oOil39XJHoGGDOhdPvaZVjA/bso/eCBA8G2jL8YdJvIy6cHYE9u1d
kdjZCYML0ZAkOIu8es7M/COs5fBixIyNQerU1KIgFf/3tKZXfv1w08TRoC9V+JS6zGsGN/vdWPlN
xHNwj9XMZdfo7ErU6NlflnYEAaIz0FTmc4s/UNj9Z4YvflsXyXAJ+tHayKAJDrmFVYLq0pEb1OVh
5Xd5QOMWLw9lXNBOsiwAGVW61jjSVk7HxL8zkD3zyonZq3dCT3h5ZxdogStWGdr4PnJb54KOc8wt
WKGDM1jvQdnYJ0zKlEFkVbzz4F/vhy6L9hP9Bxv+1NHbuGN3HBqc7AS8X2nRfnXyMfgu+iWK5/fY
ozFIPXuYgBiswODgPlVuc1pXKSgcd6YXUPzp8NhNSxuR1+3uNIlHRFQ6bzdhFlq72BufG6ajEHxB
xIhg9ukZ781NZ4RNBCI6qCBXME18vOxiVtCJb/9NJru5gOM8p4YRH5KkG0+ta44nZxRGd3h86bkz
FcgAeO1Hut927tTi+pf+B/vFuW/d19GKpruZeNllkjSA9hjbV3bB44w6pduMgYxOengsRBBfxbgK
vXh4jeN+eMXMTpArTD06Ytzh1Yg6wn18MgloEm4n0/eGvcmqjt4GowSIDS5sJmgQOAAx2qg+y2om
B0PInvoqXsI9cEF4RgyClvtGG3c0CY5EzcGENpdYUYCcB2reZxn3GICaubAgRi8srNan7Mg2Z3Xs
izi9PR7HOlTBGXLkfLDngW1vo6LvrTMd3BNOXvm7takaAUS2SYGc7vzEWgTuWIptmCWwazV6UGcX
16jEv9vh4N40trvKHQO9ErMmuwKIQQGMIXuc2Jl6LNMxUP/1SuetonCZvOxcHsulwBbDorspDez3
mewvGcPpG1um+ZbqNL8MTfvHplnEKcs3e3CX3nkJ82l5Kj6sQY9DTVJirSLMwf/7B6XjgxEuV5CR
vFAbXO0KZbAXw7gT27GxH01QB05cttfaTME54zO9UTCIwRF/39YC0Lth8eAeUAb9XegE6lvvzTuj
xvDWcFVuOstxbklb/6bN0zg44so97nec4p0nP7KrQuofakQVQkTxiYH7k9tl8ZfOLXeHKbLfBL48
/TtNECZOduztpWPec5MqKtydns+4OHqyKRdX2vpwR2++Pg625WHIe3xpxnO1UeBFNvyaNTXcOrpW
wbPXRt2JKjXrNFvEqVXz1PSifKrnztz+k4+oXWLutcjvpgF+JcKNthU+ioz1WEZ2BBG27LyrW8dn
ziC03IM2H27hYuwZWyYpU3spU++LzqnuZWBSxfYoe39syYyyfQss4Knm2LU/qn4cWVxTaplahvnm
Ok16onYyvA3HHq2xDF0qR3t2g+xzmBAOydGcRP7R1G26rlAKXxurZYqJAHQ1wjI7EtFNV1EsXi1Z
NFuQXO2+n7viI8DSsjEpXTvOJMs+cGdwg8Eu/VgltYNwYeKO0zX2wSwwMvs+xGaxGPkpC172Rp2c
txm7CSPW6jYKb2LESl1Wmk13ww9/+pNz59xKcBNqHtTDcvBhLa3zGApVn3SsE3A4wg/1NEaktv3J
A5dAWlPHFE3RXN+yn8WBsXLcpPqYhyQC10CjBaVR8S6cFhBZ4r5UrgoP4RAAoJqz/uBHW+4R9UYu
O8aJOj02jcEqFHgVzfa9HkAfTfQ9BRPNogELxIwQhd1gJs6EuQfsWG/Y04ZrmYXt2mow8jiRl93h
EY2atRx8BIeCZZop81VEw8TKtkF1zz0DYW5aVA1MU3hIpHqdRJbtW7dDRLQH/96g4d87SmokFDpI
d9DRPfYys7T3bd+pO7VLFZKlYYE8KrqtmyTGBlLgn4b9fJlKePBNiW0unp9m32sOJb8quB7udY2X
3JiaKRXV3ztkfCXjUy5wO+pRf6qibU9JX23rIVRnzNP7uI3SY4uPn7OeOUgv6mVw4oFYEWAYygHW
T6vf86UoK8Escka7pXyVcOTKGb9lqQcmYKSVWg2OuyNM/mFVzXShjv5nD8J2m9AxfpIAVmQvaD3o
qCgi1QIqh3Fb3xa3RpFUYdPCorKaPnlo3yILTkqQmu3GN7vuHMScgHMY1Fvcku7K0AGpvLi/FqEa
LsVQXR/bmExjagwMiyLmFvCnAdbkoOmKujC1ODROau6tQf+w/fjaNQ7AXDi/KSy7kvTPHSQBZTCU
ffXO/NTT3IBJuSu3nrSJrxTmUQdoMtMQa35O7GVj3r/jb6DUQlvGstwUp6hxd124JCKT1sWV5QMq
n4ERNTXmeTacELIyniDL6X1Gh93TapEc4hzLVT797uzwt28V5yzX0T4UaPhDkqQblq+Y1SLn7DYU
54QUV9J32R+COKE3y7efW1nRzDJGIaT1RG5lCTZi6rkRcpmobVu04brOUQA7DL/PjvzeABXfafk8
JykXEYMX3DHV0QWlg2LqXZmKvCs3B6+JpWCTGGKnLevDj0W9dYENU/lMcTdGvYL96ltka82iRafn
EVMO0Qd5zgNxsqCebz3AYyszMNyTDe9wGzGMW48i++FwL1gFLrJ3mZBeBZPCALf61cRiwHfDYypi
xFMgHO4dcxivuIPemZ9Qj1w58ZtbQAAhUa0+W7znxpUVVXLQUQmVGoQqeOpf6WJ6Qp7tCHlPwU41
7msQ41h1aYqvHJstbvsC8clnqN/5IAX5dERjQCrN4pyh9/iVsJzc2gad5UXGL2YjGVK/CdFdMGOy
U8YlUe6OT5YyXIA5dPoyUjjp6Rli0XDN+1DdLZvPGG+A/EKJC0NggLYK6cqMyFc4nSMxJgbm2kZO
XbEK+pNWuJujVm1VardHPQT8NeGQAQanSAx+/RqEJ7CisTlql0m8UyKu+XSiw8TwcphS2SsOkz0L
kvLcqgFvbMHEf1TAUXpxkqG2qHWtiqc5NFGLg26fjtEPT8r0ebYBFk5Iu8Auiz+zTONz5nn3yIr+
MpsgWNw/xxUBBrsqwy838ak/RklvXT9hYeFA5OfWDA5b/cb/boFqfQt9VLBoFAUXVQ0/lbT2uIPH
DighWM8Ms6mggjwkRHYWfrGy1K0RMCga4eDZ7hGBHuwhNpryNNXROvQQ6mKnOxESxG+jZtAiuL1w
AuNlAUXUeOFHG6SooE29H3uY//byP8KuPK2rwPnhms0SbO3PDC9pvRO5A00uZacB2WrKqcebE8pj
UXa9fWhw2+06NP7WdjwkiNjmSmcLhJOJvy1X/qrs+oZKmhbyS7MxSNjsCU+MBWRVqZ9V2fZXJQo8
u8J7CTsj2wZzCtREPEVkS/Et6lNaW/7R4ZQHu4mMIl9Bl2IpTAl3d110Ql6lQMhjdJa/MKrtgOlV
X66kdkUmbnCsBwB8BlSVzRAQ418egSQqsheTwjWdKpbw9qdHltX2ejizsipxWZC2b7sO52CAwCeq
aTwI2bz1kTfudZOJs0MEJlTF1XDU78pTxqGKtAtm0dm2NJDcUBlM1CNacGcxzmSkgQBIygh0bpjn
PiSBzaRx5cvh4rlezzQnLE+Pg/C42ODld0z875gycOg6ahOFMERtGggoFvXYcQXRufbCkI70gUZA
ER4TbfwE1H/ogb1cKH3+YzoGG4gme5mjpr49Dpj1MWUwc8xts765Nrcd26+n83IKWYb86ibDu8VO
+ROblVo3k9uvXZMAj1sbv5yxdFfSreOLWcidaw7BHv9uiSJc0Q5HR4ZvN9ZKNFwHxA+qaEwvZp7S
iknBKsMHyR4Nd4AJAbhnMUhM9067B9VCFqDj3qzk3rMQCx5gQ8sdv3UQH1ldWa+aCPwt7C54aJl6
DxBOMkmyTzH67rWkTcfCYeX3bI7r4MWiVuds0Tq+8nEW7YXCiIeU/sGUTo3JMQjjjYnNhWKborqY
KiwvAm1lMIxt3Fr2HjOmAVOS1mbrmuONOxe1jJ8zL68At7FsAbTW78pa/lLaj7cgIfjPWQwK+6G0
d+kUeMch9rYRKsZ+uUwfln2WpE8+U99DKk9OJafrUHufxACrc5Vilhzwzaw94QY3/Iq/iixFqBNb
5Rge4WSPu4BNzxFGXuZnYrCPNMkQK7dEuQMzYFIFUV7DxD65lLdc6iEeN1r9YnARv4b69nCndj0b
7bpCtZKu7lcht43ec8W7ELFeUc87vAjpv1rUvXIuGtvIo32G9qFqVfjmz9yJjRP9j1S9DcNmtoZw
2/8lsG6dx84s8ZzDiVp4OavCtZrduIB4nJbshtG3JyhiWHQFN0k392j1LA3ulI01rSwXuSYhWpdY
wbiSCnotggUlyjrdTxBEe6OZTibJGhbG+7hTWICMSSO74wgeO2tpqWj9VUVh3Mqc+WSE+pwAePE0
GqwdhMwa9GWEJaqgZSad7c2UMQJyOIt2KtLqHHrOBht3fU3xM+i4YgsSDtHeHQ16xgT6dDuwSlYZ
DrVcS+J0dYdG+NbYY/utNNMvy3Oc46YBhYY569QICklaZMTAXKa3EAG8uXspg5RflBurf0xYaJf2
OiNqRMl1Mj5pHpp7dzDIXfY1eI6hGA5B7SAbREm+SRLf32u7/m5DpDy7nl8jm0XPedx9iw3abKqC
MmCGHiyXjD8+rZPnLqSS18vwGSooqR8ymT58yVo8j6OtM3l3hyQ/uyxurjUg8UngcygyTFddTqOl
MEExZva0G+csw3K7zHez70sxO0aJbZfAufV655ehBz7xuf5NkOM6jTtrzDFX5oO1zSeS3qXlLw8G
9ZS2g8JPM/6wmTC/se7k8SfFX6kjA0qfWAKSyV9paWPfkFzKndw7yE6xNMyGq10UJEWsDLu0p0yg
WQiWLr07G6Fp/tbmRG1abR4JP8lD2eRUAiVgM/Kw2NjaH/cD/K29V9HUggp+NVgsDnQb75RZpkdj
EMCAoumz9oevLm2PLJCCpwyPKk6Y6jwO4t1iC39UWX/CRupei6kEHhT0R/9tYCjMo9gAEKSe874H
LmEpcWBJespxub82tMoZtvm36MfhKtN0o+ohBWIweqtuDLxdUEYZApbRU+b2hGegOfFNciP8lofy
wrOmO2/GzAb9kcyoeWUr3aftD6QAcfQyB89HENDdZstt4HjmeZbueMXsr6/CkZywfk0cmFFB1jjO
Xoy4UgOdedvUdRkTOVQH+8VEmeJMXUo3vFZ+VFLuKBvUtPR1aObpCtM839ZWvOpHvCLw8mBwNv14
UvRNx22dnkqPPX1tjc7eA9a7wmRHMt8AcXEAHnMMZ9T4CPEBybL/CkWTc3eincKeXfb/zgT8nFrv
B+XbbMFElk3LiZp5DD5K3R/qUJ4Yvuxkz9JEYFzEr4gVpLWQqMeQkpSYdj8vD598z0y2UdAw78BF
Aq0FgzdPHnz4Yf5WGtI6cKsh19ymYgctIjd64GXxCOLdMJgtW1nF46xyz5Bnbjm5cczmpXvnskGq
QOQejOQJB/GqkmP4MrLDhwndbhp4H09J5tKkoodvrmWl68ky1ZVh3IuihYrVnLkfPHitxC3FuoSO
MtUIXnKa5Vq1pdwLsxWruYWrggGb1fee3fs+gLGm9TzTYNNET0QCjGvQK2+la9xR9aB5JrzaZQLC
YjTJ/xS9eQ4Hzo+2maIbIHhSdu5WRPWwG+L03BYjlyHT+1WW4/ls3X6lYkmTpDQg04bfFZQE4I/z
1lOJWBhVbwkPUTP9XiQ+qCftESZMTk4zoDBB5sSawuIoa6k3U4GDfMEvFuig38SmV5JrUO6ubey/
2LNXjunWR1tEf3CssSHNKpzs6UWabUOkAdeFB85sn4vwR5jhzfKAKaCv8DkDZ0G46JY2GBwT6yxi
hWDJ6Dt5Kwt3k8UHy1BC5AERlMz1117prTG2hGezDFkRYzqnOL2Qx1pj1BSYX/jP9kRz/GBrZ3gC
23ChnLTdV+AER2o/M+QUVR/QjhE6TUXCBEpRCoSrxny/VjNTMgXh6EzfR8m9gueiF2BwdmSLOcwM
vdViKfKr2LgEDK9Y3aV61wn7YjIVf0qwlRtth0g9B9gqK0SAlvWbm0yshhG3Vq10AeaRNPs/js5j
uXEki6JfhAjYBLAlDK0obzcISVUFbzNhv74PezEVE2OqJRLIfObec0edaym9RbcpqAaTgcGAaoHM
mYn4+jLEbA+zOsmgvtqJs6fnucN/YKB4t6NSq0QwM04KoICzulgZhU89PuZ15M5wmvZXdKQlkxlz
GFmj7SzKs6g1eGaMsbVOs5e/oLWAQARQlnEXVt8pr54ZNYwB2KgJ8eJaHiyetmtl4L7HEo/4VRHO
vJpr7FnMM9iNGZFo3VdqC/LkDHqqZOkYKxjZHXKJR5/JU1RNOYuRzbh4i9IC2jDcvKx+nyXZHtdH
uUzvqC7+wMxt9xSnx///Yt1f9MAxXICoWfo0QP/YuXbx1xaquCv64rNwvQewmzySm4dSTJVeMDBr
uzSE8uXmk+uPt4cDl5mZXpGXLINHZ6tEdVjQ+erYUXZ+Oc6PfT7fW7koT6zIfnu1Z989xKOkkmZ2
Lw5ej9GeV4DHbiuBOqRagY4p+2ck/bLXNoL9EknRriFiUUzUHDseC0wpXG5fjCrXc5Unx5ZdR665
Z9z760kn/UiiVIu83jywGXePZWfoMHnE48hVcUlSvn6rutrEOuN1ZdfZtXl+JD0xLDtf3f3/h2kt
oawzMrAxLNlkYef0i0GnoURnx5pHItXueVeS+wyRgP/hW5sVDT6aBCXqyMzNOpp1BnYdjpZQr9qV
LQSawNVrTsLxxB7b+6NfpWjz1t0k/JUrfkrCZjYO0K0G5MVQAkhBMhD8UXTL8k4TWgmBbLoTm+aE
w8ocL6si9m31XZGTHMexLtGQzTn6PiYAxZZXwdAC9/fbBvUmqdnMtCH0W3kaGU2D428GdTt+MQ0Y
95MNRkZBsk7ShEgBz/87jA4R85it9j6s7Nd0Ncaoyl0EjRskos203qGRPXAThdx+E4AhLDHWwiYi
r8dmjylk53SOebr1uA0ksyEl4yUR+spAFI34cGtBTIKkjrj2P4i6w9fLQkdPLRc1jfFTWeYr3/U+
w4R5mgg72KU9vIDBnProRpULGoiKq2Xtgh4fzjkxyCrOZ7MNjUr/o0bpxP/z/e0jqJe/JhiDONvo
VmnXyTeHuz+4vnPtenWVCcM1xIOoM1J1qDN6EX+E4V5juiYerfGTMxb0lQNxmT6pzH/qlqfNGxm+
pcz+gnXtAenbHrIozqdD2Z0GFEiYd/Mt8EzCU0p3SA9qwcDuMmlNdlSmk75i4E39fUP4NsNX4vPc
IaTZ2Vje4HsZuLPSfCwjhCG/a4GYcARqGCfSNA5wRYhLq9g2ITK48UTIb/Pad50M2zuH+KB4JQU2
SCeieDUP1RaMlXru0zODxAKQYzEcM5QMlDmsFk+6YvAAjCeuinSMLTJKlMvAEMICAc43MLiTcx5j
+IUkZufylK0rZwfxcpPnXxqvfESwtLyThYBcBzcsi3uZg8XjJyPeIuHuGDI3FmlFlgqcxdA2qNnX
CTtWXuDrBViDJhuCQkuBMRxnva6JReEwnqX/OGlDdqyIt4GSV8UrV0IgtRE2KQOSpli8k81OaRZk
XExIXbEbMHlwb2HfpXn2vOSB8Eg9qD1i0BeWr7VRbLvkG9MZhG8vf8NKbEWJZKwnJ8HppdNv0DSU
YTvttjVx76uiywDL0Iu0RAnM+Z3f43TAuv6vICO4KlAu6am04fBN+rFtym/DKjCI//mfrsj8SsOH
1b6yjPklw1i/3GwykMxASLJnvPO2Io3AvKZH4Yp9xTj9pLB4r2K2YwQKKuZG+6ht6lG2Nh8J25oD
+RagWssaiYQ/Mp9Q+M+KlkZrtGtobC5cxQ1k91Rk1LDF++olw8lTQExKs7mr5w15GoiXPXwh9no6
6ljcwxrn4Gvf1snp/z9Wu9ODperI9DZaVD465gfAbEw7bN8Dv0GC25y6fCkrMRONdc6HgmJtKO6x
1oRM99yXjaBkEsYbYx5iDIvTaHp3y2ABp0DLPrU6cGtf/5I5JJcaZDYKX5z4E1pg32OcWHPXN4TR
h/rGREBb5CtJ2d9NZr/j+ss7/baAachx7bmQ19d6RjnY9EqPW63+YuaTBkgf8YylHuQ2V8ap/To4
yg0TKzv58FwpzbuYdIBzUidFaOF8xmA5P/tV0R/Ttn9g+fK6Jiadgp38JrNKd3gVUU4JIl8R0KbY
vIaHsW/TPSKkY74ZReBhgEeigdYXAATzQmNHuJBxdhf9L+DA0ASQ/5haOngw0oPzlGgH+COR34uw
z7327L7iQwGe9Klp/nCxarI6NFJeVXPzl7uFdto2IhIzzj5/Y7Ssp12EngFRg20zo+Av39E0vDK9
c4+5jaWnaJ7rFAEu2EpyEQc0fg6AmSTFK+ivj4WcR5RPoouLHrwIWkx4Kz7yWHxsNNxozxyVPXQp
XGmkwru6rJLnhQy+sJzrN38jQymxvPbAbp/DHAkOFwEcliJDjiBwhuRd89hXLbCVmomMJJpW4kkJ
0S9HwqtIWJWLfyq3QTwZ1Xi0cSq0SEwkdaGNZ7bN+iOPclCmbAa0bTTwOmjuyb38f77R7wrAkuUY
LjZxQyMQsGWC40sMLgXpOO0yxWzRuxG+EZfcrt30gORMceP+VV77z5UFkC2Wr2E1W4KlAcVDVSOI
w/B21sX2rN/yoAsKUWDmQePZPYtnLap69e4tWTACK7Gl/WQJyBh17rK3xjmKgGA9ObpBgEZhUdMJ
v2EuRgPp5F0fK5wsOEjXr8mt81iy8O4o0pgYvSCWLs/KTG8bmvqtJ0qaLRgfJ9lYWphXNCA6oygx
5D4F1HoP+YO2pZ4wN3G9+ytR8q3lPg24jaIeWW6ljBVVNnUtvLGXFfED5bkarozhhthQ5BGst1dt
dvCyt8RqOj3kj8krjlUvHzKq+Xjz12f89+h7mFJ0Gi0c1g44A2QVNTohbSsKL4vnrwWHBWX/BaFz
QJstInKDrf2SjHf1suWHYjpOWnOmi1/PTPLsbRUEJwHJtG/T8Qr6jiiTD0lCwmm1KQXzhiqfVLfx
gTn0VoGvzjaLpeUMP8QtCcQZkp0q6aWg7GdxBeF7Z6fJ25BxrpawpgqksC0evAsHFWpG6V2mDMmK
Gic3YAm2l0itTzd8gZriFHcnXTQe6sW9X5NZCxoNg3vaqX2OXM8yrmqAQOKzfvVXYmluSenJ8tb2
hLsg/blT1vDVT/OxUhOzbRBHMfHVHxI+hG/X+FXWF4TOTAa3jV+JTHXf+5u5sKQsh4ma5dQoDTJm
MMJXcSGuPiXqoTfNe7tR7a3DDdmnPIJmdXalv9l3PfMamRufBXE/mQtic1kpg1NL7lYaOzryG6qK
bJpIt+hmsIKc7NDtQBno1QMdNEUiHUKcdJIXw/Pxojn6gXCqO1Q05t1oEFDb4oRerXKfbEwdutKk
Pb9R/O3h00Zugty/ZWrg5cuRK3m3sN5/WATfBDVyx0Ji+pk0ww80BqERNw+87248rLbxkvrAIDOl
/4GJTVeY2yevEsxo7qVN2T445asumxRwWMt6MD98WrebUZsBjeVetR/tN0XFGNsFsfFur01U3WRv
5guADKfVNNRuHmGgN/1kvb45QpvidSS83rAUW3b7jzXYP4iQvJNJz363KOpvn5lZA1HDzNV3aWv6
jsgGlnHLTnY5ykaa1ks0D/N5Nhvj5OXGs99n3VlDFQr6JPNjY01OBnQfzgSY5mWCzT+3LpTdfxPB
5NLN6j/O1AXCrpjK4S49i3p9DEBk/PUWCuAyY4yhaPHB2JZU7ARSuxnUlX68aE0nI1vHSDmz8DFa
jAgViQeDxeDKtN9H2u+dAGx0StjLX4DWP2O1I0AiI1UnG177zL+awn5tpK6dbGwDsZGMGlTv01LK
Khry7Ucx8W5nBg5DwWLJTJHojpoK+huye2BOQdJD+weDqx37htHxHOXl3sN4hW8OdtminhUQtb2R
M5fJ2yHbT1omuXWIuS8l4wdjm9TetbIRgljm7QwDnJlgRzFPBW1XXbFx8D1iVwSrr0npP5XKWQTM
Cc4QYQRllv90ev8kZ+/RrZw0BjL6D9v8b1mg6mfZoYjiAPDW3aw1VbGEEB6juaktioAZ5hAS/dsQ
duAeEZvRMXcHaDRJ/5ybOhGyK/MWhMv81na+k5wDk1naEXmJrD0JGD4Ous/+y9F45qhmnU4nn8fj
scAEjH/UIajeKE0+XOTSqXRIiQSAj2Z0jDJYtMZcG6du5ULOmlB3FEhuB3kOHKySKnl6z7LpnyZ4
JgtXR8lqGfs+gbghxPTQEygQMu0iIsKa/kL1b2DWIGHt13+1I9rjOFr/eMC3A/x01rAW87dC81QE
Q5EHnq8DOr+KBrcHRe6I8rr07NoGDZe6y7o2693dHM9CGpdKppDMm7NlkBgIPBE+y+z8KiwBRCVu
Z45e2rPcvavK5Fu4x7Ud+FWqjEt9hGaDOQmRacfXJX+YvCCq8LQt9HKTQ1SI40BxdKhH4T8bbGDE
eK0qfPPpgpm3dt4dPU93yy3YI0830j7hxzMaQRvJxHTXM0B7uYFazW/XUy8VYR1szST3fvvNCOay
ruI6OoxiWrAC+zRrf1K56PC0zfuON84cNIKJHPdWSJXpRUwcVqCWnTcyxF5yAztRQ9vLMWlQFNPc
hGBfjtkqCSHy2goO8AqYt19YD3ts4Yqh4g2/sB3Oz7BIGBbpjO8s65CPzEr7pCEmqntcjFOigRJq
mhdLL6HfrboP0IYOyU+WGqeOD7kBKxSVP6zV8m1wDS6cRb5UpPNFY4MEZ/B/cn8r4o7MIsgNdy4a
tqDrhy92Cuyck/rI70xJ51exK1BlOawldvmQvUm9/bCwcgao+fs4oQAgUG45cmPqUwwwHojHekgG
uGhexYgYVQ370qUJFbKIXTtNvxWk2SjXyRsqHUUme26Le695QlkdNmOjdpNNIpQkn4Hox4hMzF+k
ze+9MA9Tb+zXDoypbtFaoL0+L6RKQxa7SARVg5DVGf33PrUGDvYCDp1VoTwob4WQhEWqgXCq9HRf
asu3lulcrQYgbRDcEIA11jLSxmBsZGT2FTm/XeL8cOe3O7/iyq6n4TCXhE3M1akC6B+aBosCrbyY
VvLuVGsWjsD4A1/L+GYEsWiztA42cKFtsBzuXnISCjedIo9HCLVPXoX4pWO87c7FJOKNGb5zXDcZ
Z7XzwQa6PuPCfZ9szpSmrPOoK/U5LACmVZ25xFs+fuqYZBicf1aOg6CotCHpZpUdKk/BiOm67KRK
AAIJFyZnJy5/1ockJeXzIy7DoG/y4hWqnnvo6aooFdxDt1kEdElbhmbq3Kd+tPrQ1pQvWEACzvMd
gcxpzKl8BuL2BkraR2u6ZVqYQED1rwaNjrkl4Tzi9Emy6mswGbFsWXpNpEVqdaP/SWFARY1V1Mzr
q/7Up+vFX9BsdklKBKwxxzdpRC5mtI0EmwemYUF+rFU0IfM6dq5xsh2cvMJGtKSQYo5hk1sV2D2T
Opiada37e1KaFYG0ax0RzbLdhgj6c+OlbyP14Aje9zEBtUM4F/ktngckHxwxw4juoK3mFuppwlR2
MMbjUrsvVWKfCmMkt8devzJj/N30BLT6weBIgZLzlx0gC/S8fWwLihv2sIcZgOIPHkmS26f3dJm9
n4ZVam9OBHwo+6VmfRePkyNP7oZgcjIgFXVjcn8TMEVtjRC6ZwIacdifEy+3Yn+01ZOeUXYZSeCS
Dxujjv1Gfgn8r7ErgogW71dS/uEbqpI2fXTqlAwuuDvRNjBkNiBjmDOTuWU0zHuoYoCw/MDQQL8t
DB6CYWbjsngbTgTcj6zNtOJYGzPSgHHfTkYXwyF863VY591QBL2VJGeTwB6qJiJMp+TgdMP3YEDn
HDxx3+LgYJpT7hRDk/t5Q3M6I7Tw0VZeTDgKsIssNkkCjaqjozBwhUlK6pDDd5qIfLCaR3eun9tm
+4f5nK52rb7zZULkZD3zZ+VUT5mzOvt17GYGjGjxxsZr7qeKvdMw35j5O26E4lUxKw4y268JWVpe
kX2jU/QYcOKjoLNJXEVTZv1xHbY+o8PE0EnK5VQLjcS7gc2vcUQcD73hrDNiDEAC/JN2WgRT9n+J
p9ygxkmA8fet7tIHy6m0ADh+mJTetk8mZCOGpaXxUqHRb5L2l0hkM6B4/PY8E3l7Lz7mBZxhhkop
T25EJfxqQ00jvTVrc588da6Qe7O2hrdMTtdkbYYPrqj06jwZaw7FzmUDhoKnD1EPP8zL7WcCJLyz
89rYb1VPSuZa/hgDgS9MQoZYZdOw62pTZ3NjjwHrz1uyh7OeXZfIGx1FDfnaOXwVvb+Cb9uTIaqC
GatoaAy1/+wR2LavNRf5AA7ChbL/rq/4hBmdsqzzr6IuXky3fiChozrSxZwJhr14yi52G/s1DkIa
l4TAiArp8mpxqm9Svmm9132rOv8pZ/vYe5t8GDB1m+mGpxSm1V6zOdDttprwEWHFHct0V1opUMIZ
xzKxmSc0KNN5S9xnw1TDIWOquzcdIznPc6kRAXMD6lZLsFWoxU2gmQDAfHayTU+Qx2zv6qJ5aCTD
Q4rxBGi5KOJxIR9NTAYiAJ0u1m9GuGfOwLE7DoD/twoMXlse1rZgXl5QOedtSZYx03ZvcqN5Ke/X
1VRYr5qnoQUdS25UOHap9YTD7azNTD19Vph3ST8gwgfhik+1gBrfNO/L7W3ctD/oC2KBwZqZHrul
BP1LDlWmTtgYY2UNWReGuo1wF+c9y3BvrR81dg72rZrAsdoy5rcDnFHM7p3muupn8AAVgy4cVXNP
WAypiE0oNgz7A1+08rQd6oLmMvkFZK7m0cz6FeTf+LzJFomntj2ifduA02bOcWlwBfAAcauUrKaX
HA6xOs8Gccloy5fnoZp+s+HZT5GO5ZIH0O37BkRik79s8xueArqZYjIv+RiqusieK7M6NKIfIoYG
475TsFc1p7p2KNeMdXyTchtw1AE722brqMvtgge455yiaiMAVts3DErZ24pPTOTrYdX4wdhj3K/d
9i4SeRrH+atYt1ez9u8sZY4PUACMHSaLfxsU2Aso9kcLIsjBsgmS2LiQV46YeOnJB9FHOJlCMSeq
XF5eF4uWr7KLEmDvU3Muo87CUEMjYWMOOpJ/hMS2FCs8atjWuNjQn2IvdSc2AMSgK9IdsqVjsDVU
X6TIY9qfHGDmGppg/BrhsrEttyUKx5zlNeq55TixzoE5o5NDrZP6oHGNaaO3WyxhnwTwqoNZVcQl
CT5KS5/bc5FvzywhUD5RiV9bnd9h43AujLw/ehhhYoUnLOhdqJKeUTxQGUFYovfQGySAmxhJV+Ck
FGU93NOgN6jrWQx05ngy62m5Mkj9N/XTVS4WUD9tvBua7t8EN+xNG1yGXlxIy9KXB9N0Ucri8mU9
nWy7CoptuWL2qDKqFfje+x78/ONs/yUZnBrVelkHzfu0O+2gIi8tUIM1kJ/8dmr3tNLMkDRuMFFW
fGvjus/Y9UROqdyd5QuG0vjyZn/Gp5z1QfP+f/bh6hWRLzcE3hVuPoRH/HSjJDtlXDwvMNUh8V0o
rxDER2OdXyZ1b9nlHEwLQRVtDeJj7P4J5jIBBqAQSQhlBGTMDUIUY2BrvKdbuXq1jQ3Yu3F6to0M
BzPfoYxsd/UknVPmFM+5l3awgRHImsQn7UqSPld5Ndrajyg9VaAPqMs2d3Zjp6Lrx1IUssqfI8e1
T84I91rOjg99vjum1j8TsTz3t1WEPtONs1rbNeyMnpmmydynnUFpWAJ/nLaRhWc2qbibDY9Ha8Fa
IHtgO3oyscQei8ig7m5yh93YWskQxQjUMJ0KHnfsWCRXJXgkt3qeD8hBSp535h/OnMebPdcofcr1
/pbtfRgmhM0pHgTByn0H6iANzY5/pww6n6yAYTUkFCNIH8hfMeZyD6PorIFX25lkrjOJVRjt9I1J
vcLJO9eBV+rvACPquJTelYEvkniEvizSEudAXJQVj9VCy6Yyeui5gWJrH/yx1KONALPwj4soymJq
++7SUwezqOGrORSM3kJQhvqYHX5pbamfIX5hlGtX9mrrAk25/Kwn3cMjZO0yx5yOLcf4a2G2GPi1
f4NrkgFU4jTbZOXHKfwzwlmfqhaOxuzU/W69MTWR8ZjFk7BZigHj24qtRR5tkclXFv/m0bg6i2GF
DHF7DtiCVXeLSWJljxqQtzaHt6HQvs8QljTGeu6U2PuzP54lxsKg041D33bD3sTox+cp3z1tWNhe
UMXNLonTjaLRUKmKHHrloAI0i7MKs4RukzGTYdewAEsZMp6TJo00eTMArN2ZBjcL2pGvCMYBUhCf
CVNPKiUpGPznYOSOIOAYOaSrS4PGQNplDMWCVwsGrWfghbLEpUaaGoIgs7z3j74Haaiy/D2SPQT0
RlggdLw4Alm6bjJ6laMJ19dACbFMX4DaL03+jKB9ZzfD76Lxato4xI2eFBFCUJkE9PUlRasscmLi
tF9d9JehNwkvASqxW1ybiIBh5qCpPr2BbrOxQXZCefgprUK8atRDOEq8DEBskVITd74z4l7H5Ifm
pCKgbWdMvGTVJiFhozjmVdjVTfnLB8oy3BjIzuBoSMutOjqwDanPOosjciWxxkF3FZTMzwKvIMpL
p1zKLdbDrJftyO75cgeF18TdKCJwsnwil3cCo9TYSVJX21ZJtkoN33q2Ma562yegq29CAuWhMWUd
rQdN8HUI9OaFBeAl0+IUsQVaMLc9Tt12YTKuo2PgEDdywlYImOCRWhDYMsN4FjztS0Gm26iS24gk
xJ0gr7WL436ExVchgWjqhjg8C42+MOVXP68I/OVQxm67If9B6TvzYgez1xLYNflg2RzMxJsUV7KQ
iwfCkUD9I7HiT5TffI5IP+YdO+5X3HMcDR0HhYlrfme7OppuWnVdiBXoyoJiAG0lraEfGavwQ9Xz
Frs5k0bVZQcW9riNpuKUbzYQVF9K6HHpQUKJvvK3XzxaPbO6lRWL+jZq+5H6Uey3Ws1RZqk64N1h
3mVeF08CVbbSLTBr+xnDJR/53BmhK16zbighhTj/qC+gXgAM2oOw5pWfmXdDkOMzpT1suBk0/itC
ex/91bSguKRomTDThpAQDMslK45gLgwDuJ0wM2SmSeMxGYeay3+/caImJcnyZDAe+pRruHxcJ25/
fwFaiGhaaMsaLctNcoHaKWipwWSzQIO22yerQd9dN9vB5bh0KYIPJDjXaT1ewc0e2cd75JR7gHzX
7eKVN8a8Vnw1w/jT9AL7eraCzeTiZBBtFRdEfjvDqcRxw4rsmkziNd34Ilj7h/wjh829pJpgEJx0
zYtdLyVwpfILM5gMIG3dr8zUTgLbCKtqkoOzq2CRxE5o+faG/rGussibO/mZCu8vVy9zuIR8x55G
8f8u3mfamADOXQvThaaGz8HrcfnDhtvrVstM0ZOh5TNzQwhBXSglubvN4O1o0AnmQqvGnFV7MHzj
kGT6v4Fxduw7KM2cmj5xtnvq/83CpS+tgNjvg+MoGIJNlpxRh7Wxase/2lzrcbdQUY9N+62Zr3k9
u0/G7SmsKqKZRrCtLYvLhGQ2Cqtph8aaaaReUVpORUigNbEh7nJEnlNduHAZ3prNoeiUegfCDRja
fa/MyX1s8Dje4qdy9Z4PWBCnuny3rOlqMhXcGQqqvVZxIrbWzmReH6dT9YNgKIsXCU1DSR0RfNc/
uhjpW6uynwrUeLvO7UcmSRsUNSNk7GlT4bRbsKSkxNfr5OG+r/8w9iMkhmI+BIRHfpDI6r3oPbRh
TJ69zbODfBySEDIz2pqhhumf00pmNVrDWn1qWJ1IhgS9Ud2ym5YpJXC0Z4LX1J0IhGPS1gqfHO6s
togm3gDfrJ8A4W69yTqhfxYvzOnpGkxJhl+JvGPjPWSpGLuMiuEU1K+qHFCblyyRW7ryYn7JEQdE
VU33bU5/PIjJd/4if3Q2YOG6Vlju1rbc9U5R3eHyySz3XJvw9AYHkPiKpk/bKvaCdfai2oK8wsRK
d246YlxAWO16Wn3IbNYFC7Yn5mk9cu90r3VZvXPr2sNQ1IWeQ0r3hIxAkaGyH7RDX5Y2H5CenrPS
3iPLP260RPwfnCQwi4o+HLB7xMGfEd0BMyp3OgRtS3mw4UZF4HqCMk/8aya9vbu2C5cpGgLQU/Lk
8ChipBtRo+K8R1Zt0qKHLj1UqKXFqVb6u4sf+mOBWlQkDISrRED3WAUJQ4213/xi4WJtH9gBlVEV
2DCodv6IisSctGs3Zp+qo8dg6D+GcnEg4cj5QwL+39HoPSfFEbvinUDnGjhzPI4JB65J44IcAlFL
CYOp9MYo1+AZ1aYEvyRaGXsJlLKmqxDudwuj6uRBEHUGh9RTca/Un3ko9rbnPeACJwVh4A9hgaIv
ZucRHWO89aN3oL4K06Z2zjhXaNOq8Yk7C7eC9dgY2Xc2yFdPyPY6ieXPmKb+cbCbt8QFao7677la
hwMG5QtgFI062kfZLrq9kishy0v1R91GLWnP+NWst/fG081o8TVMRDcb8zZtjIhZe1tbTS4mKpDr
mNlHiWZ6v1ng/IfO3W3YEuIq1YPEoqIsOoTBcyUuPRufnKQ0JIVecuh1ALmtosvzIVf7WtxZk/2k
EJpP0FkoBZqDlRond14Y8HYIRxay2gJcIt+dC+QVxZS+IY/EJsWMAEM0iuDxmWhVqmcUNyHoe53Z
8FSctYK3q8hRWdfr82CngEgW/QXOzjMvRIXABqd8b4LwUbkF5Rf+T+A4jYwqnM2kI/rP+oZ5Z2Aq
RpaB6WlujInZfk2y7G2UG+nZ9mQTUoXqHm97xcwNgTLQwFro33pXX1cLalPbage3rsjJ7O3AMldt
lytFmplrnUkVJnoRpQztLqoMtkn39eQikMbBrCT8ha7FbInU3Q4LlyTUgtgzdoAmsNcYTyv1hh8V
OJ+PziJ/9W66p9qu7vNm+dgAx0XrO/5662C6dkkNpF89XU4hosf1QDvERa0gPaMYxVElmV4yUHYy
7zAIwT8HjRpUSmNfCIANzNIc9r2YHEhjcwHheubG2q+Y/biFM45tg6CFckX3MuiFcVho/LG4gnnR
ZhSejlHBVoPeudYLZwjrL+VnXErjcKfa+sGUXg+UKXvl+M0jYFDLvXSBoAK7CnpEb3esDJJokhna
TbiqrBM+aCNe/Ep/1nUe29V2AVJhhg9m5Tt7Hj1QndUKJI+BWyYz6nCX5Y4/yl8WU/J3k8Zpdt2L
YTj6e6+R/iYA4emIKXrQ6NZYPSSJC1V7zGJ7kh+TyUlLlXo0bDa1tS4YxORwlMZREnlQQjLHF/Sl
tPkjd9YpSJR9T6POgMYP4QznzLL7h9xEKe2ZdhLpNj9KYnsJkgf/rZZ+cuC2h7tjcDBAlCNzI+HS
R9sYNWahYhdJ7Cg1QAs3F0aiqP02y4EBuyX7xHnwW/fvQtTLzh34jETP4G5t/Y+cqWZsoVMqDUr2
HtiEiZEczchBDXQMQOKJYSie8Vi89jTy+2LZZprPaw7nNKZZywB2e7DCeodyIqPnUHQEwOvfCtV+
9xaGHIZq3wNirAAWtRXaxP0GeZ085B7VxuTTUoy52nVqhpdEi2yntcFA03wRygc7wXo1dGb5x2/l
L/9jEPk9PUlVa8cbiFibPDgrCRH0XdY+um0PZHYazMNIyUXTLdg/2uPZZTgvbQcXoAlMgx3Zo4fd
SkOMC80SJedwyyFIsk9gI16A1DU7JgD/dPezIIsNzDFG1Dc4/U2kCP8NCDOif09/xFynF2tGx+fV
nM8vchOs7WqKlFnpB4A3v1gCcasIeeraj35uPnNHDJRI/Ts7s8toEfKkORfLAt/c5u4Tc681sI0h
7r2Cn8DtgqpQrL5ZR0+gOBqMSPuEDN8jbml/lzVYpD2r+uY5uMV/Of9QOS1zHbo6mAgWXjJyuhX6
3lKSwbg63bNtyfPtX4mFYhcZ3evgwf9IideqoE9rw3Cn6eOz7xtrAHNKxEM1a7vOM6/0Ou194wyE
ylbizMa2PcLYYs+JNKWZ2Qvoc5OGslu6YHSEiNFuZnGXfZj8k1dlfuCkQ1WmwaxWtXtPHBCD7wHL
bdEj2SnGSZy0mn2DNJqTs7C0xQ8dzRnSL7/G9nGb466ZOnezfJqt5MNQPocPwUJxaSknnJPpBHrk
a24T5sAykzFd3HXSIU/PmGQNrw1qq8RmuM6suUpw0zx391nfxlahPajWGfBlUOfCnaK7K/cI6fL9
3NlXrDR1ZFjse/sV5ZE5AjEw8N0Kl/xiT3Me3eUB0Akj5RYJXTdlv0jsJLhr51kYGi6KzKCyLcsr
Vqo5GAGqYWvq7V+SgW6fTv4vSxXnwUS1bUJmZLJascwt0JHLL+xEn4NUDMF1ifKTJM9NQYNvfSJ5
DdeKJyTes/QOxPXMB18apCyKgsWqN3G0NkkSbJ3mBPZhM+vPiUmI59ICNub8jn6LVAoq013re2QD
rsV13W4e0uZSLqjHeunuXOAP8BwAZlcVwvtt9fdZPVGXFwJ7DyTxE/k2bKHXWYW6hn7MlsbBQ1Ac
KJe4CUX1DAhpC5lJ2JGLXhQymPbWIQ2GmgqLkqfB3sGxZwHIFkH2EJRZtvlWa+1r2ecnuCFBT/lT
yvw/xs5ruXIky7K/UlbPAxsADuEYm56HqyXvpQqS8QJjiIRDa/n1s4DMrujMaqvqFxhwyWCQEA73
c/ZeGzx3EkxbMt/lBW82JllpOhvlk65iWsE2iMxzggwuczsXWwQacjx+qd2fhtQKmJfD0y0pgWtV
G25Y8H1UGuEaFHDUOmraZD/S71mZHQAZxhSGSJM1oQQGup+mHNszGSm1mePA9FOmz8HwESZgX3jk
Xr0oOUcxkrHC11cEouws/K+UgYBlDFV2JTaO0h0k0npK12SeoKtQcMUQ4NuD3zObQxFQZPAVNO+e
tXG2LVsP4cYXOwz0zWylRD7Looz8dbdrwg2V4r6PrF2kpne/6SnpD/KTbLfntGimA21uEp7dOt45
tX1svL4+yHT4MZbtPTSe8EYA5kuHl3IYcKjilUUhRLp0Umr7tPF5MU1EuZvORdg5jdM5HbipGHSI
ZytWeLcozjbtZyxQXtajR9GVtpDFnz6T6zj3uq9taM/8kEbOLYdRsGL5InGTnwCUoTDlBc69yjxc
OCSrZqiSZ4HlGO1rKs8r6QFIt4ufemh/b7vypUTOs470izsa5QF+JVy4l5LO9PwrMdlzu+8dTaEt
dRBsrtgOGMHTN8uIEuos4bBH7XfOFV7XniQvQiXByuY0ATrIlzCOfwjt+5idAztCVBzLbdX1r5LE
1H1i7EasB8z3A2YoLScmtJCY2I64W7PbiZoWbnguMOI4t0HRsAoxVxGPClAq06MNdKD87E/yCxWC
4OgJ8oJsIUmfVvYGQcxPUukeWlAjlJ/DcZMO/edoDL+lDsZyWFEgGb017jEPhyglJknnRBolFglt
gNVf84akfXIwBgLj0eup1TxRIVds+lHKOS21RmvTUN5u3d+yznuta4KqKEIC8W3BvolauZS+g5NU
uXsqbARfhDWuMrfGGBVo6QnUOHBUda9gS6WhpOcI/IaWlvNqcOutlOGzlOwsFIOB8dhlyBJTmhSi
Fvk+Dfp3iDVocGxewbHSp7UuHNidedifEUo3tKDcswF8l+uyRe/Fu76RhDM6OqbRQicyBBJIvp0b
jCckfkzX/LWfwmsIe0lCBHEcKwx34SGNjPpIQjaszTVwBxoZAHPxA8XvaZRS/lTBl3xKg304fZA3
0m1Yi7YbvdgZvVvz/yJaC8XVKvvnyvB8AqDrzdjlj1Vr6sQlccM1hftO6gK1bFDKrovoSIIbnIhH
ruPkasYwQowWuVqvy2iGCzsbTMZIV9u8OMCsowvhAo4SHeVdoHOK6EfK0li6aKXkW8/GKYPycZUg
ZwsGKShhGzs6lSlFz1TbOiwAebq9aQN1HnklsdEsqWre4Jj9ms2taVFV64FHNb8ob5BOIV521S4P
xBeL5ME4+44Lxaa6mbabCcCZEvZ+0olFlSUvHX0fI4nejH1BATeGmdz8lpgtXUhkPyOav42gY8Vq
sid50XnT/AziuMlUtP0+JC+uq7nHgLTlddcM9SkcKUhTcl8rmXnbFArDvlUKX9LIoe7XP5QKRhTs
/bAucgF0J9x6Etayn4jvyJQPoxvcg4bsBhJht9DyOypqplxRG3Wiaw5/cigFK+rBdqgE2bx0B94s
upG85GG704bfOtM/DIayTjRvTg2loMagGtZXzraqs/Rk4JrHX8NaTCIqcyP/0I0kzXpHqhLqhqj6
RzaU7UormbwQGnDFwfLUQbY4Y1MjMWa6VnAR951NVlg5GQO95XQnEI/0FqOVXbSzeSqe1k6L9CgY
5vSxIf4hHRpx1ZQ5b6Fmv1aV0DeDr96oi381GakRPJ46RWgheFsqPo37Yxz7izER1GnD/7VRJ2ND
BCISUc+3G5p+ggcXRx5lOZ1ijdEyEYOa0w1JN78jDuQFnVjyITXCTjW64gNkD4tfKImO4lXNij7b
TCKCiiXIHJw6Glk5GXBW/DB1lb6NNQRqcemsR6e7et2bbsFBBOIUbCRLAG+ClzF1VI+TiNBc/xNx
FdPjmJx2J/3oTe9epSXpy7rm4TjvLxRzWDDqG4RCePR9gBkkWW4bnUp5rayd4hOVdcHVnx6J0/YP
2kD0gTdGW9KgKHQr+YGD4rMoXfNGGOe9T/wf1sDrKQz7OW3pnQuHL0aU4xbhwzcrxeujcSeimUiK
G8lm6GnazOW8vP5OcdSRFiJhOkjnuazlcyus4SCqD2dMm/XUerTeip+qK/FJaxqVIK3aCrTo8MBc
Qqx1hhS0cfUWGlG1MqGNkK5cfcu4BbiteCaYWLLE07zvbcH62qegrXep/tizxLApoKzIeFNb20A+
2VH52Lg542gfpA9IZH1s8PWr+BkkfrP3JEKtYRpRPAf7JBKXuPP3kcWfyrI4XFMciLa8LLt1gyPW
T13Sz4kv2iQJClnD/IrYlt51EAKljb0VAAQwggjp77oAyDLApS0z72yTTLzuYNevA/sqzZTsXHHL
m6pbl5KqbAOPZxPabULREuGrUWjRfoLbgATS+GzCqjo7COvPoJV/WlF/JpB5aYY5LLBxjSAHyzca
AAfbAxmhVRGGq1lczuRoL8CWGVP9nFgpmRQYpdMhfIy8DJcVZD9l4bLSivYzkAFPOgUDJv/upQtB
F3ka/QInsGDXiQJcUsibCaV4WZ1AUeyNgbSnYCKVakJ5yrKGRUxZHuk918deyn4N/5L3YGlXJ0MW
TN/b+Mas2Ljg9TMuMQAsSDbDVVlzDWzw37QgT7Ej2o9aFN61pRKkz4FbdKZwPGln31NfyiTVLyVV
hpXF/aMXyaFuo+tg1yHtY7KxZvMBUxmw/EhUDBcBqB7hfmGIk9tagamNE+gI7pxekbPyMEfT3xV4
ZtF6VnHhv3mItSeq5ZR8B3QmXUsHnPS/SsavVdA3dFlonrhtz0moO3WuJ+rkiHuaVW2GyZ7qYrvT
QflaKnHPpESRepcdvXIOPhbh18KZSVJAnXOyfyqJsSMgotl3vC+WuvWjzvkwlUGhsnyCpX0oa7ox
QiOPkNTFcAs/vt1S241vdoF+HDkM3STy0Gi0Cfki2g+sM+2m7JkUshgCFDLka9p3gidFwktgTqz3
bUaV/VqQ49d20SW2dHE2h29NJMpzW00+HdfE2hfAjHaGRtNbkmSbxbeMPjXg44jkDIpcGI2YPb8Z
iVNf3BSZEqQM3GizF7/Ot2AQ8IxH4iyrvDiR5btJpn7YgDEDKy1bkIUsZFmeGHRrxyd+k2ljFAz+
Ea1pPdMuyFrwyAaUMevkIaRhhc0HvzykezywonwGTn4dCMIRYdu9IDJ45GmxKNCxBqO3+K1xrOkS
eOm5teriLD39m98IOryGA8iSyNosY0ZUWb3adnRY1/DtP0cJii4jl3VVjHG3Y2xl4CamXZNKrota
o0A9hF/pQ6GmcNNLIlJKdVW6Tw3iWUqT3zuvXUHC8qofSZp0o/RhyoZo10wB6iCuRqDgBRNAvx3A
RuyqHD26qUwa5sW3wSmqa4zDMaGxuMHdrK3yZDp6TJko408/6rHwD8Id+40pQup+YDniDDxOAPrb
TOv3IK0+h8IAyYMtmQnrz6mfYYol1z91sg/XZhZnJnpxWvbCWS7qaqyHxpGbowQmcWorZlsRKL7M
WnfgZ1ZkPOUnOKrZCSfvH3t/+ezX4fJ9y0bM6RIkXD3UKTF0vErp+kV4AUSCJTqYAYJJG6OoJQHO
zMvxlM8wp1iK7yVd+00r8bI1OAuZQ7Cp5zHj1+FfPjMb7FUykNx0wFHojA04ApAg8/8Qv032Ab1Y
3p+QwGfu06+NnmWciH98Fs/cv798tnz1f/CZ/Y+f8uvn/bf/DAcoT/+LyHFcVDCY2jrMTssGgzm/
fKOVfxyzLgfF7DZ8mI6HSXjmsR2n7LR8h4uuJqZY8p/HqDbJtlYKtnHd5Kdw/lOgiuSnOKywyS4f
/trUiP8PVsUET9Orkz+DUiyLUtPa8XRnh9fyQRmipgyCinfZ+7X5y2cV0m+6NdHRrsfyZLJU3HZK
/9IHeNWq+cote782y2cUAylxW/YbFoTmFFN4ZnkMIXK+/bDT/bFZDpdbzgwCRS3qz19evvHX9yyH
wxxkMjvyctacZry3PboFGixWku277PebWM138nK4bP7Ll399+JfvWW7vX19d9pZvGSIi6GUJLSV0
qja5Lff2ctoLp/7pjwZZ4FaFgfcfm6aYUZJFmaM7yv2ROjP8CrOzitOyhzyJtdI0f/j77l++bs53
7K9vlzEuf8DbzNZnCpSmc9FoJXPl5sNfn43ubMpbjgu9gQGxQKPKoXwpGqhSfUEroMSuOA8My5iw
7P3aWG6LY3o57iaP33DZXYYQex5R2mnAVG6Zj6Ewy9PkYiWLumcjs4xpu5yo5WFczhs5ZmZ64N4+
Ff1MqfvHL6qKIgclivX2hPlrucl/bZYbvZ/vdk+ycjElQsCEHmNKPVpHD1B5CVUmnnU5X+dlLzOt
L+SyS0qfRnpy59FgFAMwkOUYl7b7x+5y7If849//3fzty+HyhWUTJyTyhSaq6uXB0qUopt93i4bo
FLqdPGm/nrnlULlEi//xFT3/z93lGYTQu/GR/RNvzWoB/soDEix7H2FUjqtsqyh2nprWKGESETlW
mN2ZvB+ebJXoxA6r8bRsqohR89chitqvFfCJLRNC4tsR82EQ6Wcren+y582yN/r1H3vLZ78Olz1N
iz5TvTC3hK4iWcLnY5LETq0JDMa6tIrytDzmJXlrp+WQAMXr3//2v//f//0+/J/gZ37PMXbm2d+y
Nr3nYdbU//F3S//734rfPz7++I+/28K0HM+zLEDGXEWHWgRf//75FGYB3238L4z4FOjtHON+SON1
bMcMFeaAgsy16LTG3Ul3UhvkbPDTjOMvvcjMew778TS4zjPO5G8RevAPVM00Ea0+2MAbYJDNtFdU
1K+Vw3w16lB5QevWDmMFkA4y2aNuJRgcqWAQkoQmdWrBMdehgBAZdcbVCMkeouC4LQIvuLg0mDFV
vXmYJk4kIAGMM3tnrUYFZNlkafWvz4fp/tP5QLJPHwpCBXlszl/PhxR9lphRRrRDY6G60emCTuMI
ztb88LF2b6CBW+fUwl1bZDQ8wK++teRQrjqu2SrqASE0Vd4cI53cMRJ/rl5EkMtoAlG1tIH5MT75
jxByJTYWFIsCnzTTrw7q/3OMefch1CNr9a//JMv+b/4kl34J3TjpGcic/3KJs8QHoVc1exUwC9Nb
hywkbbyXTXQRU2OcWjDWeph2FPmr4Mmc0mNp4NMSAX2qpFyTs5edCzv5sBzto8jb6YJygCgResVb
2y67Y492BTEoDGSb3DBrRrpTFSImLvaijcnsAiVR/pBmfX6MSluuyUZDWjnGFhVHR21K5qZHKv8x
uXituzcHA+Ncr+CHupip3Qq6d2oEWyfp21XeWvlBGL26NQ5l9H99osz5Xv/Ts+C6kufQs11XNyzT
/cuzoGmpOUcV1/s4akK1MmtvPGpeal9NxZXUS1ddW/dRyKl9MQwTjw20492S9IL8DsduCOEbpblu
19bNslTxTqgMrmMn9Xe68QW0X/TgofK0Vm1OolHbWDObTtygwYmnApXX6d/8Pf904V1PWkI3PakL
IWzX/POFl2gmhN8b8R4cymtEguvXsKOO5MNpTgpHHHsAHAmlm/uySTuq1XGRvA/RTU3wmpdYpdDu
k3WocmRmIoUU0RbuQ9+gaoHoYqXramjrW2nCqFU2cX61Ev6/+Svc+fb881XxPPCwrvBmWgGi9j//
FX0gMdzWKt6LNPssNM15AWQqKb/VzbOLV30DJMUwXOfi1B3Wxqhwj/EQ/Uxq98Z7z90uGQO23T7+
HoWeI8O5qYiOpZsNnznj74y+rG/+6JKIk5rAMZrqR6An9sOEnZA4B+2zHmpjHxNvsRVNHGxhMYsX
8l52Kf7hVYr54aHrGrHl7Xpa5Ny14WXk/SFbrXhodlrUs+6L5254guQ8tMP+WCOUC0Gct+2KwEL6
eK1P/GHtgXkEc4i2zm/gvrg5zD9kUpEn6etn8mOoqD+4rYvZcCACrqAf7A7JWgsRkfmO8M+zgItB
wDooUfyUoVs9+vOmaVt7Zrd5Z9YYyiDDCjGVaPQLWRv2VSn3+K/vPW++Kn+6ap5u25YQFmmHnPy/
DjoBwqw0sFoANQX2oiXFRdaAhqc+rCj2TeemGObuOmufiBXkDyWjQ6vHwVuDGuJgW9Fu0PQegMyU
kElU0ydICuPAKumtt9STLXr34vRQ1qJCXJycfPmWGMZ9NONTotq+AIYMt3oZubs5031tjoVxmtrs
e1NZ7S4LCI/x08y9EgaCmmVMVmXuQ98IDf0pzQ+ZPkZXG6M57y1dHvORZMbK8wVQGM3dtmOCqH20
4gu9V5Bg1kAor9k9yMQvb53jfmTcMrBl2GisTrG6TublA2d0+t1DMbPGZMLLNX0zbPtWN1LfNfFQ
HaxIyzeBWeYn1gPxM6pA+vlmJFN85XjcE9s0N5Ekt4hn2bq74NZluwfY5X6ByPySywws5tz7MDvH
fA14mjZjUb2SjRDuHEJtPUKB7U7nzoKDhXv595CrGfKgXPduDE52abXRwNZaWR+Zaby6I909s6IF
Nm9IHG/+7WvJFv90j7Dsd1xXoAUV0pV/ebK7SiSq9CGbmtacWRwQRjnAyEPaRyk0MTpBUasY30VZ
xquE+IEbhg9nzbjtrxWRNfD50FpUoCFKAeZgKMbqpOa/vEwj9x5yT+QzqbfCA7hZ0sJLgPlH0ctL
XIXj0dL74Z4U2XfZC+c9oqGE5JwQs9TKyFvO6h25dO69xCRwz4tt73bltZxy6yorAwdvAm1d1Mhm
stF2sP5IcTTKWcSnwuaIWIKoHe4aBBfALhwfiU3g2TdX4ivocNdQFK6f4mx0t85goD/Pi3jftkT7
lp18XsI3vIzKWJwX5zlw7Qcd6eEQmMJ7NWOEPBmmH3esvYtiOUCciNk9A5IcV1px42kTRxSbBHXG
T2SAI58P2xcdHMy2mePFZi1gZmbHtgzaLx0c9EkgnJSA+AmVQdpOJzt4MUarv/cWYxEyW0pVk76S
+ei8tIblQMnR3JWpT9l2rCnmFI02FmgwFWuD+mckp+GgS6O16NAxTRSEnMWpl10ISV/3fpBsl7+n
MFpsRqn1hMaEEQrw6TaDG78tUHJA/updDFekTC3pFaZdebc+Q6bWmx/SswOuVXOsYWEhk3cDXFn4
rqAQ25z7cZ03hfOJzQB7LDFgtoZueI5g11YTZcAd9/Leos54wT7d7CqmGgb/5RuN5PbJaepH10du
hEYt21tVFIDw5NzHVlLuA0v0XPTe29tgCM3mPnY3cAPqOjnTOaGx94Cdft8QQnzXs3hce/Se7nWB
VETKSz42IUZa1ztpqBHVCOvEr5COsuDCk4HveWXX2vTgO2BGWBkOm8DJv+JE0DehXuCny7QcZ4E5
nvo8/dHCoLhmWHBLi6VguTPaTj6NbVPtpVPgV+zKfgOvRTsorAe8M7jWZl5LHAINNtSBH+omg7iE
Rb1B7NURoz3TD826Qcsyfht7gm6w+V+RVet7M4tblpbGAUPEUGMYBPBgv/Yj8zrcOpIGrGXthS7K
PbO+4qNl5T/aCidJ4n8z/OfAfosq/ZqT8PrEOvJepJlzNoZY7kwXXnzIZPep8BginbD0t4kREx6Q
WdprNU7EGaTeLUi6Hj1CGF+VfjPo3X3CJAu2I83EM2LZYNeiFF9XsY9gbN6M4drLunClxYF2pXUU
3OyhfA11OdzHEvRFj7+fS+N4ewxr/jppB/+5ELK7q7zfNZFF32eMMbB1RbLGnFHfO/rtNHfz4KZ5
wHAT8GDroe2/5Z2JJMqAGMcTHrxa83PRx4QimW3zgdKjv6jAs24k3fD4S738NtS0DuCzMKzVHsi9
jMAiK4a0ZBdodnuZ3icse0g+Yt4yRhNhEMJVaHXGp4VI1oXNMFMG8rkgHDUGLl3cSTTtfyIQdp+L
vig2qPBuTY/Mhsyjx1IXZAYWqj0nMaz6DmXoFFb+FdeLgWC7znGY+/Pj1uos55BTEmF95gd/himM
DS2CIk4P9kqdWO5sZNu47NxXzx7Se0N0FeiKjTW44mTpUmHsnIJj7dcTgoGSz8bkPaAaeeiYTMJR
1cQW8WBBjj2u+KCc6FcFZnzpTGKSgvgN63n1mHrlPhzThLFmHLWDrv00iRB5HEkVO/sFzeQquGD7
Sc9j3SJ2tmIqQHOGmmai49BDdCwpyvwdsbhUe+mhbRqS3K6yjN8LUwYM94iF+6S/MsdLdzACRpgA
j4lj3ZcLwdo1MA3orgyJZEt3zmYMUBNphYdWVjqvQ49Lc8nTw5J34bxMxyWclryMXVqL7uzy6y87
HY28dRABi1h+sD30FyB1H1VehTTvJMI52hv89gQvCEhwIS5lgueZQ1qT6e4i0M8o/4zoaCp9HZIy
iFSksK6GdH8DH1ugDpIQocu6vBUonZgCYXU04Ika1q6XQfDdywoacCj3Kdcb6UNqs6JPpjZ9rF+0
LoyfbBQHeKbnPunLAlv2nNHYN2HwSWhrfBnssabNXyaIqJDo2EsRvI2jh74N92bVG7dKoCbrJ5Qw
pTFU30YVHntQN5rK0PJhi+krhUdUS5JDL2OYm56NSiCtR8RLaXWOkpORM7Vz271hg991MOpWiZdf
JpxBpBwI85SXg/l4XJK6LA1hw6RCarKqvJHy4TIjC+kyx1s74YlyuRlNxAdPdAJHaPihuY68SuzD
3EuPTdIb99RC7KFK80nB8jjmhaa2sEGA+Qyzn8Oaki/t2Ibohkj6QI39O9e/KYHQIy/Q8fAoYyui
AN+lb0Q724Cbh02O1wqxQlF7CLp+fIBNwjmeGX228I9zbtUtyXKFTicpH9FQEDqZ+z+7zHpUxM68
I2V/dBqm72SrZaQcGuWDSVTYqreS6FkPucYUY3gnjFyXQpjebcj0PeDc5jhp1m+RWfqEcOCtofmz
z4ysAETbfB+NBvRJrPUE+VAook10asPpbBrGSOhgQoylaT2N9QR4yFb5q6vNUyyqz0XT1ZdeF9Oq
NZGQ037M4OyTf4I/6L5ssBGa93SKDkQHJ0AaBYSzHMOGIkjAXIvYG06l7dKRW3YlaEcAGS0KiJrm
IOxf+gqlfbEaHZO6nKyNcoPoQvxgdBmh5VygWlSYfebjDgwV+s7mZtJTeITm9pkkXQEWJWfA6KKv
BumBdgvK21fpdCH2WOE7T8HqpPbMrCGgugBDl66W3eXD0LhUYZOespF58XroycUVpTXcTXRHwKBJ
2TEHkpW67jggf8DOJ6sLwB8YsNpb51X3GUB0dz2Q8jgpIkQeaIILW/+i1zS2AoIz1oi8Yyvu9o4J
nBXbJwErtjueOjr5J1x6VEuX3eVDHjd47aHDWK+rcMMUAySjSC9R74trixj7yPpGraSi9EZlxXxN
QwO3eSYeVdkXjzQ4izihBZmuddUzW83qCRyixqPQTc+0a3jPIJcId6SiYAKe6YJdXz+4eSIesvkt
R8wdOVO5cVCuCLZNFTX3ZeONSXrNbdwDo93cdQiziCuNbS+KFh3f1F6ARP2xV2XdliJcQkLdOH4q
UldWpheI1zaCQmGWGMKWQ6fLwCzUxrMZpukD00y0hRMaxSTNSO0T+UtXOsO9R+pjjZa8yR7DS0NF
CISfHT2FuggQCUctvr0AfaxHsPGxKPWdQEZ4s3hMH7IIA2tf35oAHUs76O/LHLL38jNT1xiLNzNK
FP6veTxna0a85zNcpFtpJOcqC6xHnWIlsOWk3nqNF77LkqoBwejBtZlTwro8vzdDOuxxFVXroApx
jVC+XxkRbsA6qFmrQFIO+t45e2Z27wLXfLL87t2qVP9smSjQvPRUG3QByYKmimiMEJR93LN9Xbcb
00vaB2sA0tPWzm0IMGNPrYW3vSaFY/DKl45i2ynCx8iE/VE3e0jKDYg7gKI17OqiBcMw+vZOehXV
AyeR6ZaCg45/UrF+iH/aJFaendwwYAgmWDSnEglV02tEZ6XT0TL1DXYqExhrAMt5nvNHimTvUSba
WdovnouZeNRbuXGlPlyGnHUPwSfZJdfTcYPQejuNufEiCy04BHSct5CAXGT6Fr6VcWw+aqfeAfIz
WROp/mwXcUHKucLD78Y85hbol5U2I8tTo7HOqsOSqfsjCIE2Kz6WvaD16jNgtmCNFcjZUxfwd96o
fYax3h7apM0OcZYiqAWgsO6Av7ylbd1vByK49rqZpvu6StA3xrGv7USLh1skxPu8UbhJ3quhaC4e
Qtq1PWJz4kUQbcA34YH0E/PFXc6nlLmYx4XXWGXuR8isfiNdba0UPMolfJeJaXLsEcmdXeIuSadn
/m5Q0NuoFqky/Ob6FRAnRc8Gt3kfZ8y3rG8pkU2EAoLhGJFUsSZ1L4TVJR88Au9RYPlHlwbdVmt5
OwuPYMghUIS3zjXSgfnPAVWSv9U8nCBJlnn3RNeba1vFiKAI3vuqZPcejrZ8ChxKBzXaaj0E5YJk
VH50UOittoTulnevXpHZSMhQBFooN7LeJZCrbkl3RpWNM5ZCjSpLlg/zRAAp/HbsuXoNabc3qOnF
NhpD+0mrMwFJKXjm/XOb+pnGk5nuCqonswog7i2LYKup5Bc0Pb95Qu8ReQ/Bc4rLQytieL2ygwOo
1N3j0T57BFEsEQ5IzDbd6MeXxHS3XZu3x7oIZvOJ3SMbCrwLssG7HlXWezWB3/K/g55HcmPMBtOu
6PKH3I5pt9m6OqnBQfKI8wEZb5JeCkWdNRqi8IyHB1W9MKoXv7Yxa8XYhQ0nP/UheIwBDhH9LNbl
zNWLN5KH3HQAJ6B4VueiRFO78kALhVlxpt5LP6gZSRhlyjQv9yX8PuKeOTSwafj5JG9wRBCYju10
LElH0g1/PFVO7b0oQborZJXkVJbeOkiFtps6I70xR6CBDhBsBQdBHmyvC8ExBox3c2GyoLJ7lD1B
7NIt12VgK94aunZAmvwGBiO52nOObcX/vBkaKkDRb9oU2Q+VZqDwa/zyWFF5Rigp/EfCg9ByW368
9cwKeG9t25Dqx6dSs+Kz5neEmmkKzCukYs/VTkFHWCS/SM6Ng8iWgQNVK4xB1ebP+BNmWlP5xeoz
RmcXngODRrXuFVNcmmbaddmMmdSuzFjHvTOMX3wdAmVca8nG072d2+O83OTF8Al0CTr4/NOMYqQK
zaqOKWOUvGRZR4xcpKjyMI5WjeetLK06NuY0vdrVAcoBjaShhyc3g5uXTTqNGNM0Uvj0uNt4zah/
1NYPmmC3dpIQ12KZnHH24nqY70TFUHjX3EAx2JTf66Q64TCjRkJFM7/OhwTyMudMjobuBY8RNfZd
kqtPYVjxV9yv9UG3gLB0tfhkgg7XKUBX2ibByQyETcIbPSr0OveJJMJN6AT1Yxb4dF7Iu3qFe47t
H72oYtQUIfnwcSU/acp0a3qcIa/t1CSFnYk4ba4TfdzoEagQDv6s91Fkopnp5lReeMecnNwJ1z7Z
KCOVlzfmOs9U0PybFgIsnxf0vQNQD6div0MxR7W4r4evDS7TfSy6u+gHjcd9fnoiPXu1x5Jl1o/E
pN5gScRPhvEqZOM+NixO10BKmfiUnntz6qcse8UK3K/MIRg2lR2Yp3QqTCQM3X00u3c0WFhR+06/
QHi++8KFRD7kb5NVeO+pJj6TSJt+0HjajgOLA9+4NgbIU90t74Fqu+fWgcY45vAYELjgVvLUb1Hn
ibtAQMNqFzGR5gvtlCO/Mea3KMPi4H2Pmyg6dgQ9eTydF5SA+aV0ZXapw6PZxCzqAsJG2u4rRBfv
0EK8OncVgWfLnsMdggkRzRtlr3hcVZiYuIYCaQd0E23EBWapCcE+kQqvDHbmiZLXsK1h022XgSJx
Z/NAUBiUVbvfBpnadzetjJsdApwcApdbcey6VaJV8NEGHkPDzK1TNlDoRkSTYJsiVUQPG2drYXv6
rOMjnPVPw2jah6Dq5EPgYNzU6MDPffCnVvD2Zd2DwJkVxQyNTZiy3Sxhy73QHB7igZYsQy+DasNc
t+miJ/BF1U4O9TpEtroryth4KkJj3Hl++QT4w9i7ykWvTJ7xhPL64qCzMnpmgCX1p2s+b8yhcw7V
XBirrTDf0JK+BIGdPhRx5Tz5VTkdybgwyKGtSUwzsIA6Sxm18owjBsNbY80RI9lI0dEFLU8HkmVu
FOOxLSRhnLFhfFOWrp7NgokbjnRvQ2AHdEIPe0210zVlnsfEth4MFyNVnBzSqe1x4GWPuTWrCzuv
f/K6iVhv4+JWzPCF3UKfqdeqs7VzJwiyCPXSZ6q4HjRg50CvBAbNWH5peBuuTIz451LvsidM459V
L+2zDRninUkHekNzTrOOUf/O/BQW62tMg9IkEIWaKxwfXn6llhKBk9dH3K3nyBlNTkYF5qBHIT4Z
SbRzca02VWKep1BSsjbv5jS2pDuPNNBUWxzwPPXwFqr0DYwdS2nCPuioVxCOOhbonn6iJR+twe8T
Uz6Pl5Dh0nNCMsS6kG7xZR5MG6aK4DHSBCSJNF8HDEyH2ra+8RondhOP7UteMFjnnXow5oRBRR4s
ZJQwVdExVI52Tfn9cAM4kCdwLZGZKoyt3zvPVEPt1eh6+hdFduLBiah+a2rXijDcdgSG7QIA5Bv6
WohDev1TaUm5Wl6MUSAeac59VrmdngqPZDSt7MVaL+r6GpLzfkQxhk4xip21Bjh/o+vhoZaJOvVI
lvF7siZSucag7GMuyppgG5GvdPejMN0FWVI9THEAwnl+BtpePya1xsxPCwJqRPoXB+D44f9zdR5L
jiNLFv0imCGgsaUmQU2m3MBKQquAxtfPAfvNtM1bNCzJrOrKJImIcPd7z0UKE56lg4CDo+cPeG3K
anKj8GmIAnQd/wB2llxbG/NgmfH4ZiiNYDdMJD816FWvWeQ6O18A0FHl9LevhphY7FiBCcdHN9Ty
W8+BZRuOZn0g34szr6YxEbBKrDxz3JVlfRbBz5hOJ5QCW+wrvfA9iCi0gm21gwwOOhsz6iOz8B3Q
FMGdFetvoU5GYJWg5GUnCXqFUIGiH5FlYeVTLONiR9Nvwnwx1YYoDEpkjdQHeFXyZCAwfaz5240p
nknVWHd8mK7g5xGayzDMaqNPhC/jcaSjVroOze1cQZY/9MNBZM0BPSn/Br8cSIfBgo5GmFwAlQIu
ziw+VtErA8tjEFae2aTNaJGmiNtbF8bamBE16uUpTjDicBqImpa5rofhQIUXbm27Ne8kUvKr2HbK
XAqTETwe++iXdB9BCikBzvSelFuEswFSUI3WiCpz/c3W1XTTR7m51u1fTik1YAo6dyqz9U01Hw2E
OrV4PM1oC9GhOhsx3gDCp8i06VzYiiU4uqM1mhxWGZedTFeNad861FD0qpypqt4Zjixi/gPUnP3C
x8F0P6fvXPhSp+WbYNh5dQ/U9ie4RP2jqoxdHxOvDDQTQ0FC0k0+kaBKE0G3hXUIc6Ff68hAp0BP
pmNYvCrz8h2v9LgNBN27Wh0OBlHY+z7U8NxNav37NW1w+2ar0UmmX9XEZ/S9e3QC6nFQIXyElXw0
DUaIQjT1xUoQ0BJoDFupCvMndJUzDP/UUu6IWNJzreA8VsJWngM4p3EExi1mYfkqVPOcjNH4o+0S
onA12gpJZY6rVIFjl0wjw9rMlm8OqKxQoJWqVHM2sLLkjUErQWvV5PrNr2lqtdk5TEgFlD5nK6Ml
Ut0iaV0vi61mZc6maxUQIfnUXtAesP/RF8R2BeoJ7zZi6Va7a7949+tFr+S9p+mcctWG/FAihsGn
mHjAQfEJCyaSmn6nQWSsjKgbPI4+MbFezAEMqSlPQCrjsg2nYeHi6ltNDHve0czZa8KusVkaJ13Y
73yurolLq24I4ZDxcvXoJuGNVSaTG83Qtl2lhw+hquZasbmb7MrxSnT/cORxMjjjDBitgCADEV5M
Uyb2TubS89Z/9/zsLDalOIaqy3A1IOH2NbTEMLDSktnOp8WGF6g6ItSMXXXKo29Al0QMtsEy7G16
/jNPn2POH6QF9DomeYhzBiCRiH+HAX5JXq3sniRxhfrF1baKrSHtnTPm7bz/asIaqjBq5EKzk6sG
5nahGt20tszW2Fg+ZqESnetChqJ62zvW+KNMWFOaBtx5NWGGRqLUbZRU0nXyldYDTdl5OrVm5CvT
tmrJpoRknF9ogTC4RhsF2JswtcbpSQYlMJzkbNuRnEl1lJnIairginm4IuTQfI4UuEej/qjD9Avj
an2zpJA32Zvffj5110mF5CwGDbePipyD4Lr4keEa4jOrZA9FtbWdxYDoB8hhdcORKPUM4XzgsaV1
V9fEiZn06GVlfEOd+6LrRZgA8ORt6WLuJjKcGGiX8hA67Yk76W/mIBQx6sK4MC4oLxEWjKVl9ygN
lMZ8YMEbUecD/mTzEgAM9E9fK7CwuPkVuh09CgOl0jaeNHeDr+0no7wJX5F/BwSbfgToCg+dXoll
nkXpR6ubJllO4oZvaV+pqnWQnLAOEJCgjtXBdDSJnd5OAGfOs2tTqG/FIJuFGuI+rp3yq4lByNPW
WxjAMzfQBY2zXk02gGLG9RUqbgQJuTdAH6tpAv3WYwMcQgNkZIQRasNC2XRqN1vQdYBN0sI6DZ/C
nhLxZM+rPUzpbKfhJ8kcN3a4GssbShNSoQm2Mtu1SWjrBt0CDq75M1bW4tnYNBZ9/Omr16k0tvO9
VYIoZYK0fx3OzKlplmhkqLVnnUo4ltmTTi+GqMLcq0odXGMpok3J+Z64JPLkx7C6hdBI1LAeTyFR
Ep4A3scAYnqORWUhLXIIVU9d8reSgbCB0dr7lc7wlwEfKOyO9kg57tjazKVlunJjWRTEi9w29U0m
wgEvz2RcMR635yhuxrOvMmLxCR3F1RrLE2tLdXKoS1gxHOLMs+kHXQ+5Hu26e7pF93R881g2TKjH
LnFwH9Qzp06Fo2VX2BQ5sfq3Xk+9MNDKzT+9CIpGFyCIzcF/jP4Yha1uoCxmdHQYh6cAMT3K5Gwp
6LtsCaJPl83Qm4c0qMtn4ud7U3mAvx7v+XwB7s7RTTentcn6cXbwiBJvkze7QB+/XTrxN04mkAPS
rHkExsOakY+Z5vgbMj/lsuFAcsSvKzgyaa0Xz5es/pMH6W4stAxTO1W80oY3sF8/26D+EyZOcc4r
X/PAcrfzQSJ+o/gdz7HFMMU10CdWyiUqhEJICRfdYsLbxqZLbJQ5N1tEtCL2NDjTCZ0ZMKq9013y
tMoYnCINtgLjzjSss8516SgniTdokUcA71Ln5jyKpLhP5M5cTCLgJt6tRTDm3dWBNbRQaVrugLCC
WFXp37oI5DojwQz0arZYP8n2iLyyzvrdZAICicwfYP6Tq+Pr7tngYKT42Q30g/TqlMzFl3Yjhpt+
IgBUUt2BgS+/0sh4b4x9a9nJn8w/uRRDT1la4XmIxnf6imsrzr96MXS35BVtYG5NJEnboRHKuzkj
uVLlYEdZeiVCWfFqMltWYnhkiJMgYzzGOOrg7Kd0oRS1ySgYaqx49fzzt+SrHfSueQtdHwZeWX/a
2hgchrqWzOV5mFMvLFk9iiOKSIXc2wj9A52wRaKc6jZj7O1zbh05MJ8hbWFLl7xaPoyXr0r7Iilq
/DabVt1Iv892trRCpJtfxfy0a9hbCyRDiuFh5xBKjaPdlbcSvt6tqdAA+U5VL0hveW/x0uyb3O/P
ppYl6HpN3T7SQgcH+ZGp1MVqVxJHk+C0zLvQ34r5XIrTqaLS60h46uK9EgfB3/kLM+zg7UiGD+5A
h+Gf1pKks8RbARzF744D7KND7ZiUaog/A0X9zkQbr0rVJL69IBJr1Bj4aL2dbwoj1W4dYyoCoOjK
sZ+uKyOr4P3E8l0bCyzHRXgafRDtkd3YINMj56RhlyBPirmr6rq/fasXt8Sm90+kptwN/AuY08e/
eqdCTXFqPjlM1uZjGUIAZkRtUJzSuv0DQFo5CLQk27azL46hfQ5zC9EQYCJfF39K9tiKpt0AW7UD
hMKPRsIX6yE5tKVEZqOAhQRsV1yNsFkoup7sMT6DKhae2+RoffQM2p+v/kr0nL/iTP3JAI6xqLuh
2LW2KFG4lfoHhJWlwEVIU1vVT6XSYFsKYx+5AWKNFmPDtqpMG8yjJII2KIztKJV4x5nbOfXuZ0PI
+FoFEb6x/TBZWS19DKNOOngcRfjgpy8iPiaZZSu7jP4y8ooc1Jhej1+qKY56asY/9Frmj6pI070E
Rb12cPWvwYFohBbRAkcsmkNNirsLqgUobj4pSYk+fVHL8QMTigqkaA9jDR50QwJZYPlyC1Gt3k2V
RhJIF4lVZgxQLAOMhK5bxdso+OtPErtbScquLtrvdoXRZfzWfQ39CeCDVWOYn71sxmNVWASSKynM
irBWLkZ1GnKN5D36h8eJqfUR5LJYB2pZvbdW9RW05bTOm6zY5200LKVhWydHRNElmpH+jWjwCely
BKhiOJyd+9/0WdjFLf0Sd1ENfkXDc1rKJ6u0vrQbZdp37rnW+uCdCka/Qmy8R/zu+0ySJYFr3KKH
NbOyh3XhiOFuj0l4n0Z9E3d3ogULVoKeXEhBjEVlWSSpIjDdWR3C15acrHgMCY7RFQM1EOZl0YQ/
u8jGsI9ElpZQSnO7GdsDE0pzR1TtGZiuvqX10x1ImOf2hdmwNiynfYw9hniULvIk54J0qkg7NlQa
01kruqcCtpkoDfNdp3h+hrR6d+zh8OjdepMZBqq8ySzJHcuKC/mSjBbyTszhreWGNZikp84MtwWf
6hYGOgGlmOKwyT59Ptyrvhudm8UHIciCYdkL8VfMosVaTzajhZ85lBiBYZz9aJmuM0mvlVPhFboz
bEvO5JvcsttrWPd3vRiZSMUkkCcZ6XMhc8gF5SRzhCS/Z5Olv4cFTZzRbpZh1Jc0BsqKXAEzW72O
Fb3807mcpRE6LRvOg+y+Klh9cr4S2ydR7CWki6r8XBlyg1wqP6qmIhZwLdQ9ldhVw8OO7iz44IVw
jz0G2cCaVGIujgXinyOi34ts0mQ3FOSBaa7Wnk0oGQm3DbCn4idKluDodIhWHSs6BK2h3kHNEndk
Gs52NEznMKkTETnzpSBDtS+s/k07OOiMQX/1v1Jf3nVYnQTTRp+AMq2FnVoD3II4OSuE2y5WwyCG
K7aQ2bepEkvWR6dGJ0ItKiJlUeVIwmN0VBUAXJJcm2uf1/U6T0rzUL4qY4dIvmU0gpmowaKmY04H
VR0BWKAaOZLbpe+ZXUB0S6rizPHgk76+tfT7ce8XqXklexEijFl+143pn+DEozSD8A8hinepYhqx
tbTij+l0vNWqmrM9m+u4RJ1mur3wEJqoC+h24Vc8cawsGu5eurtkMBB+JqVJWERLYgzrwrZ1CRtv
3RF2jJl/5GO/G4yGHDKo7axtMvZUX429RosAFUYZUcDuVg/k+FnpkNSmUXi0sC9wKrSjkarkEuvQ
5XVTNx+VYy+tjo6KX6BSEDlFil5Cu3IjWXsM6hdDIlnJwRAgCZYPsy+r+6C4xF9Ey+AUaoyo26wn
XbfCp5rkCm9qgQ9VEX+yVABYKTEaJSXZrEMuEN5iPcMpgW9s0obxUY3NuEwq2lwJFtRV0inOkQ4l
ZBRTJW6Wbuc4XCuXCYitkLcSDmdYncMZLWd/RpfmerlSc3aBGeagbodZOryNnTk8iHzrLtYc3JSk
SfUF0kWs1KFkNFYrcNiQbBLB5itA60Z1uEMizjWGshhvWcycpuQcYxXOxSJ9B6+VIAoDpdAjnYj0
cHdxLaOfkXwXWu4eJS145o6+F0aRuUkbge2lzBElTWZxFiUvPm2GemvVkPZZNhAeWVlzNlnz98ii
7A1Q2xIWp+5uyh5zBa/h2h5kAeXIUVb+6E5L7masxtiBF9lkuE/bh049KZwEGTweIvq3MH3TZkEs
/BxJzAUVAMHfZMXvEg6otAKG6lwlEhoBZHurmWiUFMtokCkxGzruVWqmmdl5Alc5HA3DitavT/0Q
gnVNTbYAMZuq9bgd3kOTVpYT8zuHVszv7vSnkXM+GYgtMcdguU5mYT+dAOWUSwYc/Qp1uGKhfjpM
cW8ApAg6eW/aWfvWfdQ1oWpDKsctuwbU1gJAJLgGjjmRtQs1SZHd1cDpJKoCjNL+ubKCfkvwISoW
1f4OVLV9lrS6oDS5C452aBlIYV4nrrnhI0tLmnyC1Tj5pufHDrZxwBPkPfBxnRqsAIV1NtlwgF4k
NGS6+DKQ7HUkKhadlps6+05t1o1VlqS5Cn0LwA6qkZ7CljNiqPKSoVxpXeNxqPZFzXimqYLAY1HV
DgPxPqoWfZouOrB6TjcO+mUw9/qLtPaIXQAnrwnppb3ZwTidsQZMFD2/LRgKWahVM6cD2WBkO81s
QByjeKbza5IeVKJHrJIKW4rVlvRyxfip6G61auemTsPI4IhA8h3+yLpV+fhXVbjtKyOlnhkVQviA
DCRR9QPBRLpvHU+lG/acom5Oo2bgqpBJtJg6h5OUEXx0DgUuEnx516RsF9UklbPLi3BouEsr0Zte
HmZQ0N3eszETnQ0BpbkMR3v1qkTjqW95gXpYC7TWAU73HpaQdsd8CIWP3ekfcswxtEvAMro8drwJ
bJykLxl5wnRjUsnyCFFpj92Y4SHm48e8bHwMShsdK71FA9xPdNDsBl0Jn5a1awzhMakJSHtdlPlh
iS4OO4UBhSW2jEVn+NyLdcrx1m1/K4ZREC07gnlGlML0wk7hMUhytMUJgpyxHfj/fgwkHyANS98Y
P2Ok1EDIJ50BcAfxg6dY+dpGlqiIL5/Myo8ilSmiHR9oGkiQD7/2811fRmgC5oe9Yn8GKkwXrcng
DLvhcCHUoL+0id5fxp78TmeChf76xuu510UvUQcS+UMutE0DUR0q99k55F5WsQ9+FEPRMyd9+TSE
+hcwevdJIClp3wQRe0xo3Sl3HoU7OY9uyrRFRyLj4fUcJV60S33HWtpmBKw8S1reWPCtxGwLZYKl
AwhOF0V7e+k7acjaZMVDz309rMTEMjzjMBSO1B2f3hWNFKxuDSZpwwnekkLb45n3v5IIl45V0JaK
sBaGNZKOwkeH0QzKodJYeOEyFPt55kLfzNrF0H1XWo7wdkoOg/lhMSqn0m6799jvTihJo7fUh4qf
R3AcBf1vZHyglQcQRIqmV5vJLZdu2vcb4MzhvqpqdTvFQKmykdpQKSOW8YImZTolzB05LbGi8dkb
ac0xtfNPsFHHzCVIzCV63EfV5WWgTOgq5H9iYUTLNNC7j0ifyAtLx3uD0XpRTzBkoMSXVLyJtcJJ
gX8KaYeXN2nhdQSucjhpj8wUuKEAQPdBlC/D3CBs25qIJFEelSorGH7oVV4XQk/QCBFCkSbObBa1
lZvW1CibQ5OjLxvrmoydbgcsibSQaIR8TLY6hFtivtu52ZnNbU9b40Xyw/Zka+bwnVC4rhJf0hoC
tEpqI+QVjcPmjrKZg4wjObG4oYJLyqrQ72A6UfzEZafLbj5lFHQ7NA8WHcsjPdAckB2dZYc4sc2k
OPpJH0x3B2LlwceG7Jmm/4kt8GdSuN0CxSdZQUk8vydQb4QynDXkHXpdlSf+zwxWdoXFIIU7Atx3
7/ZoDnKdHUVDDeY7gzU37L+sWoz7zITf75TAVeANKyeNc9ApqfeqpbohMS4Gswv4sIuCU8yYWOmP
uicrION+Fq2wvcn9TFUUNW5W+VsSAP9mqkmGKnnAb0MkPyFmm6emdme+vTWsEHbQFJxnSqDP/HOY
18FlmkKycNXsKeKEFHIJFDWQ5UkU5ZnayfbULHp3C4jBhND96muEFXETjqfKKKgCBk7awEo4q8Z3
re6LTdjE5opTBnxEZrfzsdW+hTaHL4Dy1oHuK9YVJfqECoxoDHjUweVsKCm2aVm7l3g+0OgTgWp+
uR05w7+/FCAV4rONkQneBRmgysN79TBJq6KTjfnLMunNCBKHIakiv2Sd9hsne4vCMfUyC09rYYbJ
9xgmn+xN4QFH5Y8x1IerpVUN7H8+lECot2nCC0LYgDgjB6U2TTembOqDMxe6EpzRsjACROZg1xYS
ZSUBXSnvDCDIHdTOGE0tgkhQPEjmOFKlrcZ4ctQ7xMduftPpVMfBzbIM0iuL/PzFCUM8sctCvLb6
E1En6qGtNHRiln5lTiivWcUkEwLTOIncQ9UEjA4LMBAC58myq78llYAgZZCb2zYY9JXAhGUh55QV
s5a3NASzGgApg4PzrBm6/7LBK0FgC7Wrmcmd9jK8ySm7SBv70KsEp+Jt4Od8heyYW02nN/i/T9su
nF+OW5w8SzhCrVYHn61BJiXSxPwRJ4DK4QYq56n2f5hG9m1pKXPuBL1rECpAhsNU26jDqG0Qj1bT
5BxfFxxSe3r8ASGeWe9JOYeOkveyT0RmgboJn6WL0ySshOlVMZHUCCX3NZ4IL5xcnaMGX1Fb4rlL
+3VCkx9q1TheiHwn3yXBOJj24KRLSS2ck/rZgdvx4j5jAtF3/7lo81cFMlEMsEDwjLfIDdtrP1Qf
JCgNSxTG4vK6aBo5JKBxB5oppn3tivg6ziMqaHmKp+f0thK3dg+NbRHXN7UNVL2WKQlo5m1QqXe8
WtWV+tduxdMO+r9t35tbDWAlhqq8POrzxfczfes3BWIgjbxwN2U81k33Vh1cT7PUcDnhdN0ZDFnP
amZshvbSYb7/3U0ka5DNS6KB2XdHDbHfwdAJai6dAVr7ZKH/SzrkMowpFa/BXxKvnNSZhUbyPQ+t
kZ+8SDnsuj/ZTfSDYkjjMDGXY4Qzf4my4eq4eX8JqPWxNLn5wUjD6GtfWlX8ZRNJdIBcN0cu5e25
Ksp5PUz2VWdXP1Vtpjh3LtCO0lwnTGoPr4uS+M4hN8hpciXOdOJH/jgK2QtaKOOLECK+2Cddb5ih
oBkumruu4tJrY1mvhRFED4w/B437rRwS6ihm8jkLwWKYmBTW/hh4lU5DEqkGgVBj1AO9Kqcv0MgA
RNryak91v2sSElpFAH6qpW93hFL7IXqnvrc293esEuj9Wqkto01XBT3FpaUL7Zj05tz7NXVUi60G
ebWQqGr4axoZM3Sgg2uVRT+szMVQD6XkkPcUZAaNl1sirg3Ot41IfOovWr8d+vNw/BlI+f7Fmzh8
ocwDPOSE0M0d2Ib4OtGXpf3Xq0D0Ga8uZWBGq0hY6Sr3RfpDClj5dhsiwc+mTU50yZKspgn/TW0g
+dWMYwQkZJnrDDB9ui1ZuS21MviQ1P67NLDxvGAuayNfro2mg0rPUrQnymfav9ajwGJiQ/zaCk71
Rs4n2ppSeONDMNx0yfgV9BrJw7NMuagDClMNMB3e13xpxPa0F358VIVT7+Kh7x5aH2N0Dgb3bs0G
K5+NBskSYAljmOTaSbVlV9rBSXVYKYv2I2gqjDUhbY6R7foDpqo6mMYjTRq2BHW6jRHRn4QE2TsH
STBC4Fz5Fg30P+b/O/rX2d1IJlTBcwOPbkv8YcxqmiJ51yeMlwIkpd4H5BcSGeehsQK2aXeAFFOY
bLr1rffYjqcO57VBn2/pK0gIBN7ElY/tcfVqjeMx+EN2CbQDxeQ3U0Q7LRGFBaukdrGcps09a4fm
3tjAE6zeQHWrU+wPBpUOo6cMpKkWen2ohB4ynsgzY7VZdq1Obkzbc+7GlOEpEcAzu8X9q6AkRJ3V
yFMRUbdDhou22Tz+UvNiSSdGv7scZ5aGSjgZfBeLEmouW/Fpfg2aeGf/qeb6ML3kSjwukcsRix6o
CbgiHxcxWzAoHoPIFaLawlMaE5jTZAYj0JJdsFTlbup1SZx5qp1fTymObe7sEhF2wlt+U1HkI1wP
+6UY8dYZ7mOYjXQaROOKkQ2tdDbtxLCIZ/xSNTNCTRp+v7zN3Ygst+QRiEQcLSOnoGrUgjupfnMf
b8q3jIzCe4TmkhOoi67UDfeayU/Vqg53iWGyM5LFtwO93K0sPT5bzO2uU8lnNk0G9WTKWvNUamFe
/ql7H7BYN75GWJbRoBOIneza0RRDsQzBJmrybZFYOW05tTqWvr410xxTYCPtZWh30WcweATOF6sJ
yfrWUnN1L/iSuea49dVq/LSM2Cf7rnsUjBm8lxzaDohj89PPaIjHrTK16V31q+5mx1SJVnp/PUNX
XN87+I4Wr4du9mfspHNjhORFoep81gZiFBth9Tos3/McSAc1tr0O5TuVmfxp43Rb9U4DQA7488rR
Eo5hYJeeulMvoS1074Ytg2upd4/XIyTlOEE4gy/sUol2cgZjDoHaXCkZO+Z0gqN6V9xFmfRb3N4r
1ffxEyW1fqo1QGyaMm0y2QC3asa/r4UpcnB9p3MrKB6GaB+q2RtHKPU+Ol13attZRfZ8HRBfF6Ad
K9OkXd6haOMORqLMzDDBUCaNbdMTeoZxG7Sm01+UFqtjOWsbiwaxCurSu8i0ZT+rN9pakCOt5z4B
ARwOqzmOMSyYQSrB8F7a8S2OC4XNgVP2azzlqHblGeQ+gfkz8IO1cpM4pNuB/ib6JXGcbS9TE9iE
7xyDaHRZ50evcZ3in6foqrnHbr68viqLIKVd1gNjrVSbXRgXFpuIfVZFZJ+90JKiXoRUqMewaVEv
G6gw/Lp5m2K1Q3r3wdjCPU9lEnkoJS5uO2I5Dlz7zEJjg43JUga1lrw5hC80DZOZOHTUkwFnE5VZ
w7rbpimIzCBl/I0abFZgpFn9odot+i+Mx1uYFcYSAozjFd1ExCgtgYuqVSe1tds3rWRKLZMu3ZAn
mf9IrvnZuA2/ikxhzh7UwS0DGnbDoHvUkcEtI7cpl0lBRtXs6dErK1nCOhqhJxq+51rBDvCydWwa
d+VAub7hZl7qim6fLMlc7R82gZsTQAwty187CV3QLC2wnXWuAcTJqX9rmX1vIAUec96BRVXB5eoc
HIeKa5swrNV2U80d2s4xxE+LCEDXtXwvHTPay3k2nIJZ/9XUjr1B0bZEW5L+QqIEyx030jZkQUMw
U0HsLadsUdsNTRcWAKZzRbzKC1g044gNhhc8z/t98wJ5tC2g+XjyMQvCPFjTpfM93NPu0x/nXcV4
VPqurngsZssUrpdZSalQh80jU79CpyOc7iJoNdKZDcrqmBpucOqH8oATB7MQoyKhaGuSGOozx3ru
MSAUAoLsB41S1UM2zgse2ATsBCLal0gfHkRQjgU/N06ZXkX93TcH4Mq/27a7l63VsnS0k7rJo4n6
wjeS5zAyrp0wl6mx6m65qcGVFBEmH2ZbO7WqXQ4X3B/Aiv8yDEiJVaa1xWKuHfVXoYqmM7kSJRcv
NEU3jj5l2sLGe3R6XXoc0AtZYI3HMNG/+VP93bZD/Ct33eGaFcY76dEODEKNzNepCL0SvzCBV4aC
m6joSBmfZYBjWW4sjRcLxQ2OdhkuRRjo98nueWE7/y2Is5PI8Yyadk8Pb4RPTVZtsOeHH59taP2O
EbVQH9UlIcpRT0siZmqTaO2xOQFWCQ6qKEwPloa67XNUVCiryg8MzRDYspYWMZqMOgmJL6zc8CET
AxWX4voHLcInZQflR5pIiCoIIRZq231gy6bZmtjJGr1SsJysWH7oWRzv/DoNNiLWblMOlr4LUDRp
5X8u/KSTZ2VdekjAtPzzzaHiQ2qmLegQ4AULS5QlYigur69SxznRV42IuQ2HE2olZ4+t1Xs9Uti1
EwA42z7GpvC6vNTH/z4MdJmCCCWPq9Atucpkljv7KIDTC3ZjUwPAOgU6gFFyqHfOHWOy9kawpUkK
I7nokYzTM6GF1X9KyagKMurM0TyV7QSPYaoSJrMQ2/7rXx5Yg/YQ90i7Rvp0N689B/4V8t7+hvat
WADLIICuzibVI0WCJEqrd3cWVMSTkbYfrjTlsTVSnakqCvgKKPPrUZfQB5Mxag7dfbemrHuOjPaY
wIf316PWZXycE8rrvWaRHLUe3G7JHmvYARVys1dCg+2MxHX7+LqYcBDQmCcLzSx9z57AahgTtseE
ykywKTif/qBbu9dNidcUG+8YKis5SlbSLg6KPfHba4Zp0d2M8Gg79MOXNZSHZBmbJAr6elTt0jKN
7nDgo3vD6NzXzGLl1C0cg7LjRnrNRY04P1XlCPj9/z/897uvPyzmO6T+vz/MvY8EgMjspd269CVR
SJ5j5iBLtyexsVOL4fzvN17fzYDJh8kUHf/reaPDeNcJDyFj7b3WLwXWIFpHfAa4a1mxaiu4UUhG
q4mgvh1ekpSTXIYzwhnGDdVOd8uCZNUMSee1WtOhsMe+EvZasiij2t3gTVffbSVAm9c7Xync6Ffp
Hpb5gDTcwoPRQsPOYN3i9DII0dP8c2v4ziaUXfGwOmgxOcvn7xSdpka0qIcR3GVX+6U0dvizxE60
Eg1ND4wj5m6Kk3ZRBzjF0Qlx0PNrj7RM99xPGYueQlEWE62iMJncpnlY76ucBdICJLW3e8uAiFIW
J0PQrqxyG6y1lkI81WkTlnOJ3ppBfrH67GJnZvSU7ZZOGewTiCArkZnyhhTvjxtZHyUmniOw4umg
A7bbgIGqL32E2Uabe072kJNKoUzqV1Khv2AUfnUjPcOSTOiP2smbEREqQ7gTo4jZHNElG3RFWQh9
Ip1pD4pS79040S42ZKEVRW6wTlGuk2XQOOzigDKKxMSmjc53g5yrW2uSCEQn7HFtW0mw4SzT0lqk
Vfnv+s1W8MtX6j/EcWan1KQCHgbibQaGTNvahPKfVqa/LmvyuYpoqDcv1bLrjxYWu8x5gr6ATZRM
zc1AxLGN6Xc6ri6v8eT8aSSyEi296YXTzB1BeuqAUi/RQ8lRbRNDhIpHi4KPrECRBrgMKwsBMydb
kCiQRUG0fY2CkomAqFKLgRVqRI5FDsmQ1oVVvtgaGidK0niyb6Xl/pyIYxmD2EJK0pJfZqJsQR8Q
IsRHLx5qASqhfBQPfpWno0zhly/EP9VZzGnenTqaeChYmTqYUPLampYL8yhtnRd1ehOShMyujNJH
Eln2sm8KPFJCj6kHO3EDrNg+g8H/61hZex0mgl/DQezMrP2dlmPwFWH1WSssoODjw7MD1OHE6mou
fZXNfDaWloysKOUE6U6KHl1fF6yiw6WSG9j62CQDg2DACCfTGrcvPEY/iq/KfHn9Wag3OzNSUMjM
f/31vFRluZsEU5TXn0WHp4JoJ+7Y1EF6FANRdK4co49IkKNKYn3oVUKJPgiSZyPN45vJ9Oatrj9f
z/oKalV27idHjh+8XGQCNapziHswZ2afkHJTK8UTLZxyVMLpp2nK8vl6qo6PvmHJBzQMwDCjRfd3
rlXNlpqLse/PBgXxwLiNcvYl36xMlP/c5XPB+XtOaPtBNFKABhZ1FoSE/h5E+h8Wcu0Hp2JM/XGd
XOKC1ofteGbvQw63dUw4cUg70CgdEjxIx8VNkvsbMfe0MYURyWTXz6iJMGeVtr+bqq5+2jz8H+rO
YzlupM2ir/JH79EDbyLmn0V5wypW0ZMbBEVJ8DaBhHn6OQDVUnePiZnFLCZCgSgARYplgMz8vnvP
XY+jTrGb+cG8xDNsm7jz0kI3mFcHpBkjpoqhXdMPlXvuhUTbYgJbRbmKg8KKtcu8sWbqtYC4PpVm
Fvhfh80wLRbmTdmCaae4bZeez3wfwxKxpUydjVquqDBV9C8RhOKJha/s1CnrldnlgB+ZTOzIoaHS
K8/Mr97V0ajvgAgR8uWn0DM83T76SWHcVxrrY00z1s2ESvELx9u4IUmSuV32JxRaeI4rAkcwBB2S
xDIuvdXdjeR33mZmDf0Ff98qjqPEx+3SD/skT5+8EPl3Hlv6uhps56BoPZso6A7M12YBXinTadSA
RjZP9mdlHkt3sabkV29kZm07oYTvSYcFsiuQzgfVlJhpNOIIlEEcZWCRJJzbt/OtNuyt17gldiaH
O4NVDStPfAwJwcLSCyHDM2W5S6xmS8R5va4MimxRooyL+dfpji6ObUEgVkdZqjRZis1FWT0HUMJ6
w13Nu4RMKqvgOKuF9DHPbkjG2IjReiGrKX83WIKiS5A1+gEcV5ogVUbVdNa8QQDuL4ZQ12tOstKI
YmoKoHZDXXIPjhNxnDcaLoApEQ+NgihBZQyBe6IyasBESb2DWwRMl13vuU6H+5R2w1pj4rtxrLF7
8dqtIdtd10nnfqB2dyZ5l/Zxn1ovObjElY01Y2/VeGrriPA0QNsQ8SF4IIkO+kNgaBnxQ7RxJcVZ
Tw+116GCmozwNryZN6MD1ytETYcIQAkoFNganBcWEaWvEaonixdkS/T3YmEfmniskIor2g4EAEwK
Q4W4Nm1oHzb7LiihTxGGl5UDEsF4LPO1OkBBihEYG8iviPRsoA+pnrFrdNVc9/qk4c9tSM4jhiAD
McAZVwMtO6lRUoGV9SWPqBkzrr4UxDpt+oKVaViJ5MEcwxe8wNUh7nMIQEpMVE8Q4XpqdEtfMlMw
l2pcRm+GwDxXBbp56Qkj27tDeKMUFaE0tdadiYkfdjQWvT2Ac5aoKYxBh2CwOz/JxqUTeD3DJrJz
MbmrEbyEFK9UsWCWSgUVj8AiEcFwSSXSOlWYH1VhuldWa5tmXon6SgZgCJV2RKLjyiJF5ibMPzRH
2bQBprX5Sxc2INCStr7PSy280bRR3wpXMguHAuhbjXmti8bdOUNzj8eP2IcKlaPRQXdIbWI7hYUZ
jF6RewoF1YChpvlDIKymj/KNqrK6LnEhU4F3imdsEWAhkuB1GtFgPUzuFUtcYuHeiKGzPzehGN7s
KSjCTrWbuBfPvarQSzC14Cj94TsOXvPEdIVSmSZOsK4JdmXhCmkkm+qrqvHoTDUv37uXhkHjPUZj
ZLis4mUYE8enOPqeBrFF7zOqF8mgiq0Ms3jtQhM6GD0hc81kfoIlrCGVG46WrPtN53E9mxFN7qzJ
V9VAIBhcxHrruE29qUnFxAyRH6RM27sxJhDOZmkhy97YmNOqzfI7RD5Rkm7boHr1Kt3euz7PL9CI
10QsgPrqaFcj1Y2xciFVq1oyplNTo6BUYKQhG+TWMyu+moOBkXX0GcHyEoUofLnkNM/B4evDkKeU
SeMpM/e20Rj7uX8dFpG2ALWQbo3asO9lkd/XCHyqxs3Ps1rESuArxWqKTDOaxBhSTMWqGDha0fsW
Kn8IyzhQzeOoxTjZ/eR7YhDgUSv9qzOCg9KMNLlQgB+xzqCVMmr1HPoFDIIQOdeeIGLSIujB42AM
Flk+nCPN6d+dsGBC7MJD8TszXNm0hydQwLCJ8gwhxDTfHFt6rGo88Tvs4Ui9tHpUchsIpl2elGmD
+K1ZlVn8fa4hj16nbnoxUugPR26aRnVjEUZ5GDLztZhk5jRavvea5R9n5xoLOMBUpYmw1GruqjZK
HjWipKo+Dd6JcRErCu3qKc8UpilSp88E96h0deXNU4s32QzGXZwN1rFuoaBJ2T1UAILPSkfqqt0S
epgggdjbTGl3So5TzTZZp9il9K5jpx70gpabl2b9TaPaxoOgvMdLrIhfJtyDrxwctLh8Qm5GbSAg
0DW39IJaYQOkxs8fHC9J+N7Rb3OihvRHepc+Rqwlgth8AX0LEZDJMCumgoIsIDcCAEHCZfOhz/0p
M+2WA3OctTWtVpFqc9wP/IMca0KmWsoLweqT2tg57vQ9HfaW1g70MrVuzb1ZMpnNSJGWTb31XCKM
HCw+mEWUfhPZdn0mgvaN8PpdmsGK8Avkoa7bjvcxMhNRBcegrRCMQlg6g4nw8EMl/jkmDmzjt7az
L3WjpgKE2rpJdIVEVzgpqT1ceop0F94sOiVS71iIFbcN2rsT5ZC7PKHYWvKhmQQSUegAQUdWhgif
EtFzg4/NN7vF/Jh7WXeAN8qLpNdFJ54Ejs+yHwBrao919mFPLaIyJbBdJvEbdMcH8NuA70KlnZKO
84uPJXWVFf6zHjNjpejdX0bkF1MJ1V1bei9ubAaDJfMsZJZV1C6cOIk2M+X2X/6CTxczTv2jAB8a
Me/92+6/PRQZ//51+pmfz/nrT/zbKfqoC1F8b/7bZ22/Fef37Jv4+5P+8pv533/8dav35v0vOyjU
o2a4tt/q4e6baNPmDwz89Mz/6cl/fJt/y8NQfvvnb+9fsygnkrEhM6357cepCRuv284E9P0Jmp/+
hx+np5fwz98udZR/fPvH+mv3Xn/9B8C29/zrf/ILvr2L5p+/Kbb2u2Gqnu5ouqnqhmkAgu2+fZ4y
f7d007BV27Idw9Vd7bd/5EXdhKDsnd+ZHWmQO0hVdWBfC67V6bj1u2u5KidAy9Jt4Lf98U5cPgnF
nx/hfw7It/8DRFt1PZ3/wzH4bZPA86/46crG8aghm9ziClCMhakrwdtkmCkWLItoyd/1xGoM380m
Qw66MtvRIGyQ0MdYlKskrfvhbSi6Vrm0/djt0F5RuMQz0RhYIHQ9cT+oT2rqgu92R4IAsCP076UC
mzG08556qFQMJMGxTVgeU4SpFyELI6ftp4hxOYgaN7zI7aAiLLrqTaZSNlwP5j0ZMtEK3Tj3EEAs
2V6tA49iWuS+N60AOemoKHaKNGKR7+VeOKxdA7DoilsD1il670bIjVYZSHfwHXGiNPstzoR211DB
N5duZghzjZwVby6vjb4IhPtwFWXCDtclK3F9RwYQAjym1YDuqGM6FdFfS4meoyTVoazoiPNH5poz
bmz6J9oD6Rim3h+Ae7jdLnPCOhR4B4gIWzRlzYBmhH2XHP9PLt//Txemo9pcPP/1hcnt4cu3j79c
ip8/8uNStJzfVY+UQofrx1Y1y4YZ/+NSdLzfHUflIgUAp9uM2r8uRVv/3dZ118Osqrkq00tO/XE1
mr9P+RKAcUzTxaZvOv+bq9Gw/p5XoeHJNFVHZwpLmoGh/Y3Rz8TQK8uwDHbkcqlk8daQFUfFuDam
coobKtZ9RT2sU9e9iutthfPkizZKsYe8SY99IiDXUUJATWDuiioUW5VwqDvZNeIcAhsdu9K803KI
h1VGsS0oM39biPh9ZFx7hy31+WA6QkhGdaW9PaX+tasWa9q7NMjI0gLCGJPR0O+ruHiMmuY2VQF0
I55BORrTDfJbP99qKKgPEhMp0FEWsPqgHuiWlqcYRe5RdQu06uSPQpd3bvWLA/HNmQLifVy/5abS
hgw/rql3a1ySkCSQIxPbJplt+aaxVqlpk2Ri5y/FCAXHqPI3dLuk7WWZtq1g0rz58ZoQ+/G1g15Q
BeWtM701FJibJZqr6AzlZZCsJiOACnkaEVFZ+o+oIc9+55VfYjtzwBR2/q0nMT90WntpkfMvlFgw
6xzFcI20eLzKAsam3zjN4dcxNUkuYai28D7JtCnAw+9rfUBN6Y1XrB/ecd4Lqjy7eqLCJQE5oZye
MB/PTFcuKNEBn5mOAR2Wp7oIdrLSe8wx5KwJyi63Cf2TW1pHbGqabH1ALNy8O5+Yn9JqUI40Pzl0
A2It5tc8WSf5KyRw+fR5LEW3e4oCZzn/QMq0Bw0e2dzRJCmbN6lVMx2GPfpjv7CGbGt3+eP48xB2
eWJGoxYpvmrpIRwB4JogsFzEnxnJzQ38+8A2qDhldjDRAjioWDpvvu9LFXVNiyAV9bdcNIIUAVdr
CvQOfC/GsewOSRY/0hSo8jV15BrNbiU3su9DpImGs6KH1yydogyYYiPANzOC4Be/9oscudN8Zj7W
9N7FdIC1FiO59KJ810VCJGUZ4+MVJe6crGvG20a1WuRqZMGsQPpU6/lgDkj1tkvxNVaxRd2cZYQ2
t+OmDZVO+rPifj5C5trVUqggzXve2IyLronyo4kz+IEkKeRmFWBBfdoVnd1vYi1u1y2JwShcoZsQ
f1rfmlhdj3Wgwc9xqlujlzV8cRopN0ZkbD935zMObLc6DUqaEdFJTVrvNpyAwfNmlKGzakeyuH+d
gBfDgN5M14kenKu+xv8zbTSXtHQa8qe6TybGUfMgpkCnsmniYzu5GUDeMvSG9CY7czjTdOMzmo6b
ZV5vUvpO23m39rMPzFfturLceh96zj0Np+yVCqOybgBB7+ZduuUrqsgG/mqVxJNpPaGnRFDmlUdf
sdTDkx0H0Wl+BACg3GaW9XU+JIoeDBPRAqqVNbeJzG89lo0PWlA690p0CYSNBl+Tj7kLhKJs0SHV
BpEz7jI0AncH/7W78CaTUB5m+k0WapSTrNHEJ9wpfI1a454mNliPNrcXde3yoaEr3DFZWvoB1g9u
I09+ZeYXygG3855l2a92pOt76TTVTgTqhz32rbbFJKVuYhQQCzIKIHqU0JjOTaql9NQRffYxjtXp
MmktOTlFp4tFm66L+aCmEp5Jr+iLPj1lPjTO18fn2Z/PK4p+EZgUbhy06jPHdd6wcMEkj0hlCYQ7
v4gGfkkL2Mvh/ZcLYeIM6OvARTFtWjedElL+mR61Px+ZvhUd3NEBb4QYFPPiWGDF8ZIjdA56elkc
wdPE4Ug0rFst/zRM/5iX/jmoSdP+Q6KGahN/4rpMRnmg6n9LS8h8Q7MC2zG3ZoS0AbG15NWYqvup
MdHHOIaGG3+34+JZtpZx6n9udCw8J4SkDxhgLzR47eNMYm+1imVanjmrAYaSkzWPXhXRQVb0b7Io
FwYQT3y/2DC6yZBRk+G9dM0m3nzuTicco912KmQSiGaqu0oC1VtR2BpMylcqZQe9aMCvoxp+DBmd
Ys9/mI+YY7BqNeQ+8ynPamA95t1lPjfk7bMRslLtdd9eq4HK0I7b+JI5EGfQywP9DxCRQWi+qgl5
xr6jVJS4aNxxl0yslYYjgIEwS446NmSEGzyiRuiu2pa1qFkg9So0bhqqb8QfoYHcpDbkSw/zb1Nn
9VspbVBfcaxdoRTi1kxwm1HNGAl0dqxXerdbE172JmgNseuzMNrJCTpTm0n6QUrJQ6EN5T2SQJOx
XjP3VjrCkYfOzBQ8viZ6Fl9zwgxojkc3vw6VDQIDywiuUZ9pl1iv5VpV037R4cRu0J/fEnn8Y2N4
cQdfo72tO+oWKaiDOzu0Rxwtnn9tGcRQOo4lPqqw2ZB3zrtuo779XPX+ZdH7l68igrxpmvWneBfT
tVXXdUyL9Zpja7o+TdP+FBsGmaSRoVHEVCmSZsMQXGBcYYNcllCCn7tKyX3YmzbzscBLYrJW/qvT
DPjh3ikJ1rA690BYB4EJeUe5eN4XefEltNCu8SGHoYPtpAUYjsDwMBKzhMmh9Tdp+JjgxFqETfmm
omJKeDfSRdKSu+kNPabB+aGe6I+2HmIZpix4IKzYODgkXtA0yDHRVHsaqx7SMMJzla7eRXGmbCMr
VrIFqnhkTWSVxHF7rr36Vp+6baKIleXgqMi7chSdEhphQiRib8TJOuyzK3CSlRUS/0q4wL6u7Yk9
l2ZPTuZgeZj+AtdbkwRZ7ofmsaLnffCCrj8o08YjmbQKKf1MOXsYsfPDr2i/Gk70Fk8jkjiyLJH0
dyFpbbTaDiH6489H0pIfED0ewqymlKkmvAOVSa7cVFffDvjF5kRKs+twrUTJOevAWdQDZLp54+MU
ZkQ3i6WaCOsoqD5FvLD589PM6okqi08MNbmZc1Ygds5WSeWBXrS5N6mA5TZN+0XriGghjTZfm2o7
EEWckj7qZW9GIax1rsZDvctJtN8wlXkKNK8+JGlzLqY3FlDy0Y6jXdsO28TxHFCZvDDKZ1PXLyOj
OcIkSNd8PFBKPw+pYlOrd39kKkaacLdOHG1JsWZ27Q8ddaUS2eP0Nv34RfNvY5OikPw8Bh0UvKiB
XpbgLGThtZ5BhHT7ZUYDfSNsiy51Rg8uAC40KqE4zBsSHsSBRGgNyAJ3w84iUagkFC5ocIFkkf/G
HehaV6zzywDfSKyjRQiro4uDUPXdo2bRlUGpGFfTjYPlOQCc+lDlBpBb7jq1rfinuJcjcBc4h3HW
Hxt0bQG2hIUmumPWm8NCMNNdUjNwF5lDKIPd3gSJSjWVfsTKRuC2qMtUINjpgVonjrYhPs1cxtEG
KUH4RAozLSG0MyuWX/U6sCp9pWDKoihnrgKl5IIzU7Ti7nuiuO4KoMH9AGpw1Zd0mzQPgkk9cVLt
sUEWBinWxoxxH5ILQENWvlojrC6djIdFghMDUTjEKG9Q11Q5mk2oszCiU19sGjqH2kSkoAibUJSo
zBUXFVxzSgg7RzbqRniEsltMoNahFx6BX1+RBEQr/L4SdFxv7WyL4nywAiTC4kPnmqBI22+RyBOq
YfU6NRVeD0M04p1eWwSFgTqKXm7Qw8Ox6hYE7SVNAki3qadsWTlceoQ6RKc3N7av2Ee0H/t4zLID
4jHaQDELpkRiEve9lKke2RM1PATqstB8FV0pyckLzkmUocyryZkvcb6vUR8S7+KkT1bgqxi0y3AT
KxjGhz6wr1GYrjtPhwGQItlI3OApM1ux6Qq8Q07TnwFc3XIN1XhMgeM58ibz0eGg1nlVmfivomYy
rLiIDepkqJFWOvgPNO1NulP2c1OHB9efykFARM1EpDuJ7mbttA3MtgCHG2EOeWjMrdNbKYjCjAsa
NToOnKUrxKvXpgJ0nVctW1Fc9aJ80HWMFXxYrPsgnW5TG1dfR3qe6M16UfWEAwSZfbTCiM9VieO7
qTIGQ2Q/1n20CYRxBidSAWYdO+j6fbHXDHnjh2CZMohnrKGHgST03loOlIy6EsGOBc/0mKrR93ho
s1Ugff8QSTwnqBdXuWr6a5+wSjqnJMrQcIZSg/ckIcXLUqDDlW0d36TtRdA7WYGeTHfNkHy1ShZQ
4A6Mk2IRvFBn0XccWe4N9uvHMghBjVF4syzhrztXvaXjTQQqZgld8ZCihfimtMY7WBrwkVIrh3MS
u5vEU5Jz4536QAvQB4XRPfYbf2vmqbVzFemsZA0B0a2bS2wiSLfpK1Ju8Q4AR5ZA5LHIeT5JLTZ+
UEZerDFVrdyOFhAyiFr0loaDQiDm1lTKtwKrPyX9oL503SNVxXRZdgBAtMEBiDOJiOraurHT0NpZ
zojhTKs/+qGhZ64I5KlDco5Tq9oNPdYn+JJWA322hkt8tFNAeG14cjxJwBVk7lqW7m3Y40Yw6ibe
orluFkZg8h3xE4dYLJW7Pk2iVdLBVUmLgLKgzFBoerQDmtaAPAnEftOXHh2hyrmLFGBpWlaspEc1
gYHbwvM5wa0lETB0/a2lzLOVk7WgMlJW5jqrQP6o+BxS+Ge1XGFa81lokm/I2833JJs0GJRHgwVC
Lbyg40EpXF5+YS+RNoZkeZvjIg2hy+muGR80U67G0nsaErgSoQrQKRjLTWdrb3qEkcEfMRxFml7s
IaWiA+lxg42GvQxUcncTBvklxi2yN8IQPYMJ2wTH+rAcOqc/dMzgICbU6N2RMBF8BZbMovnAIBBe
gqB4DBL7RtJ6a/0G+zospB3JT55WYpFx6UmZeN/TgfGnyipjbauAxOsqym4HZSDXryf+bKThu8or
e9jUanGfCiko3VYtWKH2HTp+s7FdUimjDGmMEQgyKcI6WBqTxCHr7I4PAj2qP6qIqyM8unWJ0Ul0
5lIk7iPpZsqDFyuXpJRHvUztU9o3cqOr2DJjW3RnjWklCngNtTp7LVoY/BlGd1bxEB5gHh1g3vOM
iCm45A6xTLuXkciGVc5djTD5UT9nSqDAvlQ9MiXZ5aZ9QHcsLtYk7yEWsHoJTFY3TVmJl7LscG8Z
bfvSC/5KeDsSkKopgV4F/QsR7BRGCON5oSZAVJjbqi9aPqAzSkztxRtR+fWUsV9Ei/5n+kK/mNkE
UcCa8aIlrqA/h1GC6QfCp5LmKkivfk8uH6UvxS1ecr/gG1U32jOFLWy3hhk+ww/BDuxn8gn/Sbp0
ks59rCMlQja/6+q2erRz8EGNSrMKPImxtPqgfIgy7soD4tWl4+F87wVakbSzrbugxXEymGZwDbQT
aYlYt2vpXCxt0Nb0//Rbz+6qTaCj76iDJthiyR2Ik43MLWWZ4aZw6m5n0tw9Sk0BfeUIYl9CmR2U
UkJ1l0GMYMb1kWWk4U1jx/DfOuKZiFfM1hmNXco1zr6vS2elGSZ/ksptEQRMugbhtqCG2F7TQd0W
gSDHrE7rXdN5PsUf0zpjvX2oCT9fI+d4LshvWtnDoOJxJaUvN492ZN5IBJwLOiIfkNGf6E5+z2Fc
+BmTfywF+4T5A0KPbNVXkX3ocVIiw4+PY9j92MhEOZAHly4whTkbdyAYz2SyhdobQpU/7VpGyzw7
jFwFXJNkCHe1fFI3kUYEXe2M4K9YUn2MlrpnXgzIXtI4f27u3V4ZD14dnyMxDFcomIySOX4cboUf
euubh6h2+qtjy/4q8vAitZQAlGlvPq4PlIgcrE3dMED8KMh0Cu2LkPZdo2TqfZTl2pE2Tb4ij298
6zLryiTZumfm3R0TKufwn55NpssvcQRP3/AGvnnYTEKXUL2UAfEGa8Fb1hbFTpMa4ACzIC0+ROkF
IshO10qMMlubUqXHaTPgkvh8lIDkQ4xIT6dEQB765kYd9QCdiM+irG1450tfRCtkhksIgc2BHltz
oLH149GvY/OJsMySFVedDkbCZjJrK44gNDLs1lVbQsB1rYOA2PO5ycysWbrReEpV/VLliuGbay7b
V2+0cnzDZAYNg3l03Oyl1QGS4Na/7YneWNQx1mYVLsaq6sJoUkZBxIjsqzbYhKsZNja/Wuwz7COn
Ts/oEpMipoPD3Jh9d0BAGd9hS7pLqGXesFZHhorYbJlKRP+KjzIkGXJq5RViEW73m2YQS2H52Msl
HNTktaRuADjARKn/bWydfm270dckNl9JgDjmnv9cEFiX1uAE0lDdebGnLr3YJT6xZY0Bh6BuX80W
aPnAcjWWcAt178Vs3Q++0sEiNjs4fYm378oMw5dyybRyX2hlsXMs9c5u1fZgRteOkjy1wxG9gGqC
ksL4vWk160tiJcoaKxoeVub0SH0plFoWdlvT2CaluM9b2txdCjxuVCkOinVVGoLsJ+d7joqyD4Ml
AyH4NAlErOueWYKmu8T31q6iPIlWqAsRG+AGcmhYso6eIZhv2twaSQC3n/GeW+ssZXj2CtA7fIcX
MXaGLsv15TD5CNOsXbT9AGiyEmKrNGLqlBT3Zda7184uz+LoC+nCmFaxV5gwPzODyhhyKKMJPoB8
vsYCfgw3zqbYt3EaHrMKo4+Pm2AxIOhddUMVLrOIJCyUASVFcfWs+CE5DKUJrr/WWafKDWFScueS
l03WMpHTCWAaytb1TYRWeDNY2gEe98TU1g9d13pH6ivecQj4YDJHR2eEgmhBLlAVHCJjeG6MtDmI
/BgUgNlQaYYHpvjVwhkuAk/QmekLvwBlsA9QeRPzd9ypRgFEC9FKmCfGdpyI6B5rT+IP4bGk9Reb
ENAlY8ozdlENtKCkQtVSobC0fgXxTSe/4r7pC/W2JSakc97MCAeF9JVgKekEXamsnVpL7Hvm0Iwc
mXJQbcdfDLnpPDtUKn03FF/tiV7gttiha3krSXfZVhb2iSpLnG0XlaVYUB8B7/5zgyWvP6RujgMh
JjIrMW/0IByPGZbBQeedVHQQi5ovg2dunqfBxhhDsu1rQjkpzR3xXYnHSycyYspAq1Mt1W6DSZRN
M649ImBKlq13bvFtLGsspEQ4YXMaDJGuItPFuRAbkmAMS331UHeNRvAKeYBQMwtWo0Jg1CvM8YeM
jwRWHFcsL1BtF26Tji0TujJYZ05jLPU0eoOIox9SlpaXeRPUHvFgLBqo/TPVEkBDtu3oBBdhaDH3
2/4y76nQPf0ocbdTIMzZ5As/F7EBGOfHbozywxh8zDufhysaM4YTdyx79fuIBUe4CjqwsqDAy2Ns
Kht7TGtjBdlKP8FHKftpjRBF7S21BVoUhj4uZtKm70ekthS4BKpB7vMsA5dmaxjLCi2xNwjmw6vT
BuPWsd1pEuZlD0ZmXyrD5lpt5T1yIFxa8KvMbZCmD1ojJYrGMmp4O+jTQHez7oOs+AggQ94kVEnv
B2Z9m9z0rJUXTmbKIL0pU1e/yyEA2+gbVjozH+qZ6MoLzbymRtDvBnK2lp8e4zYO082gVtXFibBx
pbxt+3pQysu8iQOH6lyFHf7XMWpt7TZuWA2Ae4elBPe2DADKrvDv5Ks21QJoKJDcfasktEr35DOg
UJUw3wE8Jzk9i6bGWWrQcigK5UkWrnVi4cwUzK+DFzAQ0cbNESCpdFZZ55jqok5GcREi5ZPssOO0
lXUHnsmyCa5KETtsst4wDqxJxapIsmoJr+eq+GnzYldPmRc7NH311AkWBYv8IDG0aNF3fzwafz6a
z1rtS+XK/C43SD+0Y7Xd9o4bvXXjSwk9/SUTY7UtOqpDZQots1AgndnOAl0nMW10OV4bPhQaTca9
hA5+8lQY+YU0KjCsA6OUDqRfAcS/j2B6kA0JOcxCH32m0EaVqBqs9GwNMt1jLryfT3wemp5ShWl6
pof9NVe6V4315YECRHJXAxVkhWCaX9owuUeZ0jxmjeGvsFple9k3oYns2mON7KTiZvDKb6SWGEwS
ErlJTdbVldUPN5NEGzGa4T/Y2PsWSdYN30hKT1q9+gZJWusFA3gRNseocIqnlCg7vtu1fZp3ubxv
6WKD9mb+8uQ7Fek7KR6rUvcfWSrOz6lF7NwVIVAHeOWsj0Y40GF+Mbmn7KyqwdwA5ZXhkv7MfKJw
5MUCuXicD80nfz338xke7jiFIR6LKbFgRimZcEz9oUCjeVRXTb/zVeMy913n4yFaGm6iU2vp86HV
+NRpneown1aqlJyGmGgTErVisiBDy6QOqyO9EdPDEV7/yo/hHtX0acA8kPN+QLNA4843iM4sWHPR
AjYXM+roF/Ro3p03tV2Dz4cWg3W6sxNKIXpzZoYHINII2rPTO87C1ygOq1Dr1oAs4bo5CNaNaeNO
cvgkfGJupBxLfwxOvzZxBXGaepq2+AUqAdahA5OYcCWgTTT8S96jm+N8IUTqD6LJ53MMhD7LphxI
CY4y9UQU51ZRk+haTPepUWnCK9kpoeNefh0FTruzYdSfsuk58xOrpvuqpWW750YxtKvS1FHjzc4U
lLMXQgxPYNb143xo3gSsDXdqRzSuTjgesunpeVmO2Ytcz3D/pycq3H3V3rj9fN58Ig2YQo0VN5df
z+sVuGsB0MLEdl4MmiinmQcmpfMAM0meRaiW17D2V72lq7uybj7CropxQZO4A20TfcFoGRAGDBO9
dY80dsI1V0PCe1NXt6QYynD5c3c+OXNzpkOjAmrDwyK0QiTunNE8O+dm2oBP/dbkVr+DEPctRM6x
n38wE+QOJy4+WtvJynWYEJQ5oyoyWI/rItRozQVCvc7HNGvy8wQ2tDEZqFcvB5g3auDuy9EOj5ZF
+1qX6yYmWSOdogRrAqQOk8eXmXVP7y8CEDAZIueTxMwgkY3FTRqhmG5L23stgOGrUekvPbW5JhDl
Nhoukr0++tVW1wf7btRLpo0O7J3cMQMS7tlgZb9IT+gneEv3I3Wh8xzK0GkQBeJchfU1YR3QksQ4
ZgYAs1Nkg8JiZZMO5AmCeTJWpVKgjHXr+uKEtkfbqxDbeVfBvXyRvRpvZYLwgGkzPTrS04pcDASU
6syXOqC3TRA8C9NqVwZg03VOB/U6b8YBdUeQxd2uBCB1HGTzRk08udpA5WFG8rXDRDgEy0HmEueY
A2x/Om1Ihed4LUHZLSN5DDsXQxSg4TroL30VBw9aSxG8IvLYqQlHj9dGmBG2BPHyS0zdTDaGeAHd
bG50lP2sybTmISjqpzbRWTpZollYAIuuTR9BtZVw8KwRTkPfZ9a+ML5nXZm+poRjUH82iu3oBcEb
PJIWn/SbD1KBKpWv7QxqTxRj/XQdWspjYzjNtyqVGztUg/feoOiW4Eu7mFMUbhC5KIT1wLw2Ci5k
p/KKD0B4EI35IQoRsLs9J3nE1shgm/rqUeVqPVkTL5nfRrvFgJzndCN1Qia5qyHyLW4+abLmA/S3
ntNZT6PpHhn+l1Qgq2P8/DotlvKhpvyZG8PGpAr4nXC5Q1101lctGm4ZMpsPP35sXHmARzy8tby/
k0GKyGBajvcj7dfUS66hkNkXoDUVQzTtWBbDLHbxxhVhNdJFJMskjHBrTC8LTl7537+sxoYwO44F
9xYrmHJJdZK/sJnRL6S5ywuI0SQn0chlOJII4Hj3Q3+vw797nmlxkgiGY+UrhAaEtXZuFEWj7LUP
2zG/BFV87Xs/5CLQllLG6a1vm8ktQ8ZTmace74CKJ9uN3M04idtzs/jitFnxlcS0Y9qn1Lwa/D22
lT121E22OFFboBQYZrL63+k6s+VIlWzbfhFmTg+vQPShvs18wZRSJn3r9F9/B+w8paqyug8bAyK2
pIwAx32tOce0y1dFqz+2L8vASsbcNvrFolb6VabCXiDP+ziHyXSMuZHvMO4AP3SIVV4W+wf66pTL
0liOrSMvqVOTBRvD6M3MjtRjw2B5gqenD2Ee9lTH350ZU+uqq9eMaNrpEQsxTUowiCuUccMuOpmB
TT02z1o+X/NCy++2+3lRlUO8NrBTuIzPfWd/DVRemmYZT8Qepg/bJm3I3Gutoj3xOOcGW1+ohrT0
Z9AXBzHA0ooHjHj1QrsYnVNcXJpWEGIyivBeS1j/o454A0yariFwTvnVh21/14hOIUa0SVtvYPJ+
dIXr7HvTyPEeM75oo9GcwzRyHlB2kFNCvPqvMJkfSXnGttuIFrFS+jMdtOWjiVFD1I1RBFVhPdn5
EJ771AjPiGjD83a4bQo6c60bhYSmgI+oSsW505wZ52Gl1E+U3HG5jjAdFbovUHFmllV1fYVSWi6+
QtPhobDWmB1Yzl5RQxDZ1P2bNpGAq+mOouF2sJ1mLGbm4YRvZB5bHmRhcY5Sc60tYmtRHCU5lACV
e+Ddbw1YJoQo+m9ax4+TlRDwlDZ0neu6vJXrXdy3ZXpQSaiJ0mYEUK3Xp5Gs92OBa+4O6ANeiQYO
oSXAWHR56RUATe5DGkSPBHQ5F1wDb9uRM06hP6WdTv/J0j1cJuVLkrU4iaxQvy8AT3gTwF7fmYV1
tJu+f2bQesMdRBRKnRh82YV53jat0OtdqTEFVxlXaBWZn6B5sjOV/PiptI9R6JpPRtik/mwAu3Oq
OL2pyKk8u8QQsi7M8sb1aKJVu00Ek6wUlmzdxDj+zqMwPmNp/yoMUOWN5tZ7vbZyUBjZE/y86app
LMvI24mJCSLWW2TQJ+fi0zYr2yN6SntEUwcvqUGYuai6dsNqNdqVMjFfpzj5UA1F+a03tVdI1/wc
QorrPcqCpzQczX0oiuhClFR9k8zUCErJPawp3RddyugPkW1wmbovZTVj2NiKnnptGPd0xtpLRjJo
kOQ5+soiUy4iR+sxL8P8Zs7K3Sjt8Yva8ZNZle5r3wmgrSWj0QzlwtMrl2ZBDIGVkDKsEUSD3zti
/kErODtvp6zGPahTOJPU2mGjFxiD7McWAMGL3T6rmUiRign9ceqUwEK4o9pd/9zhwFvvZhAoRv+K
0ay/R350jzTci/i63hQECPuGFtFRzkq7yyYCbpoWygxSo1fRppB1Ci4Fi0LhOwUs259CmV3Ubh7f
9c8YP90+HYV2XSrl6LBS+BPl9aXCOfZzQO7mG40l7lXIYMe0HNuTRE5xV5ZMZmIAYnKs9Zc8rsUJ
L8jiIz7S/u2wnhrSsLX+J/6XM4uKLPY0shorpcT4R5oKB8vSP/VVt9yo2JKfMVTTx9YZSSJHeZnr
/o4Jf/9TZBYVpmTq4UTEYofCqTNYQY1ZhvoDS/OtdIy/e0Oj3Etrhe0ki3LDE+bJJszgTZkoAir4
DIPtsDZ7pp00PI/boerMf3BZQz9MXclF2PKosJfbueqt22rM02eqWDJQJ+ZDzXpoKiV6fLt6CMvy
SY24XiUxJy2Nw3fTjfFDEyJSFEp30rGi9rYGXKy2zyBZbHA+9kC08xqolSj2dcCh+LKYlB1SJTcD
U6cwSwHEL+Cf/DFd9TZvG+sHbevJZ+o2HkCPprtmxXlrxDNd2sz4w9qw3dNXW8EY2UnBY7kzcuoV
apIa9yXygjtNPm5RLXQWJLb/CDEt43I5QNYClqo81Gr+6fatdUjbGppvQw+UyxTr67pZOuGey3Xs
rWznULnkUi0KxS8TB3WwrKPItsmW/GeRZ49FuKCOdVbe+7YpHGYfcJqy7Din/V0/J6qgzJq0yDQc
+z51ehK7wuZSt4N+1NvYuiGdy/T1lvXYht6hehzfRD3PUl11qNu29nBIq84gR8gEfZd21SMgvmIH
LbggaBP4kBcJqewncPKeM9NZKEk+MCaUcEqXtE8kBE3+sOjLrotC/VrBoLwqEXXnnjZxoBMvhK4r
Ng6lLjCY6SyJTEM7lovLoE8b8GzrM0mo38dKlP6JIaTsdUQRflpH0Sd5tnQyVO031ZwPNzHkKyKa
ZpeYVnhlNoaqdKJmWOaTfjsgSvfjdCk+Y/dXY+OIi2HqnqLUsW5QeGRYSKvlxZqOy6gU121Dgyi+
2oknolh9tOtuQMkDqaMzy+nqdDCErcQtPLpo1HEsnsSIO365eRff2mvslzZo0U4d85xiNVX/aXX4
Gh0MSdiO8S9bE69G2RTP+agnO8ZJ+HtO+BCP3BGMYRbh8VpyR9N9BucyCzzy/U+j0U2f+BCWBZBb
WUec8Zz2ONRg5pZ8B1yy4rUwHf1OcQoS4aDNuokJhbFcLmBJQsY4RbxOBDwes7Zyg7R13jVHDw/F
KIh8XDf5yHQ2t/Pr9ymolWKvSbMliLkpXHqqvM+MUISdygHwn1dZrXvOeBQf3a5TQU6TDJixsv7o
iyeHKWK+zOMpVmrBSt4lD8Id9WVFZouzoGewVSt7EUe3CeCm7YicOOcSd/kc9DVNNWEyJnXo0xa7
rW67iiwsBeR3iW8QtXiqf4koRYCmdNXN4EC/zMaaCsNkAw9aV2cOgwsTQJpwrppbzyRe9UHDBB3c
ZtVlh0FCm17G+efoGtOT0S4vTAn7sfySEEI8sgLSrqfXGMWE465cG4bF9BHJwRToOnle/9wbozV8
RCVkTehd4tBNNa3Mdno2ZnytNLXeYBBUbxLLfiVAdWLKU0YDwY6l/eip/f1J0volrU2OFpW+rjG9
KHXssspd2Q8rFGLb2C2CiKER1okiCUvCkfra2moNjJiiM34psq/WDSWev3vVPKEh7RTVAilO515p
/i8bOI8jm2ZEtC81I6GeUjWj16j2ThiI8Wa7TxDP8sK251ZjO0I2ApbJoy4cE9ZKXacdazW6S7RB
vzBZJmyZHph+2Y57Ie6lUulHs8CxkJG+9s+mW/MBNJLQUe2Kf39he8t2ztXzMAgtKX2tx7+/NvDL
dd4PfNDSy8u26f6192/nOn4hF8ghmwlpQjNXXgrKyOAcWUM5QBd3OsbJCjcFr9REn162vX9OYpyu
mBmpxQnpz3FEkPcxFRAMLRknV77W96IazOtgZi0BJQoKEDC3D/G6yZJZ2TUDdoztnDOYn+UcRkcb
A8x12+SjfVFnJT8J6fw99f0i5oW3Oddt1BlR9ViM6WHG73+7HbkjCwUmYwDjoiZUfSiXTxHO333E
zX8ZugyvTpxJmjYTaA8T5V+bIOuDSbRX3Yw2j0C8wTs3tNi2p2htVnnIZfp9ERf4bnsVHG0rXkPE
CoeeioWfDrI+h7GM7ylRPStFl187M54eG5Np/CgS5g7ljSCimJZXOAZIe5g8ubq2R+zp+DNVR0/B
vn8WHVjpFG7pLgG2dqtWpFm3BjC39Wio3eQWYUxyK9T8YUnQ4ywjkd1Kg1poFOrpW9te1ng6emIZ
brFppF7njA0Vw9zwjWgYTlYnm4Oe679mGbZna12k1jp51nPFnI6UZvWWNqF9TMkhOwBZN65m1KIF
RAX0bM8DT0dBKnG1Tpfrsf2i6Vjcc4V6g4wGf47M3OvUmcGmhaHgdUtUX7hqP6ZaSYJOwmdzAbT8
MIkd98gvAfgdqj8YmO2dTrP8BTLcl7CncVdZDvqn9f/efoRa2PQKt10iXkbHVyhttvnln/PuFJZ+
KWDBWIJkjDJKXpwutgEnkCRzW5Or3IXSfUUE5fDsXWYWgwQ1ZW1JzaIJz3WjD4jHzDg8i2Qe/+5u
xx1SNJwPPLm3w+3twh4QQOjpxNolQjBncguQ7lHUd2pLmC4S4ph81YFJKz1fsJtCbT304Hz564Ye
DHHOzbs1Z/u+PhMiyuwbwKqP2K15Si2+JVTkOCDnjo9PivjWKvUc6WCz7GaRF5dtU6WJgweBDBQI
mtlRn0SDKGbWLLR4KZgNp7F3CRyXoKWNhKAQ8CJ6MbgZ4j6XKm3mlcI49dMN2lp53Y4qbSi90BDq
eWDMI6ZkeaiUcXoCXO/6xNEdqHdjJK004zqum5QJHgqbdTdJ6bV62aRCUTLmYzyvgGBEdV6YF8Uu
TToXXFLVlJd57aMhmugCCfIPAIuYgxkFz2vptr8zQBSPbqYo6A4UcWhjBleXvMXrXESkzgr5XDGP
eVQ0LXqqpzP3ffloONw7ptlGBzVDpMHTHUROheT3EJb6VVtLkFocPgwT2X/FWoasKUNafZ5cHYdu
ArfwQdc1+8WdJW1ZReinirDahzRR7ikbRa8tzXJSpidAn3qu/mqxvrnrTHabzsJA/VMPc3NKOoxh
Tm752+gWuqrtZcPCzIZO0pHBofU3Zikh0jeIEHpfVVaOQqQcXWCAXtgayHWIUP27sTGkwPInpnY9
J6y6YZo+X6Ohbi72Gok3kTsQxK1W+qmh1xpMEdns4fiztCoV8yCBj5y1rBj8MnGyBy1HNjmXjgIZ
F/L/tqGzc3CikRo6untW5FVxr2AfYCqPDcEk0qi11fqx7/+YUEgjzCum7fLUtJVsb/MIvt02mmu/
IfOBujCmf7KZVi2utmZnEpd+VGuku0o9qbfVkO0SrSxf6ooMDO79wadO53r1EKk/4gENqjYvEXOp
+iOpMRh6ZkOeuCsd30AP8+xAvAuWpB55NOrm3k7gGfSq+K1RcHt2MRs3hPlepyRWDkXsLDvTzQ5d
3RrvSoPPuIefMAkxIClThtttb5yVQ2fQIEjRIWvkl9xvPOWstV/Tpi+uaqwuu8VtGUYgSc8NdA0s
X78SSlfvoIX/LhBUhzSIWhCzFK3wXm2FTI5NfzHCMgwGnXKdGHT1UhTmHQYnF5Sefd7sXSmwklOC
rgJCunKFUq7sDVOhjU/z78KXMaGvuyFNtLsJU1xHc22cbAe7VTJaQJ4ahB0lI/atzbP9UFQueMVU
wGLgJ3AnRM8CgczzSETLPO6UrzoFYZLrqTxVRsrqndC3g9mVaoAZqH1GFxb7s4oMYCEYuY4KF0eP
jnoEevP5PR7C5LWB3PnEkgGCz7DnCwjKwXHTPQknXuwu8k4rhhGucz5dZfHHCBGdD1WjPi6fTl6k
18RAKz+FsEYT9ccEoY7+o2lebLisuzZxDNbQyB+6OE72Vj3PtzOigYNi5gNiDqLCoiQ8JtF667uo
cgtdUW5I/Pq7wbJ3cEuJa6BeS8e9qkPHidsiCN2+2cUOeUBFY1e3BE20Zv4rLz+tKSaRzi35Cwjd
OVIqedAabA49GrILFY/wxSZRHu1H+6NBNszcdzjnQ5s9Zug+z6hXaUyKCehql8THjZnZqo1GBl1Y
UTrnas+UEEGPpR2zeJx/SXz3Xk0XgvpTDX4jzPrrtomhG54J79tPmpwwS6VrEjsfwbIe9kwK76xB
n+7Supfe0BOWGRGRh0kjetOj2qV4EYQ4aV57oWePrB6PagOKrKyaZodYoEEbgWcYfdl2kMiG0CvC
CC+OHWaHZSbpm5hmcZZquJyn3PFJ+00DmTxHABWvoymMJSga9TcknxL5dTPfQzBULphCbjaaR18o
KCXWDQvwO0wz4kI85nxPLbbY1TmCRIKhr/085vdOy03fOPOn6JyFtra1hmWAtWn7ob6QhthhE4jE
ftbEewNllgoBeqxmUXIvqTtlr00d/zzdbEHS5PnB7d3XrazwzzmTBgRuLfsul3p2uyk3R5V/a5YP
9gGl3loYXhoeluP8qQFWPTKY5IylIaCouQbOCx2FYRhNYzv30X4bnmOLzpCiZ1qwlQgpxd8vZAQf
jbijDbyozUM0wWStKnRoo5zV17Fo7ufEBIfetF80hBDLj8rPbsxPcPG/iAdxWAmo73pCAyk3c/0a
E0Z3sFrAS9Gt6Ixfo+vSqlhcDLKptssT+vheKWqN1OLsY5PtGar6V7ZnrXvfh9ve9zlZj1cTRs5B
9kZ9LudJpyCY/0TKP5+3jUyRg38fQsYWfpy5rb+lyzmI+HtcfogMzPactyUr0ZSPYTEPPEJuw6on
osa0lqOYZDDLrjqnZsaGmXLubbuJbf7f7j8vRdrfNzWdDtc1XY9VR6d0tO1iXkt8hyKxz4K7OG+b
2TT/7lWjWpy/D7dXQyexcXus7w6zeo0jSRD/b8dRXzg71sev2//nqAWUpvUn1LOekyILw8gk+RxK
tk5aG+jmyZ/mBfLTuulXV9L3JncD4Ur0XnVdabuFLxLjDpuGMu9hYMIWKpNKfO76OwhR5Q9YvVam
rQogf/UTkW3jaU56JAKaeNAiIlXVXNTYqNhoU1uf21biad92x4X4+X92t+NtY62+pG1PzZIY2pSv
Yi06MDl8nrY/RKy24n/+MLsnBTBS9b9/43ayagoEmP86N5HHSv4A2GvNHvg7Bi4PvSz5Ff863Pak
nvK3MLUlWXfb/a/XM+ImaNRUqd/XC3N8Vh79+XujzCrySUv+3r58A/XYObWAZt65jZru3JIElu2D
2j63703i6LjV1s9y2/yvt9hgwqAw/Od7lM3ltp775+U2Qw9sDDz6h4jLLCJJGSAKu9n6C4zVi7Yd
fm+2cyElE0x//+M928tNHDE0Dsva+u/OkLjebJyGO35uezZapfm3zfc5HvCvgMuUnYVn5azJPj1J
ngTJ+o1sm6WJun/2/tc5tIy3yAStvWkMlfCVBlEvvcT2bLY46EQeH7fb73uTJy1Cq+97bnslj2No
3qVT+duVvV3oDvHfmfd9LIDanhoS5eyOMp5cbwPCAv/eC3akcHI7/udka2lemrVPBCI8q7Z1cBbk
wt8bAOcAyP/znPWfh//rLf/fc/k6XHz/vP/1PvwltAwM5Dzbvb7djFQnpoUYGBBtyHUtmllmeZjW
70uqY3ve9r43/3WuJ8PIIzJWZXGifho8NukKbuNncin6DN77OuZt1zZZQQS4lyoP957QLbWU8AC5
3Lbr8nuzXd7b5bWd2w63vf8616aU6ayWrhfm7DBmore5Jxsiu1CZSn8bE76HkG2vb3OgdMQpK2L1
lWS/3c5ilVqrTM2K9kMv5HtcNqTMODFKHzo/ejIEhj0TfjzX4TFttS/SkmDwCnHK+lrxJjlmAUoM
OHh1e0OB7ReiRibsAk/VqBj7ueN3Ra5137u5Tm5bdJ3LKd0THXo7ttV8lK03TgCja5S4u5zBi5p2
WxwyvTgtU3WdZ8qO+ZT8bCQKuMiNHWwR6IpNei4oYoZ9ta6FLAP1K3Kgj3TB/Dr0wDAW02CSRhRB
xEJ7p2C53Lmu+DUYsobiWVx6y1iuqEZ/wUTVvSI0jF0bJZCP++F5ls4DoDNIsA1tFqArvTKGXtNh
9JiK8naK8i+7aRGhlsp1TPm7tbo6daq5BGCXHqGjqX7jqrPfO/1NbbPKL5ZxCuo+I1aoqs91ihC2
R8BCLCndxY5MX7uKzjquHJFb8joa+VtaM9PQHTP3GxrGNA3LMrurkFoEGtm6ejjsR4rQB+SqIQFE
enPRp1+5IfRLYcVXVyysoW+WsSf0Dqc1YWYoBxMQJpXOxbESmduRb4P1Rw9R6geCWedZKqIJQm3i
Yq6hIkUiz+6czO53QjWTnQEOx0sUeiMytY7d1DwuWqwG00xJhCVgHFrua7REaOCdK9LJU4NdoiPY
PHD15GfYzHPglidDEfDg4pwiHcTQFq4INIyVn0IoIDUfYHGtHOJLWQnTk7ItPNIFu2OZlS+oIakm
EE/vUUDa68T+eLSYdwrM0je1DUBaHuB6QDrpWXUO8EulA0QTFphKAwCFmMiaPDAJYrwmSX3vUDtu
TCULmrxmeLSMBC5wfqMUU36sZj+x28RLrAEwZJm9WlUVoSCNvdwZYMiv+PgwTe4dxXxok4FaVxi9
02groWEtN44y09vQK+1aJ4p6NZrizqT7cSCxUZ75WkgKIcvcT8sB44HZnlRsNZcyp7XVYhrBnCdv
Ko3UU/I5TQ8j5UAcGojrxomsc13MdOOTSqNlZl8drjJvHFCEt874ERllsovcgWU4zvZ+yh7UPmoR
yFNlNRX5pM0B4z2LgoaE6cUkUAldLMWJeUcuTBW0oIS9pUe7MbAKCcx0vHTW8Ns2rOzSJ217aWv1
QxgTpPpaSQ/cLYRRmD2t2DA0ghbPg29gW/IVHd5r0RxjE0eFMLnSZmTVTUn9ataPqt4GYkSBjKW7
2Jt55npDxCeZ4qKL849pJoHAdNOJOQfg+h6guGE5/GTCNHaZTgQ5vG4DAilr9lS/jnZ0oDm9C53I
3ZEf3h2M370rX6S0QsJjittS9rG3lA3hpuq0ot3DmAGG5KuJ7Dp1KMSDIiEM1aYRGLX9CRAsZljS
XBStC87BsfoFkdBdLxSMxXMmiekEnpsT8XpYCMH2HVYZuwZ0sqpmxU4bit966exJ2gKM475r4Tgd
rVXpYT1J6uBHfFeB2bKcmOMXuy9tii4YkOo5r++isZuwIkFyjGX6K9IyvpZ+NoJFb94brEEHY0Q0
2dtfRJDDfh21u3CxP5LZ/ME12Xiy6FIAqSYx5ZZ77KuHpByimwSXzCrK7UXtIMZK651cz6RDFZBA
RuKpydK8p0dCaKAsGpTKmnuPG+AHgEhtT2JTICb7Q1WiZ7kMoUdle+8Sy8Pzkzypcpn9CWZ30hMB
QwVLyhj9GyZk1chul7YagtJe4KZa6q0iE1xCTkEbaJV2M27rCxm7iVR/qHl1YOVVXExCfmsWC+ms
QOQpaHPJjPEvrucXK5yQLusu3xh18hS3bZfh48lNJqgV+m9/qu4bp7/mmvHV8kQEwK3XQVqd9bCj
O9VUwPTit6bVqX0p5kuzlNYb0eGlP07ZlzKa+ZnZnOElOSHQRt0Pu8GY0wOJs0h9SANb1OnSm3Ph
EVBF81TJlxs95TozJZDl9pEoyJuwsapTMTU4A93yy2i6+M6q4eAXT4Vju8faFdFKl9thDwsUE3lh
0uTWLk4dnIk66YTKacT+fqbDcQynPxHVBjGkz8loTLulUrHc5rN16DR0lpVFHTEhZd0r55kSVegw
D3Od3ViRxzutrgQcWTxmPx0aUFcbx19V6XedQpc9iqMZurr8qmZSWymeNEEOpu0QORxydat+zE/s
u0meFXJk0Isq9mnMn2flV4lnu10Qw5u2/mY53XiPD4kbS4qgEijitb7wlu5PwzW1jHXJAyKNAzjW
djv6SFtJlVMH8zCUwcA6NogXGy5A+anDhDRU8dqDFM+adDoxbaEYSl4hK6jKO5PW1mG0L7jq5tQn
vg0G93EY3SUwaSRA9yqUHf7dIkg0lQafQ+xkauxGnBI8NLGHg4NIyuRQTaigFTsja2YgRCByTCTK
kU07tq/q40SzDnMtHLdJ4CLReM77WgQiUcj0RhHDe54C2dfbyKt1ALAOCABZ2+8mFQnalmBBp6F6
KBIZNFBND1HRPyXdTYEayxejLXd4fmF39AFUgIF/+A/KUFQoDPdFozjhxUb8PgJb93iMhH7tM866
pO6o8rSAqzjqiFi9eISR7ha9OId5GvpQJMKGhR4ttF057vJaPLQW42zfOaGfKyMzoazcYZk5mINJ
ConWBVVqDhdBOSbA8rH4da3xiSq1s9fm7h2tVnUoNIgRCuNIo8wPa/eP/gHuRnNASUou3ktbMY5S
E+59iasX1nyMHfEYgaQjMhXFbmIChcin+oXSJHPnRjnZk4uerMC+nkgNr8mCrzst7JdCGH+mP9SV
VMiSYvTlNH5N3dBfFVrSXq1Z9t6ozSMjBk4qZWKRrzb9jvBbWgKT442Z7h7GeXSRwJ01LcfGqvLj
pvGjHJI5GJJSkuZn3oIuwkwQr5YU5y7UJdqPnpa/sjivMdrASyVS6uApMErZafdrUkRtgzLXwhI3
eIudf8F/ZZF2mhqmSuOu4YETRu4eUw7sWHXvRu1ykMP4omSkdpdus5/Ds6F8lrb5NaL3pRmrQ10o
8W5Qux5XkZ8+0XRKkulgqmm+X7rsDf3ecB7J0vSQf0LaK7pPSt2FZ7EI2cWPJIiBuZgJPkvEtabQ
5xd19exI7bOKy99O5v7Gi00OMiKyeVyTCMs9D0tIvdXkG5CqkW1k8K1c22YNo+wg9Meeq1boWOOv
QoRYplmBXMzVElmOJbOv2aXky5yQzI6PKJs2smbt1SS/gEuoXT7qtAbVgfWWtvmh7EIw8nwwaVzc
OMSF7tppGv2wmJ47gEW43x6Xpieec/maqPUfG8c6ubbM9uXQwm2pu+VI6vZTPzkfSjcauyxe3ic+
qX2ve0yzEsRSYLfn/GAlsG9y5CRBX7y1vfun6rnCB8XFCLrcqnkUHzqLEpci+l0aG1cV/WqAH7Dw
qeXZlqYF6pLfNGGOoNUxeIqm9n5QmRLzELnSrybyIH9J8xCEXTT9GLAQB51WTXdM8Qj5IGk6U7vu
0Ksu/lFCeg5aqg77ZkwhBHRqfugYWXxJ0q8/WsmPSPa0zhJjV86OGUCjpgJu8rdlz6FR6YGtcHHV
RnIxenEZmS3vuiL8wlRsBVYWQ84oSSd08mjZ5TIhR6SS+3gx/FI2yTnUKx03pPHcEY/SzmSYhLX2
2iITgGIKYQseI3iRVnkFFUMIMdG/u9yYmZ8TY2qOYgqyjlXbGIkjswDyrRoklVOWpHtIFcq5AMDs
IZWiKZaTbJNkPKlpduwcdy4A7Vu0nahZE15eXq3qDqv6LStm+eA4SPX4mfmubfo3oSnQY4kWEhrg
uaOoFZN1ZBj6gzNgZgvL1Dc1YiAHBTnxaLrHdlCCsU+M/bAuwSSKrJPeMxES8lPKrrkZ8+TH1Mif
bp3sYipaWplYXkzOHFcrKpO8Un5LglH3cEY/kzI/90EieOYgn7s1YhX5o6oUdKbNJ1WgqGqG+HOC
o796NG2CZO7zdQpv2yPBJuaL3g9Ih8YeeemcoeMc3WI31catQ+3+gOT60Pbo+sh19+J8JHcyde+R
se4BOt/1E5EiwzxWqNEzwp5V6ieT+TKKEfUvfHBbxmRN9taa6Rr+qLr+7BSVGZQ6Vt9YxchT1c57
M8rHJe4Ys8FDFAgFJ/JCd5MDpW8i+MmVKso8Jo10iAnMaEqkBS28yNqkEmVW5h0qUDq75EbwKNbe
dW5rt3+fOyfeFyK292JWa190sHraXNF8VKVI5Ghrl/jYT25uXSjgAuLL5+oOhfatzEcFT+4ajbSu
YyO1f4pkeyN7Tfcq/bcCfxQL//QS6tZwg8Lwsv5nzWb9ZE/8atoyOUlfNeQIwQPcmcYicBDPmn9m
g5kut9xHUk7RISkm1wNUVJyqtnEOY09xWbqXWGXQ0Qicg78cnQwgBXZXzqwwjEeDJfGuUsyrVlQs
c9or9/QbiucWMEn5o6rea8eiYDbKt7rqP7OxE9iHWdkTO/T6ZBf1xKMjQUAxFtG1nj8Gqu0Udanv
28IudskzE3RueUs7qcjbkYSQuBmfagK4SEOKf9j5mmxlGseIFBvCBtC+dOJh6FKUAgYth9XwVplG
f7F7lhg4U3YDFoAjjTiCPOLqAXyPCNY69n4e08dac0/ocCuPa20JwkrCJJdf5Ui9wab1HWit9hz1
dKJQ2k2kA4zcNGR5pAtYVWc1gUMTQnqX+SKqgZMSYeLTafhodUX1s676YK76SlRBvdNi90TEG4CS
JKq91kYtSsULFw+3cqSz3i+q5pB37Uta5k8wFQPAT2rQdfFynOfkbmmw1MJq0nCt4p8hmbNy381m
Sn2rXbk1Fjplp7J/u+Z9KpbwQPflXPCV03fkeTZIZT46TXeotLTb022m4cRCbJ5IYLbBJ6H30zX+
rblytDP3VTEcdGAGnRNXA7iTaoQuuW1zj3EqYSkf0nVuCEo07mLsi+vI+25K/SeBMD1lH5nu+oQ8
cDQdRsA8KwtaGx26phCBPsj3adUTh1P4kXbl/WwWdykCrINdHVuypz0N/9Mb1rirAHQxWK78DHv5
OaBd8RLJ6BwqBhF9OSERDu1hw8ysQ++M2AuUCF2CAZcmbrWnQtOe3ax6X5j9eJC2zisKB9Dp2N1o
SC781u7/JDKcMJmRA26V8QsYseaenJ57LBI30sUtVeo8fqOUWbuNzpHEgxyB3fgQwvfzZr3j9hWp
eqRrRuqTFPibVEkMRTq65HMvMZaZJfKakjqEKIr9WLvQWeCBVaZKlxQYEKKdG2nGzpE+jUdfjNaM
i3+X9hlKFOdFU9SZtY+kdOOIW+xYJMzEjX5c3kTda7u0nN5FNed33KR31iQ/8czLk2SW1yAEYTgu
91Iz3rA3Jnaf0aBmeV1VOHalxNspGcdPLPkYAkPcJJQOy3FIfXgWPdBL8zJz7zMT42k05KbvFHkZ
wDkjmAFdq1oXt1FpkfvUISRfsOlU+Z0CLc3XjIFAPAmPT4nj1zFk0qrDu8AqzAOYNcKTuvxKF/ep
6MR8tMxSYomyY2operdLGszFU63XF6pXORWT7Clt52ca1uTjxCP1vwRFRqqTZfT/SDqPJbeRLYh+
ESIKpmC2BAF6tnfaINSSGt4DBfP172DeZkIRMyO1SJhbeTNPKuqPp5qutzrN9y72SN5Z40uNGXo/
eDm5f5pQOCzs6HRZ9iwjf6Gh0JkRL7XP8oj1eayf7TarjlNWP460jmEgsp4TGWKxb/1prF0WmVVA
T010bE2vYoTBHjMV9jVtdJ6aAEkavj+F2R8/BTZ+04AGJlxW+ovBU7zR792GvwEHxYZerQ/9YtGu
w7Tvl64wAl6+H0mbYPS04sx37PQvVBy00bk+0CNT7pd10C7kGa8SCcdw5+FFc8S9t6p3RRPsabLn
v57d1/e062mN1X5pxmQ+8f5QazE+Z3z7GsaFy8R3rfrSPTa9G3pTLp+kWbMUdsat0BrRCS04zhlb
jfavkEyq2LtnHxcV/Uk8nwWlSGdANiCXmH8qoxdHLORVaOcuUmRu+PRkT/vZNVx/xEgdWFOI6Z1x
b81ukXNE8YBp6YC2iobPbpbuzpHERPtGKd/Tos9o9e7SKxZfjpsu65tEdgI4yo8C4SmA2HbgWVJe
ysjOb+ypGYNjYmutYX5Wg/iIk+yMKdnAT50a+8GGJpFM0Kq3DrPevThN158tt+lCbLA427EJFmnk
3bMxYQiTwNDqOT+2Nk6DXilgeVyErTkNgZnBxHdLGfmihUtIihVlUNIwKGK88DmiFzk/NWNPUkij
bp9/zmUD2QtfYVcRiUHL4Vjg7tB14uMQIwWZDRoL2TH8zAy6U4pbHeuCvpEcX5wVHMNg6a5fgcMi
TGHeU9O5NDpohay4eUtN2wy6VIjkwotp7r+9tlhupvpbll6JeyjTg3x6zepm8s0cKaNLdRJM+Zur
eNKmVUbsewLTD3OkMPqaV3MPTi6yX2mrUUFaUI+kGeIrSnT+OzgH67QFdzwbrlw02D7Vw9VOrysr
lNYy72rP0QIHGh7nF/Wl4aXeSufynZ7lb6sJui0bydp6q4vjrsAm2XYQh+AAHkqVcQuvyLy6PVrw
csq/gMcxLMZtg6hYE+sYR2vHvEPn7HpoSROFOUdfzvqF9ex6KvSa9gmeybgrrKr3hZmGYaKKb5Ma
Lw725i6bogO1EoNfDszIlqnuU5l/JJ3VBl46fFRQ/PiGckM5T5pmf7ilGwKcHz7WpKHv0u529lCU
V8KGp35w6Dvo6LBkU3GCI5zxhgHPyNgPiTflWDZSO1rgvxKo5Ek5Oc+R8TZU9e96xvrgcHGGMp7/
GblV06uTRBdLIspmkTi6Gykqi1fTV1a7s0rT9F2JU/A/ag0Yhx/h8TKJcPfZTW8Ta9NemxyeSuWq
Cccz5W8wVxFA3H4vVm98TKrIOOQuCcmCWPCcGc7Jo92RK0M/F04WlC03lhhppEkBAcar9o/xv/+q
ioQGrPbJzcVve4GzstTJfSoOjme7wQrY46x72UM6g9GBevCrJh+6x931SoS/8VukiAQPzj7Po++s
tH65hkk/IlhuQxb2KYMM5bYm+D2XmQtmSgV9LckOmTZ9E/H81cPUfSiX9SoNd4Auk7n7ydJOFYLN
3cVSBVWOj4m5oVqPVqUtO2GRvjCIDk8Fa4fOmyjW3vIeiUW7tvQ0n4ErHTkTRvlTE68vvWl6Ry/v
/y6kkKKEEi+8sPox7z3jUACJ25PpB7Diz4qwcCKfi5o/djUK5DDLpSIvS5/w4oM47FGbLDX4JNWG
I02ADbGKXV+k9sHs2TAajvxJaeTk8PnG4knfu4PLmgmKyFLwiwVkDQCse8pbccfLrfRFOUxBxHbm
YJTWUz8Pv7m25xf8+EFvqOvQZNVdo+xg9TCBpxH7icous7OUInS8JDlq3EcJehJuO9vb9xPv+cle
wbBzFeo21PoVaxOgMy7QGQvlmHMElD1jnzYMb4NVTLtpiDy+u6H1iWcTBxrucallj6K375M0msMU
S+XHKzCUSTM9P5lpRqtXeg76Lg87ypzQR/pfKbWgaH4VtaEWuyE0bXZm1a6xWaFuYv0QOacli1De
pUlCKH6Z5orEYkRQy0gXDOOMCJSIZFRPNlwGiVOfcIzxJkw0oPbRj8NgT5gJWROABwCzrC76Y5xZ
vyHyfnGIA3+HP0KaOQhgbKs0jXI+imvpl4X40siX76sCzpfFPmTbOlnI8WrLo+BfyHRBdZpV+D3Y
KLBw4Gn3LpfHriBusq+xI5+YUuFVdw4EELQTNn1/VMX+RyoA7CuuZ9VwJWxyz0CBshOh3XcR20Hb
IrQOLQPndJXeulMO7eGN88d3bWGjFKrWUIuzL3wgtEA51mfO/LvrW04Eut1SDKf96YWdXhJKedvy
2hrO2aBXag+DFwKewwjqDX/ijghN+oKkex1n9YvsxxwOo7HTDdJCtk1eJ4ftfoVFue+NhY8DiQ53
4jFNWyYGcMU7F6OSzJb4AVEiBIKp+a6DYan36h9iHkDJtNE7NJoRn9YSkuLQRnzJ3syphK+DpQBq
SgOiXy3NJR5a1kErSclmDdfS+UOCsXmPMehBscoDCUOXj4gNcJKOwerUxZUPlGKmlJOuhwq+J1L/
Yc6cZ1jDdgc9No85Bbe+1Et1IRlw6IjNpC0nz5T3zYH8+bS3x3HxJ3LNlOTwgU6OTqYmdkx2RuZ9
zbOfeEXONAu3vgzGNdVixGCreC72q15kIBzbFsVAj8IpXsCJ4VevKSROcZ2QejQQK7Sf3KhjOPV1
/pZKQ50KYLKVIgvIiuOLXBojEWvytE48n0TeyyR6HkTO5+y5xaOoudxnu3x1U4NEY9TPH67l+v9E
wnyM349ydds6OutUXSsKoVUxowbRREQRaWkf256Jcio5phe9e89kR8IvFx+eDnVGL4ZLaYr1QZO8
3hZAa5lkUI57dWkMMz8kM8/LNoIQHGd8Rb1u60GU984uW6hvSE1+pdkcY7TJeaJUOTqWBE0fsK0D
uaag00tL5LmKZelSTtOxt2UJfDi6J2MZJgv0ADqTOKS2PYF0z/GlRNlWrAEBpE7Q16Fgs/9M94oZ
Rq9i+0bdO30ONmu+GOos8GMFzM8aiad7A4H+OUsJ47sZDtFspTAsxizQntxM8/h+IfQTOz07jDMB
A0qNCJxzv0xOuHYudXlsvPgKSpaM+dLfNyo0Y3kUCV5JLsGsWGYvherlmToidoutwS2xriwLxmrn
lNbKcRdTapuqB00Adaad+92Zkuo9oqesxQ7LIqH5aUrs8XPXHy3MgP40PCh9mV7hpoSa99/D4Wh0
XAD0H2k8aR0IfeWhAQPQ83Kc3SxIvXp4LD/aAbnPMAA4L2K9dbQxF0SzdvEo3SCz1sMia9gtSVnt
Yyp7dzPolsO89V67Y59f5zA26bJXg4f28VYMI3Jx/QNCUT7NTXpIOjntcyZeYOPJP4ZIMI5DMe0Z
W4vdMrf5kfO5H/c8OSYxWu991fxE2ngbZnN+mVp1x3L7Y5ZqvnuNAfdhJQ4qWMQ5edk9NMQPBPda
oFfO5LsFe7wNEUwjUPbYOfEPD5/R99T2FNfT9iQMuorFAHZZc3mjdH0SgFZ4scRUXzjYgOooCJk7
ae0eF56T55iBhnjfAKhVwMiqO14E+AtYjswn0pOwmmW/PC0r8ojm7iONVTkbFNbtWVH6blf80qNh
ZMxzqDBhX6AE/euDjSIBLxU78g5+yHLvcg4ZUxaB+WT/oXtWWI8b5aLDhzy0ZnJdB5a1msYxzx6A
643GdcLmuJvTWYULbS8Gm5ELUYQNhTE/cRv0V6hqP6oxiN4Nxgia1iP0vb4Z3vDLHrozYYmPeuge
UDasPU3jy1EZ9ldZafOuijLt0E6sTjiCUKzcr1e1TuZJ49Ha9Wt3E8v4XrvoL7wI76Rjdrz4xgPs
W5LWRnHEVJ28sK/rM2Vc+7qn0np6V7JKX5F1sJX0RH3dmEKQuHsBDfKnXZgrlK5RNjtcGOiDPsfa
Uxj8YFA/bT9zEnlKNViDhbY+LRyidhgTX5AWlh05p6fRy7BbqOrKALrLOlo75KrCBBFurzgTkcSs
jH0p8iKcxQXw472UJQoMZNnSK9j2FjpGzY2i51LeA4SLnaSlHBodeyRgF92ojPIw2VhBHueemcCA
hgK1TmUoVu2vF0HCW5oPmAXcvg0jNQq5BVFs7m8Rx3U22USKmth8TgxsNG3NHm9qnjGmDzt6VkA0
KCeAB5HVebznZMJzq0bJBeSHh3heC78eEY1lR6SnGhGCF7qSW6zyl9FbBp6UcR4azhphpQAdQ3MA
qyd2ZhFcnZuttHNkKYi3Guo9lBIOllEHVyzXTiY1Q5c0LUcAOkN3FJHzIo1UXeJmoRM7myF+xvZT
2WwPvBhebE1kOJYod1NlUmcTs0boU/vauUDPiokTRpl+x53b/BZ9/76a7IXSouYTSKKem2InJBqj
GLC0D2l6hWhzsZnxTpzUH+2+eOVseW+0jn7dImM8JcA2MaJSwjrtHSovDqIrvRduYbyyRcUmezQO
YuzvcY0NXh+04uA6DEwl6/ZL3NYoAPgm/LbkzQZ3tuMcROMN6Roa4Jb8WxRcgDLFt07XfbIjIV0e
Cz195E+DC9ZBPxCc0Q/Wc51RuEPRXPeZ9upulmZHPsEGLfksqqV66EteQg61H1nkyhNO1YbOJFqd
W/vTcY1037jOb6D6FPyu3Z9BW1zfINgRago8Jvu/9UCifc8phC1VEz+u6XtRavK5WgeHn5qfqdu0
Fq0SP2ufFlCeq4vuPHse9clkz2wNl16Uz2clmZJc2diXdDD/ZhF+KGuy6wP5Gy8YixhwQDq/pRbH
75HlE2pymr39H+p3hdRJUrVyqweTGO9+HTmWp3KRTJPVc0ffu/GSzApv9lL8RkePmTmNH3cqsaWY
1VNeq1vSKkC2bMt8T+LQclfbDR3OiTyLHbpyx+maTnlPutx6IFfZPUwrlUFTZVxY6z20+lKwtu1+
S+L7/HXnD317OJsRdeL9pu0BwEcde7c0pwmXeDwU+vSscwY4Mc7wGHbX7tJOwAQmer18oVFWbOeZ
5/f1aRp140GfNHUT2/OnY4xL43YOrJK6eibf+Ana2L6bTpKv/49sHJSQFQcBBUK/7ZKrRUQ+Wgdo
v9Eanr1Nnl+oJW10C4xTmdZHVbQNVpvoYdQ5wNmrAOqrZH8u6CoMhcW6rTGUXybqWZsm95tE4scC
TVTNVfm9KvNYgSffFKL6qWmHh+qfiGe635b6uNBvztbkT9SAx5cgLpvJBizivRJWH09rHHFzLxRE
6ao5is3ZC1AKnyN+rcCj9GjIh+VpiMYbsdp3SqHECw8roI8UkwUOU4TfLGX7MBn1u8V9jD5QBGOg
Ig6arm3Fu2ka/tIAeR6XJTrVnPV01qloUj3dj/Zk7tosYWvoTmGhI0wVILhtYyUNhf88Q1Taads5
Pq7EX4+YBJMbcfHWqBDvi19TjcEOEW3feemlWcUvZVwMpdE8OfXR0wS4YcdKj7MLJir00y2xX1l/
uHygw7sB2/kH0ZP9qkEAvhDbPTZ0wzEmxfyq4pIGU+JryfSUAEA52m1RhF7rpriBRLWvOYee8fVR
g5YU1p6aYoe0jaxDOi+/VlbUGOi/8MTMoblEHwBReezgjg3WhFdraTcfMjVK8P7Op20NUFxtedJr
EbIakleYQ2EKix3tlMaD1InxAXn8b0tnymM9425FaD+W3hI0stXPXBHcKxmLFEo5PoeVkwY72ESD
vuHGLOqaKixL1R2jArenQw64iuR3SjyQowb6a97TdtFq7taYzIWgl/A/U4H7cxa/zQxfmzmmA/ZW
dBFEIt3q5qAldE+k2GYHkhxwzBcXel7eh8occKD60krlZTWp2W6M4eBQ6Y3UdqT0/GPoyz9dQfRc
iF+rIdhijzzVE1RsHg4itewHGihQlETdUIGS5AFC6R+QEZyvY2QUxeANGQVSXUzH+WAfWWEp7i9b
he+iVfMpaoYdFTktyNyFd0PSfWZd8m7HqMEKzH2wJFUIxU8EQKeIBjGUefbwCwNnj7kDsJ9XYpay
s9DRtO8oZyftUuoxmeMrDedAlb3y3ZLqJRZa6dea9pokZrkfU2hMW1h7Z4Ac9MvqNYqg7QywlPQn
2x2TQzKSgjXMY8dIuTPtxKUcyk0vAqhU1gHGdDQ0Npyuac52J+Kp6Xse7FMtk6cEHuJ+3qaJknjq
LtFdO9Qj/ZVgh3yXCkXYTPL4WklHEbHQIN1y8qml8cD5UhxoefuuuIQOg2Rry2bxTuvYNYvr36W9
9rhvsC5n02tu/EYcb3CPvfabx6RMWiMcmBqSeF0Pk2BqswSiWyE/tCnnzIYv0E/i4S5RvSmbezFj
apntVp6g9gx7zv3r3mkwiaip/8an8G4lXdAgqrHLpF6j7SaKzPNzY8bfVurcSiyZWNDXS2+mFDlM
8g9JcVauesJEa9aXxk3OQM/xrx48sOGLzbXZaqwS2pnXCabQO2IpPzU1s4GF0wZZOn5PmcSDuNwk
n0w1O6uv16MazZ8KeCqf9vJDxvBRWEycsan+jVq2rbBnRdmLegSJkFwx6x5SR1RBp3NwTBP1k1nq
QyxFHpqGRuh03ByvFGGS7HvAR6oDLqG6STPHgG0Sq7GYDqGyLwm6Wm+o/mhIhCZ2W13Bzmrwo4Mk
EzsISszFAloRe5lTalE4x5BuBaJnoZxCi9pivmCkFoI54Btx9zPNVoUvV53eK0XgupTirCjWyads
T42EieLpEsWq573eGgTEwQfFis7tLJM43bLmT1bGP3YhY+Qs96kW7XOWpN9VRBZATdEbwcD2fRzE
N2zH9c6xXnG+iCXnDJhLjFY2BaDtM9KNi7E4GX2xquGQ9daEDIxdjfa4HndElxxESg9GT50hji71
otElLNpIQUxp8kPjIcYvcJZCZbd/294eD40q+xtysz9aGDVgHHN22+hfgPPPfPffgzcXwRydOTJq
QTwnWdi1nnYG//mWetF9bIY3p0541bWTr+zkxbOS6ColPoyhxD++LQEX5geKWmqOP4hOFiEuxguW
LCgOGEaujpNgNVjGS0zEZD861aGAsbCHMYuPZHH+hU65PJmzYV4clMTQVo0/Okn5V+OOM5Pin5ml
5hWCRe223QWBb1MpI+C8icdBlm8+apPm4qX6y4xgf5676XKbMYOjeqbzHgET9zARGEzpKIbD77br
ONyJ4e+AdTBqLP2m9Nk9QyX+nqp/ybJZogjy+batqbBa3kEecLZaGfFsnkwUGw/8O1yNB1OiURCM
pHU9ic3QKD6KLCOK5Ulqr6R+ZeFP5xRRzh0U2vhUJdWbu1B0XEUPfee+xLLDDEqmJB7EX81Ns8Ns
6a8MKuNxdDw6Ww0RjJpOnXqpvivs7BcYi5IbY+kB47J1z7v5tFpsJ01iZZQPEkwd+l0NHdKPBAif
lknbQmSjR5FLrU3MW5NnN0uKY+p64wMUObixEJ1De2K6mRdaF3PjXqNAjrAmenMXd40ZJO2MhI3j
bxcnaPHDvMzcvfAcUGnc2fyy2eEK5pwb2C+5swpmtcLey2ogXGtgYB6L5ZjzeLS9IazJWbPvKEMO
qGngxeB7Wdr/m91j7Rr4EivYuMaCiQo2vLtw9XvxV+0CZZ07nQ0uB+6kBsZlZeYtpjQpa8Q7+HMP
+9tyxwHTdy3ZmIUt12ZCbrAiaDHwV5onhfIeoNMc6rVlh7/gZqW4LykJYCX6Ya4gzqAn236aR1cm
f+08dUZzVRS/iBGDpjXWb1YXf/DQ5ru06yRsvJzRh78ML30cubl+xNrR+9XUxwGOTynV+LhES4u4
ueRngNPaaTGcz6SIeV7iPSqQlYLYauwzs3hWjMtl0qpLDtt7XinKZSCkHNU88MXZwVzafpRqL9bk
CXTV+SEFZoQhF5sWCMQKz1Sr5cj42xPOMcVVeMsLKmkelm3/mPMLhI/Sn9qOlu5Mu6QZyA85FLFP
OLsj8EzLxTKDAVdJ9rpy8t01CfGJlunYdDCow/p43gLIu7YxSIt4pQom3BS6XB6IT3i+3mt/FoXx
rJ5b7o5c8Bpa1hUvbP0urao+LEIAaxtfYYgmZ2EOYUdzfJh64hfHIPuqr1DtWwGcIR2L+ojawiRE
DOLR6QWOusG6kvKZQidqjaCe7Gfl8LJi7122w0cptQC3H3CleuDTZ2Pq5cVB6POLFTnTJenYytcE
W6W5kDxoyeW4fcaz3q1/Ru3fguOK+D/VvzPWDS/xCg5lWCzzTfI01LCEnF7fZCsqdu7U2TkRY0up
bErI3flKxW6Okp7FVBwUMSeabLR81NsW0IrlnYcjjmDvQcIvKMZTsXb2s9bPHoBnvJfsi6i7szr2
55i/inLCY1kPu6VpnloHH12U8nHPRA+qlo8zX1k2lbDIj4DBqeOSNVf9kOzLcY5eGMdQoCjL9Swr
eVyScm9snNVcw5SLPdTy81Y8urbdEGKeRlo0nrTYwiTHEhGfLYtINxEvBokHEGEvaSYJpeO1O81e
/JaVmOhWnYK1rsZsY8EFD2jqe+CduS2mTF+zsBTKXDF9aKwuoVaFMfDjayGsL4dNyScOu+bS/OeN
VQEfP66JKqaYVTPextWtnjqvRPTBZzZM+gU+L+aHOXvOHRI9Xqf7GV5UVmnRSbU1CAire5Rkb3mi
R2xg6tLBDo5VSVrRnzUyxn2FySap20cc1O1JL5aXjsMJJjv66RF0L7CqwqjFmKBRSd/LgTneomTZ
wYYP1rN0yZINeRb7jVb+6tZS4CBil1doy9sKOaPBen/iZBpQ87UO9oeoxt/x0r/p2LFw31fYkkvw
eFURt8xR+UdcWt9Gyq3mZll2kqP5a4XdfKtnE6k2Bnm0xt5tzI4OOgUWbXzYFZuZ3H0toOxQ95A9
oPHCzJzMS4PdPcnSkyglXp+tYzue9YgkvaWDvKGIvFDjxKkZV5290Ub/+4cxvAl71q5KYCSQts3B
YOiaQzGtkJaM6uaygd+jl3Xnack+LJVR0rXKbzmQEuFKJmWX1RwwO2B4deGNZ4ppS7Lt8yHCGXLs
BvFZGlLchDZ/0lc1cLqaMPU6/QPS9XB2iIBqHaseb83iwNGn21KibZJKz/acecQ1m8WfPK3fMpaE
50QfrJv9FwenfSMi8ZuSEEKHc2ntk5abGnNKiBL0E7VD5GvUMDfzlVa/ZJckY8Ko1rgP9Bayjctp
8Ku2ZK8dBxqYE79OCV70bvpuopQetN8VygN+s+44TlqEXNgKMubx0wpiK/ewmxZLCYSMjONsE7Oi
vJDWmto96yTCuZuL53ZdWk7W6Ittw+cVZcnJah3iYfiErNVhTzO0UGnBhhNFH5ytSq8g7LOCntch
SFZqZmnUthMiZU0dUYRHgVK0OyKbQbPFXAW1np3tLqy8ePlg4niyWAZemwHFwMG4MOA66W24UN6C
emjajncVOUek3jFzookz2UoMKjDtMC1ENhzbuTivnH2y96nKutOyJpANKOu+mIo6Y486IJW6D+y2
iAqmURzqadLevPrjv+cbP5kZGLMCXcREvCuXUSfWHvXhyvDILGn8YfmWB/3aH7FfJkEn8ZAkPJ8y
cCR1UVe3KuGNK5TgeLszfLPVb9xa2ySyxlQh5sNlboDZmpoLYKs5J140HTk2AGTOJ2df61juvDEi
ElKn0cnZ8qblrL5sJ1v82qMkQSXLRlg+6Nn8GuVxmPXjkds/PuWoE8e6HTi8ePJeek18aQVezjVP
rzqsgtAcl3+YL9C3cbr2MhSF+JsgsrAlTtkw5jC+Ebocc7c2T1ME8svEnx/UVaOFnabzzYq157hP
jWgs3+LV+hYLNCrMSDE9jhBuLPvTtFEdenBijziAuBptQbNmnKEPZ+BLG6IZzLTnrN36X/TqQEFK
viuVU+/KzmIKwEROmf1jthrmRzdsBIjUIbijj0Gk6fHbgFoLykG6eya5f1TYOXumeapmOk65GOUO
7Ed+ae58M6rqaKXMJAZRGSci5h/ht9lxeZhBvqJTLjYpi3qciB2wft9xS8I4sfXyxtwd9Hg0eITb
+8qab52LV1yRWbvNrqsC3tKLpHQrjubuuLrGcUowbWYJUMQkIptT4DVwzCcpXZ4EM3n/JNMI97Fl
Ro/CbyGHdj+6eHEbpwrwLTLFm6sZTJP3mdLL4kYPZMwfcNTQZlYRfWLHSBRHFCY+310Hu5WLcdn3
4JJu//1jddR+aNr0BFaPSSchE2UVdy1e0NOJQFyH3H7COCfYDukYWVrjOJSaFeglQ0M5Lud4qN2L
pa4wkE5atC4XpzV/GY5Dz6wWThVje5QjGWs9PeCaOhgRrQZZkvw0pIjCHoZkQBQbeaHVnD3eH/tY
GolGYMvrKEI56I3+ZxVpcYaN/CCFnJ56B8ONbuislVIE7bKwztuX1965MxL8+CNlTsYzteEcsGR1
HaoGA3OXz6RkO+qE7ejRtIovSzezmzmV/yqrZF0lhvh5mL277s20TJk9/gUmzwgY8SEqqr/DrD6e
B60q7q8uUZiQ8hSGJZbdbCevQKTdfVM6EwHE7klWXXIzWZXCQcKVFuOdsjXrbWpsEfz3Gw9gMXFR
NaS8G1Q3feYinvT+jrU8PzbxrDg/a7AiZ2jGmDd2SWcWZ2tGj5jS4jVpaCuuYwsXu+2owPBKEqdJ
N2OFMUPPbf+QVypZrdRDsNSGddX0pg0w5fV+brY2S1sJtAynpa0Xt7hgP6Rm7mvhoMXU2IkU4mTi
QG902cE0lMBOpmVwYsF04bU2LjqbvsUBlXlpccX2DOLnrMlPoPzFyYlnctSme+R6roDDyWuPBzqk
xrcKPEbjKy6FEEOzs0OvJoO8lUhmccEKxvXqk81DBZUbgJUd0fjbg0BuBnhGjcxfujK3L6SM2qNn
S1LKtUZURn0J23TOTurxPjNS+gs0Lg4SXDwYcnM3NJM8VToFi7OXz6FLr/LFxSoNc5ONOOfvU+8C
LakK/TiNrXEymuirGYC3TGZuERfrmrDwXES+SGGV3PJOeCLVxsLiZdjA+eOduyH3OgzLl5F3/F6f
ps7PPO+vxDxyos0ap4X5sxDJCFO6RA7R7I0IUUBwPYuPrCcwL3q8ymaE1yzOkGcj+ySVqA6rHLOP
2fjSSFRUhYl3IaM0wlkDMOp8oHn0K2OA55nBngyhYjev628YURjpMmZ9CPcXPW5VyCeM5N2EQ4e3
RFOi32nVqF8KrraDVWc0mMUvnWJt0Dr9MRpTvpjc1Ji0ung72KyYep2PeIvt1VtSuuv3Wn50QT7v
Wg6gJHtGiS+5rfekr6jv5m82cdtj+tQP2TxqRP4kGXg9vTmGkfuS/uRPnok//Qr5Jtu0vLlf962c
oucWXWbAGnnHLeCyJdr38NkfiXDSNBenuHQb+zIbBXkHjeCHJKOMed3Uz+v0maN8A/w2OVFq0jiS
T3pl24OZmopbEsV4hBMm4p3ngEspnTK6U6FH6UskaP3AO1k49pES6B5Ri+85qjlkRfJs1vN4hDtr
YG1j5Wv0iKUd5POLBnCvZ1N96hpjM4rM9R6GCM/VafxK8BKHZZN1x2bUTis35FFkCquQqoiFwwa3
DpZm0eTMEHKmPvcapea0dV5jg59RHextsWrZZbD23nKrI9KxU9wfiqipLxlNCHrsuEeCI8t9arDd
9L17bmQHI7Ut7Z00NOuQcvoOuTHvbg+hk66l+abRtHEjAmMQV7cD5GszUOTqtltQnAwDHgS3tzPo
t7janikVxcn/4Ug3tvTOynOJEwtSipncqdhV+6bdDuld7oa2pBi1NXVgzQnPi5GYS7ZYPyZA/7Iu
yhd+jPNspOJIkwbr2RSZikwvZvdu77zCTxhRPNubw8h5aw3FIiYxgKnh2ORQ2qQlHIGWOjO5DJwd
li+XsS6eRHfLuKPh5i8qZAFK5G5qbm5Tnkn1ecwCLtRBGplB8wPmaDpKL7BEHunSO+nkm2GrbGl1
btp9IyoPN7UrYEnGxt7Jc1w3njPe7IEOZqt0SLESzjdm7TC1GaEc0Yf2zJ4MEejHIPiBR8RqXzHl
/ab/Nf3KPErNMoKLLEwdtAtlBLxceJRP4eImN8tMu79OMV/M3PmTIA69jBs2gs8+x7X2q+d9Bxh8
z9sEv++ALV/S+lcWNvqNmK1rw4dOvAlhvSzrwFycx4qFEGn1klY78b7wsH43uQQPfeRiW6fJ7eIQ
7N9kWF3OGIr0wS5DY1SfyZI+2VrWHRx9GC4cnX9pU4YfLeGl4bYYozQcBkeQBXT9zlQvFa5lH2Q0
3znjjxpcOV8bOtCzi3uyEkmU2DTUc828epP2/JI3601zuOV0COtnfM1bV411avT8qzen/pOYH21Q
t2qW2VNW/Hfg4DDioFRfnIlMzohKfliShgLjkt5K7HD8dtSFx3N6ka1Jk1kBP74nW7XPoor8D6+l
YqayTlOKWsIco3qvvzdW3ARtwROhs//H1nktx60sUfaLEAFvXttbtqET+YIQJQreV8HU189Cn3Ou
JibmBcEGQJFio4GszL3X7vChIJFcJxNKZ5tAj00iEuJm9dTdjvpZlul0aMZ43dhNttXD4tXIfaBv
BeEQ1iBJynQwlhOeCcDJYSBUeDUJ1xaPXGUSGDNjo7AewaYIuj+K+mlTWMQVObgOtsOMwbADxfDv
V0lI2zr3oNXlRneAqxIe0kp9iYnnC+DpGgW+tiaQjjwE3X02PUPe9QxydBFJ/TV0o4shpFwA8beW
dcnk4BFtVJQXBP/x85T8anuQFF4eZScNx5VpFmdvUjT/S1ltat0CvKH3Fg/Dco6S5qOlM8da0db1
AHnq6yrPbg69KF93g8uA3WnZAPpZ8WClcdp47wTHTefcOaDDyHdKWE8THe6zHmdHUpuYxcQeQTSB
t+/7il4uWseFRX1HuxdATt04v9zYlJsyD7HHa7wzjxwrWcbNkanJuZ0lHrTysEFb26CnJWDUW57m
1cmhPjqZKfoyjGVMtIZ0P6II6Zs35E1X2lXV1goQy1ghuFqA9ffKlxamALGlKq23STqlC0sf411o
1/HaDUYmkSfD6qJL6atnxxyMveUOPzTXzS++CYWpN2pnCy6l3FQDCphmXoNYUhyU4fDgqak3J2fZ
OTQL9CKjBhuyUyd/K3gNR89qSQG3SuijXbPrkZjfPKMPtiYSWwob/CIDUwqv0X4lIW7qPqLAQ2KR
MB9rv8a+8S+y9z860qXSlAgeeHwj117UXuwhOri9Px1Ly2guj40lGEvamiQ8Pfjm2qyJVO93ych0
0NHDvYFYuPbCcJ0MCS1L4phMB+aDFkD8JcZjRT56f+sAvVwNsaT2rw+oaqp/NqhVJf3c/kSE68S0
MP41FJpxtMkGKLMeI5dOVdYAy1xYzmisiSnSL93grA0WbafAbTQMq/nvwe3Ks5XfhzbXjyLySCGN
5IvPXH1X5nOxbfJo0doeY0U9VBvbkxCpZLjsLKQDiXcz0Y2Mpp7f7ZbqaAgqUKA0F1vGzSs3dYO9
5yC1GFX9YbRM25riDjhfJ1K22VRCRIfRZrnqcmvAM+s8p855njZkdujveaaNgN9Q8WhPYyH7U8Ev
tNZ0757q3F3TqpPn1hnBEeIeHbYRsdPbms5Dookt9qR2a8qIgWeg6q2LCneRhBSamfKJehAB1ZEW
1ssOQ/lWBxbM/TcgcDB14g3ct03V8WejfHCWToSWtonFLh+8n7aPeBb+TbisajoPc3omTikcYl74
ZqSIx8hEeLXnGjRk9pV6TNy5EcqDNEYkLghWsVUePFv3T+Og54hJkd53OgIsK7kYTBKlrufH0KQH
NiEWduYfZLGqxmBMq8OPV5XZgp4zHZeDRFBZg3lAVvibtYu7sbG1Lzo3hnPSTuhAZ6uQMMOPPC8w
NeNaSjRGbGb0p/C8qw5v6thM5beSuG51gIBgJpzslg/RT/SSgrsribaxVkDfRh2dDIcxiYpVVxpM
QQZ4kZL54lFDbhmX6bPoVbHXA9ei5ak1AE1CzBla2YIosGlcmWT0ZP1u0INgkfd0yQkL6/Z2i8ax
Ey0uZOsblSJ1FVgHeh4kPEe4sYHcIszSQtsikWJB/InzYVlYM0sZJlfRG/15mm5ZH/XUfwiWEyY3
xP4MTzYozxM0sPktNZY2A3s6e2N2tPlrL7OoHxndDx9aTgvZaLUS5dPoroAzI6XzSUGcxu6eY15p
ZoJkrdPlHPznkiwlVr9IZFNWxGduYr9S4eF5B17kdDbtzUvHPddvp+TdHWhV5WH6kqeYUuEf5K+R
6QznNGqH7XxsEra69I3T40v9xSwWA/DElJlirdpQpk306vOfsU5fz4azw6IRCoU/oUy33KpZhwyt
uKs5x7FF2QTC6Fh1NlphrXRf+AhvRzUAsDUQ/MV6s85j5w0c06ayAy6JibTyzp11V9I704XfGHlQ
730yLVlpZ8s8v3fcPTeO8ylllt1ahs94gAkwalsSsEZJirVdgdR3nNRZyyFC3+fUMHB86+YTjoGi
gWrEJY5+0spqFxnOMdPpbyM0Z7GamHJRkCqxzRqIZX38bRbTbxzT97ZJ0h1N3C0S1Pg4Mhlc8KQH
CBLzx3IU747nzn7LFCuTDAceZK270RPSnTyr005JXg+IfuVr6Az9SvUxSyQix/CBmftyCjI0jKJa
967CFSht9aQ0uOo60YoUZde8bHeEU4FzbO0bqPZzkeg/Gy6hbWhnu0HF1inU+myXd8iVfI1ROHhv
d4Oly3sq+vrsDV1/mpz+rNI82yUGtqkpDOiNBYzk8F2LIzCWbhVNmYa7eLzY9fQeOj4dHcLqGIuU
lyTDA1DOLEnpju1yKHSdm+cxiSD/iXDy12M+fJkBUg9zqt7cmtxkpzeosAIkPkP4I2panDiGmWxx
G1bHMua+UnTjK2BpOgGFBljYqDahCe+J5CG1FEVHRnYXMS4jJ8ad/ykNahtS8+4wDeM74FWFgteJ
D9J+SpGnfaJ5qlsvvVBQ0DhR4DHRzIFdiNVT1bcVNA8HP2K0Um3+7aWpBq++FMi+NB7SKRcZ05nk
WqYO6yl/nm1x241mhKCFOSdLuisPHf8Kcb7CwoVjtQyyZwQTwLMDhc9j5hiYVp5etLwCgtsnBQp2
BhbNzNnzIJSdh7ggATVVKZ0wyhbZTOHSL/NmhZeFqWc48PdnP03xc1qVJ7qSyZp39zNKapT0GZ/w
VlhXS5kXFj/ZDfWiDTdgU+Pqog2PbTD1K1Q3PfcDkTjPbqwxxx3k0WBsc7RzzDEtOjswZyBEtHEp
dPwYXSN+uuQnhqOOcGJiiGTNCQ5+U4zwsgPFskCvThKVzkbMuV48feyD3eJQK8msWHdDnG9l37zT
pls3o/PS9iV/iyh+zhWN3Lbc6US2L8qEvgg6FaShGCojf/ga0chaJvO6HsvUU2RP16YmQ4qbPFGM
xTYxJoQiVH0nW5nl2sXytWrN4NQ1mBZ8psdoVXL9PDpk90zdh+c9Y4bmWpP2e07QQkG9IVV4lTnj
SvKD3oi/gYhotyBmXe8Qdy00Iyv1l5ZVv3ezdJAbObSrwaq3flAGz37KQD8KtbtpaJS+M/hqRMq5
wia0tev0E+LGMloHQ4axh6zJQxvZ+blPEZzlXmg9Gd04o56sH5nAUBiWlvbc5nxoEOT/GlR50co6
/t2oGb+SVJeuZFg3hEF7w1lGShu22j0sRvGce+8Ti9cn3ZiIaqcanjbK6Hsyy8afqNnyhCmoGLWF
N7DugKHqorRp9ZU9gTmprNHZA0HudzlNGVY3eXSg+/JisKo6tkk5bXEo8MOKLFwiNwhXZkW2hRFG
/QsWkWtGKy1xDfx8tHVW9QS4NuU2txk7T/I4MZM1Vpl+RapccYylnq+sgGhFK2OiFlb5mdh3gUY/
GW6s6lkDi7bf4VYOT3YavD61SWFiijJQ5pV0/4lIWrWA+o7tgAsCQ+mzbBLx5Dfa5fEqzpwDiFj6
UEjHsC9Uw8EWEhPnVGDmwlqEGsixP620P9tZ7L7YpFAfNHBFKws81WeurF1t29FbRpsRPzR25ohF
6ScQFhLmyup97KJo7/eFtk7RH1jVDzrrX6o+QVsWRkruVJmd9XBEltEX+5GcwOMoPVo3VQ+bKNB8
/GVOuTOYvm4K+l1b1jrNcoyLtVViUdGmQ6IzuI09zX6yHIBhrH6DA/nP73SjYUmZdLy50u8GrZw7
cL7vwhki5DO/0qrqF241shjRbLR1yPuMGuq88c6USe0HhtUr7E9yP+XFNzkZyVWHRVqgY/xZFzoy
hNygLaen/sUBpLA0awwiIq/p2Gej9qQ5KEjLiGGkRm8G8louPAKVgcUYfODSytonXnOnHipXgytP
WdZ+dT64ML+m9euoUBy6MPc2Xc4MNuky75A9YzCm3muxITex0hncDF9IHCqkEIG/NXpv38bAzaQf
Rzuo4bZg8MXUhq8kGA1QowqS+i2wLADEiV/gymDCGXnRmqQUc2GXQ3ZOMViAG0s2wknyTVxKi4R3
yjkT2Sar2Z6HiAZ9VNebrd378sY0jPZGGrhoJII7ogbxbFSpuyxjP3/NhmFlSyM7jDrzXrjCLLmT
3iYED6i2zE9yyIoblNXiNoipW3c2c7/CDLaiHBKSdWP9BO2ju/cYOpmT9MbKCq++ldpblY8rpDPY
clT5NaEkbnQP/s/IZVEz3T2X9YjNt8kQPrbOQI/YrJ7tYm6h4PnSCU49CBG0T7GaDVDIevPwauju
dMiocz58mydLIVRHIkEN5JHg7ZtvVfoloJL0e1xMbtfgnAuKn64zFnerzWjDCX0bZ0wZTYtYW8fs
KKQiHv+VdOG6+0Z1bJmUwD3MNgAXW6IKkGI8Eqlri8mrbJzwWZu9nwFLmECvzijMo5ieEP5YggzO
2uNl7Zjnsk0mPjlkB1JwA4hLxsWIeHOT+CmPncQJQCiyFjb0ul8+XpZoab2FV3e/rQ6JNtz130Nv
BdS1ONWifHhzmMuuEmIQELYWcFlLOwOCOcbIshxX3tHIesQo30MNObVtMHlngO/lif/q4rPYoa+t
eXRMgswCWxxc/SrN1P1GAvqbv1xOFUwEUlK24SUj4mM3VMbZw5px0SVvT2MlnEYsnjQTZJT2ty10
OrUZjW0/ttOX0HRr1F6NOBrAEV9MRvqbgtTh9eOoJtIcExZrAhsJobDXcaRLCgIzUtdct955jJlA
cHr/SS8+zdxkcO2ANSRr9zN3XfONmfrah1220pRFCEbV7fPKLPYxdvF7TjcccehYhXT8rMy6W4nq
j6RZzEu6oG2WomGYVAr+afsiAWOcUFrxP3p8WRtFfXpstEZBtmmsIN5HpqKl9t+Bx3nSDJ48p9bX
j6bJgDIPYqPEnjvW//RRyKetT9Jt9H2R8GEadcpwutrn1JQ57ZbWXGe1GS/LfvI/KTC2tTIXceRD
JVPVniWwucNdxIci7qqNG/vaG3NqhDuhIck54qWtxWj1cu8NqLW3DYsqxNlVT58iw0M+GB8d1gNW
gN7PsDU6en89UI0MHwOcucIyXQrw9jkMhHN7bIxCip2d4kgDP/nvvnZ0EbLFucZ897/zzMQrlmAP
nW0wn/c4uTPyj0RJcXyc9thvo+FHNmBfHruGxAqfQpGvE4YR//48dKXrgbER6a6jd7QpOI61cAE+
zJvkET2C9AYNV87tDWwTDFfxO5pydYBdCaJiqiAWZvF0FJ0mb1mg5M1vnScS/aZTJUsH7SBDmarK
4r1bkNmsR25/L7Lp4pfubmDyTdjn+CaYH6LzgjQjqARIEMKbjdCHTykZcx3hI5d+IGXKjntv5Y8M
5/SwFAwxTRZ+kc80VTfRNKlgFOfxfxtGJ796ZitUUMW7HBomyK2PQddNXgKhF0RCd92tTfs3IzJR
nIO1eu0bgQq+8saz0ZOb1YN2W2Io4JqsDfJ9oYHe3OY6NaZ2e2y4SdHoKJPqqXZ9PkCS2B/0l3Ty
lFhmWfSZNdmmhlvwhj8JsD9iupWhV9VniQJQ/IwVK8cqONHJ9f/ZDPPLMvP0fm7vohcrxBtP32D7
f533OPp4PeDjMMypfjFybHeynbQnmukRiwokEbhALCxcNLgXcDy5aQXZnam4vaT4ozLNcP323cn3
8u5kEOWwtXT/xz+vAtRD1AXP5WSH587OiT2uaTV3A2J96KLsFH4SqAVv7L3w4umPTLSXsLf8Q8Ev
vdKnoNzqDZ+jFu/05Z+NzgCSfEhmCXHLAtsk+QCvylovgC/26MRh5+bNYZhtJtJIWAjnoWJbPrb/
7zFAQoXBZcvJj0N/N499hJylK7cYzFUduPYrNkbhua+aNt4xPuoHFGhgECQZcrBKcNF2nbOb68On
HL2gjpKJLwWwlHPefoHIy58mo6T77+MlgtE52xAMTrB0DdaaBstUZeGLWdIY6g3bPMQWbdJxMObW
Kk9ln99xNKSJgCKPoEpFYuf2qFGIZvxtFWjAw4r4QWKwKRI6a9UGoUNbQbJO7HTNPBiSED2W4MO+
igGTqCG8RdHPyhum73RQZEnpv4Ih6U8jP0DzOv9eBZF/T2yiUwpVcFU7gjodQssqk55xDjtSBMJm
U+okxSymZMzRSBMOMuGm/ucl6S9+jlQSv7K9aC2Bsd7I6Ia3SL/6XreXfAiLZ9cjchMJ0QXdn0MI
WRVzodn151Q5R62Ns2szf7Yqyrld3IPtIyW9u7ktWZyaGr2dnJ84QLKw8NcYLkZjm9Gg3Sj7ubS6
8MsnkmpZMNC5eAmu4Zi0y8tjM0Rtc3GrAj+TmAV/iIwuWU6rjsHC7HFt1QkF0rDAQFShKbK7a9Ol
/m4ABGmO9bsgfvV9Qte5cXMXSECj3aqK304fQNJ1Zlb/KMtAAkqD95458qXUjfpcJsTj4E9ZTNnW
Y31H76Qv3kxHthurx6KHzvVDKQdbuXbNMp8GLlf5nfauBnZNgpnSd3WfBTBuO/nWlnDqraj9gTyM
tZ7JFNYwxMvY1/NdGEG9QMXMIuo7DFNJfzgVzP0Z7cHJjN78urmWNAaWo1uDohDOPvRrsYYb0p9U
iysGk+8W5wbg9AAFWuhE37YbvpPLQ75VCe4nG4f+eSAoDGbheho65pE5awZlD6TNdh4hTDMokT7+
pSiLP2bTji/E+pm16rYTI5JFJgYCOqriYGpkmrDgrBdESAVr1/5wfUs7Wl7wpx9xaji595twvXKf
5i6FoOvCLPXpR8qptUEI2H80OjK/m+bNcrvs0IQlSfR69cw8Qm4nrWOsr6fFAV6LSdGKrdoZGHaG
UUzHOap/AmWLOz/7IhyQomugwZPi17tpJUp2DZPsV5OZH6Wt289FJ5I5poe1KgguJBa0swqyxRXl
6TQh9sBnR7sDqf3Vx+a5KRHmrCc3qn4QDv/kWmXIR9zroElGZMtJNe07qfKbrDR36xXZKzEB2fnv
hmZEdiazcM8DnpZ7arv9gYbcmhmVdyNsT1yyKKPT74q3ydMLyF0TGdrzS81ElWE5rrY0YiHeyFuO
toiXnnSUvSbwtVNt2a/88fr7Y2PkDoaSiH5QVtthDtwBtZfVdpfHUefS1SP6mhg14HJEm7HIGVvv
sVVbdGOHah0Y3bTHWeWe+Gaxa8g8B8Xgn8N2/HfzeNkAWBNq4gFoIwTripy3vCDt1dY2TWMJYBiD
uW6x42+lK8dzk+rxjgnc52PwHqgQnKdnmxH9I3xnZlQwD5w3TYz6emE97Ozza9cg1MTFV/A4KtFx
LVynT07t8O2WT0kZ5RcWy9C4BNGOPbrufYTWjbl6P9ALmGnirmkeHpv8f19NxCLAUJtvoYwS/z08
NYiK1NBla33+wf5Adu1Yb9M+kxsWJCzASFpGvVtrh3Te0D7VdrXr0UJ37CMINnqouCiqtS/wZWmB
KmDllfYJwm1hnxlzUT41H4E5rkvU1TsSvIhwi6ZonQmmajlJ1Dvujfcut/Rj1w7PU9oZmA66AONb
SE7RhL3ePOL28166NFjh25FAQmg6kF++gnJ1ZvV4GbGNnvSI8MSsj9sVvR/v7GJndMhq/Ig2UY2k
TqFh/aCL0vLvasitgwj0DiIYGQs0EKQ1x2H07FfpqRVgfyOS6NGJedOarFt/pbl3XKkjbtSzrnvj
iql8d+ks81eGvfwQdBq3wzwiuLgAdOKYEeVkhPzMkyxSMlxbyIicP72COC4Ql0SKtclk+18yaYx1
P0l3retWuNEslxiiRLjboa9tHphau+xal26yRAg1TZmze4ToJa1yl4agZ20X0IurCoEbj/vXEMqg
NGvWODI4Y3VYpl2anUkGAngQ2s0/Gy3tt1ZC3CMa2fYigolx6ewa4Ff9plD/ETFKn9MujWVYM5GJ
5mAjDP0UKQbjQDfxxiOy/fFopNOqBVLLBMVXb2aCMdihANgi+vO2gxXhdJuWiHtQZHQgMDA3YqEC
SErgC9CTE0AysgwYItI43pPDTJwaA+lFH/S4Xk0NTy0zRqbO3s2dO4L2vOkbnl5kI9Z5FV4fG2GH
4RW1D74IaFVxNy01wM6okFCJzih0JtvoVVs4A5OHwIksrNBJgtcIWJTJO3wYgbgzs3GuQCSKkxkE
2j6ji7MwB3P4tDsL3myhn9PB9K9Dgs3Z08Jn2mzNQdOY/pa5ZiN2iyF3Re5J9i3SSNNUL5YYlkIz
w5ciq3FnQTWf3FZeiwmMejyxCkRgSZ5e/DOqtfDJA1/4VMTIY/3KmrmsU3sD5KowzCUm8KsUn5Y/
v9ZScmASW7txJX+Hnk0rKTe8SzNSeDRSpQeYQIcWH2tmN+nPqNWqZRxH41aQqbqJlC6eqtxtKMGV
OJEFiUHFGfSzQNv6Wpjt2nYn88dIo283xmVJnGhu/khrxmZz5/nJdQm7ixPzQFis9UMi8dvadnv3
eFZfYFTjOw7H3eAHFmO4gnSB1HHXoDO0hYn48Gkc7S2/vfwmfeaZK7PfKLwUGf2KyNhCiTWurmaQ
mVrvHR/J6uMF3AciWdrk2utfGeEYn5rNYAUcGqYqY/wVW4yMTRsV68h661eSeDswbu4PU1btWqGc
OqqyDPeiAQbd+TXhECiyDlgeCQ31h5azx/qJW0/3z1hIM4aNiJnnIk6rtzYg51tK0ulNNbjxNNjT
+8fLxwFpRl9BHZL+OZ/22NXJ9mRB0jk/znrsxxGxjCdTXB670OMXN69eGjKgQ69ZWEDibCs7gmeJ
ynOGrV/5xHOUwaGGgG+sHkcKHCvUiXN6WUNb1Hck6Y2Orm2EFRrnvOnU1s1ch1sfFvr5YjqWiR3u
1BeMpfDwGHfJxIyP/XzDDGRDZ4bskcGF5Mnebt4EmKrWRgUwZn719+y/32yLs+pHe9mFk0LUZZT7
uFaoNAY4BSMNpx92Xj2NWVt8p5l2Rqsl7o2bYg8BRXVI/OQRjGYTSGAa5lb6oYT7z9MhgXdOdKXg
WVprL9GkOwyMkExZPU06TAZmy5MZvOIpCaxbMU9FJ/DZGx1LAbzaCu1XEt4o6rt92y89C32MY0fN
ESFyfx6IAjt3VmAQOk9kKE8Bf8EIulphpDLXo8NCgiqVOTjcMd1lWdiTQTJ2OGTVvKnQrx4ITb6M
ZoxEqNO2yey+RQEzX3o0vRKmUriNUCYMo3UeZnV4PHtwdT+xPwayH6BveVzjcfqqzIkVSx2hJGCY
TsYSeXoYlYUaS5pxJIj2OG9PU3ABEzi+OMZtUKzfwxziAgUFD5QJ2mI8fipFxq7vdSTSlMWtBmxw
K1x/7yBV2Gd8Go8aKrojQ/N603aYtAdjjG5BmW/MyodNDk91pdX9TfX0nboGiTR/jSwqnGWtqumc
+sZv4P77ys7NW96M5o1YOeOAZ/HblzPhqa+YeXl5fyhCwNh5quTep0mLG6+95VHp77pGijOFZ7X1
+qpYhl757RXxybbtkWA1qFvKHwlXA20SVurolcazZTMFyAdQK80YnFRiwZ3CY7I3y5COYc+UjFS2
JXIXgrXm2RZxqeeorcddQ8AB1JvBW2NjR+3FZX3yQ/vgErKyCXsBRdsx8tNjA501Qc/dmKemUO/a
WLYrfgdKQMd2dgzyXlnAG9uuTbJlkfntqzt0A23saIdU0HtCjcEm6F5UlhmQgNj1dz9NhXYjwEgv
wsdp8+bvKa114WrQztwdqnXV1dlSdiFyDUOFztECi8sMX6sxkIEQXbbpS4Nd8rmaN77DjEIboHx4
5aA9KwWBv9YActrVEO0QExBfRn7T0Qpg4qRTXXCbx4Qmui7cVgx7f1AvJN70EQdUYfNF0TcuQGBW
CKrGoEkKfH0MEeYmDB3ruJ+OWNm/hrkly0+Rdwwc9XJKdgaCoqOl01fKPNdbD61VPAu7fgIhlj7V
qCmfK1IrUAMye0xQw6CnU94GEXt2sg1dW9s9mISkGPKLzirB5p7HsCU3CZR0keZfrCwD2FM1aXRq
p3Yrxjy/PA48Nh5NukXkmdrVLtPVRP7SmPDRSfNB31E/swIsq/CQtI2G2LfbeRGPCuJHftNw+Rri
VmytOvoqRMOsAQzaqqdJviz0GrlHkyaLvrGa6+Ak09Zpp+HIPVqDah38oY0DIsiXW5wnKDon63cD
dBeyALGp3kTjuol6724SjRSY6bMCqvqca1yeUmL6GeeXfT3LqRDnPw6ykliXTq1u7lguiXgf76S2
oqLIxAdWOeesZm9wTf6dmhn93BqxrTeodOLS+4NTtyO+xPlTKu1uRCCJlXSQmzhVg6+cqGqv5Kq3
Cvg/i28rNZ2zXnQnK6mNA/JSh+Zm91VnF4Pc0d3jXv7YsIzP0drPOgg/4vOd+c02SwDA6clo74oE
yxZceJwmjiNeefPlurVm2WmYuOsmwyeTukRWlRoSMslsbpPBFZqSteZpE8Ft5fhO8wEgO901B/eJ
kzlX4q+dq5MWf+jwBXt3fvXYLwxoLkQe1fBBOe1xoE+BysjMa0Dvdjmlg4YHIxME9xT2cOVPpHqi
xdpS+3ZYnz9zNT/kq+txNKNfSIReUj8Sr3RFra1SpNXoSpf4AIMPALmckGhfE47850CJaTeVutwS
7wywAsGQDS2xA5w5JSdYNbQhiQJOcYil3PnmI2XDwxaCf0dryHvLMjemr8GmR8i4MwMG0Y+XaNVK
8FoJsKugQHrLuuOoO8WIQxKSACbcuXxlo7zpva3z4dCG9hTQ9SFlWQKbWtaZdFcV9FbsmtDU0ho2
k9vjh5jG0j2JWF5SUwQ3S5j+zeHeSc9sjNa60DHENkFw4JexMUM/djw2VVUQtWKF5tzw+++sv4cf
3/T/PYxPFgBlrNNpjliGk/Gxd+pYnPukj/GLmuWdODKFT6eReyGBA2ZMVPcynggHFuhi26Ipz96Y
nDzljfe0mbnawCIKNX0TdXs0gqi6jbnlnI2QlTTmmeGdhOcSBm6WbB4v4Utqi5hB/OnxknQqbIlO
/yIch+pfS5kI8k2mLPq9OYT0bRDlnIxs/NNUlnkyJmHyVLDsTU1C+YLREPltj51/N39PpOgnbEzZ
zfL/PTGvufTR2IAprXXUahrdclRg2rsWZS2NWzvbMsrW3uH9/OlzoIWTGv2XjDUidZwGuZiRXR1o
8bYt/QE2mZ5OC2zA4zm2EuI3JnF8HMCgiDXsccr/vioUcOj/nRHIecmkg+gazFZ/qlRkgKBMnwcH
taMnRtdFmJi4exlaN496+Z8zHuc+XrZGTTyDD4YkteSvyVPGBRHov5sCaAiFpqvv/h7Q51PmJQsy
w5SE5f++gfl7fHYI3fm76/EPTSwsdt58gx+KxkH5ooNR9qvmZEShwwCWps/jZR947At4fNH2J3Ro
Un67DtGJo0nKkpVTiOFDDsigUz8YIfXl+a3q/K/H/rQuXBpURIBlKFqOqTXU/76pKr4NddfuHu+u
JQQ+mNIqeM/NJtqCgwkO8G+182PToXo5kye5900x/LP/sQvUu3auA6EONMQOZZDWV7xX9dUl2/IJ
luLSHoXihuUKgKdFYG2Ei6d3gcA8PoVFcioZ8V3/fpvtGEBL+6ncPf6VfzYN7UQ/b/edbqwKcShY
677iCBmRrnRLZdYa+QZjcpc1kPr5GCN64wqB//w4puApXEYpXh/H9JDftzTk9+PYpCOa0VXXLB4v
B4Y/ExXRAcOtOhbz5vEV7T9rjXYyR4z634FkQKc+q/FoPPn5XjWWvwb6YX/O6TSxUOWP0mYGJyHJ
bx77U3UJKTM/rHh6LUPD3BPFUp+1ABVLwi1gNza6uyz2xRQNb6M5bXtmI3RYaxRdqfmVw73TG8Q/
/DT3YPSo2T1V+s8AP6BRT4RwTokDoYPm7jucL0IX5q+GeV9iY7LNkgm2dvtR6/XdCQL/xW5C/+KT
iK63LbdAV6+2BtOZa4qudj2W5NtVpWqulGFY31WrX9px/9gjcrPFAxJJ/DEhUakCaBm1Z3h3enrV
tBDbq65QEssojZ6ifGKJNkTuEZyUsS8Tw90DOKF95nTkX9auOohhVNCs/vsqGQtr20EcmK00wwUm
hXnIWjShdTDJN8RvLwH0DOS1aBzM11Th6kk9Rppz1fbYtHwMJjKC907YpkfoAOlRKJ4xKcbONXIo
f+VNeYhdPXZZRkbVEtX6TpO9fa97Bcd9gpQbVd60RJ0zz5sLddJzUjUsyFinhvjGiDlsYzREB0l5
e2wgstH3J+SnM/WtPeH2iZClhmXSU6yQawjMHfIHQ9YmgJUHgqJ5K+wn5inRfiL7z06z5pR7E+AF
8Jl7peWffeLkO7Q0wwmqK0p0Q3/v9Sa4NSELoZhCARnwcHFwVV76cIqOXVw8FeRNgPcCQ1POtdYo
43pVCtbBoHUREVQFS6VDhWoWTaHXHrsRuuSiBNO5KUmR5yL1r67vNVtpA3MPQUJu/YTJEsDyz8RX
v1Vo3HQxtvSVMIaYSabjIBfGZgTtas1LFvSQ7TrAFctHhQd/UhQnJlDmBpBaBnoExI4SDe2RUpxU
35MF4Xxnqr/4YTePprA8Y+HS9/5A79BmmrsOEcWs6NQD/yI5d09ICvJC+/+QdV5Lrirbtv0iIoDE
vsq7ksqb+UJMi08Sk7ivvw3NffZase+LQphSqShM5hi9t85EVJU2mNlcyse4SW2yBNwEz4sWawrV
9RslJedU4ihd2bmn3nC+XHHw/JK1vmkHeGeFKXvrWJgLQyddY4IYkKZZzboOIA0xt60eoqm3zmbk
ZI8u4N1LHLrkk3mm9S3CiiYw8X4uSgvwCfW8gzPjfRDUcuym0r0tJ9r7QFdeJ2X3rKdYvk+QTUtT
vjXFXL0WfNJ9reF1A97/9nT/iXqgWmTiqb1va2Vpol9FVfb34wY90E1Jatoey+c1w4y+puioqS+/
zNCPuT0wOEuCY08eJ4XnzoxudcmJHqQuISFjFN7QxaL6WF6o4V0GkMHn+/r7vlPiQZtSzct9r3/W
8y7eODkH6H82lF6/hWpbPNzX/91YWODOq/pPM8sD3rEdXp3qIakW1ke0zNnvy3hv4j3SZnQiGFkI
yZMb2+rsfamwzkmvlqQBx/95YRhWn0xveLqvn3ur/LtR8mSizZSuq9L1ndX9B+67iBDoXKqth/sq
t6W6xExzo/qUGGe/f6VIAIw1j8ethyUXUHVc3cxRg0mksdfu3TQ/C8JXE8d6t9rWPEbTCJPVrNuT
7TpPNkrZYxktAZoVwmBPM/BK6HutHGYAO8eA4WtXi0Ejb8CbW/qHF3SMKkt8JEs9GDIAYyXw8nST
jDg+/e1H1O41mqz+0kb1sHjWfU514lyaDK1rGFrW6smkUXTonHgpdzfOJ3dOTz7OTSnPrSbNcyPp
xCKW1XLno0VDk6FNWhFpPCGJkwVcYFIYBcD0V5s/aa/Q9lESy6LX1A6Z9QwUYO6LWJDUVQXDcsq8
6SlKn8dqIFjC6Z50i83MCIX6XfWPjimTQzcoBRyLNinIu/xVl5+IksSrDl8ryihkEJqbQnTfg6kf
38um3P7VRi+qZm00pDGkKlyl0y/IgCWpinLYzMw1LpJM1G2bgCaLiEZAkYtawQ9Kpiy8YZZgHEQz
PsZBc0l6yzo4DamWSS3QEZrHuGitZ7RyCm8iwa52HJdE3JpfQNHdF7+ytgqiLQQo7xbl8pvnEyM4
hKhOrHEonpzQL54gmKwYRfTHdkn6EyWE1nL8JHEtP+LKUSD7wnQbyPGMG3edVVZwqru43Q2jDSoX
sTMGOkAgTkrfuxuhSEsE2z0ipAZvy1vF4Goz0/AIKxxUSQ+RzuHobdDP9E/EX9KI9GNo78Nyo9Zj
gQ+JlMkodH/EGqxxB2PtqE07/WwLtaebHL+KAXhoa7g/yykR+37IU2qgfXRulhcvKP7zUiZk/5je
Jch0dJnH3D5Ig6Rq+t0UQFxVX+rAiEnG7Js9ZV1iJfB3Im4oNJEKrt5ZbWKf/ZR0uqHGyxc4/nBC
evcns9LTmHtMuwXJ1ChO+y89+u+JbBVJsP1T5TKoA876Dt+x/wjLuDimHSreUXbkuRF3hnLSCOE6
QlalndU8TFkDK6FHit5aE3AgclofMtEQ5CLbg5nji+mW+TeqJNp7VRbthYNjl9lzt29jXZ+NKTlj
8xQHSnsoBKdk2yppASzml5pW+UwDo0Qrg18cZo3xEo/c6UWUJBRbgoyxW9YDmaGwixpoKyUJqH2G
WTEkdXcbFHW2k3L0IMiN0OaSErVX+IaoThIZMla7j8GhSuFBkWgbI7plPbFgHL0jkUgEeTj2q5hL
zgPDjKGhYbqI8G4emiIe1pmJM3p2Ga4olV7M5SXr0UyYKfKyPkSryUvYNzAa8onQjrllJt/iIuOP
20rBcJskqYXdmQx7Q2YcGj8HaOB5/cr1sVTvCyNqr8bozK/MetbhMlVXef69T2PjmNniLYXi/VzR
7YdsZGs3Oy/jyDxI3uiPVbiVIu+rrfSetuBeQct17Ki43l/mjqFFqug06mkLxUs/GlVF3y+jsE7N
FvANqnn8JsamHBl84gQ2dyBk/Es50d7UYog+yhc8gN7VApm/yhwLK4aVb+z0y5s+sqAjtdBsqt0M
Znigk3Ss5oYQgN665V784AxhvO9Tx1y3hZ1fweSA4O7NYz2m5Q5U04XhHyp9T+0ngkz2Oox/+gz0
oYShQW5pZW656Vc7nU42PhgXxwwpik0yIM2mD76njHJgcOo4dX7sYyynoUBBEqLLjQmVE5UIAbFi
g5fi6Bj90a0krqU+QwpQBJ+Gk5pn0/a4baGigsbbbQZkKuu055Iz8CrskohKmde0Jayl2rROZjpc
86jOb1XovZlkx+6ELA8zkotDT70Cnh7K/9lNkOUH/m7BnlXEoFx6q7omjQ6W4MR679N3RwzfGcSj
mACMM5DlTcy8lVGEoZs/NSHwGCycXVOhNKsbEx/JHJkgLqNtvpQjBwXzDpHq56xzsZ6iAh4Kx3lt
+aTfOTXJy0SJQkCOjvRM/IOz1COdMJ8OPn3LlZSxunlanKl5oOMe30U8GieknP7GI+z3YgzOm2US
M+wvVhraGNclmCdHoWG0pt5YdUCxuyP9t0QJtSV4djJoUo6Z9W1KQnenraE5Tdy4PO6+RDb4ejNh
IVnXXEmiMxXqWJtwBbIp9n6dbwUj0UvuJH9Gyvc7P1fBmYYiN2Rncpf8LqUbrlbbsf1DmnyNOBLw
XHhr1SfxpteleywDUJ+tl9l7qZheT434HuM4Ot8BBpOwjzw3fdAEJfme0cQMiAFu0Ui67F5fM2/K
s3O4mGLMGLa5991Lg29dP/2sXbC+oJ2TIqC2ngCaoMdE/mq3JE+o1N+kXkzeBP8vsk6yr3HOr9J0
knVBPfFia7yQnZfTAOwGRKI1XWzdeAc8wyhq+uCpJqvvlJRRs6uDMjuMBYHxcGOIleAm1RkxZkD7
rG2VPBtOBD9dwza3LUEsmh28NFVaf9SYptaDjtH8WMK4VGnxNWifFoXp34IUxXBLGv211i2SUcMg
Oowra113gbz6aQduSvnUOHCUJSn1H3SZdG6TEltiaW9tg9lZSJAsd2N8gX1BFEqJMoY+5+zrd6ri
tKFln0AW6o69K5KPIhXqggOQ4AyDJ33Qey45PqT3NLG5KCfmimuS5mCl++GAoBAbTOb3Vx96C50K
9/uQqvlcg2iH4PnoxNNJlw1qPscOQGC/RBZUJSKqSNeMQQZZQ3QZq4B7zKz6D1EulhejGM7RlAP0
sfrg2CZfOTAnG6otck6vATluPg/ItLKCw2qqAs2dS3ULVy5qidaOLsPM45vQ8yOacBszAlHdKFly
Da4ebnVLCneEEN/CMaAWIjDRnokA9JmVD5lPDIfWRQO9q1l7aK5ooYF7QC0nTyId10UL58yKUZDU
M63zKaVq0M0Xf8qfo4r4IBcK3bpxso9QvCC7K7a9GCSoudQ9w0MPT21qPoDbz/eSFvVt8DOOsmgo
rvWxgIzcF5KKNDGGbp1HW8dOHju7Nr7Tr32wU9l9gHfJgSi6GDAooNPZAjTfCO4eIIU8E7wIyRWw
arddkO/DmH8ej6R3TK0RsCUa8J1s9obX3+xuNk6GCvZmqMKNrAq6S4wBVskAyKEyEjriCqFol0bG
W26qaD2CDH/ubMsiRglfb6Bcd98SrTwTwrCKFKzh3GOsD7sYnZHb/XEcA/drk/QEH1nb0gjwPsUo
ZusEgbU5nygwQLGrGs2gL4DeaWFoMSC4f2WFdea27rzkOCjwD0ebybQfUsMFtRDO9O1bGhBWWwLY
if7UDmBanTmvRu2REziM9XttRrgi++CFkDxu/OPWxWPwQuxu/xjS+6jzonsx7VYzIAL7LZbpfxm6
5R4OKCSDY+bmpI2WBq2fulgbfmbugqKfn9RMCmReJ0y+gMk9AfKRtwSqXdNgFJ09tzuI3h2fZ6Oy
CPJ8gLZGV9HPQfwvSrP1fSOjXn8b29G4jqy4uShjhCMJHo+Gl0UpHZlWbX7ptBoufDBKgT8wQxLa
lb8zahmCduaOxoBYExSOWHR0fivSMFe9zoIVx6R5Kn2Z7Mwe+nrghY8+95/3oUkQDYTofgyRvnd9
Pl94CHWr+2JlZDgo4gD5OoE8QhJl4TVDfQuSPjxTBT8nbTkewJCWCGe8+S1uRXTQGL3XcxPPb61L
A9Y1SXHvvpJlUJ6SHp12HVQNSfV9plZP6XZpvBNwk5bR9DojZwJ1JYHXP6ghRjWEbNx24j9MmygK
MR88+BKf7Rjacg3whwwHDFekKMj42QT62w2ZdS0zAn8mqDIQm9onq8x9JBQNw/s0829WhARlRvVy
II63v6WzQaWjt5rPiQYusWP1H2zY63b0u58wDyycePPwkqdBu0u9gFS7Lo721PHVimurf5IBwZo0
O76rLHikhe0xjB2fE1H7L4bOi7P6a1xN/G86RswWJuObHVmgxwmS39ainL5wJK3M9DURSXVFogw3
H2GQvS1g1I6JTfQ2Tux9kPEMojpvreZFsKJRG0cxyZf4NMEVqauVN3/SoPL2xWgBGJ48Akwb/yUs
6k/gEcVDjtX7JXCKbFdLLM73jUNpEGVkOLf7/glF911pEg5FxT68BI0eUfRpvXEyiXJ9WdehYYH1
uSzTPwwvYabxB9fez/vWf9bf31HtZedprq2LBXv7vx9yf2fYbrED3YDaUsQSuMT/vYT/fXdfF0QS
sc79rUHeU+uAwf2fXUxblCRXq/98im255CzTXCSVDppRFamXDNfvhqwJ4dAATYOdTS7GX5U2ogFv
NwOn2ozu1FzsmskrxTX6K1H0qwwZGK5AOgdHqeRLqywKrKrwHxxICFseaPrV1ggtgF52PwTAGQuh
QrwC50Z9TWU/k9kCEE5tlRLXkG+7Hm1OlhTlsY4o6DZjOBOUAmpSII59I7GEOBevHX+2trX5+0lt
Yh5yNRkwL8mZLNwuffWVoHDAjO+h5gF/LAu3ORhl2pHhbNCdiYbmvYWLuOKytX8VeqluOnwnnwR3
xgfhNzxrOOSh0TwEPnSxScJ4hZ96He0oOBim5539Rv1mvuihmpqHle798EPM2Q+mSFRZPXEuDYwg
EcbDVTW45uW+SFtk8cZU88N90U3KbxSuoZc7dYOLHh7OxKW8ARln/bCdX4SkEynQfO+wSW2U0f1g
2A9RE14VXoD4WNZOuM5KdOp9W7y3/Dueelke70uxarsb1Z63+1JidxJxTkwfMI+Ylvlmumdmwhmm
3iTm/JNDShjuI3TOVlO/wLKAEd2etYrzb5gzOfl6OKeMBjeWBWgC8Lh61m3QnkXl/GjniAz4/Kga
r1uZrhs8j/G8dJEBexbU/p90X6ZrfBCfZVZpCOmYd+D6wdjHqLMdsVNwlQXjfhwCTlxdiSfus79D
T9gnoUgFXUeO3idUVq73jXFUF09ztL0v3F+U9ZXRUVnPnW++xX2jVykOcd/rD4F0mRBEXrrToFJe
YXdQB4s6dQRkKF+rhkKSbZsgK5etY+TW16QHU7As3VdJan420/hsiAdoAwWVpdrH2vLfFwCpFDWi
9FCTfrca8O8+FAlE6YhKBXXaxz5sMTbRnFyTS6Fv4r8vnkOaM2L1bOsNtqaWSXf3vpUIBYZFTu5v
/1l3fzcT0kk+CyW6+35OM+6KhdYa3QWtsTDgiHl6axeR89cbM2cy3xHpR/TnaHAD67HInT3wwXen
zN910M8fgh5R730dXemIqbDOGpzYtKiymCAJSyG1yyjOasq0b+iJiyfTDg8zKuK3durcZwgHMPLY
FhTt8JoivVs2YbnVb1RyR5HNr/c1Pv8ikS2nx7Kpor5U+mP1dN/mdeEth9N0oxJtoM70x20kQ/NC
JiUMtLBjVLQsUtF6D8Ns6S1ZG4A14kLaT3m7m0s6ry5vIhy/ah3Vx/sqb9IOjMKWAN+2R+J33/nv
yplu6SYycUXc93QtOT+kMxXeLLdvwiBcClI/CRPKtW5ev0x0bRoJFF1MDGZuxfJ9U6XtvZ21LZhz
/8sKbUJv/PrJywgKnQEjlANyzvuqwOv7K6ya7X0pw7uIWlQ51woFfjMO6pamRfdZXySBRBvUItCK
y6TBdMS5H8zdJw3tLUbE4Nw0dv/k3KwhV4dxkLgOAjP/KBwmn/w1ZAVTHFpVkA7KAt9TlxQmvT0/
2fWNGSEiIprJi8kcDE0LX0dux4+pwU3flg6qVbSB4Rg1R8HAGfAaVehQ9ae5cjm1RZsdnWnJnQzT
75q8oMMIZw0llkLtSiGfxEKsUHPMULqXJ5/BWF56xh5RK6wmnMht89hhpQ06DnTQtcG6bYse8BTp
rzYxYJTRrY2rpdrHJIjBleQRRAPuIVOpcSpyCf7Saw/SylHszC9kFXwhMqn3UvNklJUzXmvsJptq
wlQ1OQJkvEHIJzlNcZY3T61Av1FZjIWbznkoB/lJJxxfChIjAmQLmNfm71I6sE8dEh5GaRJt4JYE
6Va9ezGC8kuWDnD5qBk2sHvbDdrXlRopT7TWiJZmZHzsjw73nC4Xx1oV5k1F5JQnZAdNQbpWpuiZ
qk/9M234w4RUznDNR6QgDaHcEchvhbqIqCDUPCO/FVmvDxPDqMnM4WQY0O5+xE3/q8GHcZB0R3aT
GLehHqZrK5/GDsF/IlHdmm36kHoo6R1z6dlVPtr5wAFa75KqGfba2xMPSFbjojuiB/QI368h0sJ9
Xgo00hb0M2N7VZN1hTcoUle30tkmJCCjG3haGgPlBI2rf6Utd7jOPaHbTVM8icp9DarWfgrzeN5G
ncQvYrcQotGPrxuJP5I8N4q2/isnzj7rhqvdIBFivoVEJiCQbrD+LKjBQ2LGqFqVSft9yPde5X/D
e1Bsen8+5tVv1HLwn3JLvMhIntKaNv39hYl+BN2wW/7TSp9pR0MWFs/TwchidyOMFEaHiN8GBvBH
V9evPrttw7z3D0ZrvdUZwcyjksFl9qbfVmEwXZsivFfZq2MxbGZy8L0MG9QIZIWjv1B6UXRDWQSC
FlDDVHWYrYkwM7dQaOgrMhAYvRCh69DOhymdH9qBQG3UAn9o4bpIgiba5BTc8NfzEBWULQaRbcOI
KoY7l8k59o3vOq6nM7pvcQ2Ax1HmSkuCYrLiEKUAs6jHmrcR8sw6HMi6nUkOCnhK31xD1vtKWj8c
u59wvWeA8Afo0mXhb8hBe5uHRB0bO9VPnA3jZVbeNYIS96iq6aee6x9avtk8JM73lz4KvuLZ/2E6
6gX1Aei2tM7XnRjMXdK3FbaA5L1MsgffG2HqE4OwSUEtrejELHmbw9mLgxLyAdaqhLmfaLGzEBj5
n5dZmvMqbxNrMxhUa2n0cTFlc4IiwfZXpt096HlJxiDKjRC5kWx23F7h7BNY22+ZkawxJwO1Dgby
5L125RJNBlCzxUJAbM4pm+OZaQFq04xqGsMlnoDYCxJ0rNRPwFRiNn8rHQFxOio//JTSauXQ/imx
WxwxW2cHpDkBEzbuZlQp88ciJQJBWziDQmg/dJr9NUEokFmAdI+ZtxtjzT3LMKtdjEf1MjTEA8jG
PlU17a/YEQ9J16aHiCcLUGM8c11K9jVAT+Cz1+ozxqdw8QMAfSrIXwfhm2uY98/JpJNtz78Aj9WG
aMoZ7DXNAQqLpFq7PU3oqZnxM47pieKyWqtsYObQuu8hKMVviZreJsp0G9uOX6NFiA3ijVCQcDbB
wOC83Jg12F+jyegj2wPoxCZ/Nwn8TTRHd8JSlPqPRCHtHJOQGuGqIwWX7rUUyISaTBKrOKeIpUMs
8yY078TC+aeF6mCptGfTM5j5R/dkVXDBunN4bEsgkoy2n/Wc/BbaSo6Z8j9qLW8UDNcS9M8jclli
w7SwyIWIE2jPJZZQGKqmLfNjVRDW4ZHWdbSImmYMSpBUFqlPn0c+RpJPGwefQ/5D0AOorXO/JxF0
MK/m8tLODzyXy4XFk4EzsxFlWlR2J2FSyE+81Qxn7gyq4uxB/toycSMDG0DxaV7C+CLfX9MK4DnI
fQRisACqpL/zbDndexwj+UrrYRwaOLm+he0Kd4rUOMnMEuVFihllNFsaYVEHrXgBDI2KtmcpyGxN
aMg/wo7ayMxwLwmynF1k5L8Nh2QNcyph6xKOBEU52QCVeJ1V+Zu/zT15Yfgad5QG4gpnPi3O4JrX
0KQrVzPWyz3v03NGCGfWr0pYOJ50vDGyrth5NfdcElH2kihnQJkzFVWHrmrfINoZxBic7y9lGl4G
z28vXPRwozACnbLSelOFXV3DkqfY0BJZMEzGoW/qTz+LnlVqbhEE0q9mnIfGocKShYXCH0lGtIBU
L27QfpWFc3ri0am2iyx6h+q9fUMoWO6srId3Civ+pWiTbE1ZxscbBnu0x5DNeVZhhGo0aT9uB/6O
Vk7rn4C+EEgTCBP9e/dnIByWY10ZjEAE5xvM5FPRUKfEn6n3NZK029KXYli2GaITUcK0xbH3FWqZ
c7YpmDSB8n6yKJNPVXmgMbjVgTdv7SY7WNiBKX/BSvM8Yk+ckIGx7VN17KD2plEEEt76chLA6kGm
GE+UzBblMyeZ94vMVdKLU9yonauIIq+B5gmPQ28qZmGdx5DUQZzxXQXq1cuBuuMkXSWYE35aSYYd
a6i+41Yz6d0M+dMEUWPFRTrAgOPl/q4gPhgtb/+C7GBee3U2cLhG8xT68HbdH34j3XPvms6Zqsx3
x8WpyWz8T+fShlKWOMDICFdwN3o8Zskf054doln0BHDbdc/IaaIVOBcmpg2AHXnHU2v4TxHZcxTZ
wy0nt3qyPChBdYk4UnCzyWf7QavAwsOBEKEnx2wvsQyYJlDDfmQW7EwflZO91Hm+HEo0QkVv56cu
0zCOQIRQuLMmzs8ar2ANlYtkqnWeCOfSDUV/Lmt0VLqQ1TdRVI8ObfYjNYB4GwEsOd9fqK6m5yxs
swM5vo8JpbUX7IbVi0y6dYPd+um+BDkaCy0kou190eUspFBlu7syE+O5CLvxnC/vMFRCaRvSm5dk
P8ifj3c2wyqENvMxGZdQ48y1V15NuZKrgN6tx4xg1DGMFdqv4G4ggq5S1BLMz6fmfbhoTq534s/8
51wtRHujee8B0d/wqbzddwEJWZ5aqnOruvBf/Nk9DfANHx3K6RdXt9eorR/KKbCeWnM8AbvEdy5j
/VWEEbds+ihpVTbnMlG0H5f1rjJovEMoulHGfylGOuSd7dfbVGu0rqblPsZd7T4ahI5YjfwS0x44
0vRBKd55ICIEL55qgn2l0d5UBfHZmU37MO1sA2Nsk988n5o2/jJiTofyJu1gvpZpH786Ie0DLx+C
ncmVVgCn81sTOmE36SuGE6JrmqH/AUESYHE7UHHzR4L9SJqJJt86wCr7FVbZ/DAG8zdpus5rtoxP
G8rTaRvGPVI3AlH93HhUDdmfpQBfGRhcJWU/Jbuwc9GLyex1VCEO6aLujvbop6/0p9KDsupwfd/q
hJF306jT7hubsk9fJ0bsIVO7K+weRdfUCbg+hkeNCOu3R7pEZlJ1Mw2gF1SqX2D/O+s4obXX+umL
MEWzMaaEJJJqeim5ZQNKKcxjH2pyXcjwgiH5BgqsfRABgZTU9XNYL3R6FPSZVReEdGih//V0zEC6
O9sp+zlPMc+l0LN/kdcoGXj/8idUQkmaX2xq+ceiJmVj9oBl+rKnqQu8/oJ57WnuXFBXmtjuUDAk
c5oHFY3cA0f1GFlOsMPqbK/CDIwJMenEaxkDFl01Pgwu0TL3RR1KIhh8DEK+DsIVPKjwKfcwnqB/
zfFvE11ch9So40JY3xGEElaNmiY0aam4In5ndkCz1caqjFfDvWjMyFvKUvFHLrN3ZUn1u/DJ9RM3
C1AFUg4/vYkFvnd/R/EGRxW0yf0/62rB8FE2zfNA2CSx4VYMaKMXH20FmatPP+lnDRekPQboZBb7
OUi3dA8EKhQWhRyuKuuq57l0zKcxtZ4KaX3z43DAkAqyBrEuAXKjDJ7UgEVlWWqdSJ3dscIZ1KiT
VeHxXilaNicohjbVqf9ZG3Y2OT73HVonUKf79v9vV8oZ2Bf+tVfC90Faz2+4r7Sstq8O/yz/61Ns
c8lM1vLwz8fff+Tvz92/3n3v+2ZpmeZS+v2/L4KJTf/n2zXL34C0kt/7vz//99vdd4hHbc3r+9v5
n8/+11H4+/b+G/9++P2X/f0EQir44fun/+vtP9/mX7/97x/Iw0mf//n2f7ffl//11/397H8+5V8H
977X369x/8r35X/9lvvKvz//93tn6TLapIO27nHTEMhOJfLUTwL5RTKP3anpRgf/PjM1SKnGtQqr
DnAdG2JkUijHJt7el+9bIHEa3LGctVGMZHSDyd7RbSWjIzCGPRdfSo5zSzhxTGcuD/xHzIK/BckD
ezyqkIIx1X3zOJdXC0o/taMjygNnC6ULT7VIymfUMZcswJcjZrLKMyc5eF1OOrztMcRyk1+2ZwGt
top0Z8802tBpbzU0jhO9OQc4j+udZJIQ6kc9dC184G2zjWpBem69LduPog7oPzNROS3J24iqLkoW
6FmaEhWMC9jDczGVTfFb4UgfVwz2PQaIWz9NGesaDIqHtduWANhlnO4WjQKqGRyg5hEX6Ls7ByZz
GeWuGgQddenKRyuT44bUodvYhuNDXGv3FssnHBP2llRoKAlaNHu3DBNw0+B58oaBmZXaLm1ugK2B
Sz+z8Wyxt+oBx53TF4eslZjOAurY3Fdo/6ftdrCiGdETJPyhkcBQP3iGmyfhEgFkqulGsMKHa9Qm
w2pTHogviwkVeY3dvtnYpv8gCnfejsy0P6PUuhL5EY9VcpzxpFNMMvAxWvVvt9NMD5ymfk0CULYI
x904FQf0KeU6QIEHWIAkC6H+VEWyTZw4OVoFYopgDuZDF8aPJNwxzixRsOhftlWDAh3E3qA+tMnT
fjy0OaXUoAAG4dtJdYwHknYwH2Xbqne+qrjA2Im68Q0x84eZTOvYLKufDgjTdYBvj2gJbrf12Lgv
8fALA1+86Vx/2jktEraBPNU6hCYJ+ZfWHdjMLEvUoRGZ3A4MWJhkhitdwy5rLPmO4gdKpG3/iq0U
RHDbQ31zsu9l0nLcCNleVb38hj7vqGJUsKHvZOtaBt4alihoxNn6xT7VuWyDl65Les4lM1sPZlxt
zSJHcgi8upLAfLWgMDXTDF3j5Gy2wHbRfD+QSHTTsSSpS5XDWmYZIIEYrPtcVMeWeLiDBf74LBkT
eCHBaxiBeYymxl5VTbYY3ZmohRFAyxp4n9DIogbnmHFc04VGMJY+4RMWoO+a/CRNqtwqXWLxbITj
eLLR7tnElE3BPKAK6+N1Btn31Nro+t1QMyfD55B3mXye0zEgtZQApGE0PqFwIkNTDtWTKT7oscLC
2dM+JrMIIFJ8ATnCqA4XW4Nag4ZCbexr/mWPHEbrkjfOcfClOiCMJlq6bUhty/sP7fmAx6KDmVT+
VSbMD6lB0tyqRXPOXHlsW/3qgtfZ2pLcmbgqrvQlCZw2PqQ96k1h7EsjQWuL3R2jpzm/xLBx+MA/
Tmp9Z7iSvxD94Gw1tbeli+adJxpC9YD8xTRDvdM6WVjj55h7XqqDgvZt4r/lgbXHjxw8Da7232TZ
bkXJgegbmFXghF800terS+IPJqnqZqGUXlO+BII8UNBXTVJvtdUeS99wn4I41bjKUZwgwtjgJ6Rs
4+nhQK4fkeJNh1BmIByxqr9P3DmpgpImDk8xWZFIU+0F8+e1cgwTwh4fimAglVp9TPjy8dHDM6h6
+xs1Cf/R72mYlMZZ0dV/wtEcaThCkwnk0Jrdq649UEFjc+31koDKCUwcmfPL4OZd1s2F89EngmWh
GKbvXqmzZ3PAUux5Q7A3aizMEfXbvZ33N27s5g9zgHRZUVwSRA1uRefZKPWYSjFV/B2YAW6ByYfZ
x3iMYMniEXc8GHFLlxtR2b8Npo8rROJ+29MGyO1PxN8ulZo3q1rohQbd7gnGjPLfYpM2AtA9mLw1
Z5unNn4fcwlSXjLmIr+NuCcbKjC3yuJMC53WXMMTTImof2tce2fCad1n9BZ9YxQo7ASE+QSGURDb
V+JDxCFqD2VPKKBVer9jj6eL69NFqFWmNxAOmT5YAETHq2hbZ+slqaZsrj55zjhkJnfODlcpGcPo
ngVEw8i2Ch4w69ij+N8hFUAZEwDsjABBed1XGhDBCR16h5YxWCd2vou6uV77XfsVIVqlf0GPdZzX
+PSNZ1Nxv01IWgoQM7gJV1kSg/ZHI9atXEbfp9ht61M+cjdrbQwk0EID1aizgM8Rt9mIeKQi0Quv
FtXI9qosF8WpoNAHYB8mUQyAOEtDngSOS6tDDGcetvjZZD8cST+y0OzhWqUmlKydNPBPRpVWh6Zp
3+kVI4sE18rVVhVHU/9R8JIXO2scJK+JwxiBeE1yTYPKIucgguAwqm3bKvviUZsQMdkpTJOYQXS1
vHSx883HGWUGmozgrIXZlsl32JLuigHMEV3zwN+YPISAbM8MxAlcI5hhA9M5QGkt+BlAdflUQuVt
2heTPIZDAMeCU4M7i8dEdRW6WI6QZRDJBURh0Zj4vazWg4FHcGQKiVirFediJucoNG8F+sTPJT8G
RTo9Ymha7/D/0FCTbYelvzy5ZXW27Ew/jzq8oGkS59AhxA/A4UQ8A0meGerYIKefkQwkP/aejs9z
m2PILPA44mK+iTIBvdzJchWVI1FvyD7ABAFsoie/GenEbz+n0c/W+CTAoOXiIYWMfii18c1BcMvl
tRhMm5zSWrS1VIMTbNFNThkGuwAHvNXEe2kArOrTJWlpTq55nl0gDCePdKWXqO0Je5TX2QeGAA1W
7Gp8/H/MXW1zokgQ/iuW3+VmYF7gapOq29WsJsZNdnN7t/vFIkoUQRAYRPLr7wHUiHm51LIfnKpY
ZRh7Xujp6Z7ueRphO49XaWAM9bGEHSzpV7UBFB7DIuqtcSHjMcXiXinjJ+CFgZoHDX3lAbhbsQVO
O7/ryETVx1HKGAHBAfJA+AAzyxLrOsPJ1WKG4F9suVcdL2Ofxx7WxzxdzkbeXAcMMAn70kIOZVz2
uVrNkWBwgQhdsIiH+6xu352ZySX4AMh4X3RI9gvFAlz0wzH8lVgDJw0gxXDZeQmirJCIWq10G7hV
688IWE7g2RyEdr6xrH9jz31AxvDoE0Fg5kcvA3AhbLzkKiHIiytxZpPFGbwrIesDVi0dymWcXcQ5
nc6swLwE1jBCNf20twQu17CzwAU9MIHXg2MFq11FSM9SBLiDg6CQmkA7zYBKgsTMMdJ0qwfdRXjk
hhAAIiO23IxvxriOqgJcDs/UjcVn5CsFIsaAAJIBCSKxA82QAWmcriLEK4o+TYGtA/MN+aM3FpC7
UD1Z/eOuzWSUG9F4aNHo4ywA5vqjQFy1Tx/nQA7tiNtER+Ahi+FlxJUjcVt+AIeyc8E4gmUzHxln
PZ/fukbGbyOc0yKiceVdLCKT31YPxGziQ49fsWUAdwFusXXgrCMbORgTmMkBMTtD+O+6uILVjdYz
z3Y3U9yivMtxt+Z7ZiAy1tSDNbLj0aib0A6SMSYL9cmcmdklMFeDC98RY+gtzOCkF8QCAcUk/4mI
0uhvTMnsBrrVtUeRyyKF+EbmAZwdKjX2u/Fq5XTSKO0aZtZzDdV77BB/sE4soKALAOgafGGNkEVD
DBCuTYE5pCOKHVdYORK94ZpotB5ZSE0Owz0dkUWcAsERLgszFz0ERMJZRZEjd7yOrmIknxgEqeXD
V2pAGVvPh/ncg9vaWCf9MrwEN3BShITD+5wvEcKJwOt0qMOTAZYbOylQY7DByAj2Jz5wcdDvIsbz
Yw70MDgJV+oyQmw84GmsPpjW6/MOYrsZsCJ6wotSxDKLHwQVpB4gQmT+rd364/zDH5PNnzMnvAn9
fBYGyfkHfJ+Eqzx2Z3C31L+e3+G+YLgsf7Ovc1TlGnmTwiR8UG/W+uyEI3vpJMeVit7sKaP1be+6
trJrX4r7kiq/TZ04/+oggbl6+2k1DgyzIHQTIl71Dmkrjki8q1I52lcJtZyS6F2+cs7akzANVNE/
HKkH7e2jwfSsbVjlzFcTv+9ROZi3CPg2OpxOQVnoGpcM+wPVSVlou4UEt/AslY87ltAEImUooaJ6
bhy+6n2LL8zB28PbTfVRz2t0aiOwp4DCKD2a7kQdTgElUrxvEo5IPE0C5xoVlkGkRLqaopj1SaCU
aZxSpNwl7NSGz3RiNR2/4BrDmQnTAUD+ChMQwRiH86p6fnKzYEiD4aVBCB0x1POl8CoXCEMThpSS
M1pxgTziAoODCwxTZ6ya8AOJ8pogeNafGoP/vkVQ9Ik3HD8nGpEgIxl8KkXBUj8UBSbXTN2UBseG
WBb91NaCjiVcseavcwETGregnnNzKwsgYQ9nQQiNStMQUmyfV9N+SrxAKCVNeYFpkIecwd1Rvevj
bUFqyO4KhxWOJcpyeivCsvSmcpEzjRUbAy3GWZSjFUEJloRFEBEEWN6ynN6KkKLpLEAucoxP4H1X
5XgWqKlRKJtABTm5fUGXRDTdF7ihEcJM3WIvSwRJNCkBGw3glIoJKp3slCSCge41lAiMYxaK7O9b
gXC8FordkwiJrRPb5pMxcAoaIrOMprsCJAEXOkT94VZAdeiNVHDOtpLmpF65vtVVf30r5LoGNCDD
AufXBy6IphsUmYiK112Uaomd0vCFbDx8aAKMSoNgnPtRHr5+cDzRTShDCHoqS7XE3jUL76i0tyER
YuBPSxPTdZIDO/V/K+yUz+cE6hZkrV5hcFaUnwzQ85rOXFrSBw93lnXZzPbn2/E9b7nW1m5Qu3/2
XSe248kc3s7CoN72srDuz9p/+fdOrOznlt9TT87atX4eCLy3CCOTkkJOr9Yn4HUv791aC5XkaNrC
tR24KryvUdYrJa0p6ZGTteDPRSyYO/EO52arCv8G+g84e5j6djBtFX9D+z62p2Fcb6uUNY3bCmM1
z5xEte6cGC8ljMHv9XZKZaZ5O2u79W0Sqvq7hvFbbJJNqX8JlB274Y5QcUizNc6aUr5BqsGJ0+pN
MzuetgZJ8U5qzVQyr2kzkDD3zqRGuFKimhL+ZieerSZzJ7NrZ1iAeC/2z6bkf6ReGOxZJ98RLE/J
qtOBpi2M0sBep+qQ8vb05W3KLwnD/SHjcxG5OxV46Wd18V/UmPiOHZ//BwAA//8=</cx:binary>
              </cx:geoCache>
            </cx:geography>
          </cx:layoutPr>
          <cx:valueColors>
            <cx:minColor>
              <a:schemeClr val="accent6">
                <a:lumMod val="40000"/>
                <a:lumOff val="60000"/>
              </a:schemeClr>
            </cx:minColor>
            <cx:maxColor>
              <a:schemeClr val="accent6">
                <a:lumMod val="75000"/>
              </a:schemeClr>
            </cx:maxColor>
          </cx:valueColors>
        </cx:series>
      </cx:plotAreaRegion>
    </cx:plotArea>
  </cx:chart>
  <cx:spPr>
    <a:effectLst>
      <a:outerShdw blurRad="50800" dist="38100" dir="2700000" algn="tl" rotWithShape="0">
        <a:prstClr val="black">
          <a:alpha val="40000"/>
        </a:prstClr>
      </a:outerShdw>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0">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0.11154</cdr:x>
      <cdr:y>0.16124</cdr:y>
    </cdr:from>
    <cdr:to>
      <cdr:x>0.96282</cdr:x>
      <cdr:y>0.98049</cdr:y>
    </cdr:to>
    <cdr:grpSp>
      <cdr:nvGrpSpPr>
        <cdr:cNvPr id="7" name="Group 6">
          <a:extLst xmlns:a="http://schemas.openxmlformats.org/drawingml/2006/main">
            <a:ext uri="{FF2B5EF4-FFF2-40B4-BE49-F238E27FC236}">
              <a16:creationId xmlns:a16="http://schemas.microsoft.com/office/drawing/2014/main" id="{008EA5F3-2ACC-3CC3-8BA6-93FA4A7D6E9D}"/>
            </a:ext>
          </a:extLst>
        </cdr:cNvPr>
        <cdr:cNvGrpSpPr/>
      </cdr:nvGrpSpPr>
      <cdr:grpSpPr>
        <a:xfrm xmlns:a="http://schemas.openxmlformats.org/drawingml/2006/main">
          <a:off x="559890" y="697016"/>
          <a:ext cx="4273110" cy="3541490"/>
          <a:chOff x="559883" y="697016"/>
          <a:chExt cx="4273117" cy="3541490"/>
        </a:xfrm>
      </cdr:grpSpPr>
      <cdr:sp macro="" textlink="">
        <cdr:nvSpPr>
          <cdr:cNvPr id="2" name="TextBox 1">
            <a:extLst xmlns:a="http://schemas.openxmlformats.org/drawingml/2006/main">
              <a:ext uri="{FF2B5EF4-FFF2-40B4-BE49-F238E27FC236}">
                <a16:creationId xmlns:a16="http://schemas.microsoft.com/office/drawing/2014/main" id="{DF78AF5E-84F2-7F11-0ECF-617FC45B1FA2}"/>
              </a:ext>
            </a:extLst>
          </cdr:cNvPr>
          <cdr:cNvSpPr txBox="1"/>
        </cdr:nvSpPr>
        <cdr:spPr>
          <a:xfrm xmlns:a="http://schemas.openxmlformats.org/drawingml/2006/main">
            <a:off x="4108366" y="1840019"/>
            <a:ext cx="724634" cy="330871"/>
          </a:xfrm>
          <a:prstGeom xmlns:a="http://schemas.openxmlformats.org/drawingml/2006/main" prst="rect">
            <a:avLst/>
          </a:prstGeom>
        </cdr:spPr>
        <cdr:txBody>
          <a:bodyPr xmlns:a="http://schemas.openxmlformats.org/drawingml/2006/main" vertOverflow="clip" wrap="square" rtlCol="0">
            <a:spAutoFit/>
          </a:bodyPr>
          <a:lstStyle xmlns:a="http://schemas.openxmlformats.org/drawingml/2006/main"/>
          <a:p xmlns:a="http://schemas.openxmlformats.org/drawingml/2006/main">
            <a:r>
              <a:rPr lang="en-SG" sz="1400" b="1" dirty="0"/>
              <a:t>Energy</a:t>
            </a:r>
          </a:p>
        </cdr:txBody>
      </cdr:sp>
      <cdr:sp macro="" textlink="">
        <cdr:nvSpPr>
          <cdr:cNvPr id="3" name="TextBox 1">
            <a:extLst xmlns:a="http://schemas.openxmlformats.org/drawingml/2006/main">
              <a:ext uri="{FF2B5EF4-FFF2-40B4-BE49-F238E27FC236}">
                <a16:creationId xmlns:a16="http://schemas.microsoft.com/office/drawing/2014/main" id="{C2C98474-6AE9-7955-0767-647C4A61B13B}"/>
              </a:ext>
            </a:extLst>
          </cdr:cNvPr>
          <cdr:cNvSpPr txBox="1"/>
        </cdr:nvSpPr>
        <cdr:spPr>
          <a:xfrm xmlns:a="http://schemas.openxmlformats.org/drawingml/2006/main">
            <a:off x="2378652" y="697016"/>
            <a:ext cx="1689407" cy="330870"/>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SG" sz="1400" b="1" dirty="0"/>
              <a:t>Transportation</a:t>
            </a:r>
          </a:p>
        </cdr:txBody>
      </cdr:sp>
      <cdr:sp macro="" textlink="">
        <cdr:nvSpPr>
          <cdr:cNvPr id="4" name="TextBox 1">
            <a:extLst xmlns:a="http://schemas.openxmlformats.org/drawingml/2006/main">
              <a:ext uri="{FF2B5EF4-FFF2-40B4-BE49-F238E27FC236}">
                <a16:creationId xmlns:a16="http://schemas.microsoft.com/office/drawing/2014/main" id="{60C20788-610E-E0D5-4B80-C2F3883C6142}"/>
              </a:ext>
            </a:extLst>
          </cdr:cNvPr>
          <cdr:cNvSpPr txBox="1"/>
        </cdr:nvSpPr>
        <cdr:spPr>
          <a:xfrm xmlns:a="http://schemas.openxmlformats.org/drawingml/2006/main">
            <a:off x="954131" y="757752"/>
            <a:ext cx="1555684" cy="330870"/>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SG" sz="1400" b="1" dirty="0"/>
              <a:t>Construction</a:t>
            </a:r>
          </a:p>
        </cdr:txBody>
      </cdr:sp>
      <cdr:sp macro="" textlink="">
        <cdr:nvSpPr>
          <cdr:cNvPr id="5" name="TextBox 1">
            <a:extLst xmlns:a="http://schemas.openxmlformats.org/drawingml/2006/main">
              <a:ext uri="{FF2B5EF4-FFF2-40B4-BE49-F238E27FC236}">
                <a16:creationId xmlns:a16="http://schemas.microsoft.com/office/drawing/2014/main" id="{24F05025-D720-512F-C757-6FA1A67FFE7B}"/>
              </a:ext>
            </a:extLst>
          </cdr:cNvPr>
          <cdr:cNvSpPr txBox="1"/>
        </cdr:nvSpPr>
        <cdr:spPr>
          <a:xfrm xmlns:a="http://schemas.openxmlformats.org/drawingml/2006/main">
            <a:off x="559883" y="1995986"/>
            <a:ext cx="1470450" cy="330871"/>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SG" sz="1400" b="1" dirty="0"/>
              <a:t>Agriculture</a:t>
            </a:r>
          </a:p>
        </cdr:txBody>
      </cdr:sp>
      <cdr:sp macro="" textlink="">
        <cdr:nvSpPr>
          <cdr:cNvPr id="6" name="TextBox 1">
            <a:extLst xmlns:a="http://schemas.openxmlformats.org/drawingml/2006/main">
              <a:ext uri="{FF2B5EF4-FFF2-40B4-BE49-F238E27FC236}">
                <a16:creationId xmlns:a16="http://schemas.microsoft.com/office/drawing/2014/main" id="{6A9326B0-2B4A-38FC-DA5B-5045E4687868}"/>
              </a:ext>
            </a:extLst>
          </cdr:cNvPr>
          <cdr:cNvSpPr txBox="1"/>
        </cdr:nvSpPr>
        <cdr:spPr>
          <a:xfrm xmlns:a="http://schemas.openxmlformats.org/drawingml/2006/main">
            <a:off x="2009358" y="3907636"/>
            <a:ext cx="1470701" cy="330870"/>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SG" sz="1400" b="1" dirty="0"/>
              <a:t>Manufacturing</a:t>
            </a:r>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04A88-2565-484D-BDEC-47985E5553F6}" type="datetimeFigureOut">
              <a:rPr lang="en-IN" smtClean="0"/>
              <a:t>22-11-2022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6CA5A-3176-40CE-B596-6CA3B8073EE6}" type="slidenum">
              <a:rPr lang="en-IN" smtClean="0"/>
              <a:t>‹#›</a:t>
            </a:fld>
            <a:endParaRPr lang="en-IN"/>
          </a:p>
        </p:txBody>
      </p:sp>
    </p:spTree>
    <p:extLst>
      <p:ext uri="{BB962C8B-B14F-4D97-AF65-F5344CB8AC3E}">
        <p14:creationId xmlns:p14="http://schemas.microsoft.com/office/powerpoint/2010/main" val="39115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316CA5A-3176-40CE-B596-6CA3B8073EE6}" type="slidenum">
              <a:rPr lang="en-IN" smtClean="0"/>
              <a:t>8</a:t>
            </a:fld>
            <a:endParaRPr lang="en-IN"/>
          </a:p>
        </p:txBody>
      </p:sp>
    </p:spTree>
    <p:extLst>
      <p:ext uri="{BB962C8B-B14F-4D97-AF65-F5344CB8AC3E}">
        <p14:creationId xmlns:p14="http://schemas.microsoft.com/office/powerpoint/2010/main" val="2612418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6.jpe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arget="../media/image18.jpeg" Type="http://schemas.openxmlformats.org/officeDocument/2006/relationships/image"/><Relationship Id="rId2" Target="../media/image17.jpeg" Type="http://schemas.openxmlformats.org/officeDocument/2006/relationships/image"/><Relationship Id="rId1" Target="../slideMasters/slideMaster1.xml" Type="http://schemas.openxmlformats.org/officeDocument/2006/relationships/slideMaster"/><Relationship Id="rId6" Target="../media/image20.jpeg" Type="http://schemas.openxmlformats.org/officeDocument/2006/relationships/image"/><Relationship Id="rId5" Target="../media/image19.jpeg" Type="http://schemas.openxmlformats.org/officeDocument/2006/relationships/image"/><Relationship Id="rId4" Target="../media/image9.png" Type="http://schemas.openxmlformats.org/officeDocument/2006/relationships/image"/></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BB03708-C94E-27EC-01CB-9DBF5B7FEF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141331E-C105-958E-9374-185E863E6422}"/>
              </a:ext>
            </a:extLst>
          </p:cNvPr>
          <p:cNvSpPr/>
          <p:nvPr userDrawn="1"/>
        </p:nvSpPr>
        <p:spPr>
          <a:xfrm>
            <a:off x="-223284" y="-372140"/>
            <a:ext cx="12567684" cy="7432159"/>
          </a:xfrm>
          <a:prstGeom prst="rect">
            <a:avLst/>
          </a:prstGeom>
          <a:solidFill>
            <a:srgbClr val="002060">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B05E658E-E008-A409-D3D2-EAE0E1AC218C}"/>
              </a:ext>
            </a:extLst>
          </p:cNvPr>
          <p:cNvSpPr>
            <a:spLocks noGrp="1"/>
          </p:cNvSpPr>
          <p:nvPr>
            <p:ph type="subTitle" idx="1"/>
          </p:nvPr>
        </p:nvSpPr>
        <p:spPr>
          <a:xfrm>
            <a:off x="838200" y="1122389"/>
            <a:ext cx="9144000" cy="1655762"/>
          </a:xfrm>
        </p:spPr>
        <p:txBody>
          <a:bodyPr/>
          <a:lstStyle>
            <a:lvl1pPr marL="0" indent="0" algn="l">
              <a:buNone/>
              <a:defRPr sz="2400">
                <a:solidFill>
                  <a:schemeClr val="bg1"/>
                </a:solidFill>
                <a:latin typeface="DINPro-Regular" panose="02000503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BBA0CB-E76D-FF72-698B-F872E754F938}"/>
              </a:ext>
            </a:extLst>
          </p:cNvPr>
          <p:cNvSpPr>
            <a:spLocks noGrp="1"/>
          </p:cNvSpPr>
          <p:nvPr>
            <p:ph type="dt" sz="half" idx="10"/>
          </p:nvPr>
        </p:nvSpPr>
        <p:spPr/>
        <p:txBody>
          <a:bodyPr/>
          <a:lstStyle/>
          <a:p>
            <a:fld id="{FFEFF6CF-12E8-46F3-9952-686604FE1042}" type="datetime1">
              <a:rPr lang="en-CA" smtClean="0"/>
              <a:t>2022-11-22</a:t>
            </a:fld>
            <a:endParaRPr lang="en-CA"/>
          </a:p>
        </p:txBody>
      </p:sp>
      <p:sp>
        <p:nvSpPr>
          <p:cNvPr id="5" name="Footer Placeholder 4">
            <a:extLst>
              <a:ext uri="{FF2B5EF4-FFF2-40B4-BE49-F238E27FC236}">
                <a16:creationId xmlns:a16="http://schemas.microsoft.com/office/drawing/2014/main" id="{5EE54D02-EED2-BFEB-6262-BF8FAA1FE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695254-A6C3-398A-4FCD-0FF6D50C6195}"/>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13" name="Title 1">
            <a:extLst>
              <a:ext uri="{FF2B5EF4-FFF2-40B4-BE49-F238E27FC236}">
                <a16:creationId xmlns:a16="http://schemas.microsoft.com/office/drawing/2014/main" id="{4382BA04-3184-3052-1813-166057E1BE79}"/>
              </a:ext>
            </a:extLst>
          </p:cNvPr>
          <p:cNvSpPr>
            <a:spLocks noGrp="1"/>
          </p:cNvSpPr>
          <p:nvPr>
            <p:ph type="title" hasCustomPrompt="1"/>
          </p:nvPr>
        </p:nvSpPr>
        <p:spPr>
          <a:xfrm>
            <a:off x="838200" y="365126"/>
            <a:ext cx="10357098" cy="661570"/>
          </a:xfrm>
        </p:spPr>
        <p:txBody>
          <a:bodyPr/>
          <a:lstStyle>
            <a:lvl1pPr>
              <a:defRPr>
                <a:solidFill>
                  <a:srgbClr val="FFC000"/>
                </a:solidFill>
                <a:latin typeface="DM Serif Display" pitchFamily="2" charset="0"/>
              </a:defRPr>
            </a:lvl1pPr>
          </a:lstStyle>
          <a:p>
            <a:r>
              <a:rPr lang="en-US"/>
              <a:t>Connect with our Recruiters.</a:t>
            </a:r>
            <a:endParaRPr lang="en-CA"/>
          </a:p>
        </p:txBody>
      </p:sp>
      <p:pic>
        <p:nvPicPr>
          <p:cNvPr id="18" name="Picture 17" descr="A picture containing text&#10;&#10;Description automatically generated">
            <a:extLst>
              <a:ext uri="{FF2B5EF4-FFF2-40B4-BE49-F238E27FC236}">
                <a16:creationId xmlns:a16="http://schemas.microsoft.com/office/drawing/2014/main" id="{CD47AC3B-9C3D-5EA8-EBD7-286CAD7747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0357" y="6378575"/>
            <a:ext cx="1749881" cy="365125"/>
          </a:xfrm>
          <a:prstGeom prst="rect">
            <a:avLst/>
          </a:prstGeom>
        </p:spPr>
      </p:pic>
    </p:spTree>
    <p:extLst>
      <p:ext uri="{BB962C8B-B14F-4D97-AF65-F5344CB8AC3E}">
        <p14:creationId xmlns:p14="http://schemas.microsoft.com/office/powerpoint/2010/main" val="327042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9833C86-68FE-D274-B0D7-A28542386E0A}"/>
              </a:ext>
            </a:extLst>
          </p:cNvPr>
          <p:cNvSpPr/>
          <p:nvPr userDrawn="1"/>
        </p:nvSpPr>
        <p:spPr>
          <a:xfrm rot="3556808">
            <a:off x="5916194" y="425464"/>
            <a:ext cx="5677155" cy="6227868"/>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1B727AD-C9A4-2898-97F5-6E97E4EE8BC6}"/>
              </a:ext>
            </a:extLst>
          </p:cNvPr>
          <p:cNvSpPr>
            <a:spLocks noGrp="1"/>
          </p:cNvSpPr>
          <p:nvPr>
            <p:ph type="title"/>
          </p:nvPr>
        </p:nvSpPr>
        <p:spPr>
          <a:xfrm>
            <a:off x="831850" y="550318"/>
            <a:ext cx="10515600" cy="1001564"/>
          </a:xfrm>
        </p:spPr>
        <p:txBody>
          <a:bodyPr anchor="b"/>
          <a:lstStyle>
            <a:lvl1pPr>
              <a:defRPr sz="6000">
                <a:solidFill>
                  <a:srgbClr val="FFC000"/>
                </a:solidFill>
                <a:latin typeface="DM Serif Display" pitchFamily="2" charset="0"/>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4C8DA7F-23B7-30A0-BB12-DA34B04D9C30}"/>
              </a:ext>
            </a:extLst>
          </p:cNvPr>
          <p:cNvSpPr>
            <a:spLocks noGrp="1"/>
          </p:cNvSpPr>
          <p:nvPr>
            <p:ph type="body" idx="1"/>
          </p:nvPr>
        </p:nvSpPr>
        <p:spPr>
          <a:xfrm>
            <a:off x="831850" y="1799522"/>
            <a:ext cx="10515600" cy="1500187"/>
          </a:xfrm>
        </p:spPr>
        <p:txBody>
          <a:bodyPr>
            <a:normAutofit/>
          </a:bodyPr>
          <a:lstStyle>
            <a:lvl1pPr marL="0" indent="0">
              <a:buNone/>
              <a:defRPr sz="2800">
                <a:solidFill>
                  <a:schemeClr val="tx1">
                    <a:tint val="75000"/>
                  </a:schemeClr>
                </a:solidFill>
                <a:latin typeface="DINPro-Regular" panose="0200050303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238D3-C7ED-F862-42CF-377C1DCA9D31}"/>
              </a:ext>
            </a:extLst>
          </p:cNvPr>
          <p:cNvSpPr>
            <a:spLocks noGrp="1"/>
          </p:cNvSpPr>
          <p:nvPr>
            <p:ph type="dt" sz="half" idx="10"/>
          </p:nvPr>
        </p:nvSpPr>
        <p:spPr/>
        <p:txBody>
          <a:bodyPr/>
          <a:lstStyle/>
          <a:p>
            <a:fld id="{865960AA-5145-40BB-A741-81E28CC6AC0B}" type="datetime1">
              <a:rPr lang="en-CA" smtClean="0"/>
              <a:t>2022-11-22</a:t>
            </a:fld>
            <a:endParaRPr lang="en-CA"/>
          </a:p>
        </p:txBody>
      </p:sp>
      <p:sp>
        <p:nvSpPr>
          <p:cNvPr id="5" name="Footer Placeholder 4">
            <a:extLst>
              <a:ext uri="{FF2B5EF4-FFF2-40B4-BE49-F238E27FC236}">
                <a16:creationId xmlns:a16="http://schemas.microsoft.com/office/drawing/2014/main" id="{291208CA-BDC6-C8BE-4428-DF12D1B3B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9BCF25-9D88-1D10-91A5-55720426A569}"/>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7" name="Octagon 6">
            <a:extLst>
              <a:ext uri="{FF2B5EF4-FFF2-40B4-BE49-F238E27FC236}">
                <a16:creationId xmlns:a16="http://schemas.microsoft.com/office/drawing/2014/main" id="{0032B3FE-02CD-9026-3599-F6336356DD09}"/>
              </a:ext>
            </a:extLst>
          </p:cNvPr>
          <p:cNvSpPr/>
          <p:nvPr userDrawn="1"/>
        </p:nvSpPr>
        <p:spPr>
          <a:xfrm rot="3539199">
            <a:off x="5568309" y="292979"/>
            <a:ext cx="5860096" cy="6101915"/>
          </a:xfrm>
          <a:prstGeom prst="octagon">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ctagon 9">
            <a:extLst>
              <a:ext uri="{FF2B5EF4-FFF2-40B4-BE49-F238E27FC236}">
                <a16:creationId xmlns:a16="http://schemas.microsoft.com/office/drawing/2014/main" id="{C2DD5B31-9CD6-35DD-579A-FE8FAC19ACF0}"/>
              </a:ext>
            </a:extLst>
          </p:cNvPr>
          <p:cNvSpPr/>
          <p:nvPr userDrawn="1"/>
        </p:nvSpPr>
        <p:spPr>
          <a:xfrm rot="3556808">
            <a:off x="3784013" y="3010081"/>
            <a:ext cx="3377299" cy="3269032"/>
          </a:xfrm>
          <a:prstGeom prst="oc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ctagon 8">
            <a:extLst>
              <a:ext uri="{FF2B5EF4-FFF2-40B4-BE49-F238E27FC236}">
                <a16:creationId xmlns:a16="http://schemas.microsoft.com/office/drawing/2014/main" id="{5F7AFE0F-E6A4-99B2-7AE0-F8046E91DD36}"/>
              </a:ext>
            </a:extLst>
          </p:cNvPr>
          <p:cNvSpPr/>
          <p:nvPr userDrawn="1"/>
        </p:nvSpPr>
        <p:spPr>
          <a:xfrm rot="3539199">
            <a:off x="3466773" y="3006439"/>
            <a:ext cx="3451808" cy="3594248"/>
          </a:xfrm>
          <a:prstGeom prst="octagon">
            <a:avLst/>
          </a:prstGeom>
          <a:blipFill dpi="0" rotWithShape="0">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 </a:t>
            </a:r>
          </a:p>
        </p:txBody>
      </p:sp>
      <p:pic>
        <p:nvPicPr>
          <p:cNvPr id="11" name="Picture 10" descr="Logo, company name&#10;&#10;Description automatically generated">
            <a:extLst>
              <a:ext uri="{FF2B5EF4-FFF2-40B4-BE49-F238E27FC236}">
                <a16:creationId xmlns:a16="http://schemas.microsoft.com/office/drawing/2014/main" id="{D0A2E557-6425-9379-D853-41FACC163CE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05674" y="5694537"/>
            <a:ext cx="748103" cy="994854"/>
          </a:xfrm>
          <a:prstGeom prst="rect">
            <a:avLst/>
          </a:prstGeom>
        </p:spPr>
      </p:pic>
    </p:spTree>
    <p:extLst>
      <p:ext uri="{BB962C8B-B14F-4D97-AF65-F5344CB8AC3E}">
        <p14:creationId xmlns:p14="http://schemas.microsoft.com/office/powerpoint/2010/main" val="122638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9833C86-68FE-D274-B0D7-A28542386E0A}"/>
              </a:ext>
            </a:extLst>
          </p:cNvPr>
          <p:cNvSpPr/>
          <p:nvPr userDrawn="1"/>
        </p:nvSpPr>
        <p:spPr>
          <a:xfrm rot="3556808">
            <a:off x="6708408" y="507535"/>
            <a:ext cx="4911936" cy="5388419"/>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1B727AD-C9A4-2898-97F5-6E97E4EE8BC6}"/>
              </a:ext>
            </a:extLst>
          </p:cNvPr>
          <p:cNvSpPr>
            <a:spLocks noGrp="1"/>
          </p:cNvSpPr>
          <p:nvPr>
            <p:ph type="title"/>
          </p:nvPr>
        </p:nvSpPr>
        <p:spPr>
          <a:xfrm>
            <a:off x="831850" y="550318"/>
            <a:ext cx="10515600" cy="1001564"/>
          </a:xfrm>
        </p:spPr>
        <p:txBody>
          <a:bodyPr anchor="b"/>
          <a:lstStyle>
            <a:lvl1pPr>
              <a:defRPr sz="6000">
                <a:solidFill>
                  <a:srgbClr val="FFC000"/>
                </a:solidFill>
                <a:latin typeface="DM Serif Display" pitchFamily="2" charset="0"/>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4C8DA7F-23B7-30A0-BB12-DA34B04D9C30}"/>
              </a:ext>
            </a:extLst>
          </p:cNvPr>
          <p:cNvSpPr>
            <a:spLocks noGrp="1"/>
          </p:cNvSpPr>
          <p:nvPr>
            <p:ph type="body" idx="1"/>
          </p:nvPr>
        </p:nvSpPr>
        <p:spPr>
          <a:xfrm>
            <a:off x="831850" y="1799522"/>
            <a:ext cx="4418120" cy="4324831"/>
          </a:xfrm>
        </p:spPr>
        <p:txBody>
          <a:bodyPr>
            <a:normAutofit/>
          </a:bodyPr>
          <a:lstStyle>
            <a:lvl1pPr marL="342900" indent="-342900">
              <a:buFont typeface="Arial" panose="020B0604020202020204" pitchFamily="34" charset="0"/>
              <a:buChar char="•"/>
              <a:defRPr sz="2400">
                <a:solidFill>
                  <a:schemeClr val="tx1">
                    <a:tint val="75000"/>
                  </a:schemeClr>
                </a:solidFill>
                <a:latin typeface="DINPro-Regular" panose="0200050303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238D3-C7ED-F862-42CF-377C1DCA9D31}"/>
              </a:ext>
            </a:extLst>
          </p:cNvPr>
          <p:cNvSpPr>
            <a:spLocks noGrp="1"/>
          </p:cNvSpPr>
          <p:nvPr>
            <p:ph type="dt" sz="half" idx="10"/>
          </p:nvPr>
        </p:nvSpPr>
        <p:spPr/>
        <p:txBody>
          <a:bodyPr/>
          <a:lstStyle/>
          <a:p>
            <a:fld id="{96236C5C-1404-49A4-8853-65D13F8B2090}" type="datetime1">
              <a:rPr lang="en-CA" smtClean="0"/>
              <a:t>2022-11-22</a:t>
            </a:fld>
            <a:endParaRPr lang="en-CA"/>
          </a:p>
        </p:txBody>
      </p:sp>
      <p:sp>
        <p:nvSpPr>
          <p:cNvPr id="5" name="Footer Placeholder 4">
            <a:extLst>
              <a:ext uri="{FF2B5EF4-FFF2-40B4-BE49-F238E27FC236}">
                <a16:creationId xmlns:a16="http://schemas.microsoft.com/office/drawing/2014/main" id="{291208CA-BDC6-C8BE-4428-DF12D1B3B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9BCF25-9D88-1D10-91A5-55720426A569}"/>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7" name="Octagon 6">
            <a:extLst>
              <a:ext uri="{FF2B5EF4-FFF2-40B4-BE49-F238E27FC236}">
                <a16:creationId xmlns:a16="http://schemas.microsoft.com/office/drawing/2014/main" id="{0032B3FE-02CD-9026-3599-F6336356DD09}"/>
              </a:ext>
            </a:extLst>
          </p:cNvPr>
          <p:cNvSpPr/>
          <p:nvPr userDrawn="1"/>
        </p:nvSpPr>
        <p:spPr>
          <a:xfrm rot="777270">
            <a:off x="6376173" y="404409"/>
            <a:ext cx="5070219" cy="5279443"/>
          </a:xfrm>
          <a:prstGeom prst="octagon">
            <a:avLst/>
          </a:prstGeom>
          <a:blipFill dpi="0" rotWithShape="0">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ctagon 9">
            <a:extLst>
              <a:ext uri="{FF2B5EF4-FFF2-40B4-BE49-F238E27FC236}">
                <a16:creationId xmlns:a16="http://schemas.microsoft.com/office/drawing/2014/main" id="{C2DD5B31-9CD6-35DD-579A-FE8FAC19ACF0}"/>
              </a:ext>
            </a:extLst>
          </p:cNvPr>
          <p:cNvSpPr/>
          <p:nvPr userDrawn="1"/>
        </p:nvSpPr>
        <p:spPr>
          <a:xfrm rot="3556808">
            <a:off x="5236308" y="3185927"/>
            <a:ext cx="2922076" cy="2828402"/>
          </a:xfrm>
          <a:prstGeom prst="oc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ctagon 8">
            <a:extLst>
              <a:ext uri="{FF2B5EF4-FFF2-40B4-BE49-F238E27FC236}">
                <a16:creationId xmlns:a16="http://schemas.microsoft.com/office/drawing/2014/main" id="{5F7AFE0F-E6A4-99B2-7AE0-F8046E91DD36}"/>
              </a:ext>
            </a:extLst>
          </p:cNvPr>
          <p:cNvSpPr/>
          <p:nvPr userDrawn="1"/>
        </p:nvSpPr>
        <p:spPr>
          <a:xfrm rot="3539199">
            <a:off x="4909472" y="3220171"/>
            <a:ext cx="2986541" cy="3109782"/>
          </a:xfrm>
          <a:prstGeom prst="octagon">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Logo, company name&#10;&#10;Description automatically generated">
            <a:extLst>
              <a:ext uri="{FF2B5EF4-FFF2-40B4-BE49-F238E27FC236}">
                <a16:creationId xmlns:a16="http://schemas.microsoft.com/office/drawing/2014/main" id="{D0A2E557-6425-9379-D853-41FACC163CE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05674" y="5694537"/>
            <a:ext cx="748103" cy="994854"/>
          </a:xfrm>
          <a:prstGeom prst="rect">
            <a:avLst/>
          </a:prstGeom>
        </p:spPr>
      </p:pic>
    </p:spTree>
    <p:extLst>
      <p:ext uri="{BB962C8B-B14F-4D97-AF65-F5344CB8AC3E}">
        <p14:creationId xmlns:p14="http://schemas.microsoft.com/office/powerpoint/2010/main" val="245880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9833C86-68FE-D274-B0D7-A28542386E0A}"/>
              </a:ext>
            </a:extLst>
          </p:cNvPr>
          <p:cNvSpPr/>
          <p:nvPr userDrawn="1"/>
        </p:nvSpPr>
        <p:spPr>
          <a:xfrm rot="3556808">
            <a:off x="6708408" y="507535"/>
            <a:ext cx="4911936" cy="5388419"/>
          </a:xfrm>
          <a:prstGeom prst="oc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1B727AD-C9A4-2898-97F5-6E97E4EE8BC6}"/>
              </a:ext>
            </a:extLst>
          </p:cNvPr>
          <p:cNvSpPr>
            <a:spLocks noGrp="1"/>
          </p:cNvSpPr>
          <p:nvPr>
            <p:ph type="title"/>
          </p:nvPr>
        </p:nvSpPr>
        <p:spPr>
          <a:xfrm>
            <a:off x="831850" y="550318"/>
            <a:ext cx="10515600" cy="1001564"/>
          </a:xfrm>
        </p:spPr>
        <p:txBody>
          <a:bodyPr anchor="b"/>
          <a:lstStyle>
            <a:lvl1pPr>
              <a:defRPr sz="6000">
                <a:solidFill>
                  <a:srgbClr val="FFC000"/>
                </a:solidFill>
                <a:latin typeface="DM Serif Display" pitchFamily="2" charset="0"/>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4C8DA7F-23B7-30A0-BB12-DA34B04D9C30}"/>
              </a:ext>
            </a:extLst>
          </p:cNvPr>
          <p:cNvSpPr>
            <a:spLocks noGrp="1"/>
          </p:cNvSpPr>
          <p:nvPr>
            <p:ph type="body" idx="1"/>
          </p:nvPr>
        </p:nvSpPr>
        <p:spPr>
          <a:xfrm>
            <a:off x="831850" y="1799522"/>
            <a:ext cx="4418120" cy="4324831"/>
          </a:xfrm>
        </p:spPr>
        <p:txBody>
          <a:bodyPr>
            <a:normAutofit/>
          </a:bodyPr>
          <a:lstStyle>
            <a:lvl1pPr marL="342900" indent="-342900">
              <a:buFont typeface="Arial" panose="020B0604020202020204" pitchFamily="34" charset="0"/>
              <a:buChar char="•"/>
              <a:defRPr sz="2400">
                <a:solidFill>
                  <a:schemeClr val="tx1">
                    <a:tint val="75000"/>
                  </a:schemeClr>
                </a:solidFill>
                <a:latin typeface="DINPro-Regular" panose="0200050303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238D3-C7ED-F862-42CF-377C1DCA9D31}"/>
              </a:ext>
            </a:extLst>
          </p:cNvPr>
          <p:cNvSpPr>
            <a:spLocks noGrp="1"/>
          </p:cNvSpPr>
          <p:nvPr>
            <p:ph type="dt" sz="half" idx="10"/>
          </p:nvPr>
        </p:nvSpPr>
        <p:spPr/>
        <p:txBody>
          <a:bodyPr/>
          <a:lstStyle/>
          <a:p>
            <a:fld id="{45E549C5-ECD7-4D7B-8C49-BC3D5454A68B}" type="datetime1">
              <a:rPr lang="en-CA" smtClean="0"/>
              <a:t>2022-11-22</a:t>
            </a:fld>
            <a:endParaRPr lang="en-CA"/>
          </a:p>
        </p:txBody>
      </p:sp>
      <p:sp>
        <p:nvSpPr>
          <p:cNvPr id="5" name="Footer Placeholder 4">
            <a:extLst>
              <a:ext uri="{FF2B5EF4-FFF2-40B4-BE49-F238E27FC236}">
                <a16:creationId xmlns:a16="http://schemas.microsoft.com/office/drawing/2014/main" id="{291208CA-BDC6-C8BE-4428-DF12D1B3B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9BCF25-9D88-1D10-91A5-55720426A569}"/>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7" name="Octagon 6">
            <a:extLst>
              <a:ext uri="{FF2B5EF4-FFF2-40B4-BE49-F238E27FC236}">
                <a16:creationId xmlns:a16="http://schemas.microsoft.com/office/drawing/2014/main" id="{0032B3FE-02CD-9026-3599-F6336356DD09}"/>
              </a:ext>
            </a:extLst>
          </p:cNvPr>
          <p:cNvSpPr/>
          <p:nvPr userDrawn="1"/>
        </p:nvSpPr>
        <p:spPr>
          <a:xfrm rot="3539199">
            <a:off x="6389264" y="373595"/>
            <a:ext cx="5070219" cy="5279443"/>
          </a:xfrm>
          <a:prstGeom prst="octagon">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ctagon 9">
            <a:extLst>
              <a:ext uri="{FF2B5EF4-FFF2-40B4-BE49-F238E27FC236}">
                <a16:creationId xmlns:a16="http://schemas.microsoft.com/office/drawing/2014/main" id="{C2DD5B31-9CD6-35DD-579A-FE8FAC19ACF0}"/>
              </a:ext>
            </a:extLst>
          </p:cNvPr>
          <p:cNvSpPr/>
          <p:nvPr userDrawn="1"/>
        </p:nvSpPr>
        <p:spPr>
          <a:xfrm rot="3556808">
            <a:off x="5236308" y="3185927"/>
            <a:ext cx="2922076" cy="2828402"/>
          </a:xfrm>
          <a:prstGeom prst="oc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ctagon 8">
            <a:extLst>
              <a:ext uri="{FF2B5EF4-FFF2-40B4-BE49-F238E27FC236}">
                <a16:creationId xmlns:a16="http://schemas.microsoft.com/office/drawing/2014/main" id="{5F7AFE0F-E6A4-99B2-7AE0-F8046E91DD36}"/>
              </a:ext>
            </a:extLst>
          </p:cNvPr>
          <p:cNvSpPr/>
          <p:nvPr userDrawn="1"/>
        </p:nvSpPr>
        <p:spPr>
          <a:xfrm rot="3539199">
            <a:off x="4909472" y="3220171"/>
            <a:ext cx="2986541" cy="3109782"/>
          </a:xfrm>
          <a:prstGeom prst="octagon">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Logo, company name&#10;&#10;Description automatically generated">
            <a:extLst>
              <a:ext uri="{FF2B5EF4-FFF2-40B4-BE49-F238E27FC236}">
                <a16:creationId xmlns:a16="http://schemas.microsoft.com/office/drawing/2014/main" id="{D0A2E557-6425-9379-D853-41FACC163CE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05674" y="5694537"/>
            <a:ext cx="748103" cy="994854"/>
          </a:xfrm>
          <a:prstGeom prst="rect">
            <a:avLst/>
          </a:prstGeom>
        </p:spPr>
      </p:pic>
      <p:sp>
        <p:nvSpPr>
          <p:cNvPr id="12" name="Octagon 11">
            <a:extLst>
              <a:ext uri="{FF2B5EF4-FFF2-40B4-BE49-F238E27FC236}">
                <a16:creationId xmlns:a16="http://schemas.microsoft.com/office/drawing/2014/main" id="{FFB23B3A-945A-EA49-EA71-BC6F1444B987}"/>
              </a:ext>
            </a:extLst>
          </p:cNvPr>
          <p:cNvSpPr/>
          <p:nvPr userDrawn="1"/>
        </p:nvSpPr>
        <p:spPr>
          <a:xfrm rot="3556808">
            <a:off x="5727191" y="513281"/>
            <a:ext cx="2922076" cy="3249654"/>
          </a:xfrm>
          <a:prstGeom prst="oc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ctagon 12">
            <a:extLst>
              <a:ext uri="{FF2B5EF4-FFF2-40B4-BE49-F238E27FC236}">
                <a16:creationId xmlns:a16="http://schemas.microsoft.com/office/drawing/2014/main" id="{F50E16BF-9A8D-F76F-9476-AEFD3D3F2CF4}"/>
              </a:ext>
            </a:extLst>
          </p:cNvPr>
          <p:cNvSpPr/>
          <p:nvPr userDrawn="1"/>
        </p:nvSpPr>
        <p:spPr>
          <a:xfrm rot="3539199">
            <a:off x="5559564" y="495668"/>
            <a:ext cx="2986541" cy="3109782"/>
          </a:xfrm>
          <a:prstGeom prst="octagon">
            <a:avLst/>
          </a:prstGeom>
          <a:blipFill dpi="0" rotWithShape="0">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86758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8" name="Octagon 7">
            <a:extLst>
              <a:ext uri="{FF2B5EF4-FFF2-40B4-BE49-F238E27FC236}">
                <a16:creationId xmlns:a16="http://schemas.microsoft.com/office/drawing/2014/main" id="{99833C86-68FE-D274-B0D7-A28542386E0A}"/>
              </a:ext>
            </a:extLst>
          </p:cNvPr>
          <p:cNvSpPr/>
          <p:nvPr userDrawn="1"/>
        </p:nvSpPr>
        <p:spPr>
          <a:xfrm rot="3556808">
            <a:off x="6708408" y="507535"/>
            <a:ext cx="4911936" cy="5388419"/>
          </a:xfrm>
          <a:prstGeom prst="octag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1B727AD-C9A4-2898-97F5-6E97E4EE8BC6}"/>
              </a:ext>
            </a:extLst>
          </p:cNvPr>
          <p:cNvSpPr>
            <a:spLocks noGrp="1"/>
          </p:cNvSpPr>
          <p:nvPr>
            <p:ph type="title"/>
          </p:nvPr>
        </p:nvSpPr>
        <p:spPr>
          <a:xfrm>
            <a:off x="831850" y="550318"/>
            <a:ext cx="10515600" cy="1001564"/>
          </a:xfrm>
        </p:spPr>
        <p:txBody>
          <a:bodyPr anchor="b"/>
          <a:lstStyle>
            <a:lvl1pPr>
              <a:defRPr sz="6000">
                <a:solidFill>
                  <a:srgbClr val="FFC000"/>
                </a:solidFill>
                <a:latin typeface="DM Serif Display" pitchFamily="2" charset="0"/>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4C8DA7F-23B7-30A0-BB12-DA34B04D9C30}"/>
              </a:ext>
            </a:extLst>
          </p:cNvPr>
          <p:cNvSpPr>
            <a:spLocks noGrp="1"/>
          </p:cNvSpPr>
          <p:nvPr>
            <p:ph type="body" idx="1"/>
          </p:nvPr>
        </p:nvSpPr>
        <p:spPr>
          <a:xfrm>
            <a:off x="831850" y="1799522"/>
            <a:ext cx="4418120" cy="4324831"/>
          </a:xfrm>
        </p:spPr>
        <p:txBody>
          <a:bodyPr>
            <a:normAutofit/>
          </a:bodyPr>
          <a:lstStyle>
            <a:lvl1pPr marL="342900" indent="-342900">
              <a:buFont typeface="Arial" panose="020B0604020202020204" pitchFamily="34" charset="0"/>
              <a:buChar char="•"/>
              <a:defRPr sz="2400">
                <a:solidFill>
                  <a:schemeClr val="tx1">
                    <a:tint val="75000"/>
                  </a:schemeClr>
                </a:solidFill>
                <a:latin typeface="DINPro-Regular" panose="0200050303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238D3-C7ED-F862-42CF-377C1DCA9D31}"/>
              </a:ext>
            </a:extLst>
          </p:cNvPr>
          <p:cNvSpPr>
            <a:spLocks noGrp="1"/>
          </p:cNvSpPr>
          <p:nvPr>
            <p:ph type="dt" sz="half" idx="10"/>
          </p:nvPr>
        </p:nvSpPr>
        <p:spPr/>
        <p:txBody>
          <a:bodyPr/>
          <a:lstStyle/>
          <a:p>
            <a:fld id="{D455572E-FCCB-4030-AA07-52273B196437}" type="datetime1">
              <a:rPr lang="en-CA" smtClean="0"/>
              <a:t>2022-11-22</a:t>
            </a:fld>
            <a:endParaRPr lang="en-CA"/>
          </a:p>
        </p:txBody>
      </p:sp>
      <p:sp>
        <p:nvSpPr>
          <p:cNvPr id="5" name="Footer Placeholder 4">
            <a:extLst>
              <a:ext uri="{FF2B5EF4-FFF2-40B4-BE49-F238E27FC236}">
                <a16:creationId xmlns:a16="http://schemas.microsoft.com/office/drawing/2014/main" id="{291208CA-BDC6-C8BE-4428-DF12D1B3B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9BCF25-9D88-1D10-91A5-55720426A569}"/>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7" name="Octagon 6">
            <a:extLst>
              <a:ext uri="{FF2B5EF4-FFF2-40B4-BE49-F238E27FC236}">
                <a16:creationId xmlns:a16="http://schemas.microsoft.com/office/drawing/2014/main" id="{0032B3FE-02CD-9026-3599-F6336356DD09}"/>
              </a:ext>
            </a:extLst>
          </p:cNvPr>
          <p:cNvSpPr/>
          <p:nvPr userDrawn="1"/>
        </p:nvSpPr>
        <p:spPr>
          <a:xfrm rot="3539199">
            <a:off x="6389264" y="373595"/>
            <a:ext cx="5070219" cy="5279443"/>
          </a:xfrm>
          <a:prstGeom prst="octagon">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ctagon 9">
            <a:extLst>
              <a:ext uri="{FF2B5EF4-FFF2-40B4-BE49-F238E27FC236}">
                <a16:creationId xmlns:a16="http://schemas.microsoft.com/office/drawing/2014/main" id="{C2DD5B31-9CD6-35DD-579A-FE8FAC19ACF0}"/>
              </a:ext>
            </a:extLst>
          </p:cNvPr>
          <p:cNvSpPr/>
          <p:nvPr userDrawn="1"/>
        </p:nvSpPr>
        <p:spPr>
          <a:xfrm rot="3556808">
            <a:off x="5152292" y="3018601"/>
            <a:ext cx="2989308" cy="2932183"/>
          </a:xfrm>
          <a:prstGeom prst="oc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ctagon 8">
            <a:extLst>
              <a:ext uri="{FF2B5EF4-FFF2-40B4-BE49-F238E27FC236}">
                <a16:creationId xmlns:a16="http://schemas.microsoft.com/office/drawing/2014/main" id="{5F7AFE0F-E6A4-99B2-7AE0-F8046E91DD36}"/>
              </a:ext>
            </a:extLst>
          </p:cNvPr>
          <p:cNvSpPr/>
          <p:nvPr userDrawn="1"/>
        </p:nvSpPr>
        <p:spPr>
          <a:xfrm rot="3539199">
            <a:off x="4939674" y="3038697"/>
            <a:ext cx="2986541" cy="3109782"/>
          </a:xfrm>
          <a:prstGeom prst="octagon">
            <a:avLst/>
          </a:prstGeom>
          <a:blipFill dpi="0" rotWithShape="0">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Logo, company name&#10;&#10;Description automatically generated">
            <a:extLst>
              <a:ext uri="{FF2B5EF4-FFF2-40B4-BE49-F238E27FC236}">
                <a16:creationId xmlns:a16="http://schemas.microsoft.com/office/drawing/2014/main" id="{D0A2E557-6425-9379-D853-41FACC163CE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05674" y="5694537"/>
            <a:ext cx="748103" cy="994854"/>
          </a:xfrm>
          <a:prstGeom prst="rect">
            <a:avLst/>
          </a:prstGeom>
        </p:spPr>
      </p:pic>
      <p:sp>
        <p:nvSpPr>
          <p:cNvPr id="12" name="Octagon 11">
            <a:extLst>
              <a:ext uri="{FF2B5EF4-FFF2-40B4-BE49-F238E27FC236}">
                <a16:creationId xmlns:a16="http://schemas.microsoft.com/office/drawing/2014/main" id="{2303C3CF-AEE6-60F9-0DE0-485762283398}"/>
              </a:ext>
            </a:extLst>
          </p:cNvPr>
          <p:cNvSpPr/>
          <p:nvPr userDrawn="1"/>
        </p:nvSpPr>
        <p:spPr>
          <a:xfrm rot="3556808">
            <a:off x="9297387" y="-481891"/>
            <a:ext cx="2139140" cy="2418010"/>
          </a:xfrm>
          <a:prstGeom prst="oc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ctagon 12">
            <a:extLst>
              <a:ext uri="{FF2B5EF4-FFF2-40B4-BE49-F238E27FC236}">
                <a16:creationId xmlns:a16="http://schemas.microsoft.com/office/drawing/2014/main" id="{5305998A-609B-188D-9391-7E697CE9B8AC}"/>
              </a:ext>
            </a:extLst>
          </p:cNvPr>
          <p:cNvSpPr/>
          <p:nvPr userDrawn="1"/>
        </p:nvSpPr>
        <p:spPr>
          <a:xfrm rot="3539199">
            <a:off x="9319846" y="-396607"/>
            <a:ext cx="2029219" cy="2182484"/>
          </a:xfrm>
          <a:prstGeom prst="octagon">
            <a:avLst/>
          </a:prstGeom>
          <a:blipFill dpi="0" rotWithShape="0">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ctagon 13">
            <a:extLst>
              <a:ext uri="{FF2B5EF4-FFF2-40B4-BE49-F238E27FC236}">
                <a16:creationId xmlns:a16="http://schemas.microsoft.com/office/drawing/2014/main" id="{9EB4D4B2-BC75-B6C3-A3A2-9860C3FDCA6A}"/>
              </a:ext>
            </a:extLst>
          </p:cNvPr>
          <p:cNvSpPr/>
          <p:nvPr userDrawn="1"/>
        </p:nvSpPr>
        <p:spPr>
          <a:xfrm rot="3556808">
            <a:off x="8706666" y="4482187"/>
            <a:ext cx="2074904" cy="2291781"/>
          </a:xfrm>
          <a:prstGeom prst="oct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ctagon 14">
            <a:extLst>
              <a:ext uri="{FF2B5EF4-FFF2-40B4-BE49-F238E27FC236}">
                <a16:creationId xmlns:a16="http://schemas.microsoft.com/office/drawing/2014/main" id="{1FE67FBB-8781-8BF1-E8FF-BD2C3931714F}"/>
              </a:ext>
            </a:extLst>
          </p:cNvPr>
          <p:cNvSpPr/>
          <p:nvPr userDrawn="1"/>
        </p:nvSpPr>
        <p:spPr>
          <a:xfrm rot="3539199">
            <a:off x="8588406" y="4445146"/>
            <a:ext cx="2029219" cy="2182484"/>
          </a:xfrm>
          <a:prstGeom prst="octagon">
            <a:avLst/>
          </a:prstGeom>
          <a:blipFill dpi="0" rotWithShape="0">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432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195-CAA6-A66D-0744-77B6081809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8B7B1D3-6F05-E876-DADF-176F02826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32837E7-1087-46EA-065F-BDE1C9723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7F123B4-8C6A-8D0E-BB5A-3388753DBCD5}"/>
              </a:ext>
            </a:extLst>
          </p:cNvPr>
          <p:cNvSpPr>
            <a:spLocks noGrp="1"/>
          </p:cNvSpPr>
          <p:nvPr>
            <p:ph type="dt" sz="half" idx="10"/>
          </p:nvPr>
        </p:nvSpPr>
        <p:spPr/>
        <p:txBody>
          <a:bodyPr/>
          <a:lstStyle/>
          <a:p>
            <a:fld id="{9E8CC7E4-8D9A-4180-B38C-FA43B7621492}" type="datetime1">
              <a:rPr lang="en-CA" smtClean="0"/>
              <a:t>2022-11-22</a:t>
            </a:fld>
            <a:endParaRPr lang="en-CA"/>
          </a:p>
        </p:txBody>
      </p:sp>
      <p:sp>
        <p:nvSpPr>
          <p:cNvPr id="6" name="Footer Placeholder 5">
            <a:extLst>
              <a:ext uri="{FF2B5EF4-FFF2-40B4-BE49-F238E27FC236}">
                <a16:creationId xmlns:a16="http://schemas.microsoft.com/office/drawing/2014/main" id="{40649983-6A65-F57C-F88D-5F77127DDA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4FD680-49D9-2C4A-867E-30FA58AA1A70}"/>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1230267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E91A-3505-9F80-A1D0-F8A8B38485D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F102638-B625-F8D0-2BF2-CE913D5BD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EE4224-24AC-813B-5A97-F0130EDF9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76CED20-BE2E-FA14-1E5C-D02377227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D8715-0584-8EEB-339F-89E2A96FD0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6BA3FBD-5274-C6E7-0559-F29A08BF296A}"/>
              </a:ext>
            </a:extLst>
          </p:cNvPr>
          <p:cNvSpPr>
            <a:spLocks noGrp="1"/>
          </p:cNvSpPr>
          <p:nvPr>
            <p:ph type="dt" sz="half" idx="10"/>
          </p:nvPr>
        </p:nvSpPr>
        <p:spPr/>
        <p:txBody>
          <a:bodyPr/>
          <a:lstStyle/>
          <a:p>
            <a:fld id="{7BC563CE-0E12-497C-A7BE-B45C72C8DC61}" type="datetime1">
              <a:rPr lang="en-CA" smtClean="0"/>
              <a:t>2022-11-22</a:t>
            </a:fld>
            <a:endParaRPr lang="en-CA"/>
          </a:p>
        </p:txBody>
      </p:sp>
      <p:sp>
        <p:nvSpPr>
          <p:cNvPr id="8" name="Footer Placeholder 7">
            <a:extLst>
              <a:ext uri="{FF2B5EF4-FFF2-40B4-BE49-F238E27FC236}">
                <a16:creationId xmlns:a16="http://schemas.microsoft.com/office/drawing/2014/main" id="{888E2A99-A969-4D45-F3BE-A3AD11C5435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F1F48E6-3D6B-7DD5-6DB6-DBD35B4FD89E}"/>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2176295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ACCA-812D-A648-8C50-0A2EA0867F5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C0E196F-5609-9845-72C9-4C02FA822E7C}"/>
              </a:ext>
            </a:extLst>
          </p:cNvPr>
          <p:cNvSpPr>
            <a:spLocks noGrp="1"/>
          </p:cNvSpPr>
          <p:nvPr>
            <p:ph type="dt" sz="half" idx="10"/>
          </p:nvPr>
        </p:nvSpPr>
        <p:spPr/>
        <p:txBody>
          <a:bodyPr/>
          <a:lstStyle/>
          <a:p>
            <a:fld id="{87906E4D-1298-42B0-8060-0553AB81ED5B}" type="datetime1">
              <a:rPr lang="en-CA" smtClean="0"/>
              <a:t>2022-11-22</a:t>
            </a:fld>
            <a:endParaRPr lang="en-CA"/>
          </a:p>
        </p:txBody>
      </p:sp>
      <p:sp>
        <p:nvSpPr>
          <p:cNvPr id="4" name="Footer Placeholder 3">
            <a:extLst>
              <a:ext uri="{FF2B5EF4-FFF2-40B4-BE49-F238E27FC236}">
                <a16:creationId xmlns:a16="http://schemas.microsoft.com/office/drawing/2014/main" id="{184D29C9-293F-B2E1-5431-026F35CF651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650648F-E75D-FB52-3F31-8F436DAA4AD0}"/>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321262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C5357-6BA5-8789-877D-E2176D8185F3}"/>
              </a:ext>
            </a:extLst>
          </p:cNvPr>
          <p:cNvSpPr>
            <a:spLocks noGrp="1"/>
          </p:cNvSpPr>
          <p:nvPr>
            <p:ph type="dt" sz="half" idx="10"/>
          </p:nvPr>
        </p:nvSpPr>
        <p:spPr/>
        <p:txBody>
          <a:bodyPr/>
          <a:lstStyle/>
          <a:p>
            <a:fld id="{F2C66C07-039A-42A2-8F76-CDDAE5A560A5}" type="datetime1">
              <a:rPr lang="en-CA" smtClean="0"/>
              <a:t>2022-11-22</a:t>
            </a:fld>
            <a:endParaRPr lang="en-CA"/>
          </a:p>
        </p:txBody>
      </p:sp>
      <p:sp>
        <p:nvSpPr>
          <p:cNvPr id="3" name="Footer Placeholder 2">
            <a:extLst>
              <a:ext uri="{FF2B5EF4-FFF2-40B4-BE49-F238E27FC236}">
                <a16:creationId xmlns:a16="http://schemas.microsoft.com/office/drawing/2014/main" id="{E49E4E8C-C097-1647-D599-7914B0A46E6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83C796D-0269-6E51-4B89-507FDDC99425}"/>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2599521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0AB2-FB0E-BD37-AFF7-46CBDC228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0C13197-A993-4407-6874-A53729322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F5A0B24-FC5A-09E9-1036-B29789051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1C244-1ABB-3766-07C7-18F1399AABAC}"/>
              </a:ext>
            </a:extLst>
          </p:cNvPr>
          <p:cNvSpPr>
            <a:spLocks noGrp="1"/>
          </p:cNvSpPr>
          <p:nvPr>
            <p:ph type="dt" sz="half" idx="10"/>
          </p:nvPr>
        </p:nvSpPr>
        <p:spPr/>
        <p:txBody>
          <a:bodyPr/>
          <a:lstStyle/>
          <a:p>
            <a:fld id="{772E652F-DF03-44A6-AF99-EA0771CCBCFD}" type="datetime1">
              <a:rPr lang="en-CA" smtClean="0"/>
              <a:t>2022-11-22</a:t>
            </a:fld>
            <a:endParaRPr lang="en-CA"/>
          </a:p>
        </p:txBody>
      </p:sp>
      <p:sp>
        <p:nvSpPr>
          <p:cNvPr id="6" name="Footer Placeholder 5">
            <a:extLst>
              <a:ext uri="{FF2B5EF4-FFF2-40B4-BE49-F238E27FC236}">
                <a16:creationId xmlns:a16="http://schemas.microsoft.com/office/drawing/2014/main" id="{A0D3859C-CFEF-EEF6-42E4-481661246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10D690-9CD4-0ECC-6A49-5587C59FFE9C}"/>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3709959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5542-742B-7488-0B23-7BBEDF28F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FFFAB18-B0F1-7A85-4E1E-67B043E4F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AA68A8A-909E-7FD5-A8F5-1BD52790D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477F0-C7B3-4584-E5B9-B61D6629548E}"/>
              </a:ext>
            </a:extLst>
          </p:cNvPr>
          <p:cNvSpPr>
            <a:spLocks noGrp="1"/>
          </p:cNvSpPr>
          <p:nvPr>
            <p:ph type="dt" sz="half" idx="10"/>
          </p:nvPr>
        </p:nvSpPr>
        <p:spPr/>
        <p:txBody>
          <a:bodyPr/>
          <a:lstStyle/>
          <a:p>
            <a:fld id="{95776D89-3B5D-4A46-BCAE-C3B8B44A4FD4}" type="datetime1">
              <a:rPr lang="en-CA" smtClean="0"/>
              <a:t>2022-11-22</a:t>
            </a:fld>
            <a:endParaRPr lang="en-CA"/>
          </a:p>
        </p:txBody>
      </p:sp>
      <p:sp>
        <p:nvSpPr>
          <p:cNvPr id="6" name="Footer Placeholder 5">
            <a:extLst>
              <a:ext uri="{FF2B5EF4-FFF2-40B4-BE49-F238E27FC236}">
                <a16:creationId xmlns:a16="http://schemas.microsoft.com/office/drawing/2014/main" id="{8E475992-DCE2-CC7D-6167-231B41505A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D42C0C-33AD-AD4E-CE16-8B7BE666FBF0}"/>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273740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34E6207-301E-6220-FEE2-1F909B5A161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05E658E-E008-A409-D3D2-EAE0E1AC218C}"/>
              </a:ext>
            </a:extLst>
          </p:cNvPr>
          <p:cNvSpPr>
            <a:spLocks noGrp="1"/>
          </p:cNvSpPr>
          <p:nvPr>
            <p:ph type="subTitle" idx="1"/>
          </p:nvPr>
        </p:nvSpPr>
        <p:spPr>
          <a:xfrm>
            <a:off x="838200" y="1122389"/>
            <a:ext cx="9144000" cy="1655762"/>
          </a:xfrm>
        </p:spPr>
        <p:txBody>
          <a:bodyPr/>
          <a:lstStyle>
            <a:lvl1pPr marL="0" indent="0" algn="l">
              <a:buNone/>
              <a:defRPr sz="2400">
                <a:solidFill>
                  <a:schemeClr val="bg1"/>
                </a:solidFill>
                <a:latin typeface="DINPro-Regular" panose="02000503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BBA0CB-E76D-FF72-698B-F872E754F938}"/>
              </a:ext>
            </a:extLst>
          </p:cNvPr>
          <p:cNvSpPr>
            <a:spLocks noGrp="1"/>
          </p:cNvSpPr>
          <p:nvPr>
            <p:ph type="dt" sz="half" idx="10"/>
          </p:nvPr>
        </p:nvSpPr>
        <p:spPr/>
        <p:txBody>
          <a:bodyPr/>
          <a:lstStyle/>
          <a:p>
            <a:fld id="{DC7DCCE6-2540-4D81-94EE-C139EA3858BA}" type="datetime1">
              <a:rPr lang="en-CA" smtClean="0"/>
              <a:t>2022-11-22</a:t>
            </a:fld>
            <a:endParaRPr lang="en-CA"/>
          </a:p>
        </p:txBody>
      </p:sp>
      <p:sp>
        <p:nvSpPr>
          <p:cNvPr id="5" name="Footer Placeholder 4">
            <a:extLst>
              <a:ext uri="{FF2B5EF4-FFF2-40B4-BE49-F238E27FC236}">
                <a16:creationId xmlns:a16="http://schemas.microsoft.com/office/drawing/2014/main" id="{5EE54D02-EED2-BFEB-6262-BF8FAA1FE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695254-A6C3-398A-4FCD-0FF6D50C6195}"/>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13" name="Title 1">
            <a:extLst>
              <a:ext uri="{FF2B5EF4-FFF2-40B4-BE49-F238E27FC236}">
                <a16:creationId xmlns:a16="http://schemas.microsoft.com/office/drawing/2014/main" id="{4382BA04-3184-3052-1813-166057E1BE79}"/>
              </a:ext>
            </a:extLst>
          </p:cNvPr>
          <p:cNvSpPr>
            <a:spLocks noGrp="1"/>
          </p:cNvSpPr>
          <p:nvPr>
            <p:ph type="title" hasCustomPrompt="1"/>
          </p:nvPr>
        </p:nvSpPr>
        <p:spPr>
          <a:xfrm>
            <a:off x="838200" y="365126"/>
            <a:ext cx="10357098" cy="661570"/>
          </a:xfrm>
        </p:spPr>
        <p:txBody>
          <a:bodyPr/>
          <a:lstStyle>
            <a:lvl1pPr>
              <a:defRPr>
                <a:solidFill>
                  <a:srgbClr val="FFC000"/>
                </a:solidFill>
                <a:latin typeface="DM Serif Display" pitchFamily="2" charset="0"/>
              </a:defRPr>
            </a:lvl1pPr>
          </a:lstStyle>
          <a:p>
            <a:r>
              <a:rPr lang="en-US"/>
              <a:t>Connect with our Recruiters.</a:t>
            </a:r>
            <a:endParaRPr lang="en-CA"/>
          </a:p>
        </p:txBody>
      </p:sp>
      <p:pic>
        <p:nvPicPr>
          <p:cNvPr id="18" name="Picture 17" descr="A picture containing text&#10;&#10;Description automatically generated">
            <a:extLst>
              <a:ext uri="{FF2B5EF4-FFF2-40B4-BE49-F238E27FC236}">
                <a16:creationId xmlns:a16="http://schemas.microsoft.com/office/drawing/2014/main" id="{CD47AC3B-9C3D-5EA8-EBD7-286CAD7747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0357" y="6378575"/>
            <a:ext cx="1749881" cy="365125"/>
          </a:xfrm>
          <a:prstGeom prst="rect">
            <a:avLst/>
          </a:prstGeom>
        </p:spPr>
      </p:pic>
    </p:spTree>
    <p:extLst>
      <p:ext uri="{BB962C8B-B14F-4D97-AF65-F5344CB8AC3E}">
        <p14:creationId xmlns:p14="http://schemas.microsoft.com/office/powerpoint/2010/main" val="1891606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9544-4C04-F591-B2C2-C64CB0A5ED2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29DC9B-603F-368A-3125-177E17B3D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A695D5-B296-5F67-569B-6E1B91932515}"/>
              </a:ext>
            </a:extLst>
          </p:cNvPr>
          <p:cNvSpPr>
            <a:spLocks noGrp="1"/>
          </p:cNvSpPr>
          <p:nvPr>
            <p:ph type="dt" sz="half" idx="10"/>
          </p:nvPr>
        </p:nvSpPr>
        <p:spPr/>
        <p:txBody>
          <a:bodyPr/>
          <a:lstStyle/>
          <a:p>
            <a:fld id="{ABB31EE8-5763-40D9-9901-ADBF38514FA5}" type="datetime1">
              <a:rPr lang="en-CA" smtClean="0"/>
              <a:t>2022-11-22</a:t>
            </a:fld>
            <a:endParaRPr lang="en-CA"/>
          </a:p>
        </p:txBody>
      </p:sp>
      <p:sp>
        <p:nvSpPr>
          <p:cNvPr id="5" name="Footer Placeholder 4">
            <a:extLst>
              <a:ext uri="{FF2B5EF4-FFF2-40B4-BE49-F238E27FC236}">
                <a16:creationId xmlns:a16="http://schemas.microsoft.com/office/drawing/2014/main" id="{2D5009B3-A9EF-76EB-B0BF-C4BE508B17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C4C101-8C28-2F62-095C-ED4DADBCB643}"/>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2872711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25375-8081-9558-16C0-EAFEF6442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A57013-436A-EC5C-71AE-2D10BA924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C32504-0E6A-2B76-F70C-5B6E49958BB9}"/>
              </a:ext>
            </a:extLst>
          </p:cNvPr>
          <p:cNvSpPr>
            <a:spLocks noGrp="1"/>
          </p:cNvSpPr>
          <p:nvPr>
            <p:ph type="dt" sz="half" idx="10"/>
          </p:nvPr>
        </p:nvSpPr>
        <p:spPr/>
        <p:txBody>
          <a:bodyPr/>
          <a:lstStyle/>
          <a:p>
            <a:fld id="{ACAA8CDE-C80A-4113-81E8-024D04AD61A1}" type="datetime1">
              <a:rPr lang="en-CA" smtClean="0"/>
              <a:t>2022-11-22</a:t>
            </a:fld>
            <a:endParaRPr lang="en-CA"/>
          </a:p>
        </p:txBody>
      </p:sp>
      <p:sp>
        <p:nvSpPr>
          <p:cNvPr id="5" name="Footer Placeholder 4">
            <a:extLst>
              <a:ext uri="{FF2B5EF4-FFF2-40B4-BE49-F238E27FC236}">
                <a16:creationId xmlns:a16="http://schemas.microsoft.com/office/drawing/2014/main" id="{8D946353-0B78-F1DB-E6EF-BE280534B5D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2FA3C2-C8C0-121D-53D5-8596E591EC77}"/>
              </a:ext>
            </a:extLst>
          </p:cNvPr>
          <p:cNvSpPr>
            <a:spLocks noGrp="1"/>
          </p:cNvSpPr>
          <p:nvPr>
            <p:ph type="sldNum" sz="quarter" idx="12"/>
          </p:nvPr>
        </p:nvSpPr>
        <p:spPr/>
        <p:txBody>
          <a:bodyPr/>
          <a:lstStyle/>
          <a:p>
            <a:fld id="{8582B893-3323-4683-968C-1196B5965C5B}" type="slidenum">
              <a:rPr lang="en-CA" smtClean="0"/>
              <a:t>‹#›</a:t>
            </a:fld>
            <a:endParaRPr lang="en-CA"/>
          </a:p>
        </p:txBody>
      </p:sp>
    </p:spTree>
    <p:extLst>
      <p:ext uri="{BB962C8B-B14F-4D97-AF65-F5344CB8AC3E}">
        <p14:creationId xmlns:p14="http://schemas.microsoft.com/office/powerpoint/2010/main" val="257337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7" name="Picture 6" descr="A group of women in graduation gowns&#10;&#10;Description automatically generated with medium confidence">
            <a:extLst>
              <a:ext uri="{FF2B5EF4-FFF2-40B4-BE49-F238E27FC236}">
                <a16:creationId xmlns:a16="http://schemas.microsoft.com/office/drawing/2014/main" id="{77914CE9-266A-8BE6-6D08-FEB66AB59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791450"/>
          </a:xfrm>
          <a:prstGeom prst="rect">
            <a:avLst/>
          </a:prstGeom>
        </p:spPr>
      </p:pic>
      <p:sp>
        <p:nvSpPr>
          <p:cNvPr id="9" name="Rectangle 8">
            <a:extLst>
              <a:ext uri="{FF2B5EF4-FFF2-40B4-BE49-F238E27FC236}">
                <a16:creationId xmlns:a16="http://schemas.microsoft.com/office/drawing/2014/main" id="{2141331E-C105-958E-9374-185E863E6422}"/>
              </a:ext>
            </a:extLst>
          </p:cNvPr>
          <p:cNvSpPr/>
          <p:nvPr userDrawn="1"/>
        </p:nvSpPr>
        <p:spPr>
          <a:xfrm>
            <a:off x="1" y="0"/>
            <a:ext cx="12192000" cy="6858000"/>
          </a:xfrm>
          <a:prstGeom prst="rect">
            <a:avLst/>
          </a:prstGeom>
          <a:solidFill>
            <a:srgbClr val="002060">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B05E658E-E008-A409-D3D2-EAE0E1AC218C}"/>
              </a:ext>
            </a:extLst>
          </p:cNvPr>
          <p:cNvSpPr>
            <a:spLocks noGrp="1"/>
          </p:cNvSpPr>
          <p:nvPr>
            <p:ph type="subTitle" idx="1"/>
          </p:nvPr>
        </p:nvSpPr>
        <p:spPr>
          <a:xfrm>
            <a:off x="838200" y="1122389"/>
            <a:ext cx="9144000" cy="1655762"/>
          </a:xfrm>
        </p:spPr>
        <p:txBody>
          <a:bodyPr/>
          <a:lstStyle>
            <a:lvl1pPr marL="0" indent="0" algn="l">
              <a:buNone/>
              <a:defRPr sz="2400">
                <a:solidFill>
                  <a:schemeClr val="bg1"/>
                </a:solidFill>
                <a:latin typeface="DINPro-Regular" panose="02000503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BBA0CB-E76D-FF72-698B-F872E754F938}"/>
              </a:ext>
            </a:extLst>
          </p:cNvPr>
          <p:cNvSpPr>
            <a:spLocks noGrp="1"/>
          </p:cNvSpPr>
          <p:nvPr>
            <p:ph type="dt" sz="half" idx="10"/>
          </p:nvPr>
        </p:nvSpPr>
        <p:spPr/>
        <p:txBody>
          <a:bodyPr/>
          <a:lstStyle/>
          <a:p>
            <a:fld id="{F6BCB1BC-8939-4DDF-BF7C-08E71E042892}" type="datetime1">
              <a:rPr lang="en-CA" smtClean="0"/>
              <a:t>2022-11-22</a:t>
            </a:fld>
            <a:endParaRPr lang="en-CA"/>
          </a:p>
        </p:txBody>
      </p:sp>
      <p:sp>
        <p:nvSpPr>
          <p:cNvPr id="5" name="Footer Placeholder 4">
            <a:extLst>
              <a:ext uri="{FF2B5EF4-FFF2-40B4-BE49-F238E27FC236}">
                <a16:creationId xmlns:a16="http://schemas.microsoft.com/office/drawing/2014/main" id="{5EE54D02-EED2-BFEB-6262-BF8FAA1FE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695254-A6C3-398A-4FCD-0FF6D50C6195}"/>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13" name="Title 1">
            <a:extLst>
              <a:ext uri="{FF2B5EF4-FFF2-40B4-BE49-F238E27FC236}">
                <a16:creationId xmlns:a16="http://schemas.microsoft.com/office/drawing/2014/main" id="{4382BA04-3184-3052-1813-166057E1BE79}"/>
              </a:ext>
            </a:extLst>
          </p:cNvPr>
          <p:cNvSpPr>
            <a:spLocks noGrp="1"/>
          </p:cNvSpPr>
          <p:nvPr>
            <p:ph type="title" hasCustomPrompt="1"/>
          </p:nvPr>
        </p:nvSpPr>
        <p:spPr>
          <a:xfrm>
            <a:off x="838200" y="365126"/>
            <a:ext cx="10357098" cy="661570"/>
          </a:xfrm>
        </p:spPr>
        <p:txBody>
          <a:bodyPr/>
          <a:lstStyle>
            <a:lvl1pPr>
              <a:defRPr>
                <a:solidFill>
                  <a:srgbClr val="FFC000"/>
                </a:solidFill>
                <a:latin typeface="DM Serif Display" pitchFamily="2" charset="0"/>
              </a:defRPr>
            </a:lvl1pPr>
          </a:lstStyle>
          <a:p>
            <a:r>
              <a:rPr lang="en-US"/>
              <a:t>Connect with our Recruiters.</a:t>
            </a:r>
            <a:endParaRPr lang="en-CA"/>
          </a:p>
        </p:txBody>
      </p:sp>
      <p:pic>
        <p:nvPicPr>
          <p:cNvPr id="18" name="Picture 17" descr="A picture containing text&#10;&#10;Description automatically generated">
            <a:extLst>
              <a:ext uri="{FF2B5EF4-FFF2-40B4-BE49-F238E27FC236}">
                <a16:creationId xmlns:a16="http://schemas.microsoft.com/office/drawing/2014/main" id="{CD47AC3B-9C3D-5EA8-EBD7-286CAD7747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0357" y="6378575"/>
            <a:ext cx="1749881" cy="365125"/>
          </a:xfrm>
          <a:prstGeom prst="rect">
            <a:avLst/>
          </a:prstGeom>
        </p:spPr>
      </p:pic>
    </p:spTree>
    <p:extLst>
      <p:ext uri="{BB962C8B-B14F-4D97-AF65-F5344CB8AC3E}">
        <p14:creationId xmlns:p14="http://schemas.microsoft.com/office/powerpoint/2010/main" val="408473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D3E60F1-5F8E-3C5D-BE7D-EDB4DDBBA1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2912" y="-938232"/>
            <a:ext cx="14473543" cy="81413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141331E-C105-958E-9374-185E863E6422}"/>
              </a:ext>
            </a:extLst>
          </p:cNvPr>
          <p:cNvSpPr/>
          <p:nvPr userDrawn="1"/>
        </p:nvSpPr>
        <p:spPr>
          <a:xfrm>
            <a:off x="-187842" y="-583627"/>
            <a:ext cx="12567684" cy="7432159"/>
          </a:xfrm>
          <a:prstGeom prst="rect">
            <a:avLst/>
          </a:prstGeom>
          <a:solidFill>
            <a:srgbClr val="002060">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B05E658E-E008-A409-D3D2-EAE0E1AC218C}"/>
              </a:ext>
            </a:extLst>
          </p:cNvPr>
          <p:cNvSpPr>
            <a:spLocks noGrp="1"/>
          </p:cNvSpPr>
          <p:nvPr>
            <p:ph type="subTitle" idx="1"/>
          </p:nvPr>
        </p:nvSpPr>
        <p:spPr>
          <a:xfrm>
            <a:off x="838200" y="1122389"/>
            <a:ext cx="9144000" cy="1655762"/>
          </a:xfrm>
        </p:spPr>
        <p:txBody>
          <a:bodyPr/>
          <a:lstStyle>
            <a:lvl1pPr marL="0" indent="0" algn="l">
              <a:buNone/>
              <a:defRPr sz="2400">
                <a:solidFill>
                  <a:schemeClr val="bg1"/>
                </a:solidFill>
                <a:latin typeface="DINPro-Regular" panose="02000503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BBA0CB-E76D-FF72-698B-F872E754F938}"/>
              </a:ext>
            </a:extLst>
          </p:cNvPr>
          <p:cNvSpPr>
            <a:spLocks noGrp="1"/>
          </p:cNvSpPr>
          <p:nvPr>
            <p:ph type="dt" sz="half" idx="10"/>
          </p:nvPr>
        </p:nvSpPr>
        <p:spPr/>
        <p:txBody>
          <a:bodyPr/>
          <a:lstStyle/>
          <a:p>
            <a:fld id="{B2A771BD-B471-40E7-AAA1-7FA7300E56D1}" type="datetime1">
              <a:rPr lang="en-CA" smtClean="0"/>
              <a:t>2022-11-22</a:t>
            </a:fld>
            <a:endParaRPr lang="en-CA"/>
          </a:p>
        </p:txBody>
      </p:sp>
      <p:sp>
        <p:nvSpPr>
          <p:cNvPr id="5" name="Footer Placeholder 4">
            <a:extLst>
              <a:ext uri="{FF2B5EF4-FFF2-40B4-BE49-F238E27FC236}">
                <a16:creationId xmlns:a16="http://schemas.microsoft.com/office/drawing/2014/main" id="{5EE54D02-EED2-BFEB-6262-BF8FAA1FE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695254-A6C3-398A-4FCD-0FF6D50C6195}"/>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13" name="Title 1">
            <a:extLst>
              <a:ext uri="{FF2B5EF4-FFF2-40B4-BE49-F238E27FC236}">
                <a16:creationId xmlns:a16="http://schemas.microsoft.com/office/drawing/2014/main" id="{4382BA04-3184-3052-1813-166057E1BE79}"/>
              </a:ext>
            </a:extLst>
          </p:cNvPr>
          <p:cNvSpPr>
            <a:spLocks noGrp="1"/>
          </p:cNvSpPr>
          <p:nvPr>
            <p:ph type="title" hasCustomPrompt="1"/>
          </p:nvPr>
        </p:nvSpPr>
        <p:spPr>
          <a:xfrm>
            <a:off x="838200" y="365126"/>
            <a:ext cx="10357098" cy="661570"/>
          </a:xfrm>
        </p:spPr>
        <p:txBody>
          <a:bodyPr/>
          <a:lstStyle>
            <a:lvl1pPr>
              <a:defRPr>
                <a:solidFill>
                  <a:srgbClr val="FFC000"/>
                </a:solidFill>
                <a:latin typeface="DM Serif Display" pitchFamily="2" charset="0"/>
              </a:defRPr>
            </a:lvl1pPr>
          </a:lstStyle>
          <a:p>
            <a:r>
              <a:rPr lang="en-US"/>
              <a:t>Connect with our Recruiters.</a:t>
            </a:r>
            <a:endParaRPr lang="en-CA"/>
          </a:p>
        </p:txBody>
      </p:sp>
      <p:pic>
        <p:nvPicPr>
          <p:cNvPr id="18" name="Picture 17" descr="A picture containing text&#10;&#10;Description automatically generated">
            <a:extLst>
              <a:ext uri="{FF2B5EF4-FFF2-40B4-BE49-F238E27FC236}">
                <a16:creationId xmlns:a16="http://schemas.microsoft.com/office/drawing/2014/main" id="{CD47AC3B-9C3D-5EA8-EBD7-286CAD7747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0357" y="6378575"/>
            <a:ext cx="1749881" cy="365125"/>
          </a:xfrm>
          <a:prstGeom prst="rect">
            <a:avLst/>
          </a:prstGeom>
        </p:spPr>
      </p:pic>
    </p:spTree>
    <p:extLst>
      <p:ext uri="{BB962C8B-B14F-4D97-AF65-F5344CB8AC3E}">
        <p14:creationId xmlns:p14="http://schemas.microsoft.com/office/powerpoint/2010/main" val="320441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17C6945-6924-DA74-8B08-33BD4C45E2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141331E-C105-958E-9374-185E863E6422}"/>
              </a:ext>
            </a:extLst>
          </p:cNvPr>
          <p:cNvSpPr/>
          <p:nvPr userDrawn="1"/>
        </p:nvSpPr>
        <p:spPr>
          <a:xfrm>
            <a:off x="-187842" y="-583627"/>
            <a:ext cx="12567684" cy="7432159"/>
          </a:xfrm>
          <a:prstGeom prst="rect">
            <a:avLst/>
          </a:prstGeom>
          <a:solidFill>
            <a:srgbClr val="002060">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B05E658E-E008-A409-D3D2-EAE0E1AC218C}"/>
              </a:ext>
            </a:extLst>
          </p:cNvPr>
          <p:cNvSpPr>
            <a:spLocks noGrp="1"/>
          </p:cNvSpPr>
          <p:nvPr>
            <p:ph type="subTitle" idx="1"/>
          </p:nvPr>
        </p:nvSpPr>
        <p:spPr>
          <a:xfrm>
            <a:off x="838200" y="1122389"/>
            <a:ext cx="9144000" cy="1655762"/>
          </a:xfrm>
        </p:spPr>
        <p:txBody>
          <a:bodyPr/>
          <a:lstStyle>
            <a:lvl1pPr marL="0" indent="0" algn="l">
              <a:buNone/>
              <a:defRPr sz="2400">
                <a:solidFill>
                  <a:schemeClr val="bg1"/>
                </a:solidFill>
                <a:latin typeface="DINPro-Regular" panose="02000503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BBA0CB-E76D-FF72-698B-F872E754F938}"/>
              </a:ext>
            </a:extLst>
          </p:cNvPr>
          <p:cNvSpPr>
            <a:spLocks noGrp="1"/>
          </p:cNvSpPr>
          <p:nvPr>
            <p:ph type="dt" sz="half" idx="10"/>
          </p:nvPr>
        </p:nvSpPr>
        <p:spPr/>
        <p:txBody>
          <a:bodyPr/>
          <a:lstStyle/>
          <a:p>
            <a:fld id="{05C856D6-BB09-4EA5-98EF-29E544A11308}" type="datetime1">
              <a:rPr lang="en-CA" smtClean="0"/>
              <a:t>2022-11-22</a:t>
            </a:fld>
            <a:endParaRPr lang="en-CA"/>
          </a:p>
        </p:txBody>
      </p:sp>
      <p:sp>
        <p:nvSpPr>
          <p:cNvPr id="5" name="Footer Placeholder 4">
            <a:extLst>
              <a:ext uri="{FF2B5EF4-FFF2-40B4-BE49-F238E27FC236}">
                <a16:creationId xmlns:a16="http://schemas.microsoft.com/office/drawing/2014/main" id="{5EE54D02-EED2-BFEB-6262-BF8FAA1FE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695254-A6C3-398A-4FCD-0FF6D50C6195}"/>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13" name="Title 1">
            <a:extLst>
              <a:ext uri="{FF2B5EF4-FFF2-40B4-BE49-F238E27FC236}">
                <a16:creationId xmlns:a16="http://schemas.microsoft.com/office/drawing/2014/main" id="{4382BA04-3184-3052-1813-166057E1BE79}"/>
              </a:ext>
            </a:extLst>
          </p:cNvPr>
          <p:cNvSpPr>
            <a:spLocks noGrp="1"/>
          </p:cNvSpPr>
          <p:nvPr>
            <p:ph type="title" hasCustomPrompt="1"/>
          </p:nvPr>
        </p:nvSpPr>
        <p:spPr>
          <a:xfrm>
            <a:off x="838200" y="365126"/>
            <a:ext cx="10357098" cy="661570"/>
          </a:xfrm>
        </p:spPr>
        <p:txBody>
          <a:bodyPr/>
          <a:lstStyle>
            <a:lvl1pPr>
              <a:defRPr>
                <a:solidFill>
                  <a:srgbClr val="FFC000"/>
                </a:solidFill>
                <a:latin typeface="DM Serif Display" pitchFamily="2" charset="0"/>
              </a:defRPr>
            </a:lvl1pPr>
          </a:lstStyle>
          <a:p>
            <a:r>
              <a:rPr lang="en-US"/>
              <a:t>Connect with our Recruiters.</a:t>
            </a:r>
            <a:endParaRPr lang="en-CA"/>
          </a:p>
        </p:txBody>
      </p:sp>
      <p:pic>
        <p:nvPicPr>
          <p:cNvPr id="18" name="Picture 17" descr="A picture containing text&#10;&#10;Description automatically generated">
            <a:extLst>
              <a:ext uri="{FF2B5EF4-FFF2-40B4-BE49-F238E27FC236}">
                <a16:creationId xmlns:a16="http://schemas.microsoft.com/office/drawing/2014/main" id="{CD47AC3B-9C3D-5EA8-EBD7-286CAD7747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0357" y="6378575"/>
            <a:ext cx="1749881" cy="365125"/>
          </a:xfrm>
          <a:prstGeom prst="rect">
            <a:avLst/>
          </a:prstGeom>
        </p:spPr>
      </p:pic>
    </p:spTree>
    <p:extLst>
      <p:ext uri="{BB962C8B-B14F-4D97-AF65-F5344CB8AC3E}">
        <p14:creationId xmlns:p14="http://schemas.microsoft.com/office/powerpoint/2010/main" val="295693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8FE783E-1538-2273-DADA-F16B119D57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1BBA0CB-E76D-FF72-698B-F872E754F938}"/>
              </a:ext>
            </a:extLst>
          </p:cNvPr>
          <p:cNvSpPr>
            <a:spLocks noGrp="1"/>
          </p:cNvSpPr>
          <p:nvPr>
            <p:ph type="dt" sz="half" idx="10"/>
          </p:nvPr>
        </p:nvSpPr>
        <p:spPr/>
        <p:txBody>
          <a:bodyPr/>
          <a:lstStyle/>
          <a:p>
            <a:fld id="{6BD512C3-53ED-46AF-8D93-A84206A48D56}" type="datetime1">
              <a:rPr lang="en-CA" smtClean="0"/>
              <a:t>2022-11-22</a:t>
            </a:fld>
            <a:endParaRPr lang="en-CA"/>
          </a:p>
        </p:txBody>
      </p:sp>
      <p:sp>
        <p:nvSpPr>
          <p:cNvPr id="5" name="Footer Placeholder 4">
            <a:extLst>
              <a:ext uri="{FF2B5EF4-FFF2-40B4-BE49-F238E27FC236}">
                <a16:creationId xmlns:a16="http://schemas.microsoft.com/office/drawing/2014/main" id="{5EE54D02-EED2-BFEB-6262-BF8FAA1FE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695254-A6C3-398A-4FCD-0FF6D50C6195}"/>
              </a:ext>
            </a:extLst>
          </p:cNvPr>
          <p:cNvSpPr>
            <a:spLocks noGrp="1"/>
          </p:cNvSpPr>
          <p:nvPr>
            <p:ph type="sldNum" sz="quarter" idx="12"/>
          </p:nvPr>
        </p:nvSpPr>
        <p:spPr/>
        <p:txBody>
          <a:bodyPr/>
          <a:lstStyle/>
          <a:p>
            <a:fld id="{8582B893-3323-4683-968C-1196B5965C5B}" type="slidenum">
              <a:rPr lang="en-CA" smtClean="0"/>
              <a:t>‹#›</a:t>
            </a:fld>
            <a:endParaRPr lang="en-CA"/>
          </a:p>
        </p:txBody>
      </p:sp>
      <p:pic>
        <p:nvPicPr>
          <p:cNvPr id="18" name="Picture 17" descr="A picture containing text&#10;&#10;Description automatically generated">
            <a:extLst>
              <a:ext uri="{FF2B5EF4-FFF2-40B4-BE49-F238E27FC236}">
                <a16:creationId xmlns:a16="http://schemas.microsoft.com/office/drawing/2014/main" id="{CD47AC3B-9C3D-5EA8-EBD7-286CAD7747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0357" y="6378575"/>
            <a:ext cx="1749881" cy="365125"/>
          </a:xfrm>
          <a:prstGeom prst="rect">
            <a:avLst/>
          </a:prstGeom>
        </p:spPr>
      </p:pic>
      <p:sp>
        <p:nvSpPr>
          <p:cNvPr id="10" name="Decagon 9">
            <a:extLst>
              <a:ext uri="{FF2B5EF4-FFF2-40B4-BE49-F238E27FC236}">
                <a16:creationId xmlns:a16="http://schemas.microsoft.com/office/drawing/2014/main" id="{EA268160-EBE0-309A-0DA6-FEF45A2B7DB7}"/>
              </a:ext>
            </a:extLst>
          </p:cNvPr>
          <p:cNvSpPr/>
          <p:nvPr userDrawn="1"/>
        </p:nvSpPr>
        <p:spPr>
          <a:xfrm rot="1137836">
            <a:off x="2688046" y="390515"/>
            <a:ext cx="6786850" cy="6076972"/>
          </a:xfrm>
          <a:prstGeom prst="decagon">
            <a:avLst/>
          </a:prstGeom>
          <a:solidFill>
            <a:srgbClr val="002060">
              <a:alpha val="8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itle 1">
            <a:extLst>
              <a:ext uri="{FF2B5EF4-FFF2-40B4-BE49-F238E27FC236}">
                <a16:creationId xmlns:a16="http://schemas.microsoft.com/office/drawing/2014/main" id="{4382BA04-3184-3052-1813-166057E1BE79}"/>
              </a:ext>
            </a:extLst>
          </p:cNvPr>
          <p:cNvSpPr>
            <a:spLocks noGrp="1"/>
          </p:cNvSpPr>
          <p:nvPr>
            <p:ph type="title" hasCustomPrompt="1"/>
          </p:nvPr>
        </p:nvSpPr>
        <p:spPr>
          <a:xfrm>
            <a:off x="3581179" y="1100931"/>
            <a:ext cx="5000584" cy="661570"/>
          </a:xfrm>
        </p:spPr>
        <p:txBody>
          <a:bodyPr anchor="t"/>
          <a:lstStyle>
            <a:lvl1pPr algn="ctr">
              <a:defRPr>
                <a:solidFill>
                  <a:srgbClr val="FFC000"/>
                </a:solidFill>
                <a:latin typeface="DM Serif Display" pitchFamily="2" charset="0"/>
              </a:defRPr>
            </a:lvl1pPr>
          </a:lstStyle>
          <a:p>
            <a:r>
              <a:rPr lang="en-US"/>
              <a:t>Connect with our Recruiters.</a:t>
            </a:r>
            <a:endParaRPr lang="en-CA"/>
          </a:p>
        </p:txBody>
      </p:sp>
      <p:sp>
        <p:nvSpPr>
          <p:cNvPr id="3" name="Subtitle 2">
            <a:extLst>
              <a:ext uri="{FF2B5EF4-FFF2-40B4-BE49-F238E27FC236}">
                <a16:creationId xmlns:a16="http://schemas.microsoft.com/office/drawing/2014/main" id="{B05E658E-E008-A409-D3D2-EAE0E1AC218C}"/>
              </a:ext>
            </a:extLst>
          </p:cNvPr>
          <p:cNvSpPr>
            <a:spLocks noGrp="1"/>
          </p:cNvSpPr>
          <p:nvPr>
            <p:ph type="subTitle" idx="1"/>
          </p:nvPr>
        </p:nvSpPr>
        <p:spPr>
          <a:xfrm>
            <a:off x="1524000" y="2403663"/>
            <a:ext cx="9144000" cy="1655762"/>
          </a:xfrm>
        </p:spPr>
        <p:txBody>
          <a:bodyPr anchor="t"/>
          <a:lstStyle>
            <a:lvl1pPr marL="0" indent="0" algn="ctr">
              <a:buNone/>
              <a:defRPr sz="2400">
                <a:solidFill>
                  <a:schemeClr val="bg1"/>
                </a:solidFill>
                <a:latin typeface="DINPro-Regular" panose="0200050303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51934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9" name="Picture 8" descr="A picture containing crowd, hall, auditorium&#10;&#10;Description automatically generated">
            <a:extLst>
              <a:ext uri="{FF2B5EF4-FFF2-40B4-BE49-F238E27FC236}">
                <a16:creationId xmlns:a16="http://schemas.microsoft.com/office/drawing/2014/main" id="{3F003CE8-595F-9F6B-E54C-EAC13A308E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907" y="-419101"/>
            <a:ext cx="13087057" cy="8467179"/>
          </a:xfrm>
          <a:prstGeom prst="rect">
            <a:avLst/>
          </a:prstGeom>
        </p:spPr>
      </p:pic>
      <p:sp>
        <p:nvSpPr>
          <p:cNvPr id="4" name="Date Placeholder 3">
            <a:extLst>
              <a:ext uri="{FF2B5EF4-FFF2-40B4-BE49-F238E27FC236}">
                <a16:creationId xmlns:a16="http://schemas.microsoft.com/office/drawing/2014/main" id="{91BBA0CB-E76D-FF72-698B-F872E754F938}"/>
              </a:ext>
            </a:extLst>
          </p:cNvPr>
          <p:cNvSpPr>
            <a:spLocks noGrp="1"/>
          </p:cNvSpPr>
          <p:nvPr>
            <p:ph type="dt" sz="half" idx="10"/>
          </p:nvPr>
        </p:nvSpPr>
        <p:spPr/>
        <p:txBody>
          <a:bodyPr/>
          <a:lstStyle/>
          <a:p>
            <a:fld id="{FDF77E7F-F2E1-43E9-97F1-1FD980882001}" type="datetime1">
              <a:rPr lang="en-CA" smtClean="0"/>
              <a:t>2022-11-22</a:t>
            </a:fld>
            <a:endParaRPr lang="en-CA"/>
          </a:p>
        </p:txBody>
      </p:sp>
      <p:sp>
        <p:nvSpPr>
          <p:cNvPr id="5" name="Footer Placeholder 4">
            <a:extLst>
              <a:ext uri="{FF2B5EF4-FFF2-40B4-BE49-F238E27FC236}">
                <a16:creationId xmlns:a16="http://schemas.microsoft.com/office/drawing/2014/main" id="{5EE54D02-EED2-BFEB-6262-BF8FAA1FE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695254-A6C3-398A-4FCD-0FF6D50C6195}"/>
              </a:ext>
            </a:extLst>
          </p:cNvPr>
          <p:cNvSpPr>
            <a:spLocks noGrp="1"/>
          </p:cNvSpPr>
          <p:nvPr>
            <p:ph type="sldNum" sz="quarter" idx="12"/>
          </p:nvPr>
        </p:nvSpPr>
        <p:spPr/>
        <p:txBody>
          <a:bodyPr/>
          <a:lstStyle/>
          <a:p>
            <a:fld id="{8582B893-3323-4683-968C-1196B5965C5B}" type="slidenum">
              <a:rPr lang="en-CA" smtClean="0"/>
              <a:t>‹#›</a:t>
            </a:fld>
            <a:endParaRPr lang="en-CA"/>
          </a:p>
        </p:txBody>
      </p:sp>
      <p:pic>
        <p:nvPicPr>
          <p:cNvPr id="18" name="Picture 17" descr="A picture containing text&#10;&#10;Description automatically generated">
            <a:extLst>
              <a:ext uri="{FF2B5EF4-FFF2-40B4-BE49-F238E27FC236}">
                <a16:creationId xmlns:a16="http://schemas.microsoft.com/office/drawing/2014/main" id="{CD47AC3B-9C3D-5EA8-EBD7-286CAD7747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20357" y="6378575"/>
            <a:ext cx="1749881" cy="365125"/>
          </a:xfrm>
          <a:prstGeom prst="rect">
            <a:avLst/>
          </a:prstGeom>
        </p:spPr>
      </p:pic>
      <p:sp>
        <p:nvSpPr>
          <p:cNvPr id="10" name="Decagon 9">
            <a:extLst>
              <a:ext uri="{FF2B5EF4-FFF2-40B4-BE49-F238E27FC236}">
                <a16:creationId xmlns:a16="http://schemas.microsoft.com/office/drawing/2014/main" id="{EA268160-EBE0-309A-0DA6-FEF45A2B7DB7}"/>
              </a:ext>
            </a:extLst>
          </p:cNvPr>
          <p:cNvSpPr/>
          <p:nvPr userDrawn="1"/>
        </p:nvSpPr>
        <p:spPr>
          <a:xfrm rot="3876995">
            <a:off x="-1623371" y="-2453706"/>
            <a:ext cx="8831052" cy="8690208"/>
          </a:xfrm>
          <a:prstGeom prst="decagon">
            <a:avLst/>
          </a:prstGeom>
          <a:solidFill>
            <a:srgbClr val="002060">
              <a:alpha val="8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itle 1">
            <a:extLst>
              <a:ext uri="{FF2B5EF4-FFF2-40B4-BE49-F238E27FC236}">
                <a16:creationId xmlns:a16="http://schemas.microsoft.com/office/drawing/2014/main" id="{4382BA04-3184-3052-1813-166057E1BE79}"/>
              </a:ext>
            </a:extLst>
          </p:cNvPr>
          <p:cNvSpPr>
            <a:spLocks noGrp="1"/>
          </p:cNvSpPr>
          <p:nvPr>
            <p:ph type="title" hasCustomPrompt="1"/>
          </p:nvPr>
        </p:nvSpPr>
        <p:spPr>
          <a:xfrm>
            <a:off x="522881" y="871047"/>
            <a:ext cx="5000584" cy="661570"/>
          </a:xfrm>
        </p:spPr>
        <p:txBody>
          <a:bodyPr anchor="t"/>
          <a:lstStyle>
            <a:lvl1pPr algn="ctr">
              <a:defRPr>
                <a:solidFill>
                  <a:srgbClr val="FFC000"/>
                </a:solidFill>
                <a:latin typeface="DM Serif Display" pitchFamily="2" charset="0"/>
              </a:defRPr>
            </a:lvl1pPr>
          </a:lstStyle>
          <a:p>
            <a:r>
              <a:rPr lang="en-US"/>
              <a:t>Connect with our Recruiters.</a:t>
            </a:r>
            <a:endParaRPr lang="en-CA"/>
          </a:p>
        </p:txBody>
      </p:sp>
    </p:spTree>
    <p:extLst>
      <p:ext uri="{BB962C8B-B14F-4D97-AF65-F5344CB8AC3E}">
        <p14:creationId xmlns:p14="http://schemas.microsoft.com/office/powerpoint/2010/main" val="51486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4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27AD-C9A4-2898-97F5-6E97E4EE8BC6}"/>
              </a:ext>
            </a:extLst>
          </p:cNvPr>
          <p:cNvSpPr>
            <a:spLocks noGrp="1"/>
          </p:cNvSpPr>
          <p:nvPr>
            <p:ph type="title"/>
          </p:nvPr>
        </p:nvSpPr>
        <p:spPr>
          <a:xfrm>
            <a:off x="831850" y="550318"/>
            <a:ext cx="10515600" cy="1001564"/>
          </a:xfrm>
        </p:spPr>
        <p:txBody>
          <a:bodyPr anchor="b"/>
          <a:lstStyle>
            <a:lvl1pPr>
              <a:defRPr sz="6000">
                <a:solidFill>
                  <a:srgbClr val="FFC000"/>
                </a:solidFill>
                <a:latin typeface="DM Serif Display" pitchFamily="2" charset="0"/>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4C8DA7F-23B7-30A0-BB12-DA34B04D9C30}"/>
              </a:ext>
            </a:extLst>
          </p:cNvPr>
          <p:cNvSpPr>
            <a:spLocks noGrp="1"/>
          </p:cNvSpPr>
          <p:nvPr>
            <p:ph type="body" idx="1"/>
          </p:nvPr>
        </p:nvSpPr>
        <p:spPr>
          <a:xfrm>
            <a:off x="831850" y="1799522"/>
            <a:ext cx="10515600" cy="1500187"/>
          </a:xfrm>
        </p:spPr>
        <p:txBody>
          <a:bodyPr>
            <a:normAutofit/>
          </a:bodyPr>
          <a:lstStyle>
            <a:lvl1pPr marL="0" indent="0">
              <a:buNone/>
              <a:defRPr sz="2800">
                <a:solidFill>
                  <a:schemeClr val="tx1">
                    <a:tint val="75000"/>
                  </a:schemeClr>
                </a:solidFill>
                <a:latin typeface="DINPro-Regular" panose="0200050303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238D3-C7ED-F862-42CF-377C1DCA9D31}"/>
              </a:ext>
            </a:extLst>
          </p:cNvPr>
          <p:cNvSpPr>
            <a:spLocks noGrp="1"/>
          </p:cNvSpPr>
          <p:nvPr>
            <p:ph type="dt" sz="half" idx="10"/>
          </p:nvPr>
        </p:nvSpPr>
        <p:spPr/>
        <p:txBody>
          <a:bodyPr/>
          <a:lstStyle/>
          <a:p>
            <a:fld id="{C35529D2-72A5-4C8E-9896-9256572C4464}" type="datetime1">
              <a:rPr lang="en-CA" smtClean="0"/>
              <a:t>2022-11-22</a:t>
            </a:fld>
            <a:endParaRPr lang="en-CA"/>
          </a:p>
        </p:txBody>
      </p:sp>
      <p:sp>
        <p:nvSpPr>
          <p:cNvPr id="5" name="Footer Placeholder 4">
            <a:extLst>
              <a:ext uri="{FF2B5EF4-FFF2-40B4-BE49-F238E27FC236}">
                <a16:creationId xmlns:a16="http://schemas.microsoft.com/office/drawing/2014/main" id="{291208CA-BDC6-C8BE-4428-DF12D1B3B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9BCF25-9D88-1D10-91A5-55720426A569}"/>
              </a:ext>
            </a:extLst>
          </p:cNvPr>
          <p:cNvSpPr>
            <a:spLocks noGrp="1"/>
          </p:cNvSpPr>
          <p:nvPr>
            <p:ph type="sldNum" sz="quarter" idx="12"/>
          </p:nvPr>
        </p:nvSpPr>
        <p:spPr>
          <a:xfrm>
            <a:off x="9257146" y="6356349"/>
            <a:ext cx="2743200" cy="365125"/>
          </a:xfrm>
        </p:spPr>
        <p:txBody>
          <a:bodyPr/>
          <a:lstStyle>
            <a:lvl1pPr>
              <a:defRPr b="1">
                <a:solidFill>
                  <a:schemeClr val="tx1"/>
                </a:solidFill>
              </a:defRPr>
            </a:lvl1pPr>
          </a:lstStyle>
          <a:p>
            <a:fld id="{8582B893-3323-4683-968C-1196B5965C5B}" type="slidenum">
              <a:rPr lang="en-CA" smtClean="0"/>
              <a:pPr/>
              <a:t>‹#›</a:t>
            </a:fld>
            <a:endParaRPr lang="en-CA" dirty="0"/>
          </a:p>
        </p:txBody>
      </p:sp>
    </p:spTree>
    <p:extLst>
      <p:ext uri="{BB962C8B-B14F-4D97-AF65-F5344CB8AC3E}">
        <p14:creationId xmlns:p14="http://schemas.microsoft.com/office/powerpoint/2010/main" val="16053076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CBF2-D3CD-8CE2-9EF2-A6BA21D8F62B}"/>
              </a:ext>
            </a:extLst>
          </p:cNvPr>
          <p:cNvSpPr>
            <a:spLocks noGrp="1"/>
          </p:cNvSpPr>
          <p:nvPr>
            <p:ph type="title"/>
          </p:nvPr>
        </p:nvSpPr>
        <p:spPr>
          <a:xfrm>
            <a:off x="838200" y="365126"/>
            <a:ext cx="10357098" cy="661570"/>
          </a:xfrm>
        </p:spPr>
        <p:txBody>
          <a:bodyPr/>
          <a:lstStyle>
            <a:lvl1pPr>
              <a:defRPr>
                <a:solidFill>
                  <a:srgbClr val="FFC000"/>
                </a:solidFill>
                <a:latin typeface="DM Serif Display" pitchFamily="2"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D623FFE-2B23-E724-3CA4-06246D454643}"/>
              </a:ext>
            </a:extLst>
          </p:cNvPr>
          <p:cNvSpPr>
            <a:spLocks noGrp="1"/>
          </p:cNvSpPr>
          <p:nvPr>
            <p:ph idx="1"/>
          </p:nvPr>
        </p:nvSpPr>
        <p:spPr>
          <a:xfrm>
            <a:off x="838200" y="1235851"/>
            <a:ext cx="10357098" cy="4972443"/>
          </a:xfrm>
        </p:spPr>
        <p:txBody>
          <a:bodyPr/>
          <a:lstStyle>
            <a:lvl1pPr>
              <a:defRPr>
                <a:latin typeface="DINPro-Regular" panose="02000503030000020004" pitchFamily="50" charset="0"/>
              </a:defRPr>
            </a:lvl1pPr>
            <a:lvl2pPr>
              <a:defRPr>
                <a:latin typeface="DINPro-Regular" panose="02000503030000020004" pitchFamily="50" charset="0"/>
              </a:defRPr>
            </a:lvl2pPr>
            <a:lvl3pPr>
              <a:defRPr>
                <a:latin typeface="DINPro-Regular" panose="02000503030000020004" pitchFamily="50" charset="0"/>
              </a:defRPr>
            </a:lvl3pPr>
            <a:lvl4pPr>
              <a:defRPr>
                <a:latin typeface="DINPro-Regular" panose="02000503030000020004" pitchFamily="50" charset="0"/>
              </a:defRPr>
            </a:lvl4pPr>
            <a:lvl5pPr>
              <a:defRPr>
                <a:latin typeface="DINPro-Regular" panose="02000503030000020004"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C50D58-6AB8-B983-36FD-F7CC9D1756E7}"/>
              </a:ext>
            </a:extLst>
          </p:cNvPr>
          <p:cNvSpPr>
            <a:spLocks noGrp="1"/>
          </p:cNvSpPr>
          <p:nvPr>
            <p:ph type="dt" sz="half" idx="10"/>
          </p:nvPr>
        </p:nvSpPr>
        <p:spPr/>
        <p:txBody>
          <a:bodyPr/>
          <a:lstStyle/>
          <a:p>
            <a:fld id="{F68163DD-9F7C-4E3F-84B3-E6CE8BAF4768}" type="datetime1">
              <a:rPr lang="en-CA" smtClean="0"/>
              <a:t>2022-11-22</a:t>
            </a:fld>
            <a:endParaRPr lang="en-CA"/>
          </a:p>
        </p:txBody>
      </p:sp>
      <p:sp>
        <p:nvSpPr>
          <p:cNvPr id="5" name="Footer Placeholder 4">
            <a:extLst>
              <a:ext uri="{FF2B5EF4-FFF2-40B4-BE49-F238E27FC236}">
                <a16:creationId xmlns:a16="http://schemas.microsoft.com/office/drawing/2014/main" id="{401B6144-CA9B-FBC3-A3F8-B6CD028464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0B15F2-2960-C9E3-4D9C-35DC7CAD5C24}"/>
              </a:ext>
            </a:extLst>
          </p:cNvPr>
          <p:cNvSpPr>
            <a:spLocks noGrp="1"/>
          </p:cNvSpPr>
          <p:nvPr>
            <p:ph type="sldNum" sz="quarter" idx="12"/>
          </p:nvPr>
        </p:nvSpPr>
        <p:spPr/>
        <p:txBody>
          <a:bodyPr/>
          <a:lstStyle/>
          <a:p>
            <a:fld id="{8582B893-3323-4683-968C-1196B5965C5B}" type="slidenum">
              <a:rPr lang="en-CA" smtClean="0"/>
              <a:t>‹#›</a:t>
            </a:fld>
            <a:endParaRPr lang="en-CA"/>
          </a:p>
        </p:txBody>
      </p:sp>
      <p:sp>
        <p:nvSpPr>
          <p:cNvPr id="7" name="Octagon 6">
            <a:extLst>
              <a:ext uri="{FF2B5EF4-FFF2-40B4-BE49-F238E27FC236}">
                <a16:creationId xmlns:a16="http://schemas.microsoft.com/office/drawing/2014/main" id="{67711394-049D-8C56-32C4-C1D46CA144BA}"/>
              </a:ext>
            </a:extLst>
          </p:cNvPr>
          <p:cNvSpPr/>
          <p:nvPr userDrawn="1"/>
        </p:nvSpPr>
        <p:spPr>
          <a:xfrm rot="1457878">
            <a:off x="7683303" y="-478464"/>
            <a:ext cx="7729870" cy="8048846"/>
          </a:xfrm>
          <a:prstGeom prst="octagon">
            <a:avLst/>
          </a:prstGeom>
          <a:solidFill>
            <a:schemeClr val="accent5">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descr="Logo, company name&#10;&#10;Description automatically generated">
            <a:extLst>
              <a:ext uri="{FF2B5EF4-FFF2-40B4-BE49-F238E27FC236}">
                <a16:creationId xmlns:a16="http://schemas.microsoft.com/office/drawing/2014/main" id="{B6843A15-9178-95C8-617C-D1F2CA55AE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5674" y="5694537"/>
            <a:ext cx="748103" cy="994854"/>
          </a:xfrm>
          <a:prstGeom prst="rect">
            <a:avLst/>
          </a:prstGeom>
        </p:spPr>
      </p:pic>
      <p:grpSp>
        <p:nvGrpSpPr>
          <p:cNvPr id="10" name="Group 9">
            <a:extLst>
              <a:ext uri="{FF2B5EF4-FFF2-40B4-BE49-F238E27FC236}">
                <a16:creationId xmlns:a16="http://schemas.microsoft.com/office/drawing/2014/main" id="{A62BCA29-1E77-5151-5E96-C49DF1931A78}"/>
              </a:ext>
            </a:extLst>
          </p:cNvPr>
          <p:cNvGrpSpPr/>
          <p:nvPr userDrawn="1"/>
        </p:nvGrpSpPr>
        <p:grpSpPr>
          <a:xfrm rot="1361127">
            <a:off x="7553577" y="5689977"/>
            <a:ext cx="1007143" cy="1072575"/>
            <a:chOff x="629808" y="4387668"/>
            <a:chExt cx="1903010" cy="2026646"/>
          </a:xfrm>
          <a:solidFill>
            <a:srgbClr val="EFCE34"/>
          </a:solidFill>
        </p:grpSpPr>
        <p:sp>
          <p:nvSpPr>
            <p:cNvPr id="11" name="Equals 10">
              <a:extLst>
                <a:ext uri="{FF2B5EF4-FFF2-40B4-BE49-F238E27FC236}">
                  <a16:creationId xmlns:a16="http://schemas.microsoft.com/office/drawing/2014/main" id="{54AAD948-42DF-9E5D-0612-4458CBE0C1DD}"/>
                </a:ext>
              </a:extLst>
            </p:cNvPr>
            <p:cNvSpPr/>
            <p:nvPr userDrawn="1"/>
          </p:nvSpPr>
          <p:spPr>
            <a:xfrm rot="8226918">
              <a:off x="629808" y="4387668"/>
              <a:ext cx="723900"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2" name="Equals 11">
              <a:extLst>
                <a:ext uri="{FF2B5EF4-FFF2-40B4-BE49-F238E27FC236}">
                  <a16:creationId xmlns:a16="http://schemas.microsoft.com/office/drawing/2014/main" id="{21663F38-C28C-4D3A-493B-E7D3C54C12BD}"/>
                </a:ext>
              </a:extLst>
            </p:cNvPr>
            <p:cNvSpPr/>
            <p:nvPr userDrawn="1"/>
          </p:nvSpPr>
          <p:spPr>
            <a:xfrm rot="8226918">
              <a:off x="1027477" y="4803441"/>
              <a:ext cx="723900"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Equals 12">
              <a:extLst>
                <a:ext uri="{FF2B5EF4-FFF2-40B4-BE49-F238E27FC236}">
                  <a16:creationId xmlns:a16="http://schemas.microsoft.com/office/drawing/2014/main" id="{1E356891-2798-CE7B-AFE2-A5BFCF51A257}"/>
                </a:ext>
              </a:extLst>
            </p:cNvPr>
            <p:cNvSpPr/>
            <p:nvPr userDrawn="1"/>
          </p:nvSpPr>
          <p:spPr>
            <a:xfrm rot="8226918">
              <a:off x="1411249" y="5206982"/>
              <a:ext cx="723900"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4" name="Equals 13">
              <a:extLst>
                <a:ext uri="{FF2B5EF4-FFF2-40B4-BE49-F238E27FC236}">
                  <a16:creationId xmlns:a16="http://schemas.microsoft.com/office/drawing/2014/main" id="{2F40E9A9-6BC0-C868-3082-851AF91143D5}"/>
                </a:ext>
              </a:extLst>
            </p:cNvPr>
            <p:cNvSpPr/>
            <p:nvPr userDrawn="1"/>
          </p:nvSpPr>
          <p:spPr>
            <a:xfrm rot="8226918">
              <a:off x="1808918" y="5622755"/>
              <a:ext cx="723900"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1ED8CB13-E4C6-5435-6E65-467EA9131DAD}"/>
              </a:ext>
            </a:extLst>
          </p:cNvPr>
          <p:cNvGrpSpPr/>
          <p:nvPr userDrawn="1"/>
        </p:nvGrpSpPr>
        <p:grpSpPr>
          <a:xfrm rot="1361127">
            <a:off x="7122586" y="4569497"/>
            <a:ext cx="1007143" cy="1072575"/>
            <a:chOff x="629808" y="4387668"/>
            <a:chExt cx="1903010" cy="2026646"/>
          </a:xfrm>
          <a:solidFill>
            <a:srgbClr val="EFCE34"/>
          </a:solidFill>
        </p:grpSpPr>
        <p:sp>
          <p:nvSpPr>
            <p:cNvPr id="16" name="Equals 15">
              <a:extLst>
                <a:ext uri="{FF2B5EF4-FFF2-40B4-BE49-F238E27FC236}">
                  <a16:creationId xmlns:a16="http://schemas.microsoft.com/office/drawing/2014/main" id="{679DCDF6-1994-97A6-6C62-81BAC0B20A11}"/>
                </a:ext>
              </a:extLst>
            </p:cNvPr>
            <p:cNvSpPr/>
            <p:nvPr userDrawn="1"/>
          </p:nvSpPr>
          <p:spPr>
            <a:xfrm rot="8226918">
              <a:off x="629808" y="4387668"/>
              <a:ext cx="723900"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7" name="Equals 16">
              <a:extLst>
                <a:ext uri="{FF2B5EF4-FFF2-40B4-BE49-F238E27FC236}">
                  <a16:creationId xmlns:a16="http://schemas.microsoft.com/office/drawing/2014/main" id="{0C68B02A-E7D2-3E1C-1D8B-C07FF9849474}"/>
                </a:ext>
              </a:extLst>
            </p:cNvPr>
            <p:cNvSpPr/>
            <p:nvPr userDrawn="1"/>
          </p:nvSpPr>
          <p:spPr>
            <a:xfrm rot="8226918">
              <a:off x="1027477" y="4803441"/>
              <a:ext cx="723900"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8" name="Equals 17">
              <a:extLst>
                <a:ext uri="{FF2B5EF4-FFF2-40B4-BE49-F238E27FC236}">
                  <a16:creationId xmlns:a16="http://schemas.microsoft.com/office/drawing/2014/main" id="{D3B0F19B-3F6F-2414-03CD-7D7997A48C17}"/>
                </a:ext>
              </a:extLst>
            </p:cNvPr>
            <p:cNvSpPr/>
            <p:nvPr userDrawn="1"/>
          </p:nvSpPr>
          <p:spPr>
            <a:xfrm rot="8226918">
              <a:off x="1411249" y="5206982"/>
              <a:ext cx="723901"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9" name="Equals 18">
              <a:extLst>
                <a:ext uri="{FF2B5EF4-FFF2-40B4-BE49-F238E27FC236}">
                  <a16:creationId xmlns:a16="http://schemas.microsoft.com/office/drawing/2014/main" id="{701E871B-8659-C0E7-E161-A559ED171DAC}"/>
                </a:ext>
              </a:extLst>
            </p:cNvPr>
            <p:cNvSpPr/>
            <p:nvPr userDrawn="1"/>
          </p:nvSpPr>
          <p:spPr>
            <a:xfrm rot="8226918">
              <a:off x="1808918" y="5622755"/>
              <a:ext cx="723900" cy="791559"/>
            </a:xfrm>
            <a:prstGeom prst="mathEqual">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spTree>
    <p:extLst>
      <p:ext uri="{BB962C8B-B14F-4D97-AF65-F5344CB8AC3E}">
        <p14:creationId xmlns:p14="http://schemas.microsoft.com/office/powerpoint/2010/main" val="4531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273CE-006B-FB1B-96E0-1FC933560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8B9FC8-5D15-E8F9-1F1E-5FAA3AC5C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E5C258-6439-DDDE-1783-5955D4F66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D53F6-8172-4067-86D0-5040CAC9AD75}" type="datetime1">
              <a:rPr lang="en-CA" smtClean="0"/>
              <a:t>2022-11-22</a:t>
            </a:fld>
            <a:endParaRPr lang="en-CA"/>
          </a:p>
        </p:txBody>
      </p:sp>
      <p:sp>
        <p:nvSpPr>
          <p:cNvPr id="5" name="Footer Placeholder 4">
            <a:extLst>
              <a:ext uri="{FF2B5EF4-FFF2-40B4-BE49-F238E27FC236}">
                <a16:creationId xmlns:a16="http://schemas.microsoft.com/office/drawing/2014/main" id="{86F1805F-3B89-B1D4-B05F-D002ADF250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C6FE241-A590-AF65-62EF-382D3BEC9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2B893-3323-4683-968C-1196B5965C5B}" type="slidenum">
              <a:rPr lang="en-CA" smtClean="0"/>
              <a:t>‹#›</a:t>
            </a:fld>
            <a:endParaRPr lang="en-CA"/>
          </a:p>
        </p:txBody>
      </p:sp>
    </p:spTree>
    <p:extLst>
      <p:ext uri="{BB962C8B-B14F-4D97-AF65-F5344CB8AC3E}">
        <p14:creationId xmlns:p14="http://schemas.microsoft.com/office/powerpoint/2010/main" val="3737122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50.png"/><Relationship Id="rId7" Type="http://schemas.microsoft.com/office/2007/relationships/hdphoto" Target="../media/hdphoto3.wdp"/><Relationship Id="rId2" Type="http://schemas.microsoft.com/office/2014/relationships/chartEx" Target="../charts/chartEx1.xml"/><Relationship Id="rId1" Type="http://schemas.openxmlformats.org/officeDocument/2006/relationships/slideLayout" Target="../slideLayouts/slideLayout8.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svg"/><Relationship Id="rId7" Type="http://schemas.openxmlformats.org/officeDocument/2006/relationships/image" Target="../media/image66.svg"/><Relationship Id="rId2" Type="http://schemas.openxmlformats.org/officeDocument/2006/relationships/image" Target="../media/image61.png"/><Relationship Id="rId1" Type="http://schemas.openxmlformats.org/officeDocument/2006/relationships/slideLayout" Target="../slideLayouts/slideLayout8.xml"/><Relationship Id="rId6" Type="http://schemas.openxmlformats.org/officeDocument/2006/relationships/image" Target="../media/image65.png"/><Relationship Id="rId11" Type="http://schemas.microsoft.com/office/2007/relationships/hdphoto" Target="../media/hdphoto4.wdp"/><Relationship Id="rId5" Type="http://schemas.openxmlformats.org/officeDocument/2006/relationships/image" Target="../media/image64.sv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sv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jpe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arget="../media/image42.png" Type="http://schemas.openxmlformats.org/officeDocument/2006/relationships/image"/><Relationship Id="rId3" Target="../slideLayouts/slideLayout8.xml" Type="http://schemas.openxmlformats.org/officeDocument/2006/relationships/slideLayout"/><Relationship Id="rId7" Target="../media/image41.png" Type="http://schemas.openxmlformats.org/officeDocument/2006/relationships/image"/><Relationship Id="rId2" Target="../media/media1.mp4" Type="http://schemas.openxmlformats.org/officeDocument/2006/relationships/video"/><Relationship Id="rId1" Target="../media/media1.mp4" Type="http://schemas.microsoft.com/office/2007/relationships/media"/><Relationship Id="rId6" Target="../media/hdphoto1.wdp" Type="http://schemas.microsoft.com/office/2007/relationships/hdphoto"/><Relationship Id="rId5" Target="../media/image40.png" Type="http://schemas.openxmlformats.org/officeDocument/2006/relationships/image"/><Relationship Id="rId4" Target="../media/image39.jpeg" Type="http://schemas.openxmlformats.org/officeDocument/2006/relationships/image"/><Relationship Id="rId9" Target="../media/image43.svg" Type="http://schemas.openxmlformats.org/officeDocument/2006/relationships/image"/></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chart" Target="../charts/chart4.xml"/><Relationship Id="rId7" Type="http://schemas.openxmlformats.org/officeDocument/2006/relationships/image" Target="../media/image48.png"/><Relationship Id="rId2" Type="http://schemas.openxmlformats.org/officeDocument/2006/relationships/chart" Target="../charts/chart3.xml"/><Relationship Id="rId1" Type="http://schemas.openxmlformats.org/officeDocument/2006/relationships/slideLayout" Target="../slideLayouts/slideLayout8.xml"/><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png"/><Relationship Id="rId9"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5.png"/><Relationship Id="rId7"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8.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chart" Target="../charts/chart7.xml"/><Relationship Id="rId9" Type="http://schemas.openxmlformats.org/officeDocument/2006/relationships/image" Target="../media/image58.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t="-1000" r="-20000" b="-2000"/>
          </a:stretch>
        </a:blip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577E9DB2-227E-A653-45DE-F49353065985}"/>
              </a:ext>
            </a:extLst>
          </p:cNvPr>
          <p:cNvSpPr txBox="1">
            <a:spLocks/>
          </p:cNvSpPr>
          <p:nvPr/>
        </p:nvSpPr>
        <p:spPr>
          <a:xfrm>
            <a:off x="481029" y="994543"/>
            <a:ext cx="6945374" cy="3097053"/>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spcBef>
                <a:spcPct val="0"/>
              </a:spcBef>
              <a:spcAft>
                <a:spcPts val="600"/>
              </a:spcAft>
            </a:pPr>
            <a:r>
              <a:rPr lang="en-US" sz="3600" b="1" dirty="0">
                <a:solidFill>
                  <a:srgbClr val="548235"/>
                </a:solidFill>
                <a:latin typeface="+mn-lt"/>
                <a:ea typeface="+mj-ea"/>
                <a:cs typeface="+mj-cs"/>
              </a:rPr>
              <a:t>BSMM 8750 </a:t>
            </a:r>
          </a:p>
          <a:p>
            <a:pPr>
              <a:spcBef>
                <a:spcPct val="0"/>
              </a:spcBef>
              <a:spcAft>
                <a:spcPts val="600"/>
              </a:spcAft>
            </a:pPr>
            <a:r>
              <a:rPr lang="en-US" sz="3600" b="1" dirty="0">
                <a:solidFill>
                  <a:srgbClr val="548235"/>
                </a:solidFill>
                <a:latin typeface="+mn-lt"/>
                <a:ea typeface="+mj-ea"/>
                <a:cs typeface="+mj-cs"/>
              </a:rPr>
              <a:t>Pred. Modelling &amp; Decision Making</a:t>
            </a:r>
          </a:p>
          <a:p>
            <a:pPr>
              <a:spcBef>
                <a:spcPct val="0"/>
              </a:spcBef>
              <a:spcAft>
                <a:spcPts val="600"/>
              </a:spcAft>
            </a:pPr>
            <a:r>
              <a:rPr lang="en-US" sz="3600" b="1" dirty="0">
                <a:solidFill>
                  <a:srgbClr val="548235"/>
                </a:solidFill>
                <a:latin typeface="+mn-lt"/>
                <a:ea typeface="+mj-ea"/>
                <a:cs typeface="+mj-cs"/>
              </a:rPr>
              <a:t>Climate Action</a:t>
            </a:r>
          </a:p>
          <a:p>
            <a:pPr>
              <a:spcBef>
                <a:spcPct val="0"/>
              </a:spcBef>
              <a:spcAft>
                <a:spcPts val="600"/>
              </a:spcAft>
            </a:pPr>
            <a:r>
              <a:rPr lang="en-US" sz="3600" b="1" dirty="0">
                <a:solidFill>
                  <a:srgbClr val="548235"/>
                </a:solidFill>
                <a:latin typeface="+mn-lt"/>
                <a:ea typeface="+mj-ea"/>
                <a:cs typeface="+mj-cs"/>
              </a:rPr>
              <a:t>Group 01</a:t>
            </a:r>
          </a:p>
          <a:p>
            <a:pPr>
              <a:spcBef>
                <a:spcPct val="0"/>
              </a:spcBef>
              <a:spcAft>
                <a:spcPts val="600"/>
              </a:spcAft>
            </a:pPr>
            <a:endParaRPr lang="en-US" sz="3600" b="1" dirty="0">
              <a:solidFill>
                <a:srgbClr val="548235"/>
              </a:solidFill>
              <a:latin typeface="+mn-lt"/>
              <a:ea typeface="+mj-ea"/>
              <a:cs typeface="+mj-cs"/>
            </a:endParaRPr>
          </a:p>
          <a:p>
            <a:pPr>
              <a:spcBef>
                <a:spcPct val="0"/>
              </a:spcBef>
              <a:spcAft>
                <a:spcPts val="600"/>
              </a:spcAft>
            </a:pPr>
            <a:r>
              <a:rPr lang="en-US" sz="3600" b="1" dirty="0">
                <a:solidFill>
                  <a:srgbClr val="548235"/>
                </a:solidFill>
                <a:latin typeface="+mn-lt"/>
                <a:ea typeface="+mj-ea"/>
                <a:cs typeface="+mj-cs"/>
              </a:rPr>
              <a:t>Prof. Manjari Maheshwari</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9E82CB19-1E17-E5BE-EBD0-32679E69532D}"/>
              </a:ext>
            </a:extLst>
          </p:cNvPr>
          <p:cNvSpPr>
            <a:spLocks noGrp="1"/>
          </p:cNvSpPr>
          <p:nvPr>
            <p:ph type="sldNum" sz="quarter" idx="12"/>
          </p:nvPr>
        </p:nvSpPr>
        <p:spPr/>
        <p:txBody>
          <a:bodyPr/>
          <a:lstStyle/>
          <a:p>
            <a:fld id="{8582B893-3323-4683-968C-1196B5965C5B}" type="slidenum">
              <a:rPr lang="en-CA" smtClean="0"/>
              <a:t>1</a:t>
            </a:fld>
            <a:endParaRPr lang="en-CA"/>
          </a:p>
        </p:txBody>
      </p:sp>
      <p:sp>
        <p:nvSpPr>
          <p:cNvPr id="3" name="Text Placeholder 2">
            <a:extLst>
              <a:ext uri="{FF2B5EF4-FFF2-40B4-BE49-F238E27FC236}">
                <a16:creationId xmlns:a16="http://schemas.microsoft.com/office/drawing/2014/main" id="{C15983B7-3F73-E8D2-4D21-A1E6206565F5}"/>
              </a:ext>
            </a:extLst>
          </p:cNvPr>
          <p:cNvSpPr txBox="1">
            <a:spLocks/>
          </p:cNvSpPr>
          <p:nvPr/>
        </p:nvSpPr>
        <p:spPr>
          <a:xfrm>
            <a:off x="481029" y="4684919"/>
            <a:ext cx="3196236" cy="920844"/>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400" b="0" i="0" dirty="0">
                <a:solidFill>
                  <a:schemeClr val="tx1">
                    <a:lumMod val="75000"/>
                    <a:lumOff val="25000"/>
                  </a:schemeClr>
                </a:solidFill>
                <a:effectLst/>
                <a:latin typeface="Times New Roman"/>
                <a:cs typeface="Times New Roman"/>
              </a:rPr>
              <a:t>Ank Tiwari (110063580)</a:t>
            </a:r>
          </a:p>
          <a:p>
            <a:r>
              <a:rPr lang="en-US" sz="1400" b="0" i="0" dirty="0">
                <a:solidFill>
                  <a:schemeClr val="tx1">
                    <a:lumMod val="75000"/>
                    <a:lumOff val="25000"/>
                  </a:schemeClr>
                </a:solidFill>
                <a:effectLst/>
                <a:latin typeface="Times New Roman" panose="02020603050405020304" pitchFamily="18" charset="0"/>
                <a:cs typeface="Times New Roman" panose="02020603050405020304" pitchFamily="18" charset="0"/>
              </a:rPr>
              <a:t>Karan Kaushik Dave (110073307)</a:t>
            </a:r>
          </a:p>
          <a:p>
            <a:pPr algn="l"/>
            <a:r>
              <a:rPr lang="en-US" sz="1400" b="0" i="0" dirty="0">
                <a:solidFill>
                  <a:schemeClr val="tx1">
                    <a:lumMod val="75000"/>
                    <a:lumOff val="25000"/>
                  </a:schemeClr>
                </a:solidFill>
                <a:effectLst/>
                <a:latin typeface="Times New Roman" panose="02020603050405020304" pitchFamily="18" charset="0"/>
                <a:cs typeface="Times New Roman" panose="02020603050405020304" pitchFamily="18" charset="0"/>
              </a:rPr>
              <a:t>Meet Patel (110063753)</a:t>
            </a:r>
          </a:p>
        </p:txBody>
      </p:sp>
      <p:sp>
        <p:nvSpPr>
          <p:cNvPr id="7" name="Text Placeholder 2">
            <a:extLst>
              <a:ext uri="{FF2B5EF4-FFF2-40B4-BE49-F238E27FC236}">
                <a16:creationId xmlns:a16="http://schemas.microsoft.com/office/drawing/2014/main" id="{3364514F-4A1E-4B05-220F-D0CA2E9479CD}"/>
              </a:ext>
            </a:extLst>
          </p:cNvPr>
          <p:cNvSpPr txBox="1">
            <a:spLocks/>
          </p:cNvSpPr>
          <p:nvPr/>
        </p:nvSpPr>
        <p:spPr>
          <a:xfrm>
            <a:off x="3406477" y="4684919"/>
            <a:ext cx="3310455" cy="920844"/>
          </a:xfrm>
          <a:prstGeom prst="rect">
            <a:avLst/>
          </a:prstGeom>
        </p:spPr>
        <p:txBody>
          <a:bodyPr vert="horz" lIns="91440" tIns="45720" rIns="91440" bIns="45720" rtlCol="0" anchor="t">
            <a:normAutofit lnSpcReduction="10000"/>
          </a:bodyPr>
          <a:lstStyle>
            <a:defPPr>
              <a:defRPr lang="en-US"/>
            </a:defPPr>
            <a:lvl1pPr indent="0">
              <a:lnSpc>
                <a:spcPct val="90000"/>
              </a:lnSpc>
              <a:spcBef>
                <a:spcPts val="1000"/>
              </a:spcBef>
              <a:buFont typeface="Arial" panose="020B0604020202020204" pitchFamily="34" charset="0"/>
              <a:buNone/>
              <a:defRPr sz="1400" b="0" i="0">
                <a:solidFill>
                  <a:schemeClr val="tx1">
                    <a:lumMod val="75000"/>
                    <a:lumOff val="25000"/>
                  </a:schemeClr>
                </a:solidFill>
                <a:effectLst/>
                <a:latin typeface="Times New Roman"/>
                <a:cs typeface="Times New Roman"/>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dirty="0"/>
              <a:t>Shivam Goyal (110069267)</a:t>
            </a:r>
          </a:p>
          <a:p>
            <a:r>
              <a:rPr lang="en-US" dirty="0"/>
              <a:t>Syed Hassan (110066217)</a:t>
            </a:r>
          </a:p>
          <a:p>
            <a:r>
              <a:rPr lang="en-US" dirty="0"/>
              <a:t>Zain Haider (110063040</a:t>
            </a:r>
            <a:r>
              <a:rPr lang="en-US" sz="1600" dirty="0"/>
              <a:t>)</a:t>
            </a:r>
          </a:p>
        </p:txBody>
      </p:sp>
    </p:spTree>
    <p:extLst>
      <p:ext uri="{BB962C8B-B14F-4D97-AF65-F5344CB8AC3E}">
        <p14:creationId xmlns:p14="http://schemas.microsoft.com/office/powerpoint/2010/main" val="33048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F5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8" y="108000"/>
            <a:ext cx="11902751" cy="1001564"/>
          </a:xfrm>
        </p:spPr>
        <p:txBody>
          <a:bodyPr>
            <a:noAutofit/>
          </a:bodyPr>
          <a:lstStyle/>
          <a:p>
            <a:r>
              <a:rPr lang="en-IN" sz="5400">
                <a:solidFill>
                  <a:srgbClr val="6BA743"/>
                </a:solidFill>
              </a:rPr>
              <a:t>Climate Action </a:t>
            </a:r>
            <a:r>
              <a:rPr lang="en-IN" sz="5400" b="1">
                <a:solidFill>
                  <a:schemeClr val="accent6">
                    <a:lumMod val="50000"/>
                  </a:schemeClr>
                </a:solidFill>
              </a:rPr>
              <a:t>–</a:t>
            </a:r>
            <a:r>
              <a:rPr lang="en-IN" sz="5400">
                <a:solidFill>
                  <a:schemeClr val="accent6">
                    <a:lumMod val="50000"/>
                  </a:schemeClr>
                </a:solidFill>
              </a:rPr>
              <a:t> Need of the hour</a:t>
            </a:r>
          </a:p>
        </p:txBody>
      </p:sp>
      <mc:AlternateContent xmlns:mc="http://schemas.openxmlformats.org/markup-compatibility/2006" xmlns:cx4="http://schemas.microsoft.com/office/drawing/2016/5/10/chartex">
        <mc:Choice Requires="cx4">
          <p:graphicFrame>
            <p:nvGraphicFramePr>
              <p:cNvPr id="8" name="Chart 7">
                <a:extLst>
                  <a:ext uri="{FF2B5EF4-FFF2-40B4-BE49-F238E27FC236}">
                    <a16:creationId xmlns:a16="http://schemas.microsoft.com/office/drawing/2014/main" id="{4C3B7BE4-9BF7-0AFE-F3F2-AC429D454546}"/>
                  </a:ext>
                </a:extLst>
              </p:cNvPr>
              <p:cNvGraphicFramePr/>
              <p:nvPr>
                <p:extLst>
                  <p:ext uri="{D42A27DB-BD31-4B8C-83A1-F6EECF244321}">
                    <p14:modId xmlns:p14="http://schemas.microsoft.com/office/powerpoint/2010/main" val="3474789538"/>
                  </p:ext>
                </p:extLst>
              </p:nvPr>
            </p:nvGraphicFramePr>
            <p:xfrm>
              <a:off x="549850" y="3637141"/>
              <a:ext cx="4533427" cy="312270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4C3B7BE4-9BF7-0AFE-F3F2-AC429D454546}"/>
                  </a:ext>
                </a:extLst>
              </p:cNvPr>
              <p:cNvPicPr>
                <a:picLocks noGrp="1" noRot="1" noChangeAspect="1" noMove="1" noResize="1" noEditPoints="1" noAdjustHandles="1" noChangeArrowheads="1" noChangeShapeType="1"/>
              </p:cNvPicPr>
              <p:nvPr/>
            </p:nvPicPr>
            <p:blipFill>
              <a:blip r:embed="rId3"/>
              <a:stretch>
                <a:fillRect/>
              </a:stretch>
            </p:blipFill>
            <p:spPr>
              <a:xfrm>
                <a:off x="549850" y="3637141"/>
                <a:ext cx="4533427" cy="3122702"/>
              </a:xfrm>
              <a:prstGeom prst="rect">
                <a:avLst/>
              </a:prstGeom>
            </p:spPr>
          </p:pic>
        </mc:Fallback>
      </mc:AlternateContent>
      <p:sp>
        <p:nvSpPr>
          <p:cNvPr id="53" name="TextBox 52">
            <a:extLst>
              <a:ext uri="{FF2B5EF4-FFF2-40B4-BE49-F238E27FC236}">
                <a16:creationId xmlns:a16="http://schemas.microsoft.com/office/drawing/2014/main" id="{B9949353-CEC4-480D-A6AE-BB971750C2D4}"/>
              </a:ext>
            </a:extLst>
          </p:cNvPr>
          <p:cNvSpPr txBox="1"/>
          <p:nvPr/>
        </p:nvSpPr>
        <p:spPr>
          <a:xfrm>
            <a:off x="468000" y="1044000"/>
            <a:ext cx="5235859" cy="584775"/>
          </a:xfrm>
          <a:prstGeom prst="rect">
            <a:avLst/>
          </a:prstGeom>
          <a:solidFill>
            <a:srgbClr val="385723"/>
          </a:solidFill>
        </p:spPr>
        <p:txBody>
          <a:bodyPr wrap="square">
            <a:spAutoFit/>
          </a:bodyPr>
          <a:lstStyle/>
          <a:p>
            <a:r>
              <a:rPr lang="en-IN" sz="3200" b="1">
                <a:solidFill>
                  <a:schemeClr val="bg1"/>
                </a:solidFill>
              </a:rPr>
              <a:t>How has Canada progressed ?</a:t>
            </a:r>
          </a:p>
        </p:txBody>
      </p:sp>
      <p:grpSp>
        <p:nvGrpSpPr>
          <p:cNvPr id="62" name="Group 61">
            <a:extLst>
              <a:ext uri="{FF2B5EF4-FFF2-40B4-BE49-F238E27FC236}">
                <a16:creationId xmlns:a16="http://schemas.microsoft.com/office/drawing/2014/main" id="{EC32B36F-D5D7-92AC-625F-4462ACBB413B}"/>
              </a:ext>
            </a:extLst>
          </p:cNvPr>
          <p:cNvGrpSpPr/>
          <p:nvPr/>
        </p:nvGrpSpPr>
        <p:grpSpPr>
          <a:xfrm>
            <a:off x="228764" y="3689274"/>
            <a:ext cx="1304572" cy="776462"/>
            <a:chOff x="10645067" y="3584312"/>
            <a:chExt cx="1304572" cy="776462"/>
          </a:xfrm>
        </p:grpSpPr>
        <p:sp>
          <p:nvSpPr>
            <p:cNvPr id="54" name="Rectangle: Rounded Corners 53">
              <a:extLst>
                <a:ext uri="{FF2B5EF4-FFF2-40B4-BE49-F238E27FC236}">
                  <a16:creationId xmlns:a16="http://schemas.microsoft.com/office/drawing/2014/main" id="{DD920B96-3C93-4D93-9B30-49F803AFE61F}"/>
                </a:ext>
              </a:extLst>
            </p:cNvPr>
            <p:cNvSpPr/>
            <p:nvPr/>
          </p:nvSpPr>
          <p:spPr>
            <a:xfrm>
              <a:off x="10645068" y="3627288"/>
              <a:ext cx="150751" cy="167964"/>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FA5F45E5-D9F7-A123-F0D7-0C7D341EF7E7}"/>
                </a:ext>
              </a:extLst>
            </p:cNvPr>
            <p:cNvSpPr/>
            <p:nvPr/>
          </p:nvSpPr>
          <p:spPr>
            <a:xfrm>
              <a:off x="10645067" y="3878256"/>
              <a:ext cx="150751" cy="167964"/>
            </a:xfrm>
            <a:prstGeom prst="roundRect">
              <a:avLst/>
            </a:prstGeom>
            <a:solidFill>
              <a:srgbClr val="8CB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Rounded Corners 57">
              <a:extLst>
                <a:ext uri="{FF2B5EF4-FFF2-40B4-BE49-F238E27FC236}">
                  <a16:creationId xmlns:a16="http://schemas.microsoft.com/office/drawing/2014/main" id="{6CDB6F1D-D069-19FC-E8E9-11A06454B51C}"/>
                </a:ext>
              </a:extLst>
            </p:cNvPr>
            <p:cNvSpPr/>
            <p:nvPr/>
          </p:nvSpPr>
          <p:spPr>
            <a:xfrm>
              <a:off x="10645067" y="4129224"/>
              <a:ext cx="150751" cy="167964"/>
            </a:xfrm>
            <a:prstGeom prst="round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59" name="TextBox 58">
              <a:extLst>
                <a:ext uri="{FF2B5EF4-FFF2-40B4-BE49-F238E27FC236}">
                  <a16:creationId xmlns:a16="http://schemas.microsoft.com/office/drawing/2014/main" id="{D92615A8-10EB-49FA-EF7E-C5C19EEA88CC}"/>
                </a:ext>
              </a:extLst>
            </p:cNvPr>
            <p:cNvSpPr txBox="1"/>
            <p:nvPr/>
          </p:nvSpPr>
          <p:spPr>
            <a:xfrm>
              <a:off x="10778732" y="3584312"/>
              <a:ext cx="1170039" cy="253916"/>
            </a:xfrm>
            <a:prstGeom prst="rect">
              <a:avLst/>
            </a:prstGeom>
            <a:noFill/>
          </p:spPr>
          <p:txBody>
            <a:bodyPr wrap="square" rtlCol="0">
              <a:spAutoFit/>
            </a:bodyPr>
            <a:lstStyle/>
            <a:p>
              <a:r>
                <a:rPr lang="en-IN" sz="1050" dirty="0"/>
                <a:t>Provincial Policies</a:t>
              </a:r>
            </a:p>
          </p:txBody>
        </p:sp>
        <p:sp>
          <p:nvSpPr>
            <p:cNvPr id="60" name="TextBox 59">
              <a:extLst>
                <a:ext uri="{FF2B5EF4-FFF2-40B4-BE49-F238E27FC236}">
                  <a16:creationId xmlns:a16="http://schemas.microsoft.com/office/drawing/2014/main" id="{1704ED81-5FDA-E680-56B8-042D447C4802}"/>
                </a:ext>
              </a:extLst>
            </p:cNvPr>
            <p:cNvSpPr txBox="1"/>
            <p:nvPr/>
          </p:nvSpPr>
          <p:spPr>
            <a:xfrm>
              <a:off x="10778733" y="3845585"/>
              <a:ext cx="1170039" cy="253916"/>
            </a:xfrm>
            <a:prstGeom prst="rect">
              <a:avLst/>
            </a:prstGeom>
            <a:noFill/>
          </p:spPr>
          <p:txBody>
            <a:bodyPr wrap="square" rtlCol="0">
              <a:spAutoFit/>
            </a:bodyPr>
            <a:lstStyle/>
            <a:p>
              <a:r>
                <a:rPr lang="en-IN" sz="1050" dirty="0"/>
                <a:t>Federal Policies</a:t>
              </a:r>
            </a:p>
          </p:txBody>
        </p:sp>
        <p:sp>
          <p:nvSpPr>
            <p:cNvPr id="61" name="TextBox 60">
              <a:extLst>
                <a:ext uri="{FF2B5EF4-FFF2-40B4-BE49-F238E27FC236}">
                  <a16:creationId xmlns:a16="http://schemas.microsoft.com/office/drawing/2014/main" id="{9D0DA691-1227-E84B-8B02-A132182C06BE}"/>
                </a:ext>
              </a:extLst>
            </p:cNvPr>
            <p:cNvSpPr txBox="1"/>
            <p:nvPr/>
          </p:nvSpPr>
          <p:spPr>
            <a:xfrm>
              <a:off x="10779600" y="4106858"/>
              <a:ext cx="1170039" cy="253916"/>
            </a:xfrm>
            <a:prstGeom prst="rect">
              <a:avLst/>
            </a:prstGeom>
            <a:noFill/>
          </p:spPr>
          <p:txBody>
            <a:bodyPr wrap="square" rtlCol="0">
              <a:spAutoFit/>
            </a:bodyPr>
            <a:lstStyle/>
            <a:p>
              <a:r>
                <a:rPr lang="en-IN" sz="1050" dirty="0"/>
                <a:t>Both Policies</a:t>
              </a:r>
            </a:p>
          </p:txBody>
        </p:sp>
      </p:grpSp>
      <p:sp>
        <p:nvSpPr>
          <p:cNvPr id="64" name="TextBox 63">
            <a:extLst>
              <a:ext uri="{FF2B5EF4-FFF2-40B4-BE49-F238E27FC236}">
                <a16:creationId xmlns:a16="http://schemas.microsoft.com/office/drawing/2014/main" id="{981C1325-BC77-A795-06A6-1AB53D8CC799}"/>
              </a:ext>
            </a:extLst>
          </p:cNvPr>
          <p:cNvSpPr txBox="1"/>
          <p:nvPr/>
        </p:nvSpPr>
        <p:spPr>
          <a:xfrm>
            <a:off x="899778" y="3344418"/>
            <a:ext cx="4056527" cy="276999"/>
          </a:xfrm>
          <a:prstGeom prst="rect">
            <a:avLst/>
          </a:prstGeom>
          <a:noFill/>
        </p:spPr>
        <p:txBody>
          <a:bodyPr wrap="square">
            <a:spAutoFit/>
          </a:bodyPr>
          <a:lstStyle/>
          <a:p>
            <a:r>
              <a:rPr lang="en-US" sz="1200" b="1" i="0">
                <a:solidFill>
                  <a:srgbClr val="000000"/>
                </a:solidFill>
                <a:effectLst/>
                <a:latin typeface="+mj-lt"/>
              </a:rPr>
              <a:t>Fuel Charge &amp; Output-Based Carbon Pricing System Policies</a:t>
            </a:r>
            <a:endParaRPr lang="en-IN" sz="1200" b="1">
              <a:latin typeface="+mj-lt"/>
            </a:endParaRPr>
          </a:p>
        </p:txBody>
      </p:sp>
      <p:graphicFrame>
        <p:nvGraphicFramePr>
          <p:cNvPr id="83" name="Chart 82">
            <a:extLst>
              <a:ext uri="{FF2B5EF4-FFF2-40B4-BE49-F238E27FC236}">
                <a16:creationId xmlns:a16="http://schemas.microsoft.com/office/drawing/2014/main" id="{BE5F77A7-E4D6-63F3-0C5F-78161E5665F5}"/>
              </a:ext>
            </a:extLst>
          </p:cNvPr>
          <p:cNvGraphicFramePr/>
          <p:nvPr>
            <p:extLst>
              <p:ext uri="{D42A27DB-BD31-4B8C-83A1-F6EECF244321}">
                <p14:modId xmlns:p14="http://schemas.microsoft.com/office/powerpoint/2010/main" val="933531085"/>
              </p:ext>
            </p:extLst>
          </p:nvPr>
        </p:nvGraphicFramePr>
        <p:xfrm>
          <a:off x="5525107" y="3291221"/>
          <a:ext cx="6332598" cy="3164090"/>
        </p:xfrm>
        <a:graphic>
          <a:graphicData uri="http://schemas.openxmlformats.org/drawingml/2006/chart">
            <c:chart xmlns:c="http://schemas.openxmlformats.org/drawingml/2006/chart" xmlns:r="http://schemas.openxmlformats.org/officeDocument/2006/relationships" r:id="rId4"/>
          </a:graphicData>
        </a:graphic>
      </p:graphicFrame>
      <p:grpSp>
        <p:nvGrpSpPr>
          <p:cNvPr id="24" name="Group 23">
            <a:extLst>
              <a:ext uri="{FF2B5EF4-FFF2-40B4-BE49-F238E27FC236}">
                <a16:creationId xmlns:a16="http://schemas.microsoft.com/office/drawing/2014/main" id="{2DFB87EB-899B-A552-DCD8-814393DFB665}"/>
              </a:ext>
            </a:extLst>
          </p:cNvPr>
          <p:cNvGrpSpPr/>
          <p:nvPr/>
        </p:nvGrpSpPr>
        <p:grpSpPr>
          <a:xfrm>
            <a:off x="362738" y="1498980"/>
            <a:ext cx="3588765" cy="1447609"/>
            <a:chOff x="362738" y="1498980"/>
            <a:chExt cx="3588765" cy="1447609"/>
          </a:xfrm>
          <a:effectLst>
            <a:outerShdw blurRad="50800" dist="38100" dir="2700000" algn="tl" rotWithShape="0">
              <a:prstClr val="black">
                <a:alpha val="40000"/>
              </a:prstClr>
            </a:outerShdw>
          </a:effectLst>
        </p:grpSpPr>
        <p:sp>
          <p:nvSpPr>
            <p:cNvPr id="84" name="Text Placeholder 2">
              <a:extLst>
                <a:ext uri="{FF2B5EF4-FFF2-40B4-BE49-F238E27FC236}">
                  <a16:creationId xmlns:a16="http://schemas.microsoft.com/office/drawing/2014/main" id="{AF3F20DF-0CBA-9437-1850-003AC7D3D51E}"/>
                </a:ext>
              </a:extLst>
            </p:cNvPr>
            <p:cNvSpPr txBox="1">
              <a:spLocks/>
            </p:cNvSpPr>
            <p:nvPr/>
          </p:nvSpPr>
          <p:spPr>
            <a:xfrm>
              <a:off x="1532469" y="1498980"/>
              <a:ext cx="1716286" cy="904463"/>
            </a:xfrm>
            <a:prstGeom prst="rect">
              <a:avLst/>
            </a:prstGeom>
            <a:noFill/>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20000"/>
                </a:lnSpc>
              </a:pPr>
              <a:r>
                <a:rPr lang="en-IN" sz="4800" b="1">
                  <a:solidFill>
                    <a:schemeClr val="accent6">
                      <a:lumMod val="50000"/>
                    </a:schemeClr>
                  </a:solidFill>
                  <a:latin typeface="DM Serif Display" pitchFamily="2" charset="0"/>
                </a:rPr>
                <a:t>66 </a:t>
              </a:r>
              <a:r>
                <a:rPr lang="en-IN" sz="4000" b="1">
                  <a:solidFill>
                    <a:schemeClr val="accent6">
                      <a:lumMod val="50000"/>
                    </a:schemeClr>
                  </a:solidFill>
                  <a:latin typeface="DM Serif Display" pitchFamily="2" charset="0"/>
                </a:rPr>
                <a:t>Mt</a:t>
              </a:r>
              <a:endParaRPr lang="en-IN" sz="4800" b="1">
                <a:solidFill>
                  <a:schemeClr val="accent6">
                    <a:lumMod val="50000"/>
                  </a:schemeClr>
                </a:solidFill>
                <a:latin typeface="DM Serif Display" pitchFamily="2" charset="0"/>
              </a:endParaRPr>
            </a:p>
          </p:txBody>
        </p:sp>
        <p:grpSp>
          <p:nvGrpSpPr>
            <p:cNvPr id="12" name="Group 11">
              <a:extLst>
                <a:ext uri="{FF2B5EF4-FFF2-40B4-BE49-F238E27FC236}">
                  <a16:creationId xmlns:a16="http://schemas.microsoft.com/office/drawing/2014/main" id="{C1814CE9-2C4F-B653-161F-0C2F4FFC60C3}"/>
                </a:ext>
              </a:extLst>
            </p:cNvPr>
            <p:cNvGrpSpPr/>
            <p:nvPr/>
          </p:nvGrpSpPr>
          <p:grpSpPr>
            <a:xfrm>
              <a:off x="362738" y="2226176"/>
              <a:ext cx="3588765" cy="720413"/>
              <a:chOff x="-244214" y="5728785"/>
              <a:chExt cx="3588765" cy="720413"/>
            </a:xfrm>
          </p:grpSpPr>
          <p:grpSp>
            <p:nvGrpSpPr>
              <p:cNvPr id="4" name="Group 3">
                <a:extLst>
                  <a:ext uri="{FF2B5EF4-FFF2-40B4-BE49-F238E27FC236}">
                    <a16:creationId xmlns:a16="http://schemas.microsoft.com/office/drawing/2014/main" id="{7BC5CC03-A84B-8E58-1537-C99993068592}"/>
                  </a:ext>
                </a:extLst>
              </p:cNvPr>
              <p:cNvGrpSpPr/>
              <p:nvPr/>
            </p:nvGrpSpPr>
            <p:grpSpPr>
              <a:xfrm>
                <a:off x="-244214" y="5728785"/>
                <a:ext cx="3588765" cy="720413"/>
                <a:chOff x="221886" y="2096874"/>
                <a:chExt cx="3588765" cy="720413"/>
              </a:xfrm>
            </p:grpSpPr>
            <p:sp>
              <p:nvSpPr>
                <p:cNvPr id="6" name="TextBox 5">
                  <a:extLst>
                    <a:ext uri="{FF2B5EF4-FFF2-40B4-BE49-F238E27FC236}">
                      <a16:creationId xmlns:a16="http://schemas.microsoft.com/office/drawing/2014/main" id="{8C46309F-36C8-2457-1F43-635967B75178}"/>
                    </a:ext>
                  </a:extLst>
                </p:cNvPr>
                <p:cNvSpPr txBox="1"/>
                <p:nvPr/>
              </p:nvSpPr>
              <p:spPr>
                <a:xfrm>
                  <a:off x="851886" y="2096874"/>
                  <a:ext cx="2958765" cy="669965"/>
                </a:xfrm>
                <a:prstGeom prst="roundRect">
                  <a:avLst>
                    <a:gd name="adj" fmla="val 37973"/>
                  </a:avLst>
                </a:prstGeom>
                <a:solidFill>
                  <a:srgbClr val="588937"/>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a:solidFill>
                        <a:schemeClr val="bg1"/>
                      </a:solidFill>
                      <a:latin typeface="+mn-lt"/>
                    </a:rPr>
                    <a:t>Reduction in total GHG emission from 2019 - 2020</a:t>
                  </a:r>
                </a:p>
              </p:txBody>
            </p:sp>
            <p:sp>
              <p:nvSpPr>
                <p:cNvPr id="7" name="Text Placeholder 2">
                  <a:extLst>
                    <a:ext uri="{FF2B5EF4-FFF2-40B4-BE49-F238E27FC236}">
                      <a16:creationId xmlns:a16="http://schemas.microsoft.com/office/drawing/2014/main" id="{AB0BFB5D-1834-24AC-2482-4D2AD2084110}"/>
                    </a:ext>
                  </a:extLst>
                </p:cNvPr>
                <p:cNvSpPr txBox="1">
                  <a:spLocks/>
                </p:cNvSpPr>
                <p:nvPr/>
              </p:nvSpPr>
              <p:spPr>
                <a:xfrm>
                  <a:off x="221886" y="2097287"/>
                  <a:ext cx="720000" cy="720000"/>
                </a:xfrm>
                <a:prstGeom prst="flowChartConnector">
                  <a:avLst/>
                </a:prstGeom>
                <a:solidFill>
                  <a:srgbClr val="CBE3BB"/>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grpSp>
          <p:pic>
            <p:nvPicPr>
              <p:cNvPr id="86" name="Picture 85" descr="Icon&#10;&#10;Description automatically generated">
                <a:extLst>
                  <a:ext uri="{FF2B5EF4-FFF2-40B4-BE49-F238E27FC236}">
                    <a16:creationId xmlns:a16="http://schemas.microsoft.com/office/drawing/2014/main" id="{FA6ADB9D-270D-A776-405C-E11E0D1AD117}"/>
                  </a:ext>
                </a:extLst>
              </p:cNvPr>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167299" y="5876291"/>
                <a:ext cx="576000" cy="432000"/>
              </a:xfrm>
              <a:prstGeom prst="rect">
                <a:avLst/>
              </a:prstGeom>
            </p:spPr>
          </p:pic>
        </p:grpSp>
      </p:grpSp>
      <p:grpSp>
        <p:nvGrpSpPr>
          <p:cNvPr id="25" name="Group 24">
            <a:extLst>
              <a:ext uri="{FF2B5EF4-FFF2-40B4-BE49-F238E27FC236}">
                <a16:creationId xmlns:a16="http://schemas.microsoft.com/office/drawing/2014/main" id="{82CBF82D-2B60-2F1C-7AB3-FD90E4AABC47}"/>
              </a:ext>
            </a:extLst>
          </p:cNvPr>
          <p:cNvGrpSpPr/>
          <p:nvPr/>
        </p:nvGrpSpPr>
        <p:grpSpPr>
          <a:xfrm>
            <a:off x="4343754" y="1490761"/>
            <a:ext cx="3588765" cy="1455828"/>
            <a:chOff x="4343754" y="1490761"/>
            <a:chExt cx="3588765" cy="1455828"/>
          </a:xfrm>
          <a:effectLst>
            <a:outerShdw blurRad="50800" dist="38100" dir="2700000" algn="tl" rotWithShape="0">
              <a:prstClr val="black">
                <a:alpha val="40000"/>
              </a:prstClr>
            </a:outerShdw>
          </a:effectLst>
        </p:grpSpPr>
        <p:sp>
          <p:nvSpPr>
            <p:cNvPr id="77" name="Text Placeholder 2">
              <a:extLst>
                <a:ext uri="{FF2B5EF4-FFF2-40B4-BE49-F238E27FC236}">
                  <a16:creationId xmlns:a16="http://schemas.microsoft.com/office/drawing/2014/main" id="{229EB22B-70C5-D9AF-602F-67998DE4C7B3}"/>
                </a:ext>
              </a:extLst>
            </p:cNvPr>
            <p:cNvSpPr txBox="1">
              <a:spLocks/>
            </p:cNvSpPr>
            <p:nvPr/>
          </p:nvSpPr>
          <p:spPr>
            <a:xfrm>
              <a:off x="5449965" y="1490761"/>
              <a:ext cx="1716286" cy="904463"/>
            </a:xfrm>
            <a:prstGeom prst="rect">
              <a:avLst/>
            </a:prstGeom>
            <a:noFill/>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20000"/>
                </a:lnSpc>
              </a:pPr>
              <a:r>
                <a:rPr lang="en-IN" sz="4400" b="1">
                  <a:solidFill>
                    <a:schemeClr val="accent6">
                      <a:lumMod val="50000"/>
                    </a:schemeClr>
                  </a:solidFill>
                  <a:latin typeface="+mn-lt"/>
                </a:rPr>
                <a:t>&gt;</a:t>
              </a:r>
              <a:r>
                <a:rPr lang="en-IN" sz="4800" b="1">
                  <a:solidFill>
                    <a:schemeClr val="accent6">
                      <a:lumMod val="50000"/>
                    </a:schemeClr>
                  </a:solidFill>
                  <a:latin typeface="DM Serif Display" pitchFamily="2" charset="0"/>
                </a:rPr>
                <a:t>10 </a:t>
              </a:r>
              <a:r>
                <a:rPr lang="en-IN" sz="4000" b="1">
                  <a:solidFill>
                    <a:schemeClr val="accent6">
                      <a:lumMod val="50000"/>
                    </a:schemeClr>
                  </a:solidFill>
                  <a:latin typeface="DM Serif Display" pitchFamily="2" charset="0"/>
                </a:rPr>
                <a:t>%</a:t>
              </a:r>
              <a:endParaRPr lang="en-IN" sz="4800" b="1">
                <a:solidFill>
                  <a:schemeClr val="accent6">
                    <a:lumMod val="50000"/>
                  </a:schemeClr>
                </a:solidFill>
                <a:latin typeface="DM Serif Display" pitchFamily="2" charset="0"/>
              </a:endParaRPr>
            </a:p>
          </p:txBody>
        </p:sp>
        <p:grpSp>
          <p:nvGrpSpPr>
            <p:cNvPr id="13" name="Group 12">
              <a:extLst>
                <a:ext uri="{FF2B5EF4-FFF2-40B4-BE49-F238E27FC236}">
                  <a16:creationId xmlns:a16="http://schemas.microsoft.com/office/drawing/2014/main" id="{AB0D317E-FC3F-2F41-F45E-6390A6197F57}"/>
                </a:ext>
              </a:extLst>
            </p:cNvPr>
            <p:cNvGrpSpPr/>
            <p:nvPr/>
          </p:nvGrpSpPr>
          <p:grpSpPr>
            <a:xfrm>
              <a:off x="4343754" y="2226176"/>
              <a:ext cx="3588765" cy="720413"/>
              <a:chOff x="-244214" y="5728785"/>
              <a:chExt cx="3588765" cy="720413"/>
            </a:xfrm>
          </p:grpSpPr>
          <p:grpSp>
            <p:nvGrpSpPr>
              <p:cNvPr id="14" name="Group 13">
                <a:extLst>
                  <a:ext uri="{FF2B5EF4-FFF2-40B4-BE49-F238E27FC236}">
                    <a16:creationId xmlns:a16="http://schemas.microsoft.com/office/drawing/2014/main" id="{1B23AB5D-F4D7-F5E2-5936-C7C4BFC4B70C}"/>
                  </a:ext>
                </a:extLst>
              </p:cNvPr>
              <p:cNvGrpSpPr/>
              <p:nvPr/>
            </p:nvGrpSpPr>
            <p:grpSpPr>
              <a:xfrm>
                <a:off x="-244214" y="5728785"/>
                <a:ext cx="3588765" cy="720413"/>
                <a:chOff x="221886" y="2096874"/>
                <a:chExt cx="3588765" cy="720413"/>
              </a:xfrm>
            </p:grpSpPr>
            <p:sp>
              <p:nvSpPr>
                <p:cNvPr id="16" name="TextBox 15">
                  <a:extLst>
                    <a:ext uri="{FF2B5EF4-FFF2-40B4-BE49-F238E27FC236}">
                      <a16:creationId xmlns:a16="http://schemas.microsoft.com/office/drawing/2014/main" id="{A32FDEC3-C1CC-F0C3-95F1-BB3858EA0725}"/>
                    </a:ext>
                  </a:extLst>
                </p:cNvPr>
                <p:cNvSpPr txBox="1"/>
                <p:nvPr/>
              </p:nvSpPr>
              <p:spPr>
                <a:xfrm>
                  <a:off x="851886" y="2096874"/>
                  <a:ext cx="2958765" cy="669965"/>
                </a:xfrm>
                <a:prstGeom prst="roundRect">
                  <a:avLst>
                    <a:gd name="adj" fmla="val 37973"/>
                  </a:avLst>
                </a:prstGeom>
                <a:solidFill>
                  <a:srgbClr val="588937"/>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a:solidFill>
                        <a:schemeClr val="bg1"/>
                      </a:solidFill>
                      <a:latin typeface="+mn-lt"/>
                    </a:rPr>
                    <a:t>Reduction in total GHG emission in </a:t>
                  </a:r>
                  <a:r>
                    <a:rPr lang="en-US" sz="1400" b="1">
                      <a:solidFill>
                        <a:schemeClr val="bg1"/>
                      </a:solidFill>
                      <a:latin typeface="+mn-lt"/>
                    </a:rPr>
                    <a:t>5 provinces</a:t>
                  </a:r>
                  <a:r>
                    <a:rPr lang="en-US" sz="1400">
                      <a:solidFill>
                        <a:schemeClr val="bg1"/>
                      </a:solidFill>
                      <a:latin typeface="+mn-lt"/>
                    </a:rPr>
                    <a:t> from 2019 - 2020</a:t>
                  </a:r>
                </a:p>
              </p:txBody>
            </p:sp>
            <p:sp>
              <p:nvSpPr>
                <p:cNvPr id="17" name="Text Placeholder 2">
                  <a:extLst>
                    <a:ext uri="{FF2B5EF4-FFF2-40B4-BE49-F238E27FC236}">
                      <a16:creationId xmlns:a16="http://schemas.microsoft.com/office/drawing/2014/main" id="{0479E0A1-A9DA-FED0-8342-86CD516C1674}"/>
                    </a:ext>
                  </a:extLst>
                </p:cNvPr>
                <p:cNvSpPr txBox="1">
                  <a:spLocks/>
                </p:cNvSpPr>
                <p:nvPr/>
              </p:nvSpPr>
              <p:spPr>
                <a:xfrm>
                  <a:off x="221886" y="2097287"/>
                  <a:ext cx="720000" cy="720000"/>
                </a:xfrm>
                <a:prstGeom prst="flowChartConnector">
                  <a:avLst/>
                </a:prstGeom>
                <a:solidFill>
                  <a:srgbClr val="CBE3BB"/>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grpSp>
          <p:pic>
            <p:nvPicPr>
              <p:cNvPr id="15" name="Picture 14" descr="Icon&#10;&#10;Description automatically generated">
                <a:extLst>
                  <a:ext uri="{FF2B5EF4-FFF2-40B4-BE49-F238E27FC236}">
                    <a16:creationId xmlns:a16="http://schemas.microsoft.com/office/drawing/2014/main" id="{DEC2B188-3E9D-A594-7AA2-BC6C826EF668}"/>
                  </a:ext>
                </a:extLst>
              </p:cNvPr>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167299" y="5876291"/>
                <a:ext cx="576000" cy="432000"/>
              </a:xfrm>
              <a:prstGeom prst="rect">
                <a:avLst/>
              </a:prstGeom>
            </p:spPr>
          </p:pic>
        </p:grpSp>
      </p:grpSp>
      <p:grpSp>
        <p:nvGrpSpPr>
          <p:cNvPr id="26" name="Group 25">
            <a:extLst>
              <a:ext uri="{FF2B5EF4-FFF2-40B4-BE49-F238E27FC236}">
                <a16:creationId xmlns:a16="http://schemas.microsoft.com/office/drawing/2014/main" id="{EC21FB55-50A0-37F3-18CE-FD4AC403FF5F}"/>
              </a:ext>
            </a:extLst>
          </p:cNvPr>
          <p:cNvGrpSpPr/>
          <p:nvPr/>
        </p:nvGrpSpPr>
        <p:grpSpPr>
          <a:xfrm>
            <a:off x="8367890" y="1490760"/>
            <a:ext cx="3588765" cy="1456035"/>
            <a:chOff x="8367890" y="1490760"/>
            <a:chExt cx="3588765" cy="1456035"/>
          </a:xfrm>
          <a:effectLst>
            <a:outerShdw blurRad="50800" dist="38100" dir="2700000" algn="tl" rotWithShape="0">
              <a:prstClr val="black">
                <a:alpha val="40000"/>
              </a:prstClr>
            </a:outerShdw>
          </a:effectLst>
        </p:grpSpPr>
        <p:sp>
          <p:nvSpPr>
            <p:cNvPr id="65" name="Text Placeholder 2">
              <a:extLst>
                <a:ext uri="{FF2B5EF4-FFF2-40B4-BE49-F238E27FC236}">
                  <a16:creationId xmlns:a16="http://schemas.microsoft.com/office/drawing/2014/main" id="{0EFD3285-68EB-9F38-8CA2-BBD8388736B5}"/>
                </a:ext>
              </a:extLst>
            </p:cNvPr>
            <p:cNvSpPr txBox="1">
              <a:spLocks/>
            </p:cNvSpPr>
            <p:nvPr/>
          </p:nvSpPr>
          <p:spPr>
            <a:xfrm>
              <a:off x="9564101" y="1490760"/>
              <a:ext cx="1716286" cy="904463"/>
            </a:xfrm>
            <a:prstGeom prst="rect">
              <a:avLst/>
            </a:prstGeom>
            <a:noFill/>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20000"/>
                </a:lnSpc>
              </a:pPr>
              <a:r>
                <a:rPr lang="en-IN" sz="4800" b="1">
                  <a:solidFill>
                    <a:schemeClr val="accent6">
                      <a:lumMod val="50000"/>
                    </a:schemeClr>
                  </a:solidFill>
                  <a:latin typeface="DM Serif Display" pitchFamily="2" charset="0"/>
                </a:rPr>
                <a:t>16 </a:t>
              </a:r>
              <a:r>
                <a:rPr lang="en-IN" sz="4000" b="1">
                  <a:solidFill>
                    <a:schemeClr val="accent6">
                      <a:lumMod val="50000"/>
                    </a:schemeClr>
                  </a:solidFill>
                  <a:latin typeface="DM Serif Display" pitchFamily="2" charset="0"/>
                </a:rPr>
                <a:t>%</a:t>
              </a:r>
              <a:endParaRPr lang="en-IN" sz="4800" b="1">
                <a:solidFill>
                  <a:schemeClr val="accent6">
                    <a:lumMod val="50000"/>
                  </a:schemeClr>
                </a:solidFill>
                <a:latin typeface="DM Serif Display" pitchFamily="2" charset="0"/>
              </a:endParaRPr>
            </a:p>
          </p:txBody>
        </p:sp>
        <p:grpSp>
          <p:nvGrpSpPr>
            <p:cNvPr id="23" name="Group 22">
              <a:extLst>
                <a:ext uri="{FF2B5EF4-FFF2-40B4-BE49-F238E27FC236}">
                  <a16:creationId xmlns:a16="http://schemas.microsoft.com/office/drawing/2014/main" id="{6D5AB569-735A-0131-6C29-AF5606537124}"/>
                </a:ext>
              </a:extLst>
            </p:cNvPr>
            <p:cNvGrpSpPr/>
            <p:nvPr/>
          </p:nvGrpSpPr>
          <p:grpSpPr>
            <a:xfrm>
              <a:off x="8367890" y="2226382"/>
              <a:ext cx="3588765" cy="720413"/>
              <a:chOff x="8399078" y="2916728"/>
              <a:chExt cx="3588765" cy="720413"/>
            </a:xfrm>
          </p:grpSpPr>
          <p:grpSp>
            <p:nvGrpSpPr>
              <p:cNvPr id="19" name="Group 18">
                <a:extLst>
                  <a:ext uri="{FF2B5EF4-FFF2-40B4-BE49-F238E27FC236}">
                    <a16:creationId xmlns:a16="http://schemas.microsoft.com/office/drawing/2014/main" id="{8B3B8A8D-711D-810E-F437-4025294CA574}"/>
                  </a:ext>
                </a:extLst>
              </p:cNvPr>
              <p:cNvGrpSpPr/>
              <p:nvPr/>
            </p:nvGrpSpPr>
            <p:grpSpPr>
              <a:xfrm>
                <a:off x="8399078" y="2916728"/>
                <a:ext cx="3588765" cy="720413"/>
                <a:chOff x="221886" y="2096874"/>
                <a:chExt cx="3588765" cy="720413"/>
              </a:xfrm>
            </p:grpSpPr>
            <p:sp>
              <p:nvSpPr>
                <p:cNvPr id="21" name="TextBox 20">
                  <a:extLst>
                    <a:ext uri="{FF2B5EF4-FFF2-40B4-BE49-F238E27FC236}">
                      <a16:creationId xmlns:a16="http://schemas.microsoft.com/office/drawing/2014/main" id="{10BF7DB9-77E1-2CDA-A079-3E155482C60D}"/>
                    </a:ext>
                  </a:extLst>
                </p:cNvPr>
                <p:cNvSpPr txBox="1"/>
                <p:nvPr/>
              </p:nvSpPr>
              <p:spPr>
                <a:xfrm>
                  <a:off x="851886" y="2096874"/>
                  <a:ext cx="2958765" cy="669965"/>
                </a:xfrm>
                <a:prstGeom prst="roundRect">
                  <a:avLst>
                    <a:gd name="adj" fmla="val 37973"/>
                  </a:avLst>
                </a:prstGeom>
                <a:solidFill>
                  <a:srgbClr val="588937"/>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a:solidFill>
                        <a:schemeClr val="bg1"/>
                      </a:solidFill>
                      <a:latin typeface="+mn-lt"/>
                    </a:rPr>
                    <a:t>Reduction in total GHG emission in </a:t>
                  </a:r>
                  <a:r>
                    <a:rPr lang="en-US" sz="1400" b="1">
                      <a:solidFill>
                        <a:schemeClr val="bg1"/>
                      </a:solidFill>
                      <a:latin typeface="+mn-lt"/>
                    </a:rPr>
                    <a:t>Transport sector 2</a:t>
                  </a:r>
                  <a:r>
                    <a:rPr lang="en-US" sz="1400">
                      <a:solidFill>
                        <a:schemeClr val="bg1"/>
                      </a:solidFill>
                      <a:latin typeface="+mn-lt"/>
                    </a:rPr>
                    <a:t>019 - 2020</a:t>
                  </a:r>
                </a:p>
              </p:txBody>
            </p:sp>
            <p:sp>
              <p:nvSpPr>
                <p:cNvPr id="22" name="Text Placeholder 2">
                  <a:extLst>
                    <a:ext uri="{FF2B5EF4-FFF2-40B4-BE49-F238E27FC236}">
                      <a16:creationId xmlns:a16="http://schemas.microsoft.com/office/drawing/2014/main" id="{5B9E242C-480D-B174-A182-08ED039D5BA5}"/>
                    </a:ext>
                  </a:extLst>
                </p:cNvPr>
                <p:cNvSpPr txBox="1">
                  <a:spLocks/>
                </p:cNvSpPr>
                <p:nvPr/>
              </p:nvSpPr>
              <p:spPr>
                <a:xfrm>
                  <a:off x="221886" y="2097287"/>
                  <a:ext cx="720000" cy="720000"/>
                </a:xfrm>
                <a:prstGeom prst="flowChartConnector">
                  <a:avLst/>
                </a:prstGeom>
                <a:solidFill>
                  <a:srgbClr val="CBE3BB"/>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grpSp>
          <p:pic>
            <p:nvPicPr>
              <p:cNvPr id="67" name="Picture 66" descr="Icon&#10;&#10;Description automatically generated">
                <a:extLst>
                  <a:ext uri="{FF2B5EF4-FFF2-40B4-BE49-F238E27FC236}">
                    <a16:creationId xmlns:a16="http://schemas.microsoft.com/office/drawing/2014/main" id="{12C035DE-DB90-9543-1B3C-369A95B08A9C}"/>
                  </a:ext>
                </a:extLst>
              </p:cNvPr>
              <p:cNvPicPr>
                <a:picLocks noChangeAspect="1"/>
              </p:cNvPicPr>
              <p:nvPr/>
            </p:nvPicPr>
            <p:blipFill>
              <a:blip r:embed="rId6">
                <a:duotone>
                  <a:prstClr val="black"/>
                  <a:schemeClr val="accent6">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477608" y="3057432"/>
                <a:ext cx="534139" cy="467577"/>
              </a:xfrm>
              <a:prstGeom prst="rect">
                <a:avLst/>
              </a:prstGeom>
            </p:spPr>
          </p:pic>
        </p:grpSp>
      </p:grpSp>
      <p:sp>
        <p:nvSpPr>
          <p:cNvPr id="3" name="Slide Number Placeholder 2">
            <a:extLst>
              <a:ext uri="{FF2B5EF4-FFF2-40B4-BE49-F238E27FC236}">
                <a16:creationId xmlns:a16="http://schemas.microsoft.com/office/drawing/2014/main" id="{DF6722C6-2F2D-01D2-9E74-C9D695ED20FA}"/>
              </a:ext>
            </a:extLst>
          </p:cNvPr>
          <p:cNvSpPr>
            <a:spLocks noGrp="1"/>
          </p:cNvSpPr>
          <p:nvPr>
            <p:ph type="sldNum" sz="quarter" idx="12"/>
          </p:nvPr>
        </p:nvSpPr>
        <p:spPr/>
        <p:txBody>
          <a:bodyPr/>
          <a:lstStyle/>
          <a:p>
            <a:fld id="{8582B893-3323-4683-968C-1196B5965C5B}" type="slidenum">
              <a:rPr lang="en-CA" smtClean="0"/>
              <a:t>10</a:t>
            </a:fld>
            <a:endParaRPr lang="en-CA" dirty="0"/>
          </a:p>
        </p:txBody>
      </p:sp>
    </p:spTree>
    <p:extLst>
      <p:ext uri="{BB962C8B-B14F-4D97-AF65-F5344CB8AC3E}">
        <p14:creationId xmlns:p14="http://schemas.microsoft.com/office/powerpoint/2010/main" val="82103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10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1000"/>
                                        <p:tgtEl>
                                          <p:spTgt spid="62"/>
                                        </p:tgtEl>
                                      </p:cBhvr>
                                    </p:animEffect>
                                    <p:anim calcmode="lin" valueType="num">
                                      <p:cBhvr>
                                        <p:cTn id="33" dur="1000" fill="hold"/>
                                        <p:tgtEl>
                                          <p:spTgt spid="62"/>
                                        </p:tgtEl>
                                        <p:attrNameLst>
                                          <p:attrName>ppt_x</p:attrName>
                                        </p:attrNameLst>
                                      </p:cBhvr>
                                      <p:tavLst>
                                        <p:tav tm="0">
                                          <p:val>
                                            <p:strVal val="#ppt_x"/>
                                          </p:val>
                                        </p:tav>
                                        <p:tav tm="100000">
                                          <p:val>
                                            <p:strVal val="#ppt_x"/>
                                          </p:val>
                                        </p:tav>
                                      </p:tavLst>
                                    </p:anim>
                                    <p:anim calcmode="lin" valueType="num">
                                      <p:cBhvr>
                                        <p:cTn id="34" dur="1000" fill="hold"/>
                                        <p:tgtEl>
                                          <p:spTgt spid="62"/>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83">
                                            <p:graphicEl>
                                              <a:chart seriesIdx="-3" categoryIdx="-3" bldStep="gridLegend"/>
                                            </p:graphicEl>
                                          </p:spTgt>
                                        </p:tgtEl>
                                        <p:attrNameLst>
                                          <p:attrName>style.visibility</p:attrName>
                                        </p:attrNameLst>
                                      </p:cBhvr>
                                      <p:to>
                                        <p:strVal val="visible"/>
                                      </p:to>
                                    </p:set>
                                    <p:animEffect transition="in" filter="fade">
                                      <p:cBhvr>
                                        <p:cTn id="38" dur="250"/>
                                        <p:tgtEl>
                                          <p:spTgt spid="83">
                                            <p:graphicEl>
                                              <a:chart seriesIdx="-3" categoryIdx="-3" bldStep="gridLegend"/>
                                            </p:graphicEl>
                                          </p:spTgt>
                                        </p:tgtEl>
                                      </p:cBhvr>
                                    </p:animEffect>
                                  </p:childTnLst>
                                </p:cTn>
                              </p:par>
                            </p:childTnLst>
                          </p:cTn>
                        </p:par>
                        <p:par>
                          <p:cTn id="39" fill="hold">
                            <p:stCondLst>
                              <p:cond delay="1250"/>
                            </p:stCondLst>
                            <p:childTnLst>
                              <p:par>
                                <p:cTn id="40" presetID="10" presetClass="entr" presetSubtype="0" fill="hold" grpId="0" nodeType="afterEffect">
                                  <p:stCondLst>
                                    <p:cond delay="0"/>
                                  </p:stCondLst>
                                  <p:childTnLst>
                                    <p:set>
                                      <p:cBhvr>
                                        <p:cTn id="41" dur="1" fill="hold">
                                          <p:stCondLst>
                                            <p:cond delay="0"/>
                                          </p:stCondLst>
                                        </p:cTn>
                                        <p:tgtEl>
                                          <p:spTgt spid="83">
                                            <p:graphicEl>
                                              <a:chart seriesIdx="0" categoryIdx="0" bldStep="ptInCategory"/>
                                            </p:graphicEl>
                                          </p:spTgt>
                                        </p:tgtEl>
                                        <p:attrNameLst>
                                          <p:attrName>style.visibility</p:attrName>
                                        </p:attrNameLst>
                                      </p:cBhvr>
                                      <p:to>
                                        <p:strVal val="visible"/>
                                      </p:to>
                                    </p:set>
                                    <p:animEffect transition="in" filter="fade">
                                      <p:cBhvr>
                                        <p:cTn id="42" dur="250"/>
                                        <p:tgtEl>
                                          <p:spTgt spid="83">
                                            <p:graphicEl>
                                              <a:chart seriesIdx="0" categoryIdx="0" bldStep="ptInCategory"/>
                                            </p:graphic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83">
                                            <p:graphicEl>
                                              <a:chart seriesIdx="0" categoryIdx="1" bldStep="ptInCategory"/>
                                            </p:graphicEl>
                                          </p:spTgt>
                                        </p:tgtEl>
                                        <p:attrNameLst>
                                          <p:attrName>style.visibility</p:attrName>
                                        </p:attrNameLst>
                                      </p:cBhvr>
                                      <p:to>
                                        <p:strVal val="visible"/>
                                      </p:to>
                                    </p:set>
                                    <p:animEffect transition="in" filter="fade">
                                      <p:cBhvr>
                                        <p:cTn id="46" dur="250"/>
                                        <p:tgtEl>
                                          <p:spTgt spid="83">
                                            <p:graphicEl>
                                              <a:chart seriesIdx="0" categoryIdx="1" bldStep="ptInCategory"/>
                                            </p:graphicEl>
                                          </p:spTgt>
                                        </p:tgtEl>
                                      </p:cBhvr>
                                    </p:animEffect>
                                  </p:childTnLst>
                                </p:cTn>
                              </p:par>
                            </p:childTnLst>
                          </p:cTn>
                        </p:par>
                        <p:par>
                          <p:cTn id="47" fill="hold">
                            <p:stCondLst>
                              <p:cond delay="1750"/>
                            </p:stCondLst>
                            <p:childTnLst>
                              <p:par>
                                <p:cTn id="48" presetID="10" presetClass="entr" presetSubtype="0" fill="hold" grpId="0" nodeType="afterEffect">
                                  <p:stCondLst>
                                    <p:cond delay="0"/>
                                  </p:stCondLst>
                                  <p:childTnLst>
                                    <p:set>
                                      <p:cBhvr>
                                        <p:cTn id="49" dur="1" fill="hold">
                                          <p:stCondLst>
                                            <p:cond delay="0"/>
                                          </p:stCondLst>
                                        </p:cTn>
                                        <p:tgtEl>
                                          <p:spTgt spid="83">
                                            <p:graphicEl>
                                              <a:chart seriesIdx="0" categoryIdx="2" bldStep="ptInCategory"/>
                                            </p:graphicEl>
                                          </p:spTgt>
                                        </p:tgtEl>
                                        <p:attrNameLst>
                                          <p:attrName>style.visibility</p:attrName>
                                        </p:attrNameLst>
                                      </p:cBhvr>
                                      <p:to>
                                        <p:strVal val="visible"/>
                                      </p:to>
                                    </p:set>
                                    <p:animEffect transition="in" filter="fade">
                                      <p:cBhvr>
                                        <p:cTn id="50" dur="250"/>
                                        <p:tgtEl>
                                          <p:spTgt spid="83">
                                            <p:graphicEl>
                                              <a:chart seriesIdx="0" categoryIdx="2" bldStep="ptInCategory"/>
                                            </p:graphicEl>
                                          </p:spTgt>
                                        </p:tgtEl>
                                      </p:cBhvr>
                                    </p:animEffec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83">
                                            <p:graphicEl>
                                              <a:chart seriesIdx="0" categoryIdx="3" bldStep="ptInCategory"/>
                                            </p:graphicEl>
                                          </p:spTgt>
                                        </p:tgtEl>
                                        <p:attrNameLst>
                                          <p:attrName>style.visibility</p:attrName>
                                        </p:attrNameLst>
                                      </p:cBhvr>
                                      <p:to>
                                        <p:strVal val="visible"/>
                                      </p:to>
                                    </p:set>
                                    <p:animEffect transition="in" filter="fade">
                                      <p:cBhvr>
                                        <p:cTn id="54" dur="250"/>
                                        <p:tgtEl>
                                          <p:spTgt spid="83">
                                            <p:graphicEl>
                                              <a:chart seriesIdx="0" categoryIdx="3" bldStep="ptInCategory"/>
                                            </p:graphicEl>
                                          </p:spTgt>
                                        </p:tgtEl>
                                      </p:cBhvr>
                                    </p:animEffect>
                                  </p:childTnLst>
                                </p:cTn>
                              </p:par>
                            </p:childTnLst>
                          </p:cTn>
                        </p:par>
                        <p:par>
                          <p:cTn id="55" fill="hold">
                            <p:stCondLst>
                              <p:cond delay="2250"/>
                            </p:stCondLst>
                            <p:childTnLst>
                              <p:par>
                                <p:cTn id="56" presetID="10" presetClass="entr" presetSubtype="0" fill="hold" grpId="0" nodeType="afterEffect">
                                  <p:stCondLst>
                                    <p:cond delay="0"/>
                                  </p:stCondLst>
                                  <p:childTnLst>
                                    <p:set>
                                      <p:cBhvr>
                                        <p:cTn id="57" dur="1" fill="hold">
                                          <p:stCondLst>
                                            <p:cond delay="0"/>
                                          </p:stCondLst>
                                        </p:cTn>
                                        <p:tgtEl>
                                          <p:spTgt spid="83">
                                            <p:graphicEl>
                                              <a:chart seriesIdx="0" categoryIdx="4" bldStep="ptInCategory"/>
                                            </p:graphicEl>
                                          </p:spTgt>
                                        </p:tgtEl>
                                        <p:attrNameLst>
                                          <p:attrName>style.visibility</p:attrName>
                                        </p:attrNameLst>
                                      </p:cBhvr>
                                      <p:to>
                                        <p:strVal val="visible"/>
                                      </p:to>
                                    </p:set>
                                    <p:animEffect transition="in" filter="fade">
                                      <p:cBhvr>
                                        <p:cTn id="58" dur="250"/>
                                        <p:tgtEl>
                                          <p:spTgt spid="83">
                                            <p:graphicEl>
                                              <a:chart seriesIdx="0" categoryIdx="4" bldStep="ptInCategory"/>
                                            </p:graphicEl>
                                          </p:spTgt>
                                        </p:tgtEl>
                                      </p:cBhvr>
                                    </p:animEffec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83">
                                            <p:graphicEl>
                                              <a:chart seriesIdx="0" categoryIdx="5" bldStep="ptInCategory"/>
                                            </p:graphicEl>
                                          </p:spTgt>
                                        </p:tgtEl>
                                        <p:attrNameLst>
                                          <p:attrName>style.visibility</p:attrName>
                                        </p:attrNameLst>
                                      </p:cBhvr>
                                      <p:to>
                                        <p:strVal val="visible"/>
                                      </p:to>
                                    </p:set>
                                    <p:animEffect transition="in" filter="fade">
                                      <p:cBhvr>
                                        <p:cTn id="62" dur="250"/>
                                        <p:tgtEl>
                                          <p:spTgt spid="83">
                                            <p:graphicEl>
                                              <a:chart seriesIdx="0" categoryIdx="5" bldStep="ptInCategory"/>
                                            </p:graphicEl>
                                          </p:spTgt>
                                        </p:tgtEl>
                                      </p:cBhvr>
                                    </p:animEffect>
                                  </p:childTnLst>
                                </p:cTn>
                              </p:par>
                            </p:childTnLst>
                          </p:cTn>
                        </p:par>
                        <p:par>
                          <p:cTn id="63" fill="hold">
                            <p:stCondLst>
                              <p:cond delay="2750"/>
                            </p:stCondLst>
                            <p:childTnLst>
                              <p:par>
                                <p:cTn id="64" presetID="10" presetClass="entr" presetSubtype="0" fill="hold" grpId="0" nodeType="afterEffect">
                                  <p:stCondLst>
                                    <p:cond delay="0"/>
                                  </p:stCondLst>
                                  <p:childTnLst>
                                    <p:set>
                                      <p:cBhvr>
                                        <p:cTn id="65" dur="1" fill="hold">
                                          <p:stCondLst>
                                            <p:cond delay="0"/>
                                          </p:stCondLst>
                                        </p:cTn>
                                        <p:tgtEl>
                                          <p:spTgt spid="83">
                                            <p:graphicEl>
                                              <a:chart seriesIdx="0" categoryIdx="6" bldStep="ptInCategory"/>
                                            </p:graphicEl>
                                          </p:spTgt>
                                        </p:tgtEl>
                                        <p:attrNameLst>
                                          <p:attrName>style.visibility</p:attrName>
                                        </p:attrNameLst>
                                      </p:cBhvr>
                                      <p:to>
                                        <p:strVal val="visible"/>
                                      </p:to>
                                    </p:set>
                                    <p:animEffect transition="in" filter="fade">
                                      <p:cBhvr>
                                        <p:cTn id="66" dur="250"/>
                                        <p:tgtEl>
                                          <p:spTgt spid="83">
                                            <p:graphicEl>
                                              <a:chart seriesIdx="0" categoryIdx="6" bldStep="ptInCategory"/>
                                            </p:graphicEl>
                                          </p:spTgt>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83">
                                            <p:graphicEl>
                                              <a:chart seriesIdx="0" categoryIdx="7" bldStep="ptInCategory"/>
                                            </p:graphicEl>
                                          </p:spTgt>
                                        </p:tgtEl>
                                        <p:attrNameLst>
                                          <p:attrName>style.visibility</p:attrName>
                                        </p:attrNameLst>
                                      </p:cBhvr>
                                      <p:to>
                                        <p:strVal val="visible"/>
                                      </p:to>
                                    </p:set>
                                    <p:animEffect transition="in" filter="fade">
                                      <p:cBhvr>
                                        <p:cTn id="70" dur="250"/>
                                        <p:tgtEl>
                                          <p:spTgt spid="83">
                                            <p:graphicEl>
                                              <a:chart seriesIdx="0" categoryIdx="7" bldStep="ptInCategory"/>
                                            </p:graphicEl>
                                          </p:spTgt>
                                        </p:tgtEl>
                                      </p:cBhvr>
                                    </p:animEffect>
                                  </p:childTnLst>
                                </p:cTn>
                              </p:par>
                            </p:childTnLst>
                          </p:cTn>
                        </p:par>
                        <p:par>
                          <p:cTn id="71" fill="hold">
                            <p:stCondLst>
                              <p:cond delay="3250"/>
                            </p:stCondLst>
                            <p:childTnLst>
                              <p:par>
                                <p:cTn id="72" presetID="10" presetClass="entr" presetSubtype="0" fill="hold" grpId="0" nodeType="afterEffect">
                                  <p:stCondLst>
                                    <p:cond delay="0"/>
                                  </p:stCondLst>
                                  <p:childTnLst>
                                    <p:set>
                                      <p:cBhvr>
                                        <p:cTn id="73" dur="1" fill="hold">
                                          <p:stCondLst>
                                            <p:cond delay="0"/>
                                          </p:stCondLst>
                                        </p:cTn>
                                        <p:tgtEl>
                                          <p:spTgt spid="83">
                                            <p:graphicEl>
                                              <a:chart seriesIdx="0" categoryIdx="8" bldStep="ptInCategory"/>
                                            </p:graphicEl>
                                          </p:spTgt>
                                        </p:tgtEl>
                                        <p:attrNameLst>
                                          <p:attrName>style.visibility</p:attrName>
                                        </p:attrNameLst>
                                      </p:cBhvr>
                                      <p:to>
                                        <p:strVal val="visible"/>
                                      </p:to>
                                    </p:set>
                                    <p:animEffect transition="in" filter="fade">
                                      <p:cBhvr>
                                        <p:cTn id="74" dur="250"/>
                                        <p:tgtEl>
                                          <p:spTgt spid="83">
                                            <p:graphicEl>
                                              <a:chart seriesIdx="0" categoryIdx="8" bldStep="ptInCategory"/>
                                            </p:graphicEl>
                                          </p:spTgt>
                                        </p:tgtEl>
                                      </p:cBhvr>
                                    </p:animEffect>
                                  </p:childTnLst>
                                </p:cTn>
                              </p:par>
                            </p:childTnLst>
                          </p:cTn>
                        </p:par>
                        <p:par>
                          <p:cTn id="75" fill="hold">
                            <p:stCondLst>
                              <p:cond delay="3500"/>
                            </p:stCondLst>
                            <p:childTnLst>
                              <p:par>
                                <p:cTn id="76" presetID="10" presetClass="entr" presetSubtype="0" fill="hold" grpId="0" nodeType="afterEffect">
                                  <p:stCondLst>
                                    <p:cond delay="0"/>
                                  </p:stCondLst>
                                  <p:childTnLst>
                                    <p:set>
                                      <p:cBhvr>
                                        <p:cTn id="77" dur="1" fill="hold">
                                          <p:stCondLst>
                                            <p:cond delay="0"/>
                                          </p:stCondLst>
                                        </p:cTn>
                                        <p:tgtEl>
                                          <p:spTgt spid="83">
                                            <p:graphicEl>
                                              <a:chart seriesIdx="0" categoryIdx="9" bldStep="ptInCategory"/>
                                            </p:graphicEl>
                                          </p:spTgt>
                                        </p:tgtEl>
                                        <p:attrNameLst>
                                          <p:attrName>style.visibility</p:attrName>
                                        </p:attrNameLst>
                                      </p:cBhvr>
                                      <p:to>
                                        <p:strVal val="visible"/>
                                      </p:to>
                                    </p:set>
                                    <p:animEffect transition="in" filter="fade">
                                      <p:cBhvr>
                                        <p:cTn id="78" dur="250"/>
                                        <p:tgtEl>
                                          <p:spTgt spid="83">
                                            <p:graphicEl>
                                              <a:chart seriesIdx="0" categoryIdx="9" bldStep="ptInCategory"/>
                                            </p:graphicEl>
                                          </p:spTgt>
                                        </p:tgtEl>
                                      </p:cBhvr>
                                    </p:animEffect>
                                  </p:childTnLst>
                                </p:cTn>
                              </p:par>
                            </p:childTnLst>
                          </p:cTn>
                        </p:par>
                        <p:par>
                          <p:cTn id="79" fill="hold">
                            <p:stCondLst>
                              <p:cond delay="3750"/>
                            </p:stCondLst>
                            <p:childTnLst>
                              <p:par>
                                <p:cTn id="80" presetID="10" presetClass="entr" presetSubtype="0" fill="hold" grpId="0" nodeType="afterEffect">
                                  <p:stCondLst>
                                    <p:cond delay="0"/>
                                  </p:stCondLst>
                                  <p:childTnLst>
                                    <p:set>
                                      <p:cBhvr>
                                        <p:cTn id="81" dur="1" fill="hold">
                                          <p:stCondLst>
                                            <p:cond delay="0"/>
                                          </p:stCondLst>
                                        </p:cTn>
                                        <p:tgtEl>
                                          <p:spTgt spid="83">
                                            <p:graphicEl>
                                              <a:chart seriesIdx="0" categoryIdx="10" bldStep="ptInCategory"/>
                                            </p:graphicEl>
                                          </p:spTgt>
                                        </p:tgtEl>
                                        <p:attrNameLst>
                                          <p:attrName>style.visibility</p:attrName>
                                        </p:attrNameLst>
                                      </p:cBhvr>
                                      <p:to>
                                        <p:strVal val="visible"/>
                                      </p:to>
                                    </p:set>
                                    <p:animEffect transition="in" filter="fade">
                                      <p:cBhvr>
                                        <p:cTn id="82" dur="250"/>
                                        <p:tgtEl>
                                          <p:spTgt spid="83">
                                            <p:graphicEl>
                                              <a:chart seriesIdx="0" categoryIdx="10" bldStep="ptInCategory"/>
                                            </p:graphicEl>
                                          </p:spTgt>
                                        </p:tgtEl>
                                      </p:cBhvr>
                                    </p:animEffect>
                                  </p:childTnLst>
                                </p:cTn>
                              </p:par>
                            </p:childTnLst>
                          </p:cTn>
                        </p:par>
                        <p:par>
                          <p:cTn id="83" fill="hold">
                            <p:stCondLst>
                              <p:cond delay="4000"/>
                            </p:stCondLst>
                            <p:childTnLst>
                              <p:par>
                                <p:cTn id="84" presetID="10" presetClass="entr" presetSubtype="0" fill="hold" grpId="0" nodeType="afterEffect">
                                  <p:stCondLst>
                                    <p:cond delay="0"/>
                                  </p:stCondLst>
                                  <p:childTnLst>
                                    <p:set>
                                      <p:cBhvr>
                                        <p:cTn id="85" dur="1" fill="hold">
                                          <p:stCondLst>
                                            <p:cond delay="0"/>
                                          </p:stCondLst>
                                        </p:cTn>
                                        <p:tgtEl>
                                          <p:spTgt spid="83">
                                            <p:graphicEl>
                                              <a:chart seriesIdx="0" categoryIdx="11" bldStep="ptInCategory"/>
                                            </p:graphicEl>
                                          </p:spTgt>
                                        </p:tgtEl>
                                        <p:attrNameLst>
                                          <p:attrName>style.visibility</p:attrName>
                                        </p:attrNameLst>
                                      </p:cBhvr>
                                      <p:to>
                                        <p:strVal val="visible"/>
                                      </p:to>
                                    </p:set>
                                    <p:animEffect transition="in" filter="fade">
                                      <p:cBhvr>
                                        <p:cTn id="86" dur="250"/>
                                        <p:tgtEl>
                                          <p:spTgt spid="83">
                                            <p:graphicEl>
                                              <a:chart seriesIdx="0" categoryIdx="11" bldStep="ptInCategory"/>
                                            </p:graphicEl>
                                          </p:spTgt>
                                        </p:tgtEl>
                                      </p:cBhvr>
                                    </p:animEffect>
                                  </p:childTnLst>
                                </p:cTn>
                              </p:par>
                            </p:childTnLst>
                          </p:cTn>
                        </p:par>
                        <p:par>
                          <p:cTn id="87" fill="hold">
                            <p:stCondLst>
                              <p:cond delay="4250"/>
                            </p:stCondLst>
                            <p:childTnLst>
                              <p:par>
                                <p:cTn id="88" presetID="10" presetClass="entr" presetSubtype="0" fill="hold" grpId="0" nodeType="afterEffect">
                                  <p:stCondLst>
                                    <p:cond delay="0"/>
                                  </p:stCondLst>
                                  <p:childTnLst>
                                    <p:set>
                                      <p:cBhvr>
                                        <p:cTn id="89" dur="1" fill="hold">
                                          <p:stCondLst>
                                            <p:cond delay="0"/>
                                          </p:stCondLst>
                                        </p:cTn>
                                        <p:tgtEl>
                                          <p:spTgt spid="83">
                                            <p:graphicEl>
                                              <a:chart seriesIdx="0" categoryIdx="12" bldStep="ptInCategory"/>
                                            </p:graphicEl>
                                          </p:spTgt>
                                        </p:tgtEl>
                                        <p:attrNameLst>
                                          <p:attrName>style.visibility</p:attrName>
                                        </p:attrNameLst>
                                      </p:cBhvr>
                                      <p:to>
                                        <p:strVal val="visible"/>
                                      </p:to>
                                    </p:set>
                                    <p:animEffect transition="in" filter="fade">
                                      <p:cBhvr>
                                        <p:cTn id="90" dur="250"/>
                                        <p:tgtEl>
                                          <p:spTgt spid="83">
                                            <p:graphicEl>
                                              <a:chart seriesIdx="0" categoryIdx="12" bldStep="ptIn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Graphic spid="83" grpId="0">
        <p:bldSub>
          <a:bldChart bld="categoryEl"/>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F5E7"/>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93DC073D-1DB5-1D11-1D67-E1104893076E}"/>
              </a:ext>
            </a:extLst>
          </p:cNvPr>
          <p:cNvSpPr/>
          <p:nvPr/>
        </p:nvSpPr>
        <p:spPr>
          <a:xfrm>
            <a:off x="7020233" y="1628774"/>
            <a:ext cx="5171768" cy="522922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8" y="108000"/>
            <a:ext cx="11902751" cy="1001564"/>
          </a:xfrm>
        </p:spPr>
        <p:txBody>
          <a:bodyPr>
            <a:noAutofit/>
          </a:bodyPr>
          <a:lstStyle/>
          <a:p>
            <a:r>
              <a:rPr lang="en-IN" sz="5400">
                <a:solidFill>
                  <a:srgbClr val="6BA743"/>
                </a:solidFill>
              </a:rPr>
              <a:t>Can we make a difference ?</a:t>
            </a:r>
            <a:endParaRPr lang="en-IN" sz="5400">
              <a:solidFill>
                <a:schemeClr val="accent6">
                  <a:lumMod val="50000"/>
                </a:schemeClr>
              </a:solidFill>
            </a:endParaRPr>
          </a:p>
        </p:txBody>
      </p:sp>
      <p:sp>
        <p:nvSpPr>
          <p:cNvPr id="3" name="TextBox 2">
            <a:extLst>
              <a:ext uri="{FF2B5EF4-FFF2-40B4-BE49-F238E27FC236}">
                <a16:creationId xmlns:a16="http://schemas.microsoft.com/office/drawing/2014/main" id="{1576BA01-F8EA-9F93-E883-064838011C26}"/>
              </a:ext>
            </a:extLst>
          </p:cNvPr>
          <p:cNvSpPr txBox="1"/>
          <p:nvPr/>
        </p:nvSpPr>
        <p:spPr>
          <a:xfrm>
            <a:off x="468001" y="1044000"/>
            <a:ext cx="2446022" cy="584775"/>
          </a:xfrm>
          <a:prstGeom prst="rect">
            <a:avLst/>
          </a:prstGeom>
          <a:solidFill>
            <a:srgbClr val="385723"/>
          </a:solidFill>
        </p:spPr>
        <p:txBody>
          <a:bodyPr wrap="square">
            <a:spAutoFit/>
          </a:bodyPr>
          <a:lstStyle/>
          <a:p>
            <a:r>
              <a:rPr lang="en-IN" sz="3200" b="1">
                <a:solidFill>
                  <a:schemeClr val="bg1"/>
                </a:solidFill>
              </a:rPr>
              <a:t>Yes we can!!!</a:t>
            </a:r>
          </a:p>
        </p:txBody>
      </p:sp>
      <p:sp>
        <p:nvSpPr>
          <p:cNvPr id="13" name="TextBox 12">
            <a:extLst>
              <a:ext uri="{FF2B5EF4-FFF2-40B4-BE49-F238E27FC236}">
                <a16:creationId xmlns:a16="http://schemas.microsoft.com/office/drawing/2014/main" id="{85B6962E-75BD-8099-D948-352A525ACAA5}"/>
              </a:ext>
            </a:extLst>
          </p:cNvPr>
          <p:cNvSpPr txBox="1"/>
          <p:nvPr/>
        </p:nvSpPr>
        <p:spPr>
          <a:xfrm>
            <a:off x="4045014" y="1805680"/>
            <a:ext cx="2563494" cy="400110"/>
          </a:xfrm>
          <a:prstGeom prst="rect">
            <a:avLst/>
          </a:prstGeom>
          <a:noFill/>
        </p:spPr>
        <p:txBody>
          <a:bodyPr wrap="square">
            <a:spAutoFit/>
          </a:bodyPr>
          <a:lstStyle/>
          <a:p>
            <a:r>
              <a:rPr lang="en-SG" sz="2000" b="1" dirty="0">
                <a:solidFill>
                  <a:srgbClr val="385723"/>
                </a:solidFill>
              </a:rPr>
              <a:t>Save Energy at Home</a:t>
            </a:r>
          </a:p>
        </p:txBody>
      </p:sp>
      <p:sp>
        <p:nvSpPr>
          <p:cNvPr id="14" name="TextBox 13">
            <a:extLst>
              <a:ext uri="{FF2B5EF4-FFF2-40B4-BE49-F238E27FC236}">
                <a16:creationId xmlns:a16="http://schemas.microsoft.com/office/drawing/2014/main" id="{832FD85B-EAF7-27C8-0F0D-453E43B2C111}"/>
              </a:ext>
            </a:extLst>
          </p:cNvPr>
          <p:cNvSpPr txBox="1"/>
          <p:nvPr/>
        </p:nvSpPr>
        <p:spPr>
          <a:xfrm>
            <a:off x="116031" y="3320118"/>
            <a:ext cx="1734429" cy="1015663"/>
          </a:xfrm>
          <a:prstGeom prst="rect">
            <a:avLst/>
          </a:prstGeom>
          <a:noFill/>
        </p:spPr>
        <p:txBody>
          <a:bodyPr wrap="square">
            <a:spAutoFit/>
          </a:bodyPr>
          <a:lstStyle/>
          <a:p>
            <a:r>
              <a:rPr lang="en-SG" sz="2000" b="1">
                <a:solidFill>
                  <a:srgbClr val="385723"/>
                </a:solidFill>
              </a:rPr>
              <a:t>Walk, Bike, Public Transport</a:t>
            </a:r>
          </a:p>
        </p:txBody>
      </p:sp>
      <p:sp>
        <p:nvSpPr>
          <p:cNvPr id="15" name="TextBox 14">
            <a:extLst>
              <a:ext uri="{FF2B5EF4-FFF2-40B4-BE49-F238E27FC236}">
                <a16:creationId xmlns:a16="http://schemas.microsoft.com/office/drawing/2014/main" id="{588363F7-C4DB-B1BF-05A9-4500F0B21569}"/>
              </a:ext>
            </a:extLst>
          </p:cNvPr>
          <p:cNvSpPr txBox="1"/>
          <p:nvPr/>
        </p:nvSpPr>
        <p:spPr>
          <a:xfrm>
            <a:off x="4612526" y="4275254"/>
            <a:ext cx="2688157" cy="707886"/>
          </a:xfrm>
          <a:prstGeom prst="rect">
            <a:avLst/>
          </a:prstGeom>
          <a:noFill/>
        </p:spPr>
        <p:txBody>
          <a:bodyPr wrap="square">
            <a:spAutoFit/>
          </a:bodyPr>
          <a:lstStyle/>
          <a:p>
            <a:r>
              <a:rPr lang="en-SG" sz="2000" b="1">
                <a:solidFill>
                  <a:srgbClr val="385723"/>
                </a:solidFill>
              </a:rPr>
              <a:t>Reduce, Reuse &amp; Recycle</a:t>
            </a:r>
          </a:p>
        </p:txBody>
      </p:sp>
      <p:sp>
        <p:nvSpPr>
          <p:cNvPr id="16" name="TextBox 15">
            <a:extLst>
              <a:ext uri="{FF2B5EF4-FFF2-40B4-BE49-F238E27FC236}">
                <a16:creationId xmlns:a16="http://schemas.microsoft.com/office/drawing/2014/main" id="{C14410EB-A7F7-2974-F206-3FBDBC1CC49F}"/>
              </a:ext>
            </a:extLst>
          </p:cNvPr>
          <p:cNvSpPr txBox="1"/>
          <p:nvPr/>
        </p:nvSpPr>
        <p:spPr>
          <a:xfrm>
            <a:off x="259102" y="5583273"/>
            <a:ext cx="2015614" cy="400110"/>
          </a:xfrm>
          <a:prstGeom prst="rect">
            <a:avLst/>
          </a:prstGeom>
          <a:noFill/>
        </p:spPr>
        <p:txBody>
          <a:bodyPr wrap="square">
            <a:spAutoFit/>
          </a:bodyPr>
          <a:lstStyle/>
          <a:p>
            <a:r>
              <a:rPr lang="en-SG" sz="2000" b="1">
                <a:solidFill>
                  <a:srgbClr val="385723"/>
                </a:solidFill>
              </a:rPr>
              <a:t>Raise awareness</a:t>
            </a:r>
          </a:p>
        </p:txBody>
      </p:sp>
      <p:grpSp>
        <p:nvGrpSpPr>
          <p:cNvPr id="40" name="Group 39">
            <a:extLst>
              <a:ext uri="{FF2B5EF4-FFF2-40B4-BE49-F238E27FC236}">
                <a16:creationId xmlns:a16="http://schemas.microsoft.com/office/drawing/2014/main" id="{A5A07414-4712-A9ED-5A5B-F6E143E7A2DB}"/>
              </a:ext>
            </a:extLst>
          </p:cNvPr>
          <p:cNvGrpSpPr/>
          <p:nvPr/>
        </p:nvGrpSpPr>
        <p:grpSpPr>
          <a:xfrm rot="490400">
            <a:off x="2137026" y="2310412"/>
            <a:ext cx="1355396" cy="1517547"/>
            <a:chOff x="7109636" y="2558150"/>
            <a:chExt cx="1687171" cy="2236065"/>
          </a:xfrm>
          <a:solidFill>
            <a:schemeClr val="accent3">
              <a:lumMod val="40000"/>
              <a:lumOff val="60000"/>
            </a:schemeClr>
          </a:solidFill>
          <a:effectLst>
            <a:outerShdw blurRad="50800" dist="38100" dir="2700000" algn="tl" rotWithShape="0">
              <a:prstClr val="black">
                <a:alpha val="40000"/>
              </a:prstClr>
            </a:outerShdw>
          </a:effectLst>
        </p:grpSpPr>
        <p:sp>
          <p:nvSpPr>
            <p:cNvPr id="31" name="Block Arc 30">
              <a:extLst>
                <a:ext uri="{FF2B5EF4-FFF2-40B4-BE49-F238E27FC236}">
                  <a16:creationId xmlns:a16="http://schemas.microsoft.com/office/drawing/2014/main" id="{8FE48EA6-8B60-1606-7C0E-A03A6FD2A9EA}"/>
                </a:ext>
              </a:extLst>
            </p:cNvPr>
            <p:cNvSpPr/>
            <p:nvPr/>
          </p:nvSpPr>
          <p:spPr>
            <a:xfrm rot="18128557">
              <a:off x="7366786" y="3364194"/>
              <a:ext cx="1869267" cy="990775"/>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2" name="Block Arc 31">
              <a:extLst>
                <a:ext uri="{FF2B5EF4-FFF2-40B4-BE49-F238E27FC236}">
                  <a16:creationId xmlns:a16="http://schemas.microsoft.com/office/drawing/2014/main" id="{77213128-F4DE-39CE-C28E-AC11584FCB18}"/>
                </a:ext>
              </a:extLst>
            </p:cNvPr>
            <p:cNvSpPr/>
            <p:nvPr/>
          </p:nvSpPr>
          <p:spPr>
            <a:xfrm rot="7416397">
              <a:off x="6670390" y="2997396"/>
              <a:ext cx="1869267" cy="990775"/>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36" name="Group 35">
            <a:extLst>
              <a:ext uri="{FF2B5EF4-FFF2-40B4-BE49-F238E27FC236}">
                <a16:creationId xmlns:a16="http://schemas.microsoft.com/office/drawing/2014/main" id="{1E2E070B-F811-4157-58FB-196D0A9A2D35}"/>
              </a:ext>
            </a:extLst>
          </p:cNvPr>
          <p:cNvGrpSpPr/>
          <p:nvPr/>
        </p:nvGrpSpPr>
        <p:grpSpPr>
          <a:xfrm rot="16447314">
            <a:off x="2427271" y="3453399"/>
            <a:ext cx="1251029" cy="1651261"/>
            <a:chOff x="7518406" y="4138589"/>
            <a:chExt cx="1687171" cy="2236065"/>
          </a:xfrm>
          <a:solidFill>
            <a:schemeClr val="accent3">
              <a:lumMod val="40000"/>
              <a:lumOff val="60000"/>
            </a:schemeClr>
          </a:solidFill>
          <a:effectLst>
            <a:outerShdw blurRad="50800" dist="38100" dir="2700000" algn="tl" rotWithShape="0">
              <a:prstClr val="black">
                <a:alpha val="40000"/>
              </a:prstClr>
            </a:outerShdw>
          </a:effectLst>
        </p:grpSpPr>
        <p:sp>
          <p:nvSpPr>
            <p:cNvPr id="34" name="Block Arc 33">
              <a:extLst>
                <a:ext uri="{FF2B5EF4-FFF2-40B4-BE49-F238E27FC236}">
                  <a16:creationId xmlns:a16="http://schemas.microsoft.com/office/drawing/2014/main" id="{209DA3A5-BDB9-C836-3787-1BEF64827D07}"/>
                </a:ext>
              </a:extLst>
            </p:cNvPr>
            <p:cNvSpPr/>
            <p:nvPr/>
          </p:nvSpPr>
          <p:spPr>
            <a:xfrm rot="18128557">
              <a:off x="7775556" y="4944633"/>
              <a:ext cx="1869267" cy="990775"/>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5" name="Block Arc 34">
              <a:extLst>
                <a:ext uri="{FF2B5EF4-FFF2-40B4-BE49-F238E27FC236}">
                  <a16:creationId xmlns:a16="http://schemas.microsoft.com/office/drawing/2014/main" id="{ECBE3C48-ECC5-BA3F-A5E3-209C54A24476}"/>
                </a:ext>
              </a:extLst>
            </p:cNvPr>
            <p:cNvSpPr/>
            <p:nvPr/>
          </p:nvSpPr>
          <p:spPr>
            <a:xfrm rot="7416397">
              <a:off x="7079160" y="4577835"/>
              <a:ext cx="1869267" cy="990775"/>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nvGrpSpPr>
          <p:cNvPr id="37" name="Group 36">
            <a:extLst>
              <a:ext uri="{FF2B5EF4-FFF2-40B4-BE49-F238E27FC236}">
                <a16:creationId xmlns:a16="http://schemas.microsoft.com/office/drawing/2014/main" id="{578701F6-4D34-E0F0-C46C-FF5F438AF2F1}"/>
              </a:ext>
            </a:extLst>
          </p:cNvPr>
          <p:cNvGrpSpPr/>
          <p:nvPr/>
        </p:nvGrpSpPr>
        <p:grpSpPr>
          <a:xfrm rot="708929">
            <a:off x="2479620" y="4625916"/>
            <a:ext cx="1749402" cy="1697801"/>
            <a:chOff x="7518406" y="4138589"/>
            <a:chExt cx="1687171" cy="2236065"/>
          </a:xfrm>
          <a:solidFill>
            <a:schemeClr val="accent3">
              <a:lumMod val="40000"/>
              <a:lumOff val="60000"/>
            </a:schemeClr>
          </a:solidFill>
          <a:effectLst>
            <a:outerShdw blurRad="50800" dist="38100" dir="2700000" algn="tl" rotWithShape="0">
              <a:prstClr val="black">
                <a:alpha val="40000"/>
              </a:prstClr>
            </a:outerShdw>
          </a:effectLst>
        </p:grpSpPr>
        <p:sp>
          <p:nvSpPr>
            <p:cNvPr id="38" name="Block Arc 37">
              <a:extLst>
                <a:ext uri="{FF2B5EF4-FFF2-40B4-BE49-F238E27FC236}">
                  <a16:creationId xmlns:a16="http://schemas.microsoft.com/office/drawing/2014/main" id="{27414671-467D-48F3-AB39-426B8A4096BA}"/>
                </a:ext>
              </a:extLst>
            </p:cNvPr>
            <p:cNvSpPr/>
            <p:nvPr/>
          </p:nvSpPr>
          <p:spPr>
            <a:xfrm rot="18128557">
              <a:off x="7775556" y="4944633"/>
              <a:ext cx="1869267" cy="990775"/>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9" name="Block Arc 38">
              <a:extLst>
                <a:ext uri="{FF2B5EF4-FFF2-40B4-BE49-F238E27FC236}">
                  <a16:creationId xmlns:a16="http://schemas.microsoft.com/office/drawing/2014/main" id="{B01EBE53-7B20-8AB1-9FE5-30D4534D21B8}"/>
                </a:ext>
              </a:extLst>
            </p:cNvPr>
            <p:cNvSpPr/>
            <p:nvPr/>
          </p:nvSpPr>
          <p:spPr>
            <a:xfrm rot="7416397">
              <a:off x="7079160" y="4577835"/>
              <a:ext cx="1869267" cy="990775"/>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sp>
        <p:nvSpPr>
          <p:cNvPr id="29" name="Flowchart: Connector 28">
            <a:extLst>
              <a:ext uri="{FF2B5EF4-FFF2-40B4-BE49-F238E27FC236}">
                <a16:creationId xmlns:a16="http://schemas.microsoft.com/office/drawing/2014/main" id="{F285F64E-AB34-5C1D-DA26-88633F2D2E3F}"/>
              </a:ext>
            </a:extLst>
          </p:cNvPr>
          <p:cNvSpPr/>
          <p:nvPr/>
        </p:nvSpPr>
        <p:spPr>
          <a:xfrm>
            <a:off x="3323691" y="4232275"/>
            <a:ext cx="1152000" cy="1102561"/>
          </a:xfrm>
          <a:prstGeom prst="flowChartConnector">
            <a:avLst/>
          </a:prstGeom>
          <a:solidFill>
            <a:srgbClr val="588937"/>
          </a:solidFill>
          <a:ln w="76200">
            <a:solidFill>
              <a:srgbClr val="CBE3BB"/>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Flowchart: Connector 24">
            <a:extLst>
              <a:ext uri="{FF2B5EF4-FFF2-40B4-BE49-F238E27FC236}">
                <a16:creationId xmlns:a16="http://schemas.microsoft.com/office/drawing/2014/main" id="{410C378A-47A9-48CC-3CE3-7C14B1ADD98E}"/>
              </a:ext>
            </a:extLst>
          </p:cNvPr>
          <p:cNvSpPr/>
          <p:nvPr/>
        </p:nvSpPr>
        <p:spPr>
          <a:xfrm>
            <a:off x="1686823" y="3172693"/>
            <a:ext cx="1152000" cy="1102561"/>
          </a:xfrm>
          <a:prstGeom prst="flowChartConnector">
            <a:avLst/>
          </a:prstGeom>
          <a:solidFill>
            <a:schemeClr val="accent5"/>
          </a:solidFill>
          <a:ln w="76200">
            <a:solidFill>
              <a:schemeClr val="accent5">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Flowchart: Connector 25">
            <a:extLst>
              <a:ext uri="{FF2B5EF4-FFF2-40B4-BE49-F238E27FC236}">
                <a16:creationId xmlns:a16="http://schemas.microsoft.com/office/drawing/2014/main" id="{E225809D-C4B0-396F-0737-1197CD14877F}"/>
              </a:ext>
            </a:extLst>
          </p:cNvPr>
          <p:cNvSpPr/>
          <p:nvPr/>
        </p:nvSpPr>
        <p:spPr>
          <a:xfrm>
            <a:off x="2819054" y="1786428"/>
            <a:ext cx="1152000" cy="1102561"/>
          </a:xfrm>
          <a:prstGeom prst="flowChartConnector">
            <a:avLst/>
          </a:prstGeom>
          <a:solidFill>
            <a:srgbClr val="FFC000"/>
          </a:solidFill>
          <a:ln w="76200">
            <a:solidFill>
              <a:schemeClr val="accent4">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Flowchart: Connector 29">
            <a:extLst>
              <a:ext uri="{FF2B5EF4-FFF2-40B4-BE49-F238E27FC236}">
                <a16:creationId xmlns:a16="http://schemas.microsoft.com/office/drawing/2014/main" id="{2787BC05-1013-9EEF-5BC0-4B32D46517BF}"/>
              </a:ext>
            </a:extLst>
          </p:cNvPr>
          <p:cNvSpPr/>
          <p:nvPr/>
        </p:nvSpPr>
        <p:spPr>
          <a:xfrm>
            <a:off x="2226823" y="5583273"/>
            <a:ext cx="1151999" cy="1102561"/>
          </a:xfrm>
          <a:prstGeom prst="flowChartConnector">
            <a:avLst/>
          </a:prstGeom>
          <a:solidFill>
            <a:schemeClr val="accent2"/>
          </a:solidFill>
          <a:ln w="76200">
            <a:solidFill>
              <a:schemeClr val="accent2">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 name="Graphic 21" descr="High voltage with solid fill">
            <a:extLst>
              <a:ext uri="{FF2B5EF4-FFF2-40B4-BE49-F238E27FC236}">
                <a16:creationId xmlns:a16="http://schemas.microsoft.com/office/drawing/2014/main" id="{0AFD999D-B13A-8495-89BC-3F63CB0A3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3341" y="1921550"/>
            <a:ext cx="765498" cy="732646"/>
          </a:xfrm>
          <a:prstGeom prst="rect">
            <a:avLst/>
          </a:prstGeom>
        </p:spPr>
      </p:pic>
      <p:pic>
        <p:nvPicPr>
          <p:cNvPr id="20" name="Graphic 19" descr="Sustainability with solid fill">
            <a:extLst>
              <a:ext uri="{FF2B5EF4-FFF2-40B4-BE49-F238E27FC236}">
                <a16:creationId xmlns:a16="http://schemas.microsoft.com/office/drawing/2014/main" id="{A76B339D-52DC-74E3-0CF3-968FB25879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7556" y="4362351"/>
            <a:ext cx="824270" cy="788896"/>
          </a:xfrm>
          <a:prstGeom prst="rect">
            <a:avLst/>
          </a:prstGeom>
        </p:spPr>
      </p:pic>
      <p:pic>
        <p:nvPicPr>
          <p:cNvPr id="18" name="Graphic 17" descr="Cycling with solid fill">
            <a:extLst>
              <a:ext uri="{FF2B5EF4-FFF2-40B4-BE49-F238E27FC236}">
                <a16:creationId xmlns:a16="http://schemas.microsoft.com/office/drawing/2014/main" id="{774D6F80-2473-A957-554D-375EC05067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3451" y="3256602"/>
            <a:ext cx="914400" cy="875158"/>
          </a:xfrm>
          <a:prstGeom prst="rect">
            <a:avLst/>
          </a:prstGeom>
        </p:spPr>
      </p:pic>
      <p:pic>
        <p:nvPicPr>
          <p:cNvPr id="24" name="Graphic 23" descr="Cheers with solid fill">
            <a:extLst>
              <a:ext uri="{FF2B5EF4-FFF2-40B4-BE49-F238E27FC236}">
                <a16:creationId xmlns:a16="http://schemas.microsoft.com/office/drawing/2014/main" id="{B909B4F0-7BFF-CDD1-A044-08D8CEE938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0560" y="5823926"/>
            <a:ext cx="752285" cy="720000"/>
          </a:xfrm>
          <a:prstGeom prst="rect">
            <a:avLst/>
          </a:prstGeom>
        </p:spPr>
      </p:pic>
      <p:sp>
        <p:nvSpPr>
          <p:cNvPr id="46" name="TextBox 45">
            <a:extLst>
              <a:ext uri="{FF2B5EF4-FFF2-40B4-BE49-F238E27FC236}">
                <a16:creationId xmlns:a16="http://schemas.microsoft.com/office/drawing/2014/main" id="{5125F852-07FD-CD26-6F00-FBEDB8E3136A}"/>
              </a:ext>
            </a:extLst>
          </p:cNvPr>
          <p:cNvSpPr txBox="1"/>
          <p:nvPr/>
        </p:nvSpPr>
        <p:spPr>
          <a:xfrm>
            <a:off x="4086848" y="2172380"/>
            <a:ext cx="2416197" cy="584775"/>
          </a:xfrm>
          <a:prstGeom prst="rect">
            <a:avLst/>
          </a:prstGeom>
          <a:noFill/>
        </p:spPr>
        <p:txBody>
          <a:bodyPr wrap="square">
            <a:spAutoFit/>
          </a:bodyPr>
          <a:lstStyle/>
          <a:p>
            <a:pPr algn="ctr"/>
            <a:r>
              <a:rPr lang="en-US" sz="1600">
                <a:solidFill>
                  <a:srgbClr val="454545"/>
                </a:solidFill>
              </a:rPr>
              <a:t>c</a:t>
            </a:r>
            <a:r>
              <a:rPr lang="en-US" sz="1600" b="0" i="0">
                <a:solidFill>
                  <a:srgbClr val="454545"/>
                </a:solidFill>
                <a:effectLst/>
              </a:rPr>
              <a:t>an reduce </a:t>
            </a:r>
            <a:r>
              <a:rPr lang="en-US" sz="1600" b="1" i="0">
                <a:solidFill>
                  <a:srgbClr val="454545"/>
                </a:solidFill>
                <a:effectLst/>
              </a:rPr>
              <a:t>900 kilograms </a:t>
            </a:r>
            <a:r>
              <a:rPr lang="en-US" sz="1600" b="0" i="0">
                <a:solidFill>
                  <a:srgbClr val="454545"/>
                </a:solidFill>
                <a:effectLst/>
              </a:rPr>
              <a:t>of CO2e per year</a:t>
            </a:r>
            <a:endParaRPr lang="en-SG" sz="1600"/>
          </a:p>
        </p:txBody>
      </p:sp>
      <p:sp>
        <p:nvSpPr>
          <p:cNvPr id="47" name="TextBox 46">
            <a:extLst>
              <a:ext uri="{FF2B5EF4-FFF2-40B4-BE49-F238E27FC236}">
                <a16:creationId xmlns:a16="http://schemas.microsoft.com/office/drawing/2014/main" id="{8FA5BA82-9293-71A4-5F42-3ECE1CD4ABD1}"/>
              </a:ext>
            </a:extLst>
          </p:cNvPr>
          <p:cNvSpPr txBox="1"/>
          <p:nvPr/>
        </p:nvSpPr>
        <p:spPr>
          <a:xfrm>
            <a:off x="79523" y="4326452"/>
            <a:ext cx="1680476" cy="584775"/>
          </a:xfrm>
          <a:prstGeom prst="rect">
            <a:avLst/>
          </a:prstGeom>
          <a:noFill/>
        </p:spPr>
        <p:txBody>
          <a:bodyPr wrap="square">
            <a:spAutoFit/>
          </a:bodyPr>
          <a:lstStyle/>
          <a:p>
            <a:pPr algn="ctr"/>
            <a:r>
              <a:rPr lang="en-US" sz="1600">
                <a:solidFill>
                  <a:srgbClr val="454545"/>
                </a:solidFill>
              </a:rPr>
              <a:t>c</a:t>
            </a:r>
            <a:r>
              <a:rPr lang="en-US" sz="1600" b="0" i="0">
                <a:solidFill>
                  <a:srgbClr val="454545"/>
                </a:solidFill>
                <a:effectLst/>
              </a:rPr>
              <a:t>an reduce </a:t>
            </a:r>
            <a:r>
              <a:rPr lang="en-US" sz="1600" b="1" i="0">
                <a:solidFill>
                  <a:srgbClr val="454545"/>
                </a:solidFill>
                <a:effectLst/>
              </a:rPr>
              <a:t>2 tons </a:t>
            </a:r>
            <a:r>
              <a:rPr lang="en-US" sz="1600" b="0" i="0">
                <a:solidFill>
                  <a:srgbClr val="454545"/>
                </a:solidFill>
                <a:effectLst/>
              </a:rPr>
              <a:t>of CO2e per year</a:t>
            </a:r>
            <a:endParaRPr lang="en-SG" sz="1600"/>
          </a:p>
        </p:txBody>
      </p:sp>
      <p:sp>
        <p:nvSpPr>
          <p:cNvPr id="48" name="TextBox 47">
            <a:extLst>
              <a:ext uri="{FF2B5EF4-FFF2-40B4-BE49-F238E27FC236}">
                <a16:creationId xmlns:a16="http://schemas.microsoft.com/office/drawing/2014/main" id="{7791E593-F883-3BC8-4480-D514E334ED7D}"/>
              </a:ext>
            </a:extLst>
          </p:cNvPr>
          <p:cNvSpPr txBox="1"/>
          <p:nvPr/>
        </p:nvSpPr>
        <p:spPr>
          <a:xfrm>
            <a:off x="4547644" y="4972201"/>
            <a:ext cx="2168662" cy="584775"/>
          </a:xfrm>
          <a:prstGeom prst="rect">
            <a:avLst/>
          </a:prstGeom>
          <a:noFill/>
        </p:spPr>
        <p:txBody>
          <a:bodyPr wrap="square">
            <a:spAutoFit/>
          </a:bodyPr>
          <a:lstStyle/>
          <a:p>
            <a:pPr algn="ctr"/>
            <a:r>
              <a:rPr lang="en-US" sz="1600">
                <a:solidFill>
                  <a:srgbClr val="454545"/>
                </a:solidFill>
              </a:rPr>
              <a:t>c</a:t>
            </a:r>
            <a:r>
              <a:rPr lang="en-US" sz="1600" b="0" i="0">
                <a:solidFill>
                  <a:srgbClr val="454545"/>
                </a:solidFill>
                <a:effectLst/>
              </a:rPr>
              <a:t>an reduce </a:t>
            </a:r>
            <a:r>
              <a:rPr lang="en-US" sz="1600" b="1" i="0">
                <a:solidFill>
                  <a:srgbClr val="454545"/>
                </a:solidFill>
                <a:effectLst/>
              </a:rPr>
              <a:t>17 kilogram </a:t>
            </a:r>
            <a:r>
              <a:rPr lang="en-US" sz="1600" b="0" i="0">
                <a:solidFill>
                  <a:srgbClr val="454545"/>
                </a:solidFill>
                <a:effectLst/>
              </a:rPr>
              <a:t>of CO2e per year</a:t>
            </a:r>
            <a:endParaRPr lang="en-SG" sz="1600"/>
          </a:p>
        </p:txBody>
      </p:sp>
      <p:sp>
        <p:nvSpPr>
          <p:cNvPr id="50" name="TextBox 49">
            <a:extLst>
              <a:ext uri="{FF2B5EF4-FFF2-40B4-BE49-F238E27FC236}">
                <a16:creationId xmlns:a16="http://schemas.microsoft.com/office/drawing/2014/main" id="{E358A0E1-E730-14C1-0B59-69F224B5672D}"/>
              </a:ext>
            </a:extLst>
          </p:cNvPr>
          <p:cNvSpPr txBox="1"/>
          <p:nvPr/>
        </p:nvSpPr>
        <p:spPr>
          <a:xfrm>
            <a:off x="184109" y="5956824"/>
            <a:ext cx="2076178" cy="646331"/>
          </a:xfrm>
          <a:prstGeom prst="rect">
            <a:avLst/>
          </a:prstGeom>
          <a:noFill/>
        </p:spPr>
        <p:txBody>
          <a:bodyPr wrap="square">
            <a:spAutoFit/>
          </a:bodyPr>
          <a:lstStyle/>
          <a:p>
            <a:pPr algn="ctr"/>
            <a:r>
              <a:rPr lang="en-US" b="0" i="0">
                <a:solidFill>
                  <a:srgbClr val="454545"/>
                </a:solidFill>
                <a:effectLst/>
              </a:rPr>
              <a:t>Climate action is a task for </a:t>
            </a:r>
            <a:r>
              <a:rPr lang="en-US" b="1" i="0">
                <a:solidFill>
                  <a:srgbClr val="454545"/>
                </a:solidFill>
                <a:effectLst/>
              </a:rPr>
              <a:t>all of us</a:t>
            </a:r>
            <a:endParaRPr lang="en-SG" b="1"/>
          </a:p>
        </p:txBody>
      </p:sp>
      <p:sp>
        <p:nvSpPr>
          <p:cNvPr id="59" name="TextBox 58">
            <a:extLst>
              <a:ext uri="{FF2B5EF4-FFF2-40B4-BE49-F238E27FC236}">
                <a16:creationId xmlns:a16="http://schemas.microsoft.com/office/drawing/2014/main" id="{57BCBACF-45E5-62E8-38C8-2AF5B7F2DBB9}"/>
              </a:ext>
            </a:extLst>
          </p:cNvPr>
          <p:cNvSpPr txBox="1"/>
          <p:nvPr/>
        </p:nvSpPr>
        <p:spPr>
          <a:xfrm>
            <a:off x="7011078" y="1639073"/>
            <a:ext cx="5171767" cy="1384995"/>
          </a:xfrm>
          <a:prstGeom prst="rect">
            <a:avLst/>
          </a:prstGeom>
          <a:solidFill>
            <a:srgbClr val="588937"/>
          </a:solidFill>
        </p:spPr>
        <p:txBody>
          <a:bodyPr wrap="square" lIns="91440" tIns="45720" rIns="91440" bIns="45720" anchor="t">
            <a:spAutoFit/>
          </a:bodyPr>
          <a:lstStyle/>
          <a:p>
            <a:pPr algn="ctr"/>
            <a:r>
              <a:rPr lang="en-US" sz="2800" b="1" i="0">
                <a:solidFill>
                  <a:schemeClr val="bg1"/>
                </a:solidFill>
                <a:effectLst/>
                <a:ea typeface="Roboto"/>
                <a:cs typeface="Roboto"/>
              </a:rPr>
              <a:t>This can play </a:t>
            </a:r>
            <a:r>
              <a:rPr lang="en-US" sz="2800" b="1">
                <a:solidFill>
                  <a:schemeClr val="bg1"/>
                </a:solidFill>
                <a:ea typeface="Roboto"/>
                <a:cs typeface="Roboto"/>
              </a:rPr>
              <a:t>a huge role in limiting</a:t>
            </a:r>
            <a:r>
              <a:rPr lang="en-US" sz="2800" b="1" i="0">
                <a:solidFill>
                  <a:schemeClr val="bg1"/>
                </a:solidFill>
                <a:effectLst/>
                <a:ea typeface="Roboto"/>
                <a:cs typeface="Roboto"/>
              </a:rPr>
              <a:t> the </a:t>
            </a:r>
            <a:r>
              <a:rPr lang="en-US" sz="2800" b="1">
                <a:solidFill>
                  <a:schemeClr val="bg1"/>
                </a:solidFill>
                <a:ea typeface="Roboto"/>
                <a:cs typeface="Roboto"/>
              </a:rPr>
              <a:t>Earth's</a:t>
            </a:r>
            <a:r>
              <a:rPr lang="en-US" sz="2800" b="1" i="0">
                <a:solidFill>
                  <a:schemeClr val="bg1"/>
                </a:solidFill>
                <a:effectLst/>
                <a:ea typeface="Roboto"/>
                <a:cs typeface="Roboto"/>
              </a:rPr>
              <a:t> Temperature </a:t>
            </a:r>
            <a:r>
              <a:rPr lang="en-US" sz="2800" b="1">
                <a:solidFill>
                  <a:schemeClr val="bg1"/>
                </a:solidFill>
                <a:ea typeface="Roboto"/>
                <a:cs typeface="Roboto"/>
              </a:rPr>
              <a:t>rise to</a:t>
            </a:r>
            <a:r>
              <a:rPr lang="en-US" sz="2800" b="1" i="0">
                <a:solidFill>
                  <a:schemeClr val="bg1"/>
                </a:solidFill>
                <a:effectLst/>
                <a:ea typeface="Roboto"/>
                <a:cs typeface="Roboto"/>
              </a:rPr>
              <a:t> 1.5</a:t>
            </a:r>
            <a:r>
              <a:rPr lang="en-US" sz="2800" b="1">
                <a:solidFill>
                  <a:schemeClr val="bg1"/>
                </a:solidFill>
              </a:rPr>
              <a:t>°</a:t>
            </a:r>
            <a:r>
              <a:rPr lang="en-US" sz="2800" b="1" i="0">
                <a:solidFill>
                  <a:schemeClr val="bg1"/>
                </a:solidFill>
                <a:effectLst/>
                <a:ea typeface="Roboto"/>
                <a:cs typeface="Roboto"/>
              </a:rPr>
              <a:t>C</a:t>
            </a:r>
            <a:endParaRPr lang="en-SG" sz="2800" b="1">
              <a:solidFill>
                <a:schemeClr val="bg1"/>
              </a:solidFill>
              <a:ea typeface="Roboto"/>
              <a:cs typeface="Calibri" panose="020F0502020204030204"/>
            </a:endParaRPr>
          </a:p>
        </p:txBody>
      </p:sp>
      <p:pic>
        <p:nvPicPr>
          <p:cNvPr id="5" name="Picture 4" descr="Logo&#10;&#10;Description automatically generated with medium confidence">
            <a:extLst>
              <a:ext uri="{FF2B5EF4-FFF2-40B4-BE49-F238E27FC236}">
                <a16:creationId xmlns:a16="http://schemas.microsoft.com/office/drawing/2014/main" id="{7CB40780-B32B-A70D-3B18-D8F56C4FFD2F}"/>
              </a:ext>
            </a:extLst>
          </p:cNvPr>
          <p:cNvPicPr>
            <a:picLocks noChangeAspect="1"/>
          </p:cNvPicPr>
          <p:nvPr/>
        </p:nvPicPr>
        <p:blipFill rotWithShape="1">
          <a:blip r:embed="rId10">
            <a:extLst>
              <a:ext uri="{BEBA8EAE-BF5A-486C-A8C5-ECC9F3942E4B}">
                <a14:imgProps xmlns:a14="http://schemas.microsoft.com/office/drawing/2010/main">
                  <a14:imgLayer r:embed="rId11">
                    <a14:imgEffect>
                      <a14:brightnessContrast bright="-40000"/>
                    </a14:imgEffect>
                  </a14:imgLayer>
                </a14:imgProps>
              </a:ext>
              <a:ext uri="{28A0092B-C50C-407E-A947-70E740481C1C}">
                <a14:useLocalDpi xmlns:a14="http://schemas.microsoft.com/office/drawing/2010/main" val="0"/>
              </a:ext>
            </a:extLst>
          </a:blip>
          <a:srcRect l="10603" t="6475" r="7609" b="14889"/>
          <a:stretch/>
        </p:blipFill>
        <p:spPr>
          <a:xfrm>
            <a:off x="7764865" y="3034367"/>
            <a:ext cx="3797870" cy="3651467"/>
          </a:xfrm>
          <a:prstGeom prst="rect">
            <a:avLst/>
          </a:prstGeom>
        </p:spPr>
      </p:pic>
      <p:sp>
        <p:nvSpPr>
          <p:cNvPr id="4" name="Slide Number Placeholder 3">
            <a:extLst>
              <a:ext uri="{FF2B5EF4-FFF2-40B4-BE49-F238E27FC236}">
                <a16:creationId xmlns:a16="http://schemas.microsoft.com/office/drawing/2014/main" id="{3901A9B4-BF1B-CEFF-66E0-6E8942C438F5}"/>
              </a:ext>
            </a:extLst>
          </p:cNvPr>
          <p:cNvSpPr>
            <a:spLocks noGrp="1"/>
          </p:cNvSpPr>
          <p:nvPr>
            <p:ph type="sldNum" sz="quarter" idx="12"/>
          </p:nvPr>
        </p:nvSpPr>
        <p:spPr/>
        <p:txBody>
          <a:bodyPr/>
          <a:lstStyle/>
          <a:p>
            <a:fld id="{8582B893-3323-4683-968C-1196B5965C5B}" type="slidenum">
              <a:rPr lang="en-CA" smtClean="0"/>
              <a:t>11</a:t>
            </a:fld>
            <a:endParaRPr lang="en-CA"/>
          </a:p>
        </p:txBody>
      </p:sp>
    </p:spTree>
    <p:extLst>
      <p:ext uri="{BB962C8B-B14F-4D97-AF65-F5344CB8AC3E}">
        <p14:creationId xmlns:p14="http://schemas.microsoft.com/office/powerpoint/2010/main" val="267937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1000"/>
                                        <p:tgtEl>
                                          <p:spTgt spid="47"/>
                                        </p:tgtEl>
                                      </p:cBhvr>
                                    </p:animEffect>
                                    <p:anim calcmode="lin" valueType="num">
                                      <p:cBhvr>
                                        <p:cTn id="30" dur="1000" fill="hold"/>
                                        <p:tgtEl>
                                          <p:spTgt spid="47"/>
                                        </p:tgtEl>
                                        <p:attrNameLst>
                                          <p:attrName>ppt_x</p:attrName>
                                        </p:attrNameLst>
                                      </p:cBhvr>
                                      <p:tavLst>
                                        <p:tav tm="0">
                                          <p:val>
                                            <p:strVal val="#ppt_x"/>
                                          </p:val>
                                        </p:tav>
                                        <p:tav tm="100000">
                                          <p:val>
                                            <p:strVal val="#ppt_x"/>
                                          </p:val>
                                        </p:tav>
                                      </p:tavLst>
                                    </p:anim>
                                    <p:anim calcmode="lin" valueType="num">
                                      <p:cBhvr>
                                        <p:cTn id="31" dur="1000" fill="hold"/>
                                        <p:tgtEl>
                                          <p:spTgt spid="4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1000"/>
                                        <p:tgtEl>
                                          <p:spTgt spid="48"/>
                                        </p:tgtEl>
                                      </p:cBhvr>
                                    </p:animEffect>
                                    <p:anim calcmode="lin" valueType="num">
                                      <p:cBhvr>
                                        <p:cTn id="52" dur="1000" fill="hold"/>
                                        <p:tgtEl>
                                          <p:spTgt spid="48"/>
                                        </p:tgtEl>
                                        <p:attrNameLst>
                                          <p:attrName>ppt_x</p:attrName>
                                        </p:attrNameLst>
                                      </p:cBhvr>
                                      <p:tavLst>
                                        <p:tav tm="0">
                                          <p:val>
                                            <p:strVal val="#ppt_x"/>
                                          </p:val>
                                        </p:tav>
                                        <p:tav tm="100000">
                                          <p:val>
                                            <p:strVal val="#ppt_x"/>
                                          </p:val>
                                        </p:tav>
                                      </p:tavLst>
                                    </p:anim>
                                    <p:anim calcmode="lin" valueType="num">
                                      <p:cBhvr>
                                        <p:cTn id="5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1000"/>
                                        <p:tgtEl>
                                          <p:spTgt spid="50"/>
                                        </p:tgtEl>
                                      </p:cBhvr>
                                    </p:animEffect>
                                    <p:anim calcmode="lin" valueType="num">
                                      <p:cBhvr>
                                        <p:cTn id="64" dur="1000" fill="hold"/>
                                        <p:tgtEl>
                                          <p:spTgt spid="50"/>
                                        </p:tgtEl>
                                        <p:attrNameLst>
                                          <p:attrName>ppt_x</p:attrName>
                                        </p:attrNameLst>
                                      </p:cBhvr>
                                      <p:tavLst>
                                        <p:tav tm="0">
                                          <p:val>
                                            <p:strVal val="#ppt_x"/>
                                          </p:val>
                                        </p:tav>
                                        <p:tav tm="100000">
                                          <p:val>
                                            <p:strVal val="#ppt_x"/>
                                          </p:val>
                                        </p:tav>
                                      </p:tavLst>
                                    </p:anim>
                                    <p:anim calcmode="lin" valueType="num">
                                      <p:cBhvr>
                                        <p:cTn id="65" dur="1000" fill="hold"/>
                                        <p:tgtEl>
                                          <p:spTgt spid="5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additive="base">
                                        <p:cTn id="79" dur="500" fill="hold"/>
                                        <p:tgtEl>
                                          <p:spTgt spid="57"/>
                                        </p:tgtEl>
                                        <p:attrNameLst>
                                          <p:attrName>ppt_x</p:attrName>
                                        </p:attrNameLst>
                                      </p:cBhvr>
                                      <p:tavLst>
                                        <p:tav tm="0">
                                          <p:val>
                                            <p:strVal val="#ppt_x"/>
                                          </p:val>
                                        </p:tav>
                                        <p:tav tm="100000">
                                          <p:val>
                                            <p:strVal val="#ppt_x"/>
                                          </p:val>
                                        </p:tav>
                                      </p:tavLst>
                                    </p:anim>
                                    <p:anim calcmode="lin" valueType="num">
                                      <p:cBhvr additive="base">
                                        <p:cTn id="80" dur="500" fill="hold"/>
                                        <p:tgtEl>
                                          <p:spTgt spid="5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ppt_x"/>
                                          </p:val>
                                        </p:tav>
                                        <p:tav tm="100000">
                                          <p:val>
                                            <p:strVal val="#ppt_x"/>
                                          </p:val>
                                        </p:tav>
                                      </p:tavLst>
                                    </p:anim>
                                    <p:anim calcmode="lin" valueType="num">
                                      <p:cBhvr additive="base">
                                        <p:cTn id="8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3" grpId="0"/>
      <p:bldP spid="14" grpId="0"/>
      <p:bldP spid="15" grpId="0"/>
      <p:bldP spid="16" grpId="0"/>
      <p:bldP spid="46" grpId="0"/>
      <p:bldP spid="47" grpId="0"/>
      <p:bldP spid="48" grpId="0"/>
      <p:bldP spid="50" grpId="0"/>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A1917-250C-2EA5-72C4-656762214123}"/>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8800" b="1" kern="1200" dirty="0">
                <a:solidFill>
                  <a:schemeClr val="accent6">
                    <a:lumMod val="75000"/>
                  </a:schemeClr>
                </a:solidFill>
                <a:latin typeface="+mj-lt"/>
                <a:ea typeface="+mj-ea"/>
                <a:cs typeface="+mj-cs"/>
              </a:rPr>
              <a:t>Thank you!</a:t>
            </a:r>
          </a:p>
        </p:txBody>
      </p:sp>
      <p:sp>
        <p:nvSpPr>
          <p:cNvPr id="11273" name="Freeform: Shape 1127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Goal 13: Climate action | Joint SDG Fund">
            <a:extLst>
              <a:ext uri="{FF2B5EF4-FFF2-40B4-BE49-F238E27FC236}">
                <a16:creationId xmlns:a16="http://schemas.microsoft.com/office/drawing/2014/main" id="{AA855CBE-807C-02C0-F701-520DCE5CBF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1503" y="2129307"/>
            <a:ext cx="3217333" cy="321733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EF8CEAB-C70A-CDAE-A2DF-865B36560E2E}"/>
              </a:ext>
            </a:extLst>
          </p:cNvPr>
          <p:cNvSpPr>
            <a:spLocks noGrp="1"/>
          </p:cNvSpPr>
          <p:nvPr>
            <p:ph type="sldNum" sz="quarter" idx="12"/>
          </p:nvPr>
        </p:nvSpPr>
        <p:spPr/>
        <p:txBody>
          <a:bodyPr/>
          <a:lstStyle/>
          <a:p>
            <a:fld id="{8582B893-3323-4683-968C-1196B5965C5B}" type="slidenum">
              <a:rPr lang="en-CA" smtClean="0"/>
              <a:t>12</a:t>
            </a:fld>
            <a:endParaRPr lang="en-CA"/>
          </a:p>
        </p:txBody>
      </p:sp>
    </p:spTree>
    <p:extLst>
      <p:ext uri="{BB962C8B-B14F-4D97-AF65-F5344CB8AC3E}">
        <p14:creationId xmlns:p14="http://schemas.microsoft.com/office/powerpoint/2010/main" val="341002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Goal 13: Climate action | Joint SDG Fund">
            <a:extLst>
              <a:ext uri="{FF2B5EF4-FFF2-40B4-BE49-F238E27FC236}">
                <a16:creationId xmlns:a16="http://schemas.microsoft.com/office/drawing/2014/main" id="{5AF4D9A3-BE49-CFD5-7C11-5D63C708B2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4801" y="578738"/>
            <a:ext cx="5652000" cy="5652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8FC1DF-2378-1281-D8DD-630D6AE56F67}"/>
              </a:ext>
            </a:extLst>
          </p:cNvPr>
          <p:cNvSpPr/>
          <p:nvPr/>
        </p:nvSpPr>
        <p:spPr>
          <a:xfrm>
            <a:off x="137652" y="2561452"/>
            <a:ext cx="468000" cy="4680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1</a:t>
            </a:r>
            <a:endParaRPr lang="en-SG" sz="2400" b="1"/>
          </a:p>
        </p:txBody>
      </p:sp>
      <p:sp>
        <p:nvSpPr>
          <p:cNvPr id="6" name="Rectangle 5">
            <a:extLst>
              <a:ext uri="{FF2B5EF4-FFF2-40B4-BE49-F238E27FC236}">
                <a16:creationId xmlns:a16="http://schemas.microsoft.com/office/drawing/2014/main" id="{EA25E5D2-BFC9-2E1B-E664-B219DF03E933}"/>
              </a:ext>
            </a:extLst>
          </p:cNvPr>
          <p:cNvSpPr/>
          <p:nvPr/>
        </p:nvSpPr>
        <p:spPr>
          <a:xfrm>
            <a:off x="717147" y="2546852"/>
            <a:ext cx="4724756" cy="521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b="1" dirty="0">
                <a:solidFill>
                  <a:srgbClr val="FF0000"/>
                </a:solidFill>
              </a:rPr>
              <a:t>What is happening ?</a:t>
            </a:r>
          </a:p>
        </p:txBody>
      </p:sp>
      <p:sp>
        <p:nvSpPr>
          <p:cNvPr id="7" name="Rectangle 6">
            <a:extLst>
              <a:ext uri="{FF2B5EF4-FFF2-40B4-BE49-F238E27FC236}">
                <a16:creationId xmlns:a16="http://schemas.microsoft.com/office/drawing/2014/main" id="{6FFC5DD4-732E-BED5-F47E-8D37BAE9BFAE}"/>
              </a:ext>
            </a:extLst>
          </p:cNvPr>
          <p:cNvSpPr/>
          <p:nvPr/>
        </p:nvSpPr>
        <p:spPr>
          <a:xfrm>
            <a:off x="137652" y="3280369"/>
            <a:ext cx="468000" cy="4680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a:t>
            </a:r>
            <a:endParaRPr lang="en-SG" sz="2400" b="1"/>
          </a:p>
        </p:txBody>
      </p:sp>
      <p:sp>
        <p:nvSpPr>
          <p:cNvPr id="9" name="Rectangle 8">
            <a:extLst>
              <a:ext uri="{FF2B5EF4-FFF2-40B4-BE49-F238E27FC236}">
                <a16:creationId xmlns:a16="http://schemas.microsoft.com/office/drawing/2014/main" id="{F619C70E-FB40-563B-745E-877490CE145F}"/>
              </a:ext>
            </a:extLst>
          </p:cNvPr>
          <p:cNvSpPr/>
          <p:nvPr/>
        </p:nvSpPr>
        <p:spPr>
          <a:xfrm>
            <a:off x="137651" y="3999286"/>
            <a:ext cx="468000" cy="468000"/>
          </a:xfrm>
          <a:prstGeom prst="rect">
            <a:avLst/>
          </a:prstGeom>
          <a:solidFill>
            <a:srgbClr val="3F7E4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3</a:t>
            </a:r>
            <a:endParaRPr lang="en-SG" sz="2400" b="1"/>
          </a:p>
        </p:txBody>
      </p:sp>
      <p:sp>
        <p:nvSpPr>
          <p:cNvPr id="12" name="Rectangle 11">
            <a:extLst>
              <a:ext uri="{FF2B5EF4-FFF2-40B4-BE49-F238E27FC236}">
                <a16:creationId xmlns:a16="http://schemas.microsoft.com/office/drawing/2014/main" id="{F4194ACA-E957-8D74-2A53-FC664A63601E}"/>
              </a:ext>
            </a:extLst>
          </p:cNvPr>
          <p:cNvSpPr/>
          <p:nvPr/>
        </p:nvSpPr>
        <p:spPr>
          <a:xfrm>
            <a:off x="717147" y="3946176"/>
            <a:ext cx="4724756" cy="521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b="1">
                <a:solidFill>
                  <a:srgbClr val="3F7E44"/>
                </a:solidFill>
              </a:rPr>
              <a:t>Steps taken to combat Climate Change</a:t>
            </a:r>
          </a:p>
        </p:txBody>
      </p:sp>
      <p:sp>
        <p:nvSpPr>
          <p:cNvPr id="13" name="Rectangle 12">
            <a:extLst>
              <a:ext uri="{FF2B5EF4-FFF2-40B4-BE49-F238E27FC236}">
                <a16:creationId xmlns:a16="http://schemas.microsoft.com/office/drawing/2014/main" id="{218DB711-287B-0E71-5F37-82EC2DCCE805}"/>
              </a:ext>
            </a:extLst>
          </p:cNvPr>
          <p:cNvSpPr/>
          <p:nvPr/>
        </p:nvSpPr>
        <p:spPr>
          <a:xfrm>
            <a:off x="717148" y="3273069"/>
            <a:ext cx="4724755" cy="521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b="1">
                <a:solidFill>
                  <a:srgbClr val="FF0000"/>
                </a:solidFill>
              </a:rPr>
              <a:t>Drivers of Climate Change</a:t>
            </a:r>
          </a:p>
        </p:txBody>
      </p:sp>
      <p:sp>
        <p:nvSpPr>
          <p:cNvPr id="17" name="Rectangle: Diagonal Corners Rounded 16">
            <a:extLst>
              <a:ext uri="{FF2B5EF4-FFF2-40B4-BE49-F238E27FC236}">
                <a16:creationId xmlns:a16="http://schemas.microsoft.com/office/drawing/2014/main" id="{5584770E-D1BC-B2B6-80BB-4CC95E8225BF}"/>
              </a:ext>
            </a:extLst>
          </p:cNvPr>
          <p:cNvSpPr/>
          <p:nvPr/>
        </p:nvSpPr>
        <p:spPr>
          <a:xfrm>
            <a:off x="137651" y="1291614"/>
            <a:ext cx="4513007" cy="786581"/>
          </a:xfrm>
          <a:prstGeom prst="round2DiagRect">
            <a:avLst/>
          </a:prstGeom>
          <a:solidFill>
            <a:schemeClr val="bg1">
              <a:lumMod val="8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lumMod val="65000"/>
                    <a:lumOff val="35000"/>
                  </a:schemeClr>
                </a:solidFill>
                <a:latin typeface="DM Serif Display" pitchFamily="2" charset="0"/>
              </a:rPr>
              <a:t>AGENDA</a:t>
            </a:r>
            <a:endParaRPr lang="en-SG" sz="3600" b="1">
              <a:solidFill>
                <a:schemeClr val="tx1">
                  <a:lumMod val="65000"/>
                  <a:lumOff val="35000"/>
                </a:schemeClr>
              </a:solidFill>
              <a:latin typeface="DM Serif Display" pitchFamily="2" charset="0"/>
            </a:endParaRPr>
          </a:p>
        </p:txBody>
      </p:sp>
      <p:sp>
        <p:nvSpPr>
          <p:cNvPr id="2" name="Slide Number Placeholder 1">
            <a:extLst>
              <a:ext uri="{FF2B5EF4-FFF2-40B4-BE49-F238E27FC236}">
                <a16:creationId xmlns:a16="http://schemas.microsoft.com/office/drawing/2014/main" id="{B0C4CD6C-A049-95B1-1625-57785412FAAF}"/>
              </a:ext>
            </a:extLst>
          </p:cNvPr>
          <p:cNvSpPr>
            <a:spLocks noGrp="1"/>
          </p:cNvSpPr>
          <p:nvPr>
            <p:ph type="sldNum" sz="quarter" idx="12"/>
          </p:nvPr>
        </p:nvSpPr>
        <p:spPr/>
        <p:txBody>
          <a:bodyPr/>
          <a:lstStyle/>
          <a:p>
            <a:fld id="{8582B893-3323-4683-968C-1196B5965C5B}" type="slidenum">
              <a:rPr lang="en-CA" smtClean="0"/>
              <a:t>2</a:t>
            </a:fld>
            <a:endParaRPr lang="en-CA"/>
          </a:p>
        </p:txBody>
      </p:sp>
    </p:spTree>
    <p:extLst>
      <p:ext uri="{BB962C8B-B14F-4D97-AF65-F5344CB8AC3E}">
        <p14:creationId xmlns:p14="http://schemas.microsoft.com/office/powerpoint/2010/main" val="196699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2" grpId="0"/>
      <p:bldP spid="13" grpId="0"/>
    </p:bldLst>
  </p:timing>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9" y="195685"/>
            <a:ext cx="11064551" cy="1001564"/>
          </a:xfrm>
        </p:spPr>
        <p:txBody>
          <a:bodyPr>
            <a:normAutofit/>
          </a:bodyPr>
          <a:lstStyle/>
          <a:p>
            <a:r>
              <a:rPr dirty="0" lang="en-IN">
                <a:solidFill>
                  <a:srgbClr val="005696"/>
                </a:solidFill>
              </a:rPr>
              <a:t>Background &amp; Introduction</a:t>
            </a:r>
            <a:r>
              <a:rPr dirty="0" lang="en-IN">
                <a:solidFill>
                  <a:srgbClr val="EB2D37"/>
                </a:solidFill>
              </a:rPr>
              <a:t> </a:t>
            </a:r>
            <a:r>
              <a:rPr dirty="0" lang="en-IN">
                <a:solidFill>
                  <a:schemeClr val="bg1"/>
                </a:solidFill>
              </a:rPr>
              <a:t>a</a:t>
            </a:r>
          </a:p>
        </p:txBody>
      </p:sp>
      <p:sp>
        <p:nvSpPr>
          <p:cNvPr id="5" name="Text Placeholder 2">
            <a:extLst>
              <a:ext uri="{FF2B5EF4-FFF2-40B4-BE49-F238E27FC236}">
                <a16:creationId xmlns:a16="http://schemas.microsoft.com/office/drawing/2014/main" id="{9CF9BD15-4986-CE9B-0986-4BA73F56F888}"/>
              </a:ext>
            </a:extLst>
          </p:cNvPr>
          <p:cNvSpPr txBox="1">
            <a:spLocks/>
          </p:cNvSpPr>
          <p:nvPr/>
        </p:nvSpPr>
        <p:spPr>
          <a:xfrm>
            <a:off x="2083858" y="1188778"/>
            <a:ext cx="9585041" cy="431329"/>
          </a:xfrm>
          <a:prstGeom prst="rect">
            <a:avLst/>
          </a:prstGeom>
          <a:solidFill>
            <a:srgbClr val="48773E"/>
          </a:solidFill>
          <a:ln w="28575">
            <a:solidFill>
              <a:srgbClr val="48773E"/>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gn="ctr"/>
            <a:r>
              <a:rPr b="1" lang="en-IN" sz="2000">
                <a:solidFill>
                  <a:schemeClr val="bg1"/>
                </a:solidFill>
                <a:latin charset="0" panose="020B0604020202020204" pitchFamily="34" typeface="Arial"/>
              </a:rPr>
              <a:t>Urgent actions are required to combat climate changes and its impacts</a:t>
            </a:r>
          </a:p>
        </p:txBody>
      </p:sp>
      <p:pic>
        <p:nvPicPr>
          <p:cNvPr descr="Sustainable Development Goal 13 - Wikipedia" id="32" name="Picture 2">
            <a:extLst>
              <a:ext uri="{FF2B5EF4-FFF2-40B4-BE49-F238E27FC236}">
                <a16:creationId xmlns:a16="http://schemas.microsoft.com/office/drawing/2014/main" id="{B1B17952-E793-5BF2-62C0-84CD31F302B4}"/>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510" y="1177064"/>
            <a:ext cx="1753902" cy="1721372"/>
          </a:xfrm>
          <a:prstGeom prst="rect">
            <a:avLst/>
          </a:prstGeom>
          <a:noFill/>
          <a:extLst>
            <a:ext uri="{909E8E84-426E-40DD-AFC4-6F175D3DCCD1}">
              <a14:hiddenFill xmlns:a14="http://schemas.microsoft.com/office/drawing/2010/main">
                <a:solidFill>
                  <a:srgbClr val="FFFFFF"/>
                </a:solidFill>
              </a14:hiddenFill>
            </a:ext>
          </a:extLst>
        </p:spPr>
      </p:pic>
      <p:sp>
        <p:nvSpPr>
          <p:cNvPr descr="Stark warning from IPCC: Climate change is accelerating | 2021-08-12 | Food  Business News" id="42" name="AutoShape 8">
            <a:extLst>
              <a:ext uri="{FF2B5EF4-FFF2-40B4-BE49-F238E27FC236}">
                <a16:creationId xmlns:a16="http://schemas.microsoft.com/office/drawing/2014/main" id="{28646EF7-E0F2-E45A-6B07-1C776FFD48B8}"/>
              </a:ext>
            </a:extLst>
          </p:cNvPr>
          <p:cNvSpPr>
            <a:spLocks noChangeArrowheads="1" noChangeAspect="1"/>
          </p:cNvSpPr>
          <p:nvPr/>
        </p:nvSpPr>
        <p:spPr bwMode="auto">
          <a:xfrm>
            <a:off x="5895121" y="29545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5720" compatLnSpc="1" lIns="91440" numCol="1" rIns="91440" tIns="45720" vert="horz" wrap="square">
            <a:prstTxWarp prst="textNoShape">
              <a:avLst/>
            </a:prstTxWarp>
          </a:bodyPr>
          <a:lstStyle/>
          <a:p>
            <a:endParaRPr lang="en-SG"/>
          </a:p>
        </p:txBody>
      </p:sp>
      <p:pic>
        <p:nvPicPr>
          <p:cNvPr descr="Unabated Climate Change Would Reverse Asia's Prosperity - Asian Scientist  Magazine" id="2052" name="Picture 4">
            <a:extLst>
              <a:ext uri="{FF2B5EF4-FFF2-40B4-BE49-F238E27FC236}">
                <a16:creationId xmlns:a16="http://schemas.microsoft.com/office/drawing/2014/main" id="{3E5DA7CE-21A9-A4F6-6CBD-48FD9D8A60B1}"/>
              </a:ext>
            </a:extLst>
          </p:cNvPr>
          <p:cNvPicPr>
            <a:picLocks noChangeArrowheads="1" noChangeAspect="1"/>
          </p:cNvPicPr>
          <p:nvPr/>
        </p:nvPicPr>
        <p:blipFill rotWithShape="1">
          <a:blip r:embed="rId3">
            <a:extLst>
              <a:ext uri="{28A0092B-C50C-407E-A947-70E740481C1C}">
                <a14:useLocalDpi xmlns:a14="http://schemas.microsoft.com/office/drawing/2010/main" val="0"/>
              </a:ext>
            </a:extLst>
          </a:blip>
          <a:srcRect b="128" l="44" r="66"/>
          <a:stretch/>
        </p:blipFill>
        <p:spPr bwMode="auto">
          <a:xfrm>
            <a:off x="4541235" y="3085224"/>
            <a:ext cx="3317371" cy="3142518"/>
          </a:xfrm>
          <a:prstGeom prst="flowChartConnector">
            <a:avLst/>
          </a:prstGeom>
          <a:noFill/>
          <a:ln w="57150">
            <a:solidFill>
              <a:srgbClr val="48773E"/>
            </a:solidFill>
          </a:ln>
          <a:extLst>
            <a:ext uri="{909E8E84-426E-40DD-AFC4-6F175D3DCCD1}">
              <a14:hiddenFill xmlns:a14="http://schemas.microsoft.com/office/drawing/2010/main">
                <a:solidFill>
                  <a:srgbClr val="FFFFFF"/>
                </a:solidFill>
              </a14:hiddenFill>
            </a:ext>
          </a:extLst>
        </p:spPr>
      </p:pic>
      <p:sp>
        <p:nvSpPr>
          <p:cNvPr id="19" name="Text Placeholder 2">
            <a:extLst>
              <a:ext uri="{FF2B5EF4-FFF2-40B4-BE49-F238E27FC236}">
                <a16:creationId xmlns:a16="http://schemas.microsoft.com/office/drawing/2014/main" id="{8710186A-611C-D4B4-0C98-35B6341456AD}"/>
              </a:ext>
            </a:extLst>
          </p:cNvPr>
          <p:cNvSpPr txBox="1">
            <a:spLocks/>
          </p:cNvSpPr>
          <p:nvPr/>
        </p:nvSpPr>
        <p:spPr>
          <a:xfrm>
            <a:off x="2083858" y="3378067"/>
            <a:ext cx="2192815" cy="743247"/>
          </a:xfrm>
          <a:prstGeom prst="rect">
            <a:avLst/>
          </a:prstGeom>
          <a:solidFill>
            <a:srgbClr val="EB2D37"/>
          </a:solidFill>
          <a:effectLst/>
        </p:spPr>
        <p:txBody>
          <a:bodyPr bIns="45720" lIns="91440" rIns="91440" rtlCol="0" tIns="45720" vert="horz">
            <a:normAutofit fontScale="85000" lnSpcReduction="10000"/>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dirty="0" lang="en-IN" sz="1600">
                <a:solidFill>
                  <a:schemeClr val="bg1"/>
                </a:solidFill>
                <a:latin charset="0" panose="020B0604020202020204" pitchFamily="34" typeface="Arial"/>
              </a:rPr>
              <a:t>2019 was the second warmest year on record</a:t>
            </a:r>
          </a:p>
        </p:txBody>
      </p:sp>
      <p:sp>
        <p:nvSpPr>
          <p:cNvPr id="21" name="Text Placeholder 2">
            <a:extLst>
              <a:ext uri="{FF2B5EF4-FFF2-40B4-BE49-F238E27FC236}">
                <a16:creationId xmlns:a16="http://schemas.microsoft.com/office/drawing/2014/main" id="{6F0DE205-DCEA-7990-7A81-08229C8BAF6A}"/>
              </a:ext>
            </a:extLst>
          </p:cNvPr>
          <p:cNvSpPr txBox="1">
            <a:spLocks/>
          </p:cNvSpPr>
          <p:nvPr/>
        </p:nvSpPr>
        <p:spPr>
          <a:xfrm>
            <a:off x="9038055" y="5190244"/>
            <a:ext cx="2192815" cy="743247"/>
          </a:xfrm>
          <a:prstGeom prst="rect">
            <a:avLst/>
          </a:prstGeom>
          <a:solidFill>
            <a:srgbClr val="EB2D37"/>
          </a:solidFill>
          <a:effectLst/>
        </p:spPr>
        <p:txBody>
          <a:bodyPr bIns="45720" lIns="91440" rIns="91440" rtlCol="0" tIns="45720" vert="horz">
            <a:normAutofit fontScale="92500"/>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lang="en-IN" sz="1600">
                <a:solidFill>
                  <a:schemeClr val="bg1"/>
                </a:solidFill>
                <a:latin charset="0" panose="020B0604020202020204" pitchFamily="34" typeface="Arial"/>
              </a:rPr>
              <a:t>One Planet, One Chance, Let’s save it!</a:t>
            </a:r>
          </a:p>
        </p:txBody>
      </p:sp>
      <p:sp>
        <p:nvSpPr>
          <p:cNvPr id="22" name="Text Placeholder 2">
            <a:extLst>
              <a:ext uri="{FF2B5EF4-FFF2-40B4-BE49-F238E27FC236}">
                <a16:creationId xmlns:a16="http://schemas.microsoft.com/office/drawing/2014/main" id="{3C0F3DAF-85D7-8713-5E55-6041EDED66DF}"/>
              </a:ext>
            </a:extLst>
          </p:cNvPr>
          <p:cNvSpPr txBox="1">
            <a:spLocks/>
          </p:cNvSpPr>
          <p:nvPr/>
        </p:nvSpPr>
        <p:spPr>
          <a:xfrm>
            <a:off x="9011734" y="3378068"/>
            <a:ext cx="2192815" cy="743247"/>
          </a:xfrm>
          <a:prstGeom prst="rect">
            <a:avLst/>
          </a:prstGeom>
          <a:solidFill>
            <a:srgbClr val="EB2D37"/>
          </a:solidFill>
          <a:effectLst/>
        </p:spPr>
        <p:txBody>
          <a:bodyPr bIns="45720" lIns="91440" rIns="91440" rtlCol="0" tIns="45720" vert="horz">
            <a:normAutofit fontScale="85000" lnSpcReduction="20000"/>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lang="en-IN" sz="1600">
                <a:solidFill>
                  <a:schemeClr val="bg1"/>
                </a:solidFill>
                <a:latin charset="0" panose="020B0604020202020204" pitchFamily="34" typeface="Arial"/>
              </a:rPr>
              <a:t>Weather patterns are changing across the world</a:t>
            </a:r>
          </a:p>
        </p:txBody>
      </p:sp>
      <p:sp>
        <p:nvSpPr>
          <p:cNvPr id="23" name="Text Placeholder 2">
            <a:extLst>
              <a:ext uri="{FF2B5EF4-FFF2-40B4-BE49-F238E27FC236}">
                <a16:creationId xmlns:a16="http://schemas.microsoft.com/office/drawing/2014/main" id="{E7473E64-2B9B-BDC8-2B2C-EA348B9D706B}"/>
              </a:ext>
            </a:extLst>
          </p:cNvPr>
          <p:cNvSpPr txBox="1">
            <a:spLocks/>
          </p:cNvSpPr>
          <p:nvPr/>
        </p:nvSpPr>
        <p:spPr>
          <a:xfrm>
            <a:off x="1225567" y="3378098"/>
            <a:ext cx="774315" cy="743216"/>
          </a:xfrm>
          <a:prstGeom prst="rect">
            <a:avLst/>
          </a:prstGeom>
          <a:solidFill>
            <a:schemeClr val="bg1">
              <a:lumMod val="95000"/>
            </a:schemeClr>
          </a:solidFill>
        </p:spPr>
        <p:txBody>
          <a:bodyPr anchor="ctr" bIns="45720" lIns="91440" rIns="91440" rtlCol="0" tIns="45720" vert="horz">
            <a:norm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gn="ctr"/>
            <a:endParaRPr b="1" lang="en-IN" sz="1400">
              <a:solidFill>
                <a:schemeClr val="tx1"/>
              </a:solidFill>
              <a:latin charset="0" panose="020B0604020202020204" pitchFamily="34" typeface="Arial"/>
            </a:endParaRPr>
          </a:p>
        </p:txBody>
      </p:sp>
      <p:sp>
        <p:nvSpPr>
          <p:cNvPr id="27" name="Text Placeholder 2">
            <a:extLst>
              <a:ext uri="{FF2B5EF4-FFF2-40B4-BE49-F238E27FC236}">
                <a16:creationId xmlns:a16="http://schemas.microsoft.com/office/drawing/2014/main" id="{AD63F6FB-E825-702D-3815-06934409BFB6}"/>
              </a:ext>
            </a:extLst>
          </p:cNvPr>
          <p:cNvSpPr txBox="1">
            <a:spLocks/>
          </p:cNvSpPr>
          <p:nvPr/>
        </p:nvSpPr>
        <p:spPr>
          <a:xfrm>
            <a:off x="8153443" y="3378067"/>
            <a:ext cx="774315" cy="743247"/>
          </a:xfrm>
          <a:prstGeom prst="rect">
            <a:avLst/>
          </a:prstGeom>
          <a:solidFill>
            <a:schemeClr val="bg1">
              <a:lumMod val="95000"/>
            </a:schemeClr>
          </a:solidFill>
        </p:spPr>
        <p:txBody>
          <a:bodyPr anchor="ctr" bIns="45720" lIns="91440" rIns="91440" rtlCol="0" tIns="45720" vert="horz">
            <a:norm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gn="ctr"/>
            <a:endParaRPr b="1" lang="en-IN" sz="1400">
              <a:solidFill>
                <a:schemeClr val="tx1"/>
              </a:solidFill>
              <a:latin charset="0" panose="020B0604020202020204" pitchFamily="34" typeface="Arial"/>
            </a:endParaRPr>
          </a:p>
        </p:txBody>
      </p:sp>
      <p:sp>
        <p:nvSpPr>
          <p:cNvPr id="29" name="Text Placeholder 2">
            <a:extLst>
              <a:ext uri="{FF2B5EF4-FFF2-40B4-BE49-F238E27FC236}">
                <a16:creationId xmlns:a16="http://schemas.microsoft.com/office/drawing/2014/main" id="{0FC0DDDD-DD5B-50FD-56F3-1F19E28DB9A8}"/>
              </a:ext>
            </a:extLst>
          </p:cNvPr>
          <p:cNvSpPr txBox="1">
            <a:spLocks/>
          </p:cNvSpPr>
          <p:nvPr/>
        </p:nvSpPr>
        <p:spPr>
          <a:xfrm>
            <a:off x="8179765" y="5189463"/>
            <a:ext cx="774315" cy="743247"/>
          </a:xfrm>
          <a:prstGeom prst="rect">
            <a:avLst/>
          </a:prstGeom>
          <a:solidFill>
            <a:schemeClr val="bg1">
              <a:lumMod val="95000"/>
            </a:schemeClr>
          </a:solidFill>
        </p:spPr>
        <p:txBody>
          <a:bodyPr anchor="ctr" bIns="45720" lIns="91440" rIns="91440" rtlCol="0" tIns="45720" vert="horz">
            <a:norm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gn="ctr"/>
            <a:endParaRPr b="1" lang="en-IN" sz="1400">
              <a:solidFill>
                <a:schemeClr val="tx1"/>
              </a:solidFill>
              <a:latin charset="0" panose="020B0604020202020204" pitchFamily="34" typeface="Arial"/>
            </a:endParaRPr>
          </a:p>
        </p:txBody>
      </p:sp>
      <p:pic>
        <p:nvPicPr>
          <p:cNvPr descr="High temperature with solid fill" id="30" name="Graphic 29">
            <a:extLst>
              <a:ext uri="{FF2B5EF4-FFF2-40B4-BE49-F238E27FC236}">
                <a16:creationId xmlns:a16="http://schemas.microsoft.com/office/drawing/2014/main" id="{EC698CA8-DF43-FBD5-4BAE-BDC792612A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724" y="3425690"/>
            <a:ext cx="648000" cy="648000"/>
          </a:xfrm>
          <a:prstGeom prst="rect">
            <a:avLst/>
          </a:prstGeom>
          <a:effectLst>
            <a:outerShdw algn="tl" blurRad="50800" dir="2700000" dist="38100" rotWithShape="0">
              <a:prstClr val="black">
                <a:alpha val="40000"/>
              </a:prstClr>
            </a:outerShdw>
          </a:effectLst>
        </p:spPr>
      </p:pic>
      <p:pic>
        <p:nvPicPr>
          <p:cNvPr descr="Lightning with solid fill" id="31" name="Graphic 30">
            <a:extLst>
              <a:ext uri="{FF2B5EF4-FFF2-40B4-BE49-F238E27FC236}">
                <a16:creationId xmlns:a16="http://schemas.microsoft.com/office/drawing/2014/main" id="{860F85CA-BF26-F2C6-D60C-4B5957B417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79765" y="3415512"/>
            <a:ext cx="720000" cy="720000"/>
          </a:xfrm>
          <a:prstGeom prst="rect">
            <a:avLst/>
          </a:prstGeom>
          <a:effectLst>
            <a:outerShdw algn="tl" blurRad="50800" dir="2700000" dist="38100" rotWithShape="0">
              <a:prstClr val="black">
                <a:alpha val="40000"/>
              </a:prstClr>
            </a:outerShdw>
          </a:effectLst>
        </p:spPr>
      </p:pic>
      <p:pic>
        <p:nvPicPr>
          <p:cNvPr descr="Earth Globe - Asia with solid fill" id="36" name="Graphic 35">
            <a:extLst>
              <a:ext uri="{FF2B5EF4-FFF2-40B4-BE49-F238E27FC236}">
                <a16:creationId xmlns:a16="http://schemas.microsoft.com/office/drawing/2014/main" id="{BC42804F-F967-E328-EE96-27C44CC47E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6087" y="5198998"/>
            <a:ext cx="720000" cy="720000"/>
          </a:xfrm>
          <a:prstGeom prst="rect">
            <a:avLst/>
          </a:prstGeom>
          <a:effectLst>
            <a:outerShdw algn="tl" blurRad="50800" dir="2700000" dist="38100" rotWithShape="0">
              <a:prstClr val="black">
                <a:alpha val="40000"/>
              </a:prstClr>
            </a:outerShdw>
          </a:effectLst>
        </p:spPr>
      </p:pic>
      <p:sp>
        <p:nvSpPr>
          <p:cNvPr id="38" name="Text Placeholder 2">
            <a:extLst>
              <a:ext uri="{FF2B5EF4-FFF2-40B4-BE49-F238E27FC236}">
                <a16:creationId xmlns:a16="http://schemas.microsoft.com/office/drawing/2014/main" id="{41400DDA-FAAF-E8AD-CE00-A3F554C48B2A}"/>
              </a:ext>
            </a:extLst>
          </p:cNvPr>
          <p:cNvSpPr txBox="1">
            <a:spLocks/>
          </p:cNvSpPr>
          <p:nvPr/>
        </p:nvSpPr>
        <p:spPr>
          <a:xfrm>
            <a:off x="2733368" y="2174664"/>
            <a:ext cx="7197213" cy="464739"/>
          </a:xfrm>
          <a:prstGeom prst="rect">
            <a:avLst/>
          </a:prstGeom>
          <a:solidFill>
            <a:srgbClr val="FF0000"/>
          </a:solidFill>
          <a:ln w="28575">
            <a:no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gn="ctr"/>
            <a:r>
              <a:rPr b="1" dirty="0" lang="en-IN" sz="2000">
                <a:solidFill>
                  <a:schemeClr val="bg1"/>
                </a:solidFill>
                <a:latin charset="0" panose="020B0604020202020204" pitchFamily="34" typeface="Arial"/>
              </a:rPr>
              <a:t>Climate Action is the need of the hour</a:t>
            </a:r>
          </a:p>
        </p:txBody>
      </p:sp>
      <p:sp>
        <p:nvSpPr>
          <p:cNvPr id="3" name="Slide Number Placeholder 2">
            <a:extLst>
              <a:ext uri="{FF2B5EF4-FFF2-40B4-BE49-F238E27FC236}">
                <a16:creationId xmlns:a16="http://schemas.microsoft.com/office/drawing/2014/main" id="{1084C3F4-DB65-403B-E330-F627B413A25B}"/>
              </a:ext>
            </a:extLst>
          </p:cNvPr>
          <p:cNvSpPr>
            <a:spLocks noGrp="1"/>
          </p:cNvSpPr>
          <p:nvPr>
            <p:ph idx="12" sz="quarter" type="sldNum"/>
          </p:nvPr>
        </p:nvSpPr>
        <p:spPr/>
        <p:txBody>
          <a:bodyPr/>
          <a:lstStyle/>
          <a:p>
            <a:fld id="{8582B893-3323-4683-968C-1196B5965C5B}" type="slidenum">
              <a:rPr lang="en-CA" smtClean="0"/>
              <a:t>3</a:t>
            </a:fld>
            <a:endParaRPr lang="en-CA"/>
          </a:p>
        </p:txBody>
      </p:sp>
      <p:sp>
        <p:nvSpPr>
          <p:cNvPr id="4" name="Text Placeholder 2">
            <a:extLst>
              <a:ext uri="{FF2B5EF4-FFF2-40B4-BE49-F238E27FC236}">
                <a16:creationId xmlns:a16="http://schemas.microsoft.com/office/drawing/2014/main" id="{7567DC1D-2716-7DF9-9D8A-1E6CC4F4FD4C}"/>
              </a:ext>
            </a:extLst>
          </p:cNvPr>
          <p:cNvSpPr txBox="1">
            <a:spLocks/>
          </p:cNvSpPr>
          <p:nvPr/>
        </p:nvSpPr>
        <p:spPr>
          <a:xfrm>
            <a:off x="2083858" y="5199779"/>
            <a:ext cx="2192815" cy="743247"/>
          </a:xfrm>
          <a:prstGeom prst="rect">
            <a:avLst/>
          </a:prstGeom>
          <a:solidFill>
            <a:srgbClr val="EB2D37"/>
          </a:solidFill>
          <a:effectLst/>
        </p:spPr>
        <p:txBody>
          <a:bodyPr bIns="45720" lIns="91440" rIns="91440" rtlCol="0" tIns="45720" vert="horz">
            <a:norm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dirty="0" lang="en-IN" sz="1600">
                <a:solidFill>
                  <a:schemeClr val="bg1"/>
                </a:solidFill>
                <a:latin charset="0" panose="020B0604020202020204" pitchFamily="34" typeface="Arial"/>
              </a:rPr>
              <a:t>Individual lives is being affected</a:t>
            </a:r>
          </a:p>
        </p:txBody>
      </p:sp>
      <p:sp>
        <p:nvSpPr>
          <p:cNvPr id="6" name="Text Placeholder 2">
            <a:extLst>
              <a:ext uri="{FF2B5EF4-FFF2-40B4-BE49-F238E27FC236}">
                <a16:creationId xmlns:a16="http://schemas.microsoft.com/office/drawing/2014/main" id="{D0B2EACC-5A50-1BEF-0F7F-CC15CA197D2E}"/>
              </a:ext>
            </a:extLst>
          </p:cNvPr>
          <p:cNvSpPr txBox="1">
            <a:spLocks/>
          </p:cNvSpPr>
          <p:nvPr/>
        </p:nvSpPr>
        <p:spPr>
          <a:xfrm>
            <a:off x="1225568" y="5198998"/>
            <a:ext cx="774315" cy="743247"/>
          </a:xfrm>
          <a:prstGeom prst="rect">
            <a:avLst/>
          </a:prstGeom>
          <a:solidFill>
            <a:schemeClr val="bg1">
              <a:lumMod val="95000"/>
            </a:schemeClr>
          </a:solidFill>
        </p:spPr>
        <p:txBody>
          <a:bodyPr anchor="ctr" bIns="45720" lIns="91440" rIns="91440" rtlCol="0" tIns="45720" vert="horz">
            <a:norm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gn="ctr"/>
            <a:endParaRPr b="1" lang="en-IN" sz="1400">
              <a:solidFill>
                <a:schemeClr val="tx1"/>
              </a:solidFill>
              <a:latin charset="0" panose="020B0604020202020204" pitchFamily="34" typeface="Arial"/>
            </a:endParaRPr>
          </a:p>
        </p:txBody>
      </p:sp>
      <p:pic>
        <p:nvPicPr>
          <p:cNvPr descr="Two women with solid fill" id="24" name="Graphic 23">
            <a:extLst>
              <a:ext uri="{FF2B5EF4-FFF2-40B4-BE49-F238E27FC236}">
                <a16:creationId xmlns:a16="http://schemas.microsoft.com/office/drawing/2014/main" id="{3E1E6860-05D6-4FEF-D82A-5FA45A59BA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88724" y="5225930"/>
            <a:ext cx="666136" cy="666136"/>
          </a:xfrm>
          <a:prstGeom prst="rect">
            <a:avLst/>
          </a:prstGeom>
        </p:spPr>
      </p:pic>
    </p:spTree>
    <p:extLst>
      <p:ext uri="{BB962C8B-B14F-4D97-AF65-F5344CB8AC3E}">
        <p14:creationId xmlns:p14="http://schemas.microsoft.com/office/powerpoint/2010/main" val="48904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9" y="106739"/>
            <a:ext cx="11064551" cy="1001564"/>
          </a:xfrm>
        </p:spPr>
        <p:txBody>
          <a:bodyPr>
            <a:normAutofit/>
          </a:bodyPr>
          <a:lstStyle/>
          <a:p>
            <a:r>
              <a:rPr lang="en-IN" dirty="0">
                <a:solidFill>
                  <a:srgbClr val="005696"/>
                </a:solidFill>
              </a:rPr>
              <a:t>Dataset Information</a:t>
            </a:r>
          </a:p>
        </p:txBody>
      </p:sp>
      <p:sp>
        <p:nvSpPr>
          <p:cNvPr id="9" name="TextBox 8">
            <a:extLst>
              <a:ext uri="{FF2B5EF4-FFF2-40B4-BE49-F238E27FC236}">
                <a16:creationId xmlns:a16="http://schemas.microsoft.com/office/drawing/2014/main" id="{225C1003-9BAE-6171-F533-071C5F852D85}"/>
              </a:ext>
            </a:extLst>
          </p:cNvPr>
          <p:cNvSpPr txBox="1"/>
          <p:nvPr/>
        </p:nvSpPr>
        <p:spPr>
          <a:xfrm>
            <a:off x="0" y="6606652"/>
            <a:ext cx="8483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schemeClr val="bg1">
                    <a:lumMod val="50000"/>
                  </a:schemeClr>
                </a:solidFill>
                <a:effectLst/>
                <a:uLnTx/>
                <a:uFillTx/>
                <a:latin typeface="Calibri" panose="020F0502020204030204"/>
                <a:ea typeface="+mn-ea"/>
                <a:cs typeface="+mn-cs"/>
              </a:rPr>
              <a:t>Data Source:</a:t>
            </a:r>
          </a:p>
        </p:txBody>
      </p:sp>
      <p:sp>
        <p:nvSpPr>
          <p:cNvPr id="5" name="TextBox 4">
            <a:extLst>
              <a:ext uri="{FF2B5EF4-FFF2-40B4-BE49-F238E27FC236}">
                <a16:creationId xmlns:a16="http://schemas.microsoft.com/office/drawing/2014/main" id="{1B4AABBB-983F-5890-D094-6A2885DC558C}"/>
              </a:ext>
            </a:extLst>
          </p:cNvPr>
          <p:cNvSpPr txBox="1"/>
          <p:nvPr/>
        </p:nvSpPr>
        <p:spPr>
          <a:xfrm>
            <a:off x="687127" y="6606652"/>
            <a:ext cx="3609578" cy="246221"/>
          </a:xfrm>
          <a:prstGeom prst="rect">
            <a:avLst/>
          </a:prstGeom>
          <a:noFill/>
        </p:spPr>
        <p:txBody>
          <a:bodyPr wrap="square" rtlCol="0">
            <a:spAutoFit/>
          </a:bodyPr>
          <a:lstStyle/>
          <a:p>
            <a:r>
              <a:rPr lang="en-SG" sz="1000">
                <a:solidFill>
                  <a:schemeClr val="bg1">
                    <a:lumMod val="50000"/>
                  </a:schemeClr>
                </a:solidFill>
              </a:rPr>
              <a:t>Nasa – Global Climate Change</a:t>
            </a:r>
          </a:p>
        </p:txBody>
      </p:sp>
      <p:sp>
        <p:nvSpPr>
          <p:cNvPr id="4" name="Slide Number Placeholder 3">
            <a:extLst>
              <a:ext uri="{FF2B5EF4-FFF2-40B4-BE49-F238E27FC236}">
                <a16:creationId xmlns:a16="http://schemas.microsoft.com/office/drawing/2014/main" id="{AEE70178-20D4-559F-F17D-5BF53587C22B}"/>
              </a:ext>
            </a:extLst>
          </p:cNvPr>
          <p:cNvSpPr>
            <a:spLocks noGrp="1"/>
          </p:cNvSpPr>
          <p:nvPr>
            <p:ph type="sldNum" sz="quarter" idx="12"/>
          </p:nvPr>
        </p:nvSpPr>
        <p:spPr/>
        <p:txBody>
          <a:bodyPr/>
          <a:lstStyle/>
          <a:p>
            <a:fld id="{8582B893-3323-4683-968C-1196B5965C5B}" type="slidenum">
              <a:rPr lang="en-CA" smtClean="0"/>
              <a:t>4</a:t>
            </a:fld>
            <a:endParaRPr lang="en-CA" dirty="0"/>
          </a:p>
        </p:txBody>
      </p:sp>
      <p:sp>
        <p:nvSpPr>
          <p:cNvPr id="3" name="TextBox 2">
            <a:extLst>
              <a:ext uri="{FF2B5EF4-FFF2-40B4-BE49-F238E27FC236}">
                <a16:creationId xmlns:a16="http://schemas.microsoft.com/office/drawing/2014/main" id="{B0F02061-ECE7-7C80-41C9-EE0ADA2079B8}"/>
              </a:ext>
            </a:extLst>
          </p:cNvPr>
          <p:cNvSpPr txBox="1"/>
          <p:nvPr/>
        </p:nvSpPr>
        <p:spPr>
          <a:xfrm>
            <a:off x="1288728" y="1894414"/>
            <a:ext cx="7968418" cy="748784"/>
          </a:xfrm>
          <a:prstGeom prst="roundRect">
            <a:avLst>
              <a:gd name="adj" fmla="val 37973"/>
            </a:avLst>
          </a:prstGeom>
          <a:solidFill>
            <a:srgbClr val="588937"/>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sz="1600" b="0" i="0" dirty="0">
                <a:solidFill>
                  <a:schemeClr val="bg1"/>
                </a:solidFill>
                <a:effectLst/>
                <a:latin typeface="Calibri" panose="020F0502020204030204" pitchFamily="34" charset="0"/>
              </a:rPr>
              <a:t>There are more than 10 datasets in total and were found and collected from the World Bank, IMF, and OECD which is a subsidiary organization of the World Bank</a:t>
            </a:r>
            <a:endParaRPr lang="en-US" sz="1400" dirty="0">
              <a:solidFill>
                <a:schemeClr val="bg1"/>
              </a:solidFill>
              <a:latin typeface="+mn-lt"/>
            </a:endParaRPr>
          </a:p>
        </p:txBody>
      </p:sp>
      <p:sp>
        <p:nvSpPr>
          <p:cNvPr id="6" name="TextBox 5">
            <a:extLst>
              <a:ext uri="{FF2B5EF4-FFF2-40B4-BE49-F238E27FC236}">
                <a16:creationId xmlns:a16="http://schemas.microsoft.com/office/drawing/2014/main" id="{E5391983-C260-E9F2-617F-5B2773A43F62}"/>
              </a:ext>
            </a:extLst>
          </p:cNvPr>
          <p:cNvSpPr txBox="1"/>
          <p:nvPr/>
        </p:nvSpPr>
        <p:spPr>
          <a:xfrm>
            <a:off x="1288726" y="2919386"/>
            <a:ext cx="7968419" cy="1064062"/>
          </a:xfrm>
          <a:prstGeom prst="roundRect">
            <a:avLst>
              <a:gd name="adj" fmla="val 37973"/>
            </a:avLst>
          </a:prstGeom>
          <a:solidFill>
            <a:srgbClr val="588937"/>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b="0" i="0" dirty="0">
                <a:solidFill>
                  <a:schemeClr val="bg1"/>
                </a:solidFill>
                <a:effectLst/>
                <a:latin typeface="Calibri" panose="020F0502020204030204" pitchFamily="34" charset="0"/>
              </a:rPr>
              <a:t>The 10 datasets altogether have more than 50 columns which we must analyze. It has Mean surface temperature change, Sea level rise, drivers behind GHG and CO2 along with many other related factors</a:t>
            </a:r>
            <a:endParaRPr lang="en-US" sz="1400" dirty="0">
              <a:solidFill>
                <a:schemeClr val="bg1"/>
              </a:solidFill>
              <a:latin typeface="+mn-lt"/>
            </a:endParaRPr>
          </a:p>
        </p:txBody>
      </p:sp>
      <p:sp>
        <p:nvSpPr>
          <p:cNvPr id="7" name="TextBox 6">
            <a:extLst>
              <a:ext uri="{FF2B5EF4-FFF2-40B4-BE49-F238E27FC236}">
                <a16:creationId xmlns:a16="http://schemas.microsoft.com/office/drawing/2014/main" id="{5AB54B08-646C-DADE-9375-C845D2DD8430}"/>
              </a:ext>
            </a:extLst>
          </p:cNvPr>
          <p:cNvSpPr txBox="1"/>
          <p:nvPr/>
        </p:nvSpPr>
        <p:spPr>
          <a:xfrm>
            <a:off x="1288726" y="4357468"/>
            <a:ext cx="7968419" cy="748784"/>
          </a:xfrm>
          <a:prstGeom prst="roundRect">
            <a:avLst>
              <a:gd name="adj" fmla="val 37973"/>
            </a:avLst>
          </a:prstGeom>
          <a:solidFill>
            <a:srgbClr val="588937"/>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US" dirty="0">
                <a:solidFill>
                  <a:schemeClr val="bg1"/>
                </a:solidFill>
                <a:latin typeface="Calibri" panose="020F0502020204030204" pitchFamily="34" charset="0"/>
              </a:rPr>
              <a:t>W</a:t>
            </a:r>
            <a:r>
              <a:rPr lang="en-US" b="0" i="0" dirty="0">
                <a:solidFill>
                  <a:schemeClr val="bg1"/>
                </a:solidFill>
                <a:effectLst/>
                <a:latin typeface="Calibri" panose="020F0502020204030204" pitchFamily="34" charset="0"/>
              </a:rPr>
              <a:t>e are working on Climate change at the world level and comparing it with Canada, hence it includes all the countries</a:t>
            </a:r>
            <a:endParaRPr lang="en-US" sz="1400" dirty="0">
              <a:solidFill>
                <a:schemeClr val="bg1"/>
              </a:solidFill>
              <a:latin typeface="+mn-lt"/>
            </a:endParaRPr>
          </a:p>
        </p:txBody>
      </p:sp>
      <p:sp>
        <p:nvSpPr>
          <p:cNvPr id="8" name="Text Placeholder 2">
            <a:extLst>
              <a:ext uri="{FF2B5EF4-FFF2-40B4-BE49-F238E27FC236}">
                <a16:creationId xmlns:a16="http://schemas.microsoft.com/office/drawing/2014/main" id="{20B5C51D-9951-8B24-31AC-351FBA6F3274}"/>
              </a:ext>
            </a:extLst>
          </p:cNvPr>
          <p:cNvSpPr txBox="1">
            <a:spLocks/>
          </p:cNvSpPr>
          <p:nvPr/>
        </p:nvSpPr>
        <p:spPr>
          <a:xfrm>
            <a:off x="687127" y="1923198"/>
            <a:ext cx="720000" cy="720000"/>
          </a:xfrm>
          <a:prstGeom prst="flowChartConnector">
            <a:avLst/>
          </a:prstGeom>
          <a:solidFill>
            <a:srgbClr val="CBE3BB"/>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sp>
        <p:nvSpPr>
          <p:cNvPr id="10" name="Text Placeholder 2">
            <a:extLst>
              <a:ext uri="{FF2B5EF4-FFF2-40B4-BE49-F238E27FC236}">
                <a16:creationId xmlns:a16="http://schemas.microsoft.com/office/drawing/2014/main" id="{143578A0-FD09-0E53-CB46-C473DDED0CAD}"/>
              </a:ext>
            </a:extLst>
          </p:cNvPr>
          <p:cNvSpPr txBox="1">
            <a:spLocks/>
          </p:cNvSpPr>
          <p:nvPr/>
        </p:nvSpPr>
        <p:spPr>
          <a:xfrm>
            <a:off x="507127" y="3017218"/>
            <a:ext cx="900000" cy="900000"/>
          </a:xfrm>
          <a:prstGeom prst="flowChartConnector">
            <a:avLst/>
          </a:prstGeom>
          <a:solidFill>
            <a:srgbClr val="CBE3BB"/>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sp>
        <p:nvSpPr>
          <p:cNvPr id="11" name="Text Placeholder 2">
            <a:extLst>
              <a:ext uri="{FF2B5EF4-FFF2-40B4-BE49-F238E27FC236}">
                <a16:creationId xmlns:a16="http://schemas.microsoft.com/office/drawing/2014/main" id="{26E7433C-BD50-63EE-104F-8A9A8323C386}"/>
              </a:ext>
            </a:extLst>
          </p:cNvPr>
          <p:cNvSpPr txBox="1">
            <a:spLocks/>
          </p:cNvSpPr>
          <p:nvPr/>
        </p:nvSpPr>
        <p:spPr>
          <a:xfrm>
            <a:off x="648498" y="4373648"/>
            <a:ext cx="720000" cy="720000"/>
          </a:xfrm>
          <a:prstGeom prst="flowChartConnector">
            <a:avLst/>
          </a:prstGeom>
          <a:solidFill>
            <a:srgbClr val="CBE3BB"/>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pic>
        <p:nvPicPr>
          <p:cNvPr id="15" name="Graphic 14" descr="Bar chart with solid fill">
            <a:extLst>
              <a:ext uri="{FF2B5EF4-FFF2-40B4-BE49-F238E27FC236}">
                <a16:creationId xmlns:a16="http://schemas.microsoft.com/office/drawing/2014/main" id="{57D44A01-09EB-EF44-7E19-B4A2153FE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726" y="2008716"/>
            <a:ext cx="504000" cy="504000"/>
          </a:xfrm>
          <a:prstGeom prst="rect">
            <a:avLst/>
          </a:prstGeom>
        </p:spPr>
      </p:pic>
      <p:pic>
        <p:nvPicPr>
          <p:cNvPr id="17" name="Graphic 16" descr="Database outline">
            <a:extLst>
              <a:ext uri="{FF2B5EF4-FFF2-40B4-BE49-F238E27FC236}">
                <a16:creationId xmlns:a16="http://schemas.microsoft.com/office/drawing/2014/main" id="{CAE79394-721F-72BE-D81E-EE921413E3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9258" y="3108269"/>
            <a:ext cx="689468" cy="689468"/>
          </a:xfrm>
          <a:prstGeom prst="rect">
            <a:avLst/>
          </a:prstGeom>
        </p:spPr>
      </p:pic>
      <p:pic>
        <p:nvPicPr>
          <p:cNvPr id="18" name="Graphic 17" descr="Earth globe: Africa and Europe with solid fill">
            <a:extLst>
              <a:ext uri="{FF2B5EF4-FFF2-40B4-BE49-F238E27FC236}">
                <a16:creationId xmlns:a16="http://schemas.microsoft.com/office/drawing/2014/main" id="{77405D38-9A68-B2AD-1C68-EDF09CCBC7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8498" y="4461860"/>
            <a:ext cx="540000" cy="540000"/>
          </a:xfrm>
          <a:prstGeom prst="rect">
            <a:avLst/>
          </a:prstGeom>
        </p:spPr>
      </p:pic>
    </p:spTree>
    <p:extLst>
      <p:ext uri="{BB962C8B-B14F-4D97-AF65-F5344CB8AC3E}">
        <p14:creationId xmlns:p14="http://schemas.microsoft.com/office/powerpoint/2010/main" val="4090356320"/>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0F0"/>
        </a:solidFill>
        <a:effectLst/>
      </p:bgPr>
    </p:bg>
    <p:spTree>
      <p:nvGrpSpPr>
        <p:cNvPr id="1" name=""/>
        <p:cNvGrpSpPr/>
        <p:nvPr/>
      </p:nvGrpSpPr>
      <p:grpSpPr>
        <a:xfrm>
          <a:off x="0" y="0"/>
          <a:ext cx="0" cy="0"/>
          <a:chOff x="0" y="0"/>
          <a:chExt cx="0" cy="0"/>
        </a:xfrm>
      </p:grpSpPr>
      <p:pic>
        <p:nvPicPr>
          <p:cNvPr id="3" name="Untitled design (1)">
            <a:hlinkClick action="ppaction://media" r:id=""/>
            <a:extLst>
              <a:ext uri="{FF2B5EF4-FFF2-40B4-BE49-F238E27FC236}">
                <a16:creationId xmlns:a16="http://schemas.microsoft.com/office/drawing/2014/main" id="{0EA357CE-AFBA-9F1A-178A-CE1D4CF3B879}"/>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b="39" l="24"/>
          <a:stretch/>
        </p:blipFill>
        <p:spPr>
          <a:xfrm>
            <a:off x="2073046" y="1712472"/>
            <a:ext cx="8265084" cy="4638818"/>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9" y="106739"/>
            <a:ext cx="11064551" cy="1001564"/>
          </a:xfrm>
        </p:spPr>
        <p:txBody>
          <a:bodyPr>
            <a:normAutofit fontScale="90000"/>
          </a:bodyPr>
          <a:lstStyle/>
          <a:p>
            <a:r>
              <a:rPr lang="en-IN">
                <a:solidFill>
                  <a:srgbClr val="FF0000"/>
                </a:solidFill>
              </a:rPr>
              <a:t>Climate Action</a:t>
            </a:r>
            <a:r>
              <a:rPr lang="en-IN">
                <a:solidFill>
                  <a:srgbClr val="005696"/>
                </a:solidFill>
              </a:rPr>
              <a:t> – Need of the hour</a:t>
            </a:r>
            <a:endParaRPr lang="en-IN">
              <a:solidFill>
                <a:srgbClr val="EB2D37"/>
              </a:solidFill>
            </a:endParaRPr>
          </a:p>
        </p:txBody>
      </p:sp>
      <p:sp>
        <p:nvSpPr>
          <p:cNvPr id="9" name="TextBox 8">
            <a:extLst>
              <a:ext uri="{FF2B5EF4-FFF2-40B4-BE49-F238E27FC236}">
                <a16:creationId xmlns:a16="http://schemas.microsoft.com/office/drawing/2014/main" id="{225C1003-9BAE-6171-F533-071C5F852D85}"/>
              </a:ext>
            </a:extLst>
          </p:cNvPr>
          <p:cNvSpPr txBox="1"/>
          <p:nvPr/>
        </p:nvSpPr>
        <p:spPr>
          <a:xfrm>
            <a:off x="0" y="6606652"/>
            <a:ext cx="848309" cy="246221"/>
          </a:xfrm>
          <a:prstGeom prst="rect">
            <a:avLst/>
          </a:prstGeom>
          <a:noFill/>
        </p:spPr>
        <p:txBody>
          <a:bodyPr rtlCol="0" wrap="none">
            <a:spAutoFit/>
          </a:bodyPr>
          <a:lstStyle/>
          <a:p>
            <a:pPr algn="l" defTabSz="914400" eaLnBrk="1" fontAlgn="auto" hangingPunct="1" indent="0" latinLnBrk="0" lvl="0" marL="0" marR="0" rtl="0">
              <a:lnSpc>
                <a:spcPct val="100000"/>
              </a:lnSpc>
              <a:spcBef>
                <a:spcPts val="0"/>
              </a:spcBef>
              <a:spcAft>
                <a:spcPts val="0"/>
              </a:spcAft>
              <a:buClrTx/>
              <a:buSzTx/>
              <a:buFontTx/>
              <a:buNone/>
              <a:tabLst/>
              <a:defRPr/>
            </a:pPr>
            <a:r>
              <a:rPr b="0" baseline="0" cap="none" i="0" kern="1200" kumimoji="0" lang="en-SG" noProof="0" normalizeH="0" spc="0" strike="noStrike" sz="1000" u="none">
                <a:ln>
                  <a:noFill/>
                </a:ln>
                <a:solidFill>
                  <a:schemeClr val="bg1">
                    <a:lumMod val="50000"/>
                  </a:schemeClr>
                </a:solidFill>
                <a:effectLst/>
                <a:uLnTx/>
                <a:uFillTx/>
                <a:latin panose="020F0502020204030204" typeface="Calibri"/>
                <a:ea typeface="+mn-ea"/>
                <a:cs typeface="+mn-cs"/>
              </a:rPr>
              <a:t>Data Source:</a:t>
            </a:r>
          </a:p>
        </p:txBody>
      </p:sp>
      <p:sp>
        <p:nvSpPr>
          <p:cNvPr id="5" name="TextBox 4">
            <a:extLst>
              <a:ext uri="{FF2B5EF4-FFF2-40B4-BE49-F238E27FC236}">
                <a16:creationId xmlns:a16="http://schemas.microsoft.com/office/drawing/2014/main" id="{1B4AABBB-983F-5890-D094-6A2885DC558C}"/>
              </a:ext>
            </a:extLst>
          </p:cNvPr>
          <p:cNvSpPr txBox="1"/>
          <p:nvPr/>
        </p:nvSpPr>
        <p:spPr>
          <a:xfrm>
            <a:off x="687127" y="6606652"/>
            <a:ext cx="3609578" cy="246221"/>
          </a:xfrm>
          <a:prstGeom prst="rect">
            <a:avLst/>
          </a:prstGeom>
          <a:noFill/>
        </p:spPr>
        <p:txBody>
          <a:bodyPr rtlCol="0" wrap="square">
            <a:spAutoFit/>
          </a:bodyPr>
          <a:lstStyle/>
          <a:p>
            <a:r>
              <a:rPr lang="en-SG" sz="1000">
                <a:solidFill>
                  <a:schemeClr val="bg1">
                    <a:lumMod val="50000"/>
                  </a:schemeClr>
                </a:solidFill>
              </a:rPr>
              <a:t>Nasa – Global Climate Change</a:t>
            </a:r>
          </a:p>
        </p:txBody>
      </p:sp>
      <p:grpSp>
        <p:nvGrpSpPr>
          <p:cNvPr id="45" name="Group 44">
            <a:extLst>
              <a:ext uri="{FF2B5EF4-FFF2-40B4-BE49-F238E27FC236}">
                <a16:creationId xmlns:a16="http://schemas.microsoft.com/office/drawing/2014/main" id="{C6CB5AFB-AF1C-45A7-8DD5-1AABD438A575}"/>
              </a:ext>
            </a:extLst>
          </p:cNvPr>
          <p:cNvGrpSpPr/>
          <p:nvPr/>
        </p:nvGrpSpPr>
        <p:grpSpPr>
          <a:xfrm>
            <a:off x="133879" y="4031881"/>
            <a:ext cx="3526097" cy="1227271"/>
            <a:chOff x="190496" y="4138269"/>
            <a:chExt cx="3526097" cy="1227271"/>
          </a:xfrm>
        </p:grpSpPr>
        <p:grpSp>
          <p:nvGrpSpPr>
            <p:cNvPr id="23" name="Group 22">
              <a:extLst>
                <a:ext uri="{FF2B5EF4-FFF2-40B4-BE49-F238E27FC236}">
                  <a16:creationId xmlns:a16="http://schemas.microsoft.com/office/drawing/2014/main" id="{0A09B635-6BE0-A6BA-38A5-66942046EACF}"/>
                </a:ext>
              </a:extLst>
            </p:cNvPr>
            <p:cNvGrpSpPr/>
            <p:nvPr/>
          </p:nvGrpSpPr>
          <p:grpSpPr>
            <a:xfrm>
              <a:off x="190496" y="4780764"/>
              <a:ext cx="3526097" cy="584776"/>
              <a:chOff x="88562" y="4853139"/>
              <a:chExt cx="3526097" cy="584776"/>
            </a:xfrm>
          </p:grpSpPr>
          <p:sp>
            <p:nvSpPr>
              <p:cNvPr id="15" name="Rectangle: Single Corner Snipped 14">
                <a:extLst>
                  <a:ext uri="{FF2B5EF4-FFF2-40B4-BE49-F238E27FC236}">
                    <a16:creationId xmlns:a16="http://schemas.microsoft.com/office/drawing/2014/main" id="{7AADAA9D-3C11-BD55-F960-89065D5615BB}"/>
                  </a:ext>
                </a:extLst>
              </p:cNvPr>
              <p:cNvSpPr/>
              <p:nvPr/>
            </p:nvSpPr>
            <p:spPr>
              <a:xfrm>
                <a:off x="687126" y="4853140"/>
                <a:ext cx="2927533" cy="584775"/>
              </a:xfrm>
              <a:prstGeom prst="snip1Rect">
                <a:avLst/>
              </a:prstGeom>
              <a:solidFill>
                <a:schemeClr val="bg1">
                  <a:lumMod val="85000"/>
                </a:schemeClr>
              </a:solidFill>
              <a:ln>
                <a:solidFill>
                  <a:schemeClr val="bg1">
                    <a:lumMod val="8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b="1" lang="en-US" sz="1600">
                    <a:solidFill>
                      <a:srgbClr val="C00000"/>
                    </a:solidFill>
                  </a:rPr>
                  <a:t>Canada, among top 5 countries with highest temperature rise</a:t>
                </a:r>
                <a:endParaRPr b="1" lang="en-SG" sz="1600">
                  <a:solidFill>
                    <a:srgbClr val="C00000"/>
                  </a:solidFill>
                </a:endParaRPr>
              </a:p>
            </p:txBody>
          </p:sp>
          <p:sp>
            <p:nvSpPr>
              <p:cNvPr id="22" name="Rectangle 21">
                <a:extLst>
                  <a:ext uri="{FF2B5EF4-FFF2-40B4-BE49-F238E27FC236}">
                    <a16:creationId xmlns:a16="http://schemas.microsoft.com/office/drawing/2014/main" id="{AF676DDE-8231-C0F1-0174-6E98E67AD3B6}"/>
                  </a:ext>
                </a:extLst>
              </p:cNvPr>
              <p:cNvSpPr/>
              <p:nvPr/>
            </p:nvSpPr>
            <p:spPr>
              <a:xfrm>
                <a:off x="88562" y="4853139"/>
                <a:ext cx="575456" cy="584775"/>
              </a:xfrm>
              <a:prstGeom prst="rect">
                <a:avLst/>
              </a:prstGeom>
              <a:solidFill>
                <a:schemeClr val="bg1">
                  <a:lumMod val="95000"/>
                </a:schemeClr>
              </a:solidFill>
              <a:ln>
                <a:solidFill>
                  <a:schemeClr val="bg1">
                    <a:lumMod val="85000"/>
                  </a:schemeClr>
                </a:solid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SG"/>
              </a:p>
            </p:txBody>
          </p:sp>
          <p:pic>
            <p:nvPicPr>
              <p:cNvPr id="13" name="Picture 12">
                <a:extLst>
                  <a:ext uri="{FF2B5EF4-FFF2-40B4-BE49-F238E27FC236}">
                    <a16:creationId xmlns:a16="http://schemas.microsoft.com/office/drawing/2014/main" id="{C06A00AC-ECE4-E221-9E0E-35E90B3094B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tretch>
                <a:fillRect/>
              </a:stretch>
            </p:blipFill>
            <p:spPr>
              <a:xfrm>
                <a:off x="88562" y="4929526"/>
                <a:ext cx="507613" cy="432000"/>
              </a:xfrm>
              <a:prstGeom prst="rect">
                <a:avLst/>
              </a:prstGeom>
              <a:effectLst>
                <a:outerShdw algn="tl" blurRad="50800" dir="2700000" dist="38100" rotWithShape="0">
                  <a:prstClr val="black">
                    <a:alpha val="40000"/>
                  </a:prstClr>
                </a:outerShdw>
              </a:effectLst>
            </p:spPr>
          </p:pic>
        </p:grpSp>
        <p:sp>
          <p:nvSpPr>
            <p:cNvPr descr="Line arrow: Counter-clockwise curve outline" id="36" name="Graphic 34">
              <a:extLst>
                <a:ext uri="{FF2B5EF4-FFF2-40B4-BE49-F238E27FC236}">
                  <a16:creationId xmlns:a16="http://schemas.microsoft.com/office/drawing/2014/main" id="{526628B8-E2D0-7A8A-5389-916193AF4D16}"/>
                </a:ext>
              </a:extLst>
            </p:cNvPr>
            <p:cNvSpPr/>
            <p:nvPr/>
          </p:nvSpPr>
          <p:spPr>
            <a:xfrm rot="14285421">
              <a:off x="2311214" y="3721960"/>
              <a:ext cx="339057" cy="1171675"/>
            </a:xfrm>
            <a:custGeom>
              <a:avLst/>
              <a:gdLst>
                <a:gd fmla="*/ 258487 w 335726" name="connsiteX0"/>
                <a:gd fmla="*/ 14136 h 1200978" name="connsiteY0"/>
                <a:gd fmla="*/ 247352 w 335726" name="connsiteX1"/>
                <a:gd fmla="*/ 0 h 1200978" name="connsiteY1"/>
                <a:gd fmla="*/ 11135 w 335726" name="connsiteX2"/>
                <a:gd fmla="*/ 0 h 1200978" name="connsiteY2"/>
                <a:gd fmla="*/ 0 w 335726" name="connsiteX3"/>
                <a:gd fmla="*/ 14136 h 1200978" name="connsiteY3"/>
                <a:gd fmla="*/ 0 w 335726" name="connsiteX4"/>
                <a:gd fmla="*/ 314020 h 1200978" name="connsiteY4"/>
                <a:gd fmla="*/ 11135 w 335726" name="connsiteX5"/>
                <a:gd fmla="*/ 328157 h 1200978" name="connsiteY5"/>
                <a:gd fmla="*/ 22271 w 335726" name="connsiteX6"/>
                <a:gd fmla="*/ 314020 h 1200978" name="connsiteY6"/>
                <a:gd fmla="*/ 22271 w 335726" name="connsiteX7"/>
                <a:gd fmla="*/ 51964 h 1200978" name="connsiteY7"/>
                <a:gd fmla="*/ 22382 w 335726" name="connsiteX8"/>
                <a:gd fmla="*/ 51823 h 1200978" name="connsiteY8"/>
                <a:gd fmla="*/ 22449 w 335726" name="connsiteX9"/>
                <a:gd fmla="*/ 51851 h 1200978" name="connsiteY9"/>
                <a:gd fmla="*/ 313419 w 335726" name="connsiteX10"/>
                <a:gd fmla="*/ 763338 h 1200978" name="connsiteY10"/>
                <a:gd fmla="*/ 247463 w 335726" name="connsiteX11"/>
                <a:gd fmla="*/ 1181414 h 1200978" name="connsiteY11"/>
                <a:gd fmla="*/ 253465 w 335726" name="connsiteX12"/>
                <a:gd fmla="*/ 1199890 h 1200978" name="connsiteY12"/>
                <a:gd fmla="*/ 257741 w 335726" name="connsiteX13"/>
                <a:gd fmla="*/ 1200979 h 1200978" name="connsiteY13"/>
                <a:gd fmla="*/ 268019 w 335726" name="connsiteX14"/>
                <a:gd fmla="*/ 1192271 h 1200978" name="connsiteY14"/>
                <a:gd fmla="*/ 335690 w 335726" name="connsiteX15"/>
                <a:gd fmla="*/ 763592 h 1200978" name="connsiteY15"/>
                <a:gd fmla="*/ 35032 w 335726" name="connsiteX16"/>
                <a:gd fmla="*/ 28513 h 1200978" name="connsiteY16"/>
                <a:gd fmla="*/ 35009 w 335726" name="connsiteX17"/>
                <a:gd fmla="*/ 28315 h 1200978" name="connsiteY17"/>
                <a:gd fmla="*/ 35088 w 335726" name="connsiteX18"/>
                <a:gd fmla="*/ 28258 h 1200978" name="connsiteY18"/>
                <a:gd fmla="*/ 247352 w 335726" name="connsiteX19"/>
                <a:gd fmla="*/ 28258 h 1200978" name="connsiteY19"/>
                <a:gd fmla="*/ 258487 w 335726" name="connsiteX20"/>
                <a:gd fmla="*/ 14136 h 1200978" name="connsiteY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b="b" l="l" r="r" t="t"/>
              <a:pathLst>
                <a:path h="1200978" w="335726">
                  <a:moveTo>
                    <a:pt x="258487" y="14136"/>
                  </a:moveTo>
                  <a:cubicBezTo>
                    <a:pt x="258487" y="6329"/>
                    <a:pt x="253502" y="0"/>
                    <a:pt x="247352" y="0"/>
                  </a:cubicBezTo>
                  <a:lnTo>
                    <a:pt x="11135" y="0"/>
                  </a:lnTo>
                  <a:cubicBezTo>
                    <a:pt x="4985" y="0"/>
                    <a:pt x="0" y="6329"/>
                    <a:pt x="0" y="14136"/>
                  </a:cubicBezTo>
                  <a:lnTo>
                    <a:pt x="0" y="314020"/>
                  </a:lnTo>
                  <a:cubicBezTo>
                    <a:pt x="0" y="321828"/>
                    <a:pt x="4985" y="328157"/>
                    <a:pt x="11135" y="328157"/>
                  </a:cubicBezTo>
                  <a:cubicBezTo>
                    <a:pt x="17286" y="328157"/>
                    <a:pt x="22271" y="321828"/>
                    <a:pt x="22271" y="314020"/>
                  </a:cubicBezTo>
                  <a:lnTo>
                    <a:pt x="22271" y="51964"/>
                  </a:lnTo>
                  <a:cubicBezTo>
                    <a:pt x="22271" y="51886"/>
                    <a:pt x="22321" y="51823"/>
                    <a:pt x="22382" y="51823"/>
                  </a:cubicBezTo>
                  <a:cubicBezTo>
                    <a:pt x="22407" y="51823"/>
                    <a:pt x="22430" y="51833"/>
                    <a:pt x="22449" y="51851"/>
                  </a:cubicBezTo>
                  <a:cubicBezTo>
                    <a:pt x="265492" y="270735"/>
                    <a:pt x="314978" y="559198"/>
                    <a:pt x="313419" y="763338"/>
                  </a:cubicBezTo>
                  <a:cubicBezTo>
                    <a:pt x="313044" y="906814"/>
                    <a:pt x="290641" y="1048820"/>
                    <a:pt x="247463" y="1181414"/>
                  </a:cubicBezTo>
                  <a:cubicBezTo>
                    <a:pt x="245104" y="1188621"/>
                    <a:pt x="247791" y="1196891"/>
                    <a:pt x="253465" y="1199890"/>
                  </a:cubicBezTo>
                  <a:cubicBezTo>
                    <a:pt x="254818" y="1200614"/>
                    <a:pt x="256273" y="1200983"/>
                    <a:pt x="257741" y="1200979"/>
                  </a:cubicBezTo>
                  <a:cubicBezTo>
                    <a:pt x="262238" y="1200977"/>
                    <a:pt x="266292" y="1197542"/>
                    <a:pt x="268019" y="1192271"/>
                  </a:cubicBezTo>
                  <a:cubicBezTo>
                    <a:pt x="312307" y="1056319"/>
                    <a:pt x="335292" y="910710"/>
                    <a:pt x="335690" y="763592"/>
                  </a:cubicBezTo>
                  <a:cubicBezTo>
                    <a:pt x="337304" y="552610"/>
                    <a:pt x="286192" y="254493"/>
                    <a:pt x="35032" y="28513"/>
                  </a:cubicBezTo>
                  <a:cubicBezTo>
                    <a:pt x="34983" y="28466"/>
                    <a:pt x="34972" y="28378"/>
                    <a:pt x="35009" y="28315"/>
                  </a:cubicBezTo>
                  <a:cubicBezTo>
                    <a:pt x="35028" y="28283"/>
                    <a:pt x="35057" y="28262"/>
                    <a:pt x="35088" y="28258"/>
                  </a:cubicBezTo>
                  <a:lnTo>
                    <a:pt x="247352" y="28258"/>
                  </a:lnTo>
                  <a:cubicBezTo>
                    <a:pt x="253498" y="28258"/>
                    <a:pt x="258481" y="21938"/>
                    <a:pt x="258487" y="14136"/>
                  </a:cubicBezTo>
                  <a:close/>
                </a:path>
              </a:pathLst>
            </a:custGeom>
            <a:solidFill>
              <a:srgbClr val="C00000"/>
            </a:solidFill>
            <a:ln cap="flat" w="11113">
              <a:noFill/>
              <a:prstDash val="solid"/>
              <a:miter/>
            </a:ln>
          </p:spPr>
          <p:txBody>
            <a:bodyPr anchor="ctr" rtlCol="0"/>
            <a:lstStyle/>
            <a:p>
              <a:endParaRPr lang="en-SG"/>
            </a:p>
          </p:txBody>
        </p:sp>
      </p:grpSp>
      <p:grpSp>
        <p:nvGrpSpPr>
          <p:cNvPr id="21" name="Group 20">
            <a:extLst>
              <a:ext uri="{FF2B5EF4-FFF2-40B4-BE49-F238E27FC236}">
                <a16:creationId xmlns:a16="http://schemas.microsoft.com/office/drawing/2014/main" id="{A4FE8D32-5971-5D69-D3BB-BEA5EFFDC18D}"/>
              </a:ext>
            </a:extLst>
          </p:cNvPr>
          <p:cNvGrpSpPr/>
          <p:nvPr/>
        </p:nvGrpSpPr>
        <p:grpSpPr>
          <a:xfrm>
            <a:off x="8573729" y="2014177"/>
            <a:ext cx="3462155" cy="584775"/>
            <a:chOff x="8632723" y="1602117"/>
            <a:chExt cx="3303638" cy="584775"/>
          </a:xfrm>
        </p:grpSpPr>
        <p:sp>
          <p:nvSpPr>
            <p:cNvPr id="7" name="Rectangle: Single Corner Snipped 6">
              <a:extLst>
                <a:ext uri="{FF2B5EF4-FFF2-40B4-BE49-F238E27FC236}">
                  <a16:creationId xmlns:a16="http://schemas.microsoft.com/office/drawing/2014/main" id="{333A9DC3-C479-059B-2CE9-24034498B91D}"/>
                </a:ext>
              </a:extLst>
            </p:cNvPr>
            <p:cNvSpPr/>
            <p:nvPr/>
          </p:nvSpPr>
          <p:spPr>
            <a:xfrm>
              <a:off x="9208179" y="1602117"/>
              <a:ext cx="2728182" cy="584775"/>
            </a:xfrm>
            <a:prstGeom prst="snip1Rect">
              <a:avLst/>
            </a:prstGeom>
            <a:solidFill>
              <a:schemeClr val="bg1">
                <a:lumMod val="85000"/>
              </a:schemeClr>
            </a:solidFill>
            <a:ln>
              <a:solidFill>
                <a:schemeClr val="bg1">
                  <a:lumMod val="85000"/>
                </a:schemeClr>
              </a:solid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b="1" lang="en-US" sz="1600">
                  <a:solidFill>
                    <a:srgbClr val="C00000"/>
                  </a:solidFill>
                </a:rPr>
                <a:t>Avg. Surface Temperature rose by 1.5°C since last 5 years</a:t>
              </a:r>
              <a:endParaRPr b="1" lang="en-SG" sz="1600">
                <a:solidFill>
                  <a:srgbClr val="C00000"/>
                </a:solidFill>
              </a:endParaRPr>
            </a:p>
          </p:txBody>
        </p:sp>
        <p:sp>
          <p:nvSpPr>
            <p:cNvPr id="20" name="Rectangle 19">
              <a:extLst>
                <a:ext uri="{FF2B5EF4-FFF2-40B4-BE49-F238E27FC236}">
                  <a16:creationId xmlns:a16="http://schemas.microsoft.com/office/drawing/2014/main" id="{7AB3CEB3-4796-22F2-8BFE-073F1384E6E9}"/>
                </a:ext>
              </a:extLst>
            </p:cNvPr>
            <p:cNvSpPr/>
            <p:nvPr/>
          </p:nvSpPr>
          <p:spPr>
            <a:xfrm>
              <a:off x="8632723" y="1602117"/>
              <a:ext cx="575456" cy="584775"/>
            </a:xfrm>
            <a:prstGeom prst="rect">
              <a:avLst/>
            </a:prstGeom>
            <a:solidFill>
              <a:schemeClr val="bg1">
                <a:lumMod val="95000"/>
              </a:schemeClr>
            </a:solidFill>
            <a:ln>
              <a:solidFill>
                <a:schemeClr val="bg1">
                  <a:lumMod val="85000"/>
                </a:schemeClr>
              </a:solid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SG"/>
            </a:p>
          </p:txBody>
        </p:sp>
        <p:pic>
          <p:nvPicPr>
            <p:cNvPr descr="Climate Temperature PNG Clipart Background | PNG Play" id="6" name="Picture 8">
              <a:extLst>
                <a:ext uri="{FF2B5EF4-FFF2-40B4-BE49-F238E27FC236}">
                  <a16:creationId xmlns:a16="http://schemas.microsoft.com/office/drawing/2014/main" id="{FA6684FC-C28B-9408-F007-5DDA65222A3A}"/>
                </a:ext>
              </a:extLst>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808857" y="1620157"/>
              <a:ext cx="387032" cy="499545"/>
            </a:xfrm>
            <a:prstGeom prst="rect">
              <a:avLst/>
            </a:prstGeom>
            <a:noFill/>
            <a:effectLst>
              <a:outerShdw algn="tl" blurRad="50800" dir="2700000" dist="38100"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0B64EC79-9139-8203-7458-577A2CA38029}"/>
              </a:ext>
            </a:extLst>
          </p:cNvPr>
          <p:cNvGrpSpPr/>
          <p:nvPr/>
        </p:nvGrpSpPr>
        <p:grpSpPr>
          <a:xfrm>
            <a:off x="468000" y="1044000"/>
            <a:ext cx="4764531" cy="586794"/>
            <a:chOff x="505559" y="1153864"/>
            <a:chExt cx="4764531" cy="586794"/>
          </a:xfrm>
          <a:effectLst/>
        </p:grpSpPr>
        <p:sp>
          <p:nvSpPr>
            <p:cNvPr id="47" name="TextBox 46">
              <a:extLst>
                <a:ext uri="{FF2B5EF4-FFF2-40B4-BE49-F238E27FC236}">
                  <a16:creationId xmlns:a16="http://schemas.microsoft.com/office/drawing/2014/main" id="{C703BA35-3203-E947-449B-A012E5C83F91}"/>
                </a:ext>
              </a:extLst>
            </p:cNvPr>
            <p:cNvSpPr txBox="1"/>
            <p:nvPr/>
          </p:nvSpPr>
          <p:spPr>
            <a:xfrm>
              <a:off x="505559" y="1155883"/>
              <a:ext cx="2837409" cy="584775"/>
            </a:xfrm>
            <a:prstGeom prst="rect">
              <a:avLst/>
            </a:prstGeom>
            <a:solidFill>
              <a:srgbClr val="005696"/>
            </a:solidFill>
            <a:effectLst/>
          </p:spPr>
          <p:txBody>
            <a:bodyPr wrap="square">
              <a:spAutoFit/>
            </a:bodyPr>
            <a:lstStyle/>
            <a:p>
              <a:r>
                <a:rPr b="1" lang="en-IN" sz="3200">
                  <a:solidFill>
                    <a:schemeClr val="bg1"/>
                  </a:solidFill>
                </a:rPr>
                <a:t>Mother Earth is </a:t>
              </a:r>
            </a:p>
          </p:txBody>
        </p:sp>
        <p:sp>
          <p:nvSpPr>
            <p:cNvPr id="48" name="TextBox 47">
              <a:extLst>
                <a:ext uri="{FF2B5EF4-FFF2-40B4-BE49-F238E27FC236}">
                  <a16:creationId xmlns:a16="http://schemas.microsoft.com/office/drawing/2014/main" id="{E38E92E2-C20B-BB5A-FECF-5A9EA3548746}"/>
                </a:ext>
              </a:extLst>
            </p:cNvPr>
            <p:cNvSpPr txBox="1"/>
            <p:nvPr/>
          </p:nvSpPr>
          <p:spPr>
            <a:xfrm>
              <a:off x="3342968" y="1153864"/>
              <a:ext cx="1927122" cy="584775"/>
            </a:xfrm>
            <a:prstGeom prst="rect">
              <a:avLst/>
            </a:prstGeom>
            <a:solidFill>
              <a:srgbClr val="FF0000"/>
            </a:solidFill>
            <a:effectLst/>
          </p:spPr>
          <p:txBody>
            <a:bodyPr wrap="square">
              <a:spAutoFit/>
            </a:bodyPr>
            <a:lstStyle/>
            <a:p>
              <a:r>
                <a:rPr b="1" lang="en-IN" sz="3200">
                  <a:solidFill>
                    <a:schemeClr val="bg1"/>
                  </a:solidFill>
                </a:rPr>
                <a:t>BURNING</a:t>
              </a:r>
            </a:p>
          </p:txBody>
        </p:sp>
      </p:grpSp>
      <p:grpSp>
        <p:nvGrpSpPr>
          <p:cNvPr id="27" name="Group 26">
            <a:extLst>
              <a:ext uri="{FF2B5EF4-FFF2-40B4-BE49-F238E27FC236}">
                <a16:creationId xmlns:a16="http://schemas.microsoft.com/office/drawing/2014/main" id="{EFEFB085-474A-53E4-EC8A-8A7D976E8CA7}"/>
              </a:ext>
            </a:extLst>
          </p:cNvPr>
          <p:cNvGrpSpPr/>
          <p:nvPr/>
        </p:nvGrpSpPr>
        <p:grpSpPr>
          <a:xfrm>
            <a:off x="6711787" y="6143564"/>
            <a:ext cx="5324097" cy="607697"/>
            <a:chOff x="7094045" y="6156897"/>
            <a:chExt cx="5000833" cy="607697"/>
          </a:xfrm>
        </p:grpSpPr>
        <p:sp>
          <p:nvSpPr>
            <p:cNvPr id="11" name="Text Placeholder 2">
              <a:extLst>
                <a:ext uri="{FF2B5EF4-FFF2-40B4-BE49-F238E27FC236}">
                  <a16:creationId xmlns:a16="http://schemas.microsoft.com/office/drawing/2014/main" id="{EB7A9352-1D38-AA2A-4AE0-EAA97139B655}"/>
                </a:ext>
              </a:extLst>
            </p:cNvPr>
            <p:cNvSpPr txBox="1">
              <a:spLocks/>
            </p:cNvSpPr>
            <p:nvPr/>
          </p:nvSpPr>
          <p:spPr>
            <a:xfrm>
              <a:off x="7677807" y="6156897"/>
              <a:ext cx="4417071" cy="607697"/>
            </a:xfrm>
            <a:prstGeom prst="rect">
              <a:avLst/>
            </a:prstGeom>
            <a:solidFill>
              <a:srgbClr val="FFC000"/>
            </a:solidFill>
            <a:effectLst>
              <a:outerShdw algn="tl" blurRad="50800" dir="2700000" dist="38100" rotWithShape="0">
                <a:prstClr val="black">
                  <a:alpha val="40000"/>
                </a:prstClr>
              </a:outerShdw>
            </a:effectLst>
          </p:spPr>
          <p:txBody>
            <a:bodyP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gn="ctr">
                <a:lnSpc>
                  <a:spcPct val="120000"/>
                </a:lnSpc>
              </a:pPr>
              <a:r>
                <a:rPr b="1" i="0" lang="en-IN" sz="1600">
                  <a:solidFill>
                    <a:schemeClr val="tx1">
                      <a:lumMod val="85000"/>
                      <a:lumOff val="15000"/>
                    </a:schemeClr>
                  </a:solidFill>
                  <a:effectLst/>
                  <a:latin typeface="+mn-lt"/>
                </a:rPr>
                <a:t>The last five years have been the warmest across the entirety of recorded human history worldwide</a:t>
              </a:r>
            </a:p>
          </p:txBody>
        </p:sp>
        <p:sp>
          <p:nvSpPr>
            <p:cNvPr id="26" name="Rectangle 25">
              <a:extLst>
                <a:ext uri="{FF2B5EF4-FFF2-40B4-BE49-F238E27FC236}">
                  <a16:creationId xmlns:a16="http://schemas.microsoft.com/office/drawing/2014/main" id="{F1C87A7A-80AA-45C2-F512-2B44AAFED911}"/>
                </a:ext>
              </a:extLst>
            </p:cNvPr>
            <p:cNvSpPr/>
            <p:nvPr/>
          </p:nvSpPr>
          <p:spPr>
            <a:xfrm>
              <a:off x="7094045" y="6156897"/>
              <a:ext cx="575456" cy="584775"/>
            </a:xfrm>
            <a:prstGeom prst="rect">
              <a:avLst/>
            </a:prstGeom>
            <a:solidFill>
              <a:srgbClr val="FFECAF"/>
            </a:solidFill>
            <a:ln>
              <a:solidFill>
                <a:schemeClr val="bg1">
                  <a:lumMod val="85000"/>
                </a:schemeClr>
              </a:solid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SG"/>
            </a:p>
          </p:txBody>
        </p:sp>
        <p:pic>
          <p:nvPicPr>
            <p:cNvPr descr="Sun with solid fill" id="25" name="Graphic 24">
              <a:extLst>
                <a:ext uri="{FF2B5EF4-FFF2-40B4-BE49-F238E27FC236}">
                  <a16:creationId xmlns:a16="http://schemas.microsoft.com/office/drawing/2014/main" id="{7BC32F73-9BD0-A8E8-072D-FFAF215D16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43376" y="6210887"/>
              <a:ext cx="476793" cy="476793"/>
            </a:xfrm>
            <a:prstGeom prst="rect">
              <a:avLst/>
            </a:prstGeom>
            <a:effectLst>
              <a:glow rad="63500">
                <a:schemeClr val="accent2">
                  <a:lumMod val="20000"/>
                  <a:lumOff val="80000"/>
                  <a:alpha val="40000"/>
                </a:schemeClr>
              </a:glow>
              <a:outerShdw algn="tl" blurRad="50800" dir="2700000" dist="38100" rotWithShape="0">
                <a:prstClr val="black">
                  <a:alpha val="40000"/>
                </a:prstClr>
              </a:outerShdw>
            </a:effectLst>
          </p:spPr>
        </p:pic>
      </p:grpSp>
      <p:sp>
        <p:nvSpPr>
          <p:cNvPr id="4" name="Slide Number Placeholder 3">
            <a:extLst>
              <a:ext uri="{FF2B5EF4-FFF2-40B4-BE49-F238E27FC236}">
                <a16:creationId xmlns:a16="http://schemas.microsoft.com/office/drawing/2014/main" id="{AEE70178-20D4-559F-F17D-5BF53587C22B}"/>
              </a:ext>
            </a:extLst>
          </p:cNvPr>
          <p:cNvSpPr>
            <a:spLocks noGrp="1"/>
          </p:cNvSpPr>
          <p:nvPr>
            <p:ph idx="12" sz="quarter" type="sldNum"/>
          </p:nvPr>
        </p:nvSpPr>
        <p:spPr/>
        <p:txBody>
          <a:bodyPr/>
          <a:lstStyle/>
          <a:p>
            <a:fld id="{8582B893-3323-4683-968C-1196B5965C5B}" type="slidenum">
              <a:rPr lang="en-CA" smtClean="0"/>
              <a:t>5</a:t>
            </a:fld>
            <a:endParaRPr dirty="0" lang="en-CA"/>
          </a:p>
        </p:txBody>
      </p:sp>
    </p:spTree>
    <p:extLst>
      <p:ext uri="{BB962C8B-B14F-4D97-AF65-F5344CB8AC3E}">
        <p14:creationId xmlns:p14="http://schemas.microsoft.com/office/powerpoint/2010/main" val="3073983627"/>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afterEffect" presetClass="mediacall" presetID="1" presetSubtype="0">
                                  <p:stCondLst>
                                    <p:cond delay="0"/>
                                  </p:stCondLst>
                                  <p:childTnLst>
                                    <p:cmd cmd="playFrom(0.0)" type="call">
                                      <p:cBhvr>
                                        <p:cTn dur="5881" fill="hold" id="6"/>
                                        <p:tgtEl>
                                          <p:spTgt spid="3"/>
                                        </p:tgtEl>
                                      </p:cBhvr>
                                    </p:cmd>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2" presetSubtype="4">
                                  <p:stCondLst>
                                    <p:cond delay="0"/>
                                  </p:stCondLst>
                                  <p:childTnLst>
                                    <p:set>
                                      <p:cBhvr>
                                        <p:cTn dur="1" fill="hold" id="10">
                                          <p:stCondLst>
                                            <p:cond delay="0"/>
                                          </p:stCondLst>
                                        </p:cTn>
                                        <p:tgtEl>
                                          <p:spTgt spid="21"/>
                                        </p:tgtEl>
                                        <p:attrNameLst>
                                          <p:attrName>style.visibility</p:attrName>
                                        </p:attrNameLst>
                                      </p:cBhvr>
                                      <p:to>
                                        <p:strVal val="visible"/>
                                      </p:to>
                                    </p:set>
                                    <p:anim calcmode="lin" valueType="num">
                                      <p:cBhvr additive="base">
                                        <p:cTn dur="900" fill="hold" id="11"/>
                                        <p:tgtEl>
                                          <p:spTgt spid="21"/>
                                        </p:tgtEl>
                                        <p:attrNameLst>
                                          <p:attrName>ppt_x</p:attrName>
                                        </p:attrNameLst>
                                      </p:cBhvr>
                                      <p:tavLst>
                                        <p:tav tm="0">
                                          <p:val>
                                            <p:strVal val="#ppt_x"/>
                                          </p:val>
                                        </p:tav>
                                        <p:tav tm="100000">
                                          <p:val>
                                            <p:strVal val="#ppt_x"/>
                                          </p:val>
                                        </p:tav>
                                      </p:tavLst>
                                    </p:anim>
                                    <p:anim calcmode="lin" valueType="num">
                                      <p:cBhvr additive="base">
                                        <p:cTn dur="900" fill="hold" id="12"/>
                                        <p:tgtEl>
                                          <p:spTgt spid="21"/>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42" presetSubtype="0">
                                  <p:stCondLst>
                                    <p:cond delay="0"/>
                                  </p:stCondLst>
                                  <p:childTnLst>
                                    <p:set>
                                      <p:cBhvr>
                                        <p:cTn dur="1" fill="hold" id="16">
                                          <p:stCondLst>
                                            <p:cond delay="0"/>
                                          </p:stCondLst>
                                        </p:cTn>
                                        <p:tgtEl>
                                          <p:spTgt spid="45"/>
                                        </p:tgtEl>
                                        <p:attrNameLst>
                                          <p:attrName>style.visibility</p:attrName>
                                        </p:attrNameLst>
                                      </p:cBhvr>
                                      <p:to>
                                        <p:strVal val="visible"/>
                                      </p:to>
                                    </p:set>
                                    <p:animEffect filter="fade" transition="in">
                                      <p:cBhvr>
                                        <p:cTn dur="1000" id="17"/>
                                        <p:tgtEl>
                                          <p:spTgt spid="45"/>
                                        </p:tgtEl>
                                      </p:cBhvr>
                                    </p:animEffect>
                                    <p:anim calcmode="lin" valueType="num">
                                      <p:cBhvr>
                                        <p:cTn dur="1000" fill="hold" id="18"/>
                                        <p:tgtEl>
                                          <p:spTgt spid="45"/>
                                        </p:tgtEl>
                                        <p:attrNameLst>
                                          <p:attrName>ppt_x</p:attrName>
                                        </p:attrNameLst>
                                      </p:cBhvr>
                                      <p:tavLst>
                                        <p:tav tm="0">
                                          <p:val>
                                            <p:strVal val="#ppt_x"/>
                                          </p:val>
                                        </p:tav>
                                        <p:tav tm="100000">
                                          <p:val>
                                            <p:strVal val="#ppt_x"/>
                                          </p:val>
                                        </p:tav>
                                      </p:tavLst>
                                    </p:anim>
                                    <p:anim calcmode="lin" valueType="num">
                                      <p:cBhvr>
                                        <p:cTn dur="1000" fill="hold" id="19"/>
                                        <p:tgtEl>
                                          <p:spTgt spid="45"/>
                                        </p:tgtEl>
                                        <p:attrNameLst>
                                          <p:attrName>ppt_y</p:attrName>
                                        </p:attrNameLst>
                                      </p:cBhvr>
                                      <p:tavLst>
                                        <p:tav tm="0">
                                          <p:val>
                                            <p:strVal val="#ppt_y+.1"/>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2" presetSubtype="4">
                                  <p:stCondLst>
                                    <p:cond delay="0"/>
                                  </p:stCondLst>
                                  <p:childTnLst>
                                    <p:set>
                                      <p:cBhvr>
                                        <p:cTn dur="1" fill="hold" id="23">
                                          <p:stCondLst>
                                            <p:cond delay="0"/>
                                          </p:stCondLst>
                                        </p:cTn>
                                        <p:tgtEl>
                                          <p:spTgt spid="27"/>
                                        </p:tgtEl>
                                        <p:attrNameLst>
                                          <p:attrName>style.visibility</p:attrName>
                                        </p:attrNameLst>
                                      </p:cBhvr>
                                      <p:to>
                                        <p:strVal val="visible"/>
                                      </p:to>
                                    </p:set>
                                    <p:anim calcmode="lin" valueType="num">
                                      <p:cBhvr additive="base">
                                        <p:cTn dur="500" fill="hold" id="24"/>
                                        <p:tgtEl>
                                          <p:spTgt spid="27"/>
                                        </p:tgtEl>
                                        <p:attrNameLst>
                                          <p:attrName>ppt_x</p:attrName>
                                        </p:attrNameLst>
                                      </p:cBhvr>
                                      <p:tavLst>
                                        <p:tav tm="0">
                                          <p:val>
                                            <p:strVal val="#ppt_x"/>
                                          </p:val>
                                        </p:tav>
                                        <p:tav tm="100000">
                                          <p:val>
                                            <p:strVal val="#ppt_x"/>
                                          </p:val>
                                        </p:tav>
                                      </p:tavLst>
                                    </p:anim>
                                    <p:anim calcmode="lin" valueType="num">
                                      <p:cBhvr additive="base">
                                        <p:cTn dur="500" fill="hold" id="25"/>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video>
              <p:cMediaNode vol="80000">
                <p:cTn display="0" fill="hold" id="26">
                  <p:stCondLst>
                    <p:cond delay="indefinite"/>
                  </p:stCondLst>
                </p:cTn>
                <p:tgtEl>
                  <p:spTgt spid="3"/>
                </p:tgtEl>
              </p:cMediaNode>
            </p:video>
          </p:childTnLst>
        </p:cTn>
      </p:par>
    </p:tnLst>
  </p:timing>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0F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FE005A4-59CA-F326-8F41-5C6EDF3900CA}"/>
              </a:ext>
            </a:extLst>
          </p:cNvPr>
          <p:cNvSpPr/>
          <p:nvPr/>
        </p:nvSpPr>
        <p:spPr>
          <a:xfrm>
            <a:off x="5899355" y="1044000"/>
            <a:ext cx="6206738" cy="5706000"/>
          </a:xfrm>
          <a:prstGeom prst="rect">
            <a:avLst/>
          </a:prstGeom>
          <a:solidFill>
            <a:srgbClr val="E7E6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IN"/>
          </a:p>
        </p:txBody>
      </p:sp>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9" y="108000"/>
            <a:ext cx="11064551" cy="1001564"/>
          </a:xfrm>
        </p:spPr>
        <p:txBody>
          <a:bodyPr>
            <a:normAutofit fontScale="90000"/>
          </a:bodyPr>
          <a:lstStyle/>
          <a:p>
            <a:r>
              <a:rPr lang="en-IN">
                <a:solidFill>
                  <a:srgbClr val="FF0000"/>
                </a:solidFill>
              </a:rPr>
              <a:t>Climate Action</a:t>
            </a:r>
            <a:r>
              <a:rPr lang="en-IN">
                <a:solidFill>
                  <a:srgbClr val="005696"/>
                </a:solidFill>
              </a:rPr>
              <a:t> </a:t>
            </a:r>
            <a:r>
              <a:rPr b="1" lang="en-IN">
                <a:solidFill>
                  <a:srgbClr val="005696"/>
                </a:solidFill>
              </a:rPr>
              <a:t>–</a:t>
            </a:r>
            <a:r>
              <a:rPr lang="en-IN">
                <a:solidFill>
                  <a:srgbClr val="005696"/>
                </a:solidFill>
              </a:rPr>
              <a:t> Need of the hour</a:t>
            </a:r>
            <a:endParaRPr lang="en-IN">
              <a:solidFill>
                <a:srgbClr val="EB2D37"/>
              </a:solidFill>
            </a:endParaRPr>
          </a:p>
        </p:txBody>
      </p:sp>
      <p:sp>
        <p:nvSpPr>
          <p:cNvPr id="9" name="TextBox 8">
            <a:extLst>
              <a:ext uri="{FF2B5EF4-FFF2-40B4-BE49-F238E27FC236}">
                <a16:creationId xmlns:a16="http://schemas.microsoft.com/office/drawing/2014/main" id="{225C1003-9BAE-6171-F533-071C5F852D85}"/>
              </a:ext>
            </a:extLst>
          </p:cNvPr>
          <p:cNvSpPr txBox="1"/>
          <p:nvPr/>
        </p:nvSpPr>
        <p:spPr>
          <a:xfrm>
            <a:off x="0" y="6578960"/>
            <a:ext cx="3768980" cy="246221"/>
          </a:xfrm>
          <a:prstGeom prst="rect">
            <a:avLst/>
          </a:prstGeom>
          <a:noFill/>
        </p:spPr>
        <p:txBody>
          <a:bodyPr rtlCol="0" wrap="square">
            <a:spAutoFit/>
          </a:bodyPr>
          <a:lstStyle>
            <a:defPPr>
              <a:defRPr lang="en-US"/>
            </a:defPPr>
            <a:lvl1pPr>
              <a:defRPr sz="1000">
                <a:solidFill>
                  <a:schemeClr val="bg1">
                    <a:lumMod val="50000"/>
                  </a:schemeClr>
                </a:solidFill>
              </a:defRPr>
            </a:lvl1pPr>
          </a:lstStyle>
          <a:p>
            <a:r>
              <a:rPr lang="en-SG"/>
              <a:t>Data Source: IMF, NASA &amp; EPA(US Environmental Protection Agency)</a:t>
            </a:r>
          </a:p>
        </p:txBody>
      </p:sp>
      <p:graphicFrame>
        <p:nvGraphicFramePr>
          <p:cNvPr id="3" name="Chart 2">
            <a:extLst>
              <a:ext uri="{FF2B5EF4-FFF2-40B4-BE49-F238E27FC236}">
                <a16:creationId xmlns:a16="http://schemas.microsoft.com/office/drawing/2014/main" id="{B993015E-7E38-D33D-8522-DBA8619A2C07}"/>
              </a:ext>
            </a:extLst>
          </p:cNvPr>
          <p:cNvGraphicFramePr/>
          <p:nvPr>
            <p:extLst>
              <p:ext uri="{D42A27DB-BD31-4B8C-83A1-F6EECF244321}">
                <p14:modId xmlns:p14="http://schemas.microsoft.com/office/powerpoint/2010/main" val="2280355271"/>
              </p:ext>
            </p:extLst>
          </p:nvPr>
        </p:nvGraphicFramePr>
        <p:xfrm>
          <a:off x="6066504" y="3762814"/>
          <a:ext cx="5990428" cy="26641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512EFC9-62BE-EF0C-3CD7-FF4C14DEB7BC}"/>
              </a:ext>
            </a:extLst>
          </p:cNvPr>
          <p:cNvGraphicFramePr/>
          <p:nvPr/>
        </p:nvGraphicFramePr>
        <p:xfrm>
          <a:off x="135068" y="3625198"/>
          <a:ext cx="5469319" cy="2874139"/>
        </p:xfrm>
        <a:graphic>
          <a:graphicData uri="http://schemas.openxmlformats.org/drawingml/2006/chart">
            <c:chart xmlns:c="http://schemas.openxmlformats.org/drawingml/2006/chart" xmlns:r="http://schemas.openxmlformats.org/officeDocument/2006/relationships" r:id="rId3"/>
          </a:graphicData>
        </a:graphic>
      </p:graphicFrame>
      <p:sp>
        <p:nvSpPr>
          <p:cNvPr id="12" name="Isosceles Triangle 11">
            <a:extLst>
              <a:ext uri="{FF2B5EF4-FFF2-40B4-BE49-F238E27FC236}">
                <a16:creationId xmlns:a16="http://schemas.microsoft.com/office/drawing/2014/main" id="{7C194D61-121B-225A-DFD9-3516FFA4C3A0}"/>
              </a:ext>
            </a:extLst>
          </p:cNvPr>
          <p:cNvSpPr/>
          <p:nvPr/>
        </p:nvSpPr>
        <p:spPr>
          <a:xfrm>
            <a:off x="664343" y="2395066"/>
            <a:ext cx="294623" cy="248202"/>
          </a:xfrm>
          <a:prstGeom prst="triangle">
            <a:avLst/>
          </a:prstGeom>
          <a:solidFill>
            <a:srgbClr val="EB2D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IN"/>
          </a:p>
        </p:txBody>
      </p:sp>
      <p:sp>
        <p:nvSpPr>
          <p:cNvPr id="15" name="Isosceles Triangle 14">
            <a:extLst>
              <a:ext uri="{FF2B5EF4-FFF2-40B4-BE49-F238E27FC236}">
                <a16:creationId xmlns:a16="http://schemas.microsoft.com/office/drawing/2014/main" id="{21951F85-A4DD-DDD7-7305-9982994D1D17}"/>
              </a:ext>
            </a:extLst>
          </p:cNvPr>
          <p:cNvSpPr/>
          <p:nvPr/>
        </p:nvSpPr>
        <p:spPr>
          <a:xfrm>
            <a:off x="10114699" y="2370115"/>
            <a:ext cx="294623" cy="248202"/>
          </a:xfrm>
          <a:prstGeom prst="triangle">
            <a:avLst/>
          </a:prstGeom>
          <a:solidFill>
            <a:srgbClr val="EB2D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IN"/>
          </a:p>
        </p:txBody>
      </p:sp>
      <p:grpSp>
        <p:nvGrpSpPr>
          <p:cNvPr id="24" name="Group 23">
            <a:extLst>
              <a:ext uri="{FF2B5EF4-FFF2-40B4-BE49-F238E27FC236}">
                <a16:creationId xmlns:a16="http://schemas.microsoft.com/office/drawing/2014/main" id="{D4058F7F-EB95-4DE2-0136-B4D8D13B67AC}"/>
              </a:ext>
            </a:extLst>
          </p:cNvPr>
          <p:cNvGrpSpPr/>
          <p:nvPr/>
        </p:nvGrpSpPr>
        <p:grpSpPr>
          <a:xfrm>
            <a:off x="468000" y="1044000"/>
            <a:ext cx="5047267" cy="590415"/>
            <a:chOff x="289250" y="1102663"/>
            <a:chExt cx="5047267" cy="590415"/>
          </a:xfrm>
          <a:effectLst/>
        </p:grpSpPr>
        <p:sp>
          <p:nvSpPr>
            <p:cNvPr id="4" name="TextBox 3">
              <a:extLst>
                <a:ext uri="{FF2B5EF4-FFF2-40B4-BE49-F238E27FC236}">
                  <a16:creationId xmlns:a16="http://schemas.microsoft.com/office/drawing/2014/main" id="{7D53660C-2DDD-D35E-70E9-334C8813760C}"/>
                </a:ext>
              </a:extLst>
            </p:cNvPr>
            <p:cNvSpPr txBox="1"/>
            <p:nvPr/>
          </p:nvSpPr>
          <p:spPr>
            <a:xfrm>
              <a:off x="289250" y="1108303"/>
              <a:ext cx="1421564" cy="584775"/>
            </a:xfrm>
            <a:prstGeom prst="rect">
              <a:avLst/>
            </a:prstGeom>
            <a:solidFill>
              <a:srgbClr val="005696"/>
            </a:solidFill>
          </p:spPr>
          <p:txBody>
            <a:bodyPr wrap="square">
              <a:spAutoFit/>
            </a:bodyPr>
            <a:lstStyle/>
            <a:p>
              <a:r>
                <a:rPr b="1" lang="en-IN" sz="3200">
                  <a:solidFill>
                    <a:schemeClr val="bg1"/>
                  </a:solidFill>
                </a:rPr>
                <a:t>Oceans</a:t>
              </a:r>
            </a:p>
          </p:txBody>
        </p:sp>
        <p:sp>
          <p:nvSpPr>
            <p:cNvPr id="22" name="TextBox 21">
              <a:extLst>
                <a:ext uri="{FF2B5EF4-FFF2-40B4-BE49-F238E27FC236}">
                  <a16:creationId xmlns:a16="http://schemas.microsoft.com/office/drawing/2014/main" id="{0D968AF7-7D39-5928-8AF4-6C6F7EBD4DEA}"/>
                </a:ext>
              </a:extLst>
            </p:cNvPr>
            <p:cNvSpPr txBox="1"/>
            <p:nvPr/>
          </p:nvSpPr>
          <p:spPr>
            <a:xfrm>
              <a:off x="1712800" y="1102663"/>
              <a:ext cx="3623717" cy="584775"/>
            </a:xfrm>
            <a:prstGeom prst="rect">
              <a:avLst/>
            </a:prstGeom>
            <a:solidFill>
              <a:srgbClr val="FF0000"/>
            </a:solidFill>
          </p:spPr>
          <p:txBody>
            <a:bodyPr wrap="square">
              <a:spAutoFit/>
            </a:bodyPr>
            <a:lstStyle/>
            <a:p>
              <a:r>
                <a:rPr b="1" lang="en-IN" sz="3200">
                  <a:solidFill>
                    <a:schemeClr val="bg1"/>
                  </a:solidFill>
                </a:rPr>
                <a:t>are bearing the heat</a:t>
              </a:r>
            </a:p>
          </p:txBody>
        </p:sp>
      </p:grpSp>
      <p:grpSp>
        <p:nvGrpSpPr>
          <p:cNvPr id="27" name="Group 26">
            <a:extLst>
              <a:ext uri="{FF2B5EF4-FFF2-40B4-BE49-F238E27FC236}">
                <a16:creationId xmlns:a16="http://schemas.microsoft.com/office/drawing/2014/main" id="{EFA8CA90-0918-0D66-2824-E74BE82B654D}"/>
              </a:ext>
            </a:extLst>
          </p:cNvPr>
          <p:cNvGrpSpPr/>
          <p:nvPr/>
        </p:nvGrpSpPr>
        <p:grpSpPr>
          <a:xfrm>
            <a:off x="312042" y="2015561"/>
            <a:ext cx="2160000" cy="1316699"/>
            <a:chOff x="312042" y="2015561"/>
            <a:chExt cx="2160000" cy="1316699"/>
          </a:xfrm>
          <a:effectLst>
            <a:outerShdw algn="tl" blurRad="50800" dir="2700000" dist="38100" rotWithShape="0">
              <a:prstClr val="black">
                <a:alpha val="40000"/>
              </a:prstClr>
            </a:outerShdw>
          </a:effectLst>
        </p:grpSpPr>
        <p:grpSp>
          <p:nvGrpSpPr>
            <p:cNvPr id="28" name="Group 27">
              <a:extLst>
                <a:ext uri="{FF2B5EF4-FFF2-40B4-BE49-F238E27FC236}">
                  <a16:creationId xmlns:a16="http://schemas.microsoft.com/office/drawing/2014/main" id="{D1E25165-ADA5-93DF-EC59-868673144712}"/>
                </a:ext>
              </a:extLst>
            </p:cNvPr>
            <p:cNvGrpSpPr/>
            <p:nvPr/>
          </p:nvGrpSpPr>
          <p:grpSpPr>
            <a:xfrm>
              <a:off x="312042" y="2015561"/>
              <a:ext cx="2160000" cy="1316699"/>
              <a:chOff x="340536" y="1825343"/>
              <a:chExt cx="2160000" cy="1316699"/>
            </a:xfrm>
          </p:grpSpPr>
          <p:sp>
            <p:nvSpPr>
              <p:cNvPr id="10" name="TextBox 9">
                <a:extLst>
                  <a:ext uri="{FF2B5EF4-FFF2-40B4-BE49-F238E27FC236}">
                    <a16:creationId xmlns:a16="http://schemas.microsoft.com/office/drawing/2014/main" id="{C4FB8AA8-AA9E-5DAA-E139-29FDA146746A}"/>
                  </a:ext>
                </a:extLst>
              </p:cNvPr>
              <p:cNvSpPr txBox="1"/>
              <p:nvPr/>
            </p:nvSpPr>
            <p:spPr>
              <a:xfrm>
                <a:off x="340536" y="2472077"/>
                <a:ext cx="2160000" cy="669965"/>
              </a:xfrm>
              <a:prstGeom prst="roundRect">
                <a:avLst>
                  <a:gd fmla="val 37973" name="adj"/>
                </a:avLst>
              </a:prstGeom>
              <a:solidFill>
                <a:schemeClr val="accent5"/>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a:r>
                  <a:rPr b="1" i="0" lang="en-US" sz="1400">
                    <a:solidFill>
                      <a:schemeClr val="tx1"/>
                    </a:solidFill>
                    <a:effectLst/>
                    <a:latin typeface="+mn-lt"/>
                    <a:cs charset="0" panose="020B0604020202020204" pitchFamily="34" typeface="Arial"/>
                  </a:rPr>
                  <a:t>ZJ </a:t>
                </a:r>
                <a:r>
                  <a:rPr i="0" lang="en-US" sz="1400">
                    <a:solidFill>
                      <a:schemeClr val="tx1"/>
                    </a:solidFill>
                    <a:effectLst/>
                    <a:latin typeface="+mn-lt"/>
                    <a:cs charset="0" panose="020B0604020202020204" pitchFamily="34" typeface="Arial"/>
                  </a:rPr>
                  <a:t>Change in </a:t>
                </a:r>
                <a:r>
                  <a:rPr b="1" i="0" lang="en-US" sz="1400">
                    <a:solidFill>
                      <a:schemeClr val="tx1"/>
                    </a:solidFill>
                    <a:effectLst/>
                    <a:latin typeface="+mn-lt"/>
                    <a:cs charset="0" panose="020B0604020202020204" pitchFamily="34" typeface="Arial"/>
                  </a:rPr>
                  <a:t>ocean heat </a:t>
                </a:r>
                <a:r>
                  <a:rPr i="0" lang="en-US" sz="1400">
                    <a:solidFill>
                      <a:schemeClr val="tx1"/>
                    </a:solidFill>
                    <a:effectLst/>
                    <a:latin typeface="+mn-lt"/>
                    <a:cs charset="0" panose="020B0604020202020204" pitchFamily="34" typeface="Arial"/>
                  </a:rPr>
                  <a:t>from</a:t>
                </a:r>
                <a:r>
                  <a:rPr b="1" i="0" lang="en-US" sz="1400">
                    <a:solidFill>
                      <a:schemeClr val="tx1"/>
                    </a:solidFill>
                    <a:effectLst/>
                    <a:latin typeface="+mn-lt"/>
                    <a:cs charset="0" panose="020B0604020202020204" pitchFamily="34" typeface="Arial"/>
                  </a:rPr>
                  <a:t> 1992 to 2020</a:t>
                </a:r>
                <a:endParaRPr b="1" lang="en-IN" sz="1400">
                  <a:solidFill>
                    <a:schemeClr val="tx1"/>
                  </a:solidFill>
                  <a:latin typeface="+mn-lt"/>
                  <a:cs charset="0" panose="020B0604020202020204" pitchFamily="34" typeface="Arial"/>
                </a:endParaRPr>
              </a:p>
            </p:txBody>
          </p:sp>
          <p:sp>
            <p:nvSpPr>
              <p:cNvPr id="11" name="Text Placeholder 2">
                <a:extLst>
                  <a:ext uri="{FF2B5EF4-FFF2-40B4-BE49-F238E27FC236}">
                    <a16:creationId xmlns:a16="http://schemas.microsoft.com/office/drawing/2014/main" id="{6E19FEA1-CD7A-369C-8FE4-1D04E2121139}"/>
                  </a:ext>
                </a:extLst>
              </p:cNvPr>
              <p:cNvSpPr txBox="1">
                <a:spLocks/>
              </p:cNvSpPr>
              <p:nvPr/>
            </p:nvSpPr>
            <p:spPr>
              <a:xfrm>
                <a:off x="1034408" y="1825343"/>
                <a:ext cx="774000" cy="774000"/>
              </a:xfrm>
              <a:prstGeom prst="flowChartConnector">
                <a:avLst/>
              </a:prstGeom>
              <a:solidFill>
                <a:schemeClr val="accent5">
                  <a:lumMod val="20000"/>
                  <a:lumOff val="80000"/>
                </a:schemeClr>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sp>
          <p:nvSpPr>
            <p:cNvPr id="26" name="Text Placeholder 2">
              <a:extLst>
                <a:ext uri="{FF2B5EF4-FFF2-40B4-BE49-F238E27FC236}">
                  <a16:creationId xmlns:a16="http://schemas.microsoft.com/office/drawing/2014/main" id="{F04AF5E5-CDB3-ACD6-607E-295A022FF00E}"/>
                </a:ext>
              </a:extLst>
            </p:cNvPr>
            <p:cNvSpPr txBox="1">
              <a:spLocks/>
            </p:cNvSpPr>
            <p:nvPr/>
          </p:nvSpPr>
          <p:spPr>
            <a:xfrm>
              <a:off x="1036966" y="2179071"/>
              <a:ext cx="751349" cy="489814"/>
            </a:xfrm>
            <a:prstGeom prst="rect">
              <a:avLst/>
            </a:prstGeom>
            <a:noFill/>
          </p:spPr>
          <p:txBody>
            <a:bodyPr bIns="45720" lIns="91440" rIns="91440" rtlCol="0" tIns="45720" vert="horz">
              <a:normAutofit fontScale="92500" lnSpcReduction="20000"/>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lang="en-IN">
                  <a:solidFill>
                    <a:srgbClr val="005696"/>
                  </a:solidFill>
                  <a:latin charset="0" pitchFamily="2" typeface="DM Serif Display"/>
                </a:rPr>
                <a:t>200</a:t>
              </a:r>
            </a:p>
          </p:txBody>
        </p:sp>
      </p:grpSp>
      <p:sp>
        <p:nvSpPr>
          <p:cNvPr id="21" name="Arrow: Down 20">
            <a:extLst>
              <a:ext uri="{FF2B5EF4-FFF2-40B4-BE49-F238E27FC236}">
                <a16:creationId xmlns:a16="http://schemas.microsoft.com/office/drawing/2014/main" id="{12BBDA54-17B1-0B18-35D9-3D91FD4B7256}"/>
              </a:ext>
            </a:extLst>
          </p:cNvPr>
          <p:cNvSpPr/>
          <p:nvPr/>
        </p:nvSpPr>
        <p:spPr>
          <a:xfrm>
            <a:off x="2914598" y="2161349"/>
            <a:ext cx="356933" cy="482552"/>
          </a:xfrm>
          <a:prstGeom prst="downArrow">
            <a:avLst/>
          </a:prstGeom>
          <a:solidFill>
            <a:srgbClr val="EB2D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IN"/>
          </a:p>
        </p:txBody>
      </p:sp>
      <p:grpSp>
        <p:nvGrpSpPr>
          <p:cNvPr id="45" name="Group 44">
            <a:extLst>
              <a:ext uri="{FF2B5EF4-FFF2-40B4-BE49-F238E27FC236}">
                <a16:creationId xmlns:a16="http://schemas.microsoft.com/office/drawing/2014/main" id="{DC7460EA-6E29-3F38-BF00-F130E0945DA9}"/>
              </a:ext>
            </a:extLst>
          </p:cNvPr>
          <p:cNvGrpSpPr/>
          <p:nvPr/>
        </p:nvGrpSpPr>
        <p:grpSpPr>
          <a:xfrm>
            <a:off x="2437391" y="1683787"/>
            <a:ext cx="2601870" cy="1643962"/>
            <a:chOff x="2437391" y="1683787"/>
            <a:chExt cx="2601870" cy="1643962"/>
          </a:xfrm>
          <a:effectLst>
            <a:outerShdw algn="tl" blurRad="50800" dir="2700000" dist="38100" rotWithShape="0">
              <a:prstClr val="black">
                <a:alpha val="40000"/>
              </a:prstClr>
            </a:outerShdw>
          </a:effectLst>
        </p:grpSpPr>
        <p:sp>
          <p:nvSpPr>
            <p:cNvPr id="7" name="TextBox 6">
              <a:extLst>
                <a:ext uri="{FF2B5EF4-FFF2-40B4-BE49-F238E27FC236}">
                  <a16:creationId xmlns:a16="http://schemas.microsoft.com/office/drawing/2014/main" id="{8BAA2204-CC9F-DFF6-F9E5-0038DFFE38F0}"/>
                </a:ext>
              </a:extLst>
            </p:cNvPr>
            <p:cNvSpPr txBox="1"/>
            <p:nvPr/>
          </p:nvSpPr>
          <p:spPr>
            <a:xfrm>
              <a:off x="2437391" y="1683787"/>
              <a:ext cx="2601870" cy="396000"/>
            </a:xfrm>
            <a:prstGeom prst="roundRect">
              <a:avLst>
                <a:gd fmla="val 43337" name="adj"/>
              </a:avLst>
            </a:prstGeom>
            <a:solidFill>
              <a:schemeClr val="bg1">
                <a:lumMod val="85000"/>
              </a:schemeClr>
            </a:solidFill>
          </p:spPr>
          <p:txBody>
            <a:bodyPr anchor="b" rtlCol="0" wrap="square">
              <a:spAutoFit/>
            </a:bodyPr>
            <a:lstStyle/>
            <a:p>
              <a:pPr algn="ctr"/>
              <a:r>
                <a:rPr b="1" lang="en-IN">
                  <a:solidFill>
                    <a:srgbClr val="005696"/>
                  </a:solidFill>
                </a:rPr>
                <a:t>Greenland Ice is melting</a:t>
              </a:r>
            </a:p>
          </p:txBody>
        </p:sp>
        <p:grpSp>
          <p:nvGrpSpPr>
            <p:cNvPr id="29" name="Group 28">
              <a:extLst>
                <a:ext uri="{FF2B5EF4-FFF2-40B4-BE49-F238E27FC236}">
                  <a16:creationId xmlns:a16="http://schemas.microsoft.com/office/drawing/2014/main" id="{EDF50053-B970-FC14-E703-BF1A0ED9E805}"/>
                </a:ext>
              </a:extLst>
            </p:cNvPr>
            <p:cNvGrpSpPr/>
            <p:nvPr/>
          </p:nvGrpSpPr>
          <p:grpSpPr>
            <a:xfrm>
              <a:off x="2668333" y="2012017"/>
              <a:ext cx="2160000" cy="1315732"/>
              <a:chOff x="364573" y="1825343"/>
              <a:chExt cx="2160000" cy="1315732"/>
            </a:xfrm>
          </p:grpSpPr>
          <p:sp>
            <p:nvSpPr>
              <p:cNvPr id="30" name="TextBox 29">
                <a:extLst>
                  <a:ext uri="{FF2B5EF4-FFF2-40B4-BE49-F238E27FC236}">
                    <a16:creationId xmlns:a16="http://schemas.microsoft.com/office/drawing/2014/main" id="{04465C8C-D77D-EF7E-082A-43C75A972E9B}"/>
                  </a:ext>
                </a:extLst>
              </p:cNvPr>
              <p:cNvSpPr txBox="1"/>
              <p:nvPr/>
            </p:nvSpPr>
            <p:spPr>
              <a:xfrm>
                <a:off x="364573" y="2471110"/>
                <a:ext cx="2160000" cy="669965"/>
              </a:xfrm>
              <a:prstGeom prst="roundRect">
                <a:avLst>
                  <a:gd fmla="val 37973" name="adj"/>
                </a:avLst>
              </a:prstGeom>
              <a:solidFill>
                <a:schemeClr val="accent5"/>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a:r>
                  <a:rPr lang="en-US" sz="1400">
                    <a:solidFill>
                      <a:schemeClr val="tx1"/>
                    </a:solidFill>
                    <a:latin typeface="+mn-lt"/>
                    <a:cs charset="0" panose="020B0604020202020204" pitchFamily="34" typeface="Arial"/>
                  </a:rPr>
                  <a:t>billion metric tons per year since 2015</a:t>
                </a:r>
                <a:endParaRPr lang="en-IN" sz="1400">
                  <a:solidFill>
                    <a:schemeClr val="tx1"/>
                  </a:solidFill>
                  <a:latin typeface="+mn-lt"/>
                  <a:cs charset="0" panose="020B0604020202020204" pitchFamily="34" typeface="Arial"/>
                </a:endParaRPr>
              </a:p>
            </p:txBody>
          </p:sp>
          <p:sp>
            <p:nvSpPr>
              <p:cNvPr id="31" name="Text Placeholder 2">
                <a:extLst>
                  <a:ext uri="{FF2B5EF4-FFF2-40B4-BE49-F238E27FC236}">
                    <a16:creationId xmlns:a16="http://schemas.microsoft.com/office/drawing/2014/main" id="{0E125AA3-C26D-4232-D277-90473BD4D037}"/>
                  </a:ext>
                </a:extLst>
              </p:cNvPr>
              <p:cNvSpPr txBox="1">
                <a:spLocks/>
              </p:cNvSpPr>
              <p:nvPr/>
            </p:nvSpPr>
            <p:spPr>
              <a:xfrm>
                <a:off x="1034408" y="1825343"/>
                <a:ext cx="774000" cy="774000"/>
              </a:xfrm>
              <a:prstGeom prst="flowChartConnector">
                <a:avLst/>
              </a:prstGeom>
              <a:solidFill>
                <a:schemeClr val="accent5">
                  <a:lumMod val="20000"/>
                  <a:lumOff val="80000"/>
                </a:schemeClr>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sp>
          <p:nvSpPr>
            <p:cNvPr id="19" name="Text Placeholder 2">
              <a:extLst>
                <a:ext uri="{FF2B5EF4-FFF2-40B4-BE49-F238E27FC236}">
                  <a16:creationId xmlns:a16="http://schemas.microsoft.com/office/drawing/2014/main" id="{35995511-3272-CFE5-87E7-58DF0E4C4686}"/>
                </a:ext>
              </a:extLst>
            </p:cNvPr>
            <p:cNvSpPr txBox="1">
              <a:spLocks/>
            </p:cNvSpPr>
            <p:nvPr/>
          </p:nvSpPr>
          <p:spPr>
            <a:xfrm>
              <a:off x="3338383" y="2083331"/>
              <a:ext cx="824219" cy="504103"/>
            </a:xfrm>
            <a:prstGeom prst="rect">
              <a:avLst/>
            </a:prstGeom>
            <a:noFill/>
          </p:spPr>
          <p:txBody>
            <a:bodyPr bIns="45720" lIns="91440" rIns="91440" rtlCol="0" tIns="45720" vert="horz">
              <a:noAutofit/>
            </a:bodyPr>
            <a:lstStyle>
              <a:lvl1pPr indent="0">
                <a:lnSpc>
                  <a:spcPct val="120000"/>
                </a:lnSpc>
                <a:spcBef>
                  <a:spcPts val="1000"/>
                </a:spcBef>
                <a:buFont charset="0" panose="020B0604020202020204" pitchFamily="34" typeface="Arial"/>
                <a:buNone/>
                <a:defRPr b="1" i="0" sz="3600">
                  <a:solidFill>
                    <a:srgbClr val="FF0000"/>
                  </a:solidFill>
                  <a:effectLst/>
                  <a:latin charset="0" panose="020B0604020202020204" pitchFamily="34" typeface="Arial"/>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r>
                <a:rPr lang="en-IN" sz="2800">
                  <a:solidFill>
                    <a:srgbClr val="005696"/>
                  </a:solidFill>
                  <a:latin charset="0" pitchFamily="2" typeface="DM Serif Display"/>
                </a:rPr>
                <a:t>263</a:t>
              </a:r>
            </a:p>
          </p:txBody>
        </p:sp>
      </p:grpSp>
      <p:sp>
        <p:nvSpPr>
          <p:cNvPr id="20" name="Arrow: Down 19">
            <a:extLst>
              <a:ext uri="{FF2B5EF4-FFF2-40B4-BE49-F238E27FC236}">
                <a16:creationId xmlns:a16="http://schemas.microsoft.com/office/drawing/2014/main" id="{8C89CDEB-CB93-CEA5-6589-D3BFEE86ABA4}"/>
              </a:ext>
            </a:extLst>
          </p:cNvPr>
          <p:cNvSpPr/>
          <p:nvPr/>
        </p:nvSpPr>
        <p:spPr>
          <a:xfrm>
            <a:off x="7052004" y="2127716"/>
            <a:ext cx="354562" cy="504104"/>
          </a:xfrm>
          <a:prstGeom prst="downArrow">
            <a:avLst/>
          </a:prstGeom>
          <a:solidFill>
            <a:srgbClr val="EB2D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IN"/>
          </a:p>
        </p:txBody>
      </p:sp>
      <p:grpSp>
        <p:nvGrpSpPr>
          <p:cNvPr id="44" name="Group 43">
            <a:extLst>
              <a:ext uri="{FF2B5EF4-FFF2-40B4-BE49-F238E27FC236}">
                <a16:creationId xmlns:a16="http://schemas.microsoft.com/office/drawing/2014/main" id="{9EFCF850-884C-9F8A-F4B7-2ADBB3D0D4ED}"/>
              </a:ext>
            </a:extLst>
          </p:cNvPr>
          <p:cNvGrpSpPr/>
          <p:nvPr/>
        </p:nvGrpSpPr>
        <p:grpSpPr>
          <a:xfrm>
            <a:off x="9743843" y="1950860"/>
            <a:ext cx="2160000" cy="1356436"/>
            <a:chOff x="9743843" y="1950860"/>
            <a:chExt cx="2160000" cy="1356436"/>
          </a:xfrm>
          <a:effectLst>
            <a:outerShdw algn="tl" blurRad="50800" dir="2700000" dist="38100" rotWithShape="0">
              <a:prstClr val="black">
                <a:alpha val="40000"/>
              </a:prstClr>
            </a:outerShdw>
          </a:effectLst>
        </p:grpSpPr>
        <p:grpSp>
          <p:nvGrpSpPr>
            <p:cNvPr id="39" name="Group 38">
              <a:extLst>
                <a:ext uri="{FF2B5EF4-FFF2-40B4-BE49-F238E27FC236}">
                  <a16:creationId xmlns:a16="http://schemas.microsoft.com/office/drawing/2014/main" id="{E271D10B-DDC5-2F7A-C051-A6FA42D39AB9}"/>
                </a:ext>
              </a:extLst>
            </p:cNvPr>
            <p:cNvGrpSpPr/>
            <p:nvPr/>
          </p:nvGrpSpPr>
          <p:grpSpPr>
            <a:xfrm>
              <a:off x="9743843" y="1950860"/>
              <a:ext cx="2160000" cy="1356436"/>
              <a:chOff x="340536" y="1724313"/>
              <a:chExt cx="2160000" cy="1356436"/>
            </a:xfrm>
          </p:grpSpPr>
          <p:sp>
            <p:nvSpPr>
              <p:cNvPr id="40" name="TextBox 39">
                <a:extLst>
                  <a:ext uri="{FF2B5EF4-FFF2-40B4-BE49-F238E27FC236}">
                    <a16:creationId xmlns:a16="http://schemas.microsoft.com/office/drawing/2014/main" id="{317D7C44-008D-0599-270A-883D65F6B5E4}"/>
                  </a:ext>
                </a:extLst>
              </p:cNvPr>
              <p:cNvSpPr txBox="1"/>
              <p:nvPr/>
            </p:nvSpPr>
            <p:spPr>
              <a:xfrm>
                <a:off x="340536" y="2410784"/>
                <a:ext cx="2160000" cy="669965"/>
              </a:xfrm>
              <a:prstGeom prst="roundRect">
                <a:avLst>
                  <a:gd fmla="val 37973" name="adj"/>
                </a:avLst>
              </a:prstGeom>
              <a:solidFill>
                <a:schemeClr val="accent5"/>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a:r>
                  <a:rPr lang="en-US" sz="1400">
                    <a:solidFill>
                      <a:schemeClr val="tx1"/>
                    </a:solidFill>
                    <a:latin typeface="+mn-lt"/>
                    <a:cs charset="0" panose="020B0604020202020204" pitchFamily="34" typeface="Arial"/>
                  </a:rPr>
                  <a:t>Increase in the </a:t>
                </a:r>
                <a:r>
                  <a:rPr b="1" lang="en-US" sz="1400">
                    <a:solidFill>
                      <a:schemeClr val="tx1"/>
                    </a:solidFill>
                    <a:latin typeface="+mn-lt"/>
                    <a:cs charset="0" panose="020B0604020202020204" pitchFamily="34" typeface="Arial"/>
                  </a:rPr>
                  <a:t>sea level </a:t>
                </a:r>
                <a:r>
                  <a:rPr lang="en-US" sz="1400">
                    <a:solidFill>
                      <a:schemeClr val="tx1"/>
                    </a:solidFill>
                    <a:latin typeface="+mn-lt"/>
                    <a:cs charset="0" panose="020B0604020202020204" pitchFamily="34" typeface="Arial"/>
                  </a:rPr>
                  <a:t>since 2015</a:t>
                </a:r>
                <a:endParaRPr lang="en-IN" sz="1400">
                  <a:solidFill>
                    <a:schemeClr val="tx1"/>
                  </a:solidFill>
                  <a:latin typeface="+mn-lt"/>
                  <a:cs charset="0" panose="020B0604020202020204" pitchFamily="34" typeface="Arial"/>
                </a:endParaRPr>
              </a:p>
            </p:txBody>
          </p:sp>
          <p:sp>
            <p:nvSpPr>
              <p:cNvPr id="41" name="Text Placeholder 2">
                <a:extLst>
                  <a:ext uri="{FF2B5EF4-FFF2-40B4-BE49-F238E27FC236}">
                    <a16:creationId xmlns:a16="http://schemas.microsoft.com/office/drawing/2014/main" id="{9FC1F488-3427-EFD9-01F6-428B52FE5FEC}"/>
                  </a:ext>
                </a:extLst>
              </p:cNvPr>
              <p:cNvSpPr txBox="1">
                <a:spLocks/>
              </p:cNvSpPr>
              <p:nvPr/>
            </p:nvSpPr>
            <p:spPr>
              <a:xfrm>
                <a:off x="1044995" y="1724313"/>
                <a:ext cx="774000" cy="774000"/>
              </a:xfrm>
              <a:prstGeom prst="flowChartConnector">
                <a:avLst/>
              </a:prstGeom>
              <a:solidFill>
                <a:schemeClr val="accent5">
                  <a:lumMod val="20000"/>
                  <a:lumOff val="80000"/>
                </a:schemeClr>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sp>
          <p:nvSpPr>
            <p:cNvPr id="14" name="Text Placeholder 2">
              <a:extLst>
                <a:ext uri="{FF2B5EF4-FFF2-40B4-BE49-F238E27FC236}">
                  <a16:creationId xmlns:a16="http://schemas.microsoft.com/office/drawing/2014/main" id="{6EF1BF91-0A85-6A23-C2BF-4987BD4C98A2}"/>
                </a:ext>
              </a:extLst>
            </p:cNvPr>
            <p:cNvSpPr txBox="1">
              <a:spLocks/>
            </p:cNvSpPr>
            <p:nvPr/>
          </p:nvSpPr>
          <p:spPr>
            <a:xfrm>
              <a:off x="10448302" y="2109247"/>
              <a:ext cx="949704" cy="541042"/>
            </a:xfrm>
            <a:prstGeom prst="rect">
              <a:avLst/>
            </a:prstGeom>
            <a:noFill/>
          </p:spPr>
          <p:txBody>
            <a:bodyPr bIns="45720" lIns="91440" rIns="91440" rtlCol="0" tIns="45720" vert="horz">
              <a:normAutofit fontScale="92500" lnSpcReduction="10000"/>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lang="en-IN">
                  <a:solidFill>
                    <a:srgbClr val="005696"/>
                  </a:solidFill>
                  <a:latin charset="0" pitchFamily="2" typeface="DM Serif Display"/>
                </a:rPr>
                <a:t>45%</a:t>
              </a:r>
            </a:p>
          </p:txBody>
        </p:sp>
      </p:grpSp>
      <p:pic>
        <p:nvPicPr>
          <p:cNvPr descr="A picture containing silhouette&#10;&#10;Description automatically generated" id="23" name="Picture 22">
            <a:extLst>
              <a:ext uri="{FF2B5EF4-FFF2-40B4-BE49-F238E27FC236}">
                <a16:creationId xmlns:a16="http://schemas.microsoft.com/office/drawing/2014/main" id="{DF4C4AD2-8222-94FD-C5DE-7DB220D6C705}"/>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b="46" l="42" r="46" t="92"/>
          <a:stretch/>
        </p:blipFill>
        <p:spPr>
          <a:xfrm>
            <a:off x="5008283" y="1921713"/>
            <a:ext cx="1667125" cy="2797996"/>
          </a:xfrm>
          <a:prstGeom prst="rect">
            <a:avLst/>
          </a:prstGeom>
          <a:effectLst/>
        </p:spPr>
      </p:pic>
      <p:grpSp>
        <p:nvGrpSpPr>
          <p:cNvPr id="52" name="Group 51">
            <a:extLst>
              <a:ext uri="{FF2B5EF4-FFF2-40B4-BE49-F238E27FC236}">
                <a16:creationId xmlns:a16="http://schemas.microsoft.com/office/drawing/2014/main" id="{6DBA5FEB-1C7F-2AF1-31C7-559086705C36}"/>
              </a:ext>
            </a:extLst>
          </p:cNvPr>
          <p:cNvGrpSpPr/>
          <p:nvPr/>
        </p:nvGrpSpPr>
        <p:grpSpPr>
          <a:xfrm>
            <a:off x="6539921" y="1589011"/>
            <a:ext cx="2601870" cy="1738738"/>
            <a:chOff x="2437391" y="1589011"/>
            <a:chExt cx="2601870" cy="1738738"/>
          </a:xfrm>
          <a:effectLst>
            <a:outerShdw algn="tl" blurRad="50800" dir="2700000" dist="38100" rotWithShape="0">
              <a:prstClr val="black">
                <a:alpha val="40000"/>
              </a:prstClr>
            </a:outerShdw>
          </a:effectLst>
        </p:grpSpPr>
        <p:sp>
          <p:nvSpPr>
            <p:cNvPr id="53" name="TextBox 52">
              <a:extLst>
                <a:ext uri="{FF2B5EF4-FFF2-40B4-BE49-F238E27FC236}">
                  <a16:creationId xmlns:a16="http://schemas.microsoft.com/office/drawing/2014/main" id="{5893304A-A909-4B5A-05BB-7DA27D4E8A15}"/>
                </a:ext>
              </a:extLst>
            </p:cNvPr>
            <p:cNvSpPr txBox="1"/>
            <p:nvPr/>
          </p:nvSpPr>
          <p:spPr>
            <a:xfrm>
              <a:off x="2437391" y="1589011"/>
              <a:ext cx="2601870" cy="490776"/>
            </a:xfrm>
            <a:prstGeom prst="roundRect">
              <a:avLst>
                <a:gd fmla="val 43337" name="adj"/>
              </a:avLst>
            </a:prstGeom>
            <a:solidFill>
              <a:schemeClr val="bg1">
                <a:lumMod val="85000"/>
              </a:schemeClr>
            </a:solidFill>
          </p:spPr>
          <p:txBody>
            <a:bodyPr anchor="b" rtlCol="0" wrap="square">
              <a:spAutoFit/>
            </a:bodyPr>
            <a:lstStyle/>
            <a:p>
              <a:pPr algn="ctr"/>
              <a:r>
                <a:rPr b="1" lang="en-IN">
                  <a:solidFill>
                    <a:srgbClr val="005696"/>
                  </a:solidFill>
                </a:rPr>
                <a:t>Antarctic Ice is melting</a:t>
              </a:r>
            </a:p>
          </p:txBody>
        </p:sp>
        <p:grpSp>
          <p:nvGrpSpPr>
            <p:cNvPr id="54" name="Group 53">
              <a:extLst>
                <a:ext uri="{FF2B5EF4-FFF2-40B4-BE49-F238E27FC236}">
                  <a16:creationId xmlns:a16="http://schemas.microsoft.com/office/drawing/2014/main" id="{310E5C13-B3E5-F395-C3C4-6817772B29A5}"/>
                </a:ext>
              </a:extLst>
            </p:cNvPr>
            <p:cNvGrpSpPr/>
            <p:nvPr/>
          </p:nvGrpSpPr>
          <p:grpSpPr>
            <a:xfrm>
              <a:off x="2668333" y="2012017"/>
              <a:ext cx="2160000" cy="1315732"/>
              <a:chOff x="364573" y="1825343"/>
              <a:chExt cx="2160000" cy="1315732"/>
            </a:xfrm>
          </p:grpSpPr>
          <p:sp>
            <p:nvSpPr>
              <p:cNvPr id="56" name="TextBox 55">
                <a:extLst>
                  <a:ext uri="{FF2B5EF4-FFF2-40B4-BE49-F238E27FC236}">
                    <a16:creationId xmlns:a16="http://schemas.microsoft.com/office/drawing/2014/main" id="{BE390724-B9A8-97EE-25B0-F1718EA115CF}"/>
                  </a:ext>
                </a:extLst>
              </p:cNvPr>
              <p:cNvSpPr txBox="1"/>
              <p:nvPr/>
            </p:nvSpPr>
            <p:spPr>
              <a:xfrm>
                <a:off x="364573" y="2471110"/>
                <a:ext cx="2160000" cy="669965"/>
              </a:xfrm>
              <a:prstGeom prst="roundRect">
                <a:avLst>
                  <a:gd fmla="val 37973" name="adj"/>
                </a:avLst>
              </a:prstGeom>
              <a:solidFill>
                <a:schemeClr val="accent5"/>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a:r>
                  <a:rPr lang="en-US" sz="1400">
                    <a:solidFill>
                      <a:schemeClr val="tx1"/>
                    </a:solidFill>
                    <a:latin typeface="+mn-lt"/>
                    <a:cs charset="0" panose="020B0604020202020204" pitchFamily="34" typeface="Arial"/>
                  </a:rPr>
                  <a:t>billion metric tons per year since 2015</a:t>
                </a:r>
                <a:endParaRPr lang="en-IN" sz="1400">
                  <a:solidFill>
                    <a:schemeClr val="tx1"/>
                  </a:solidFill>
                  <a:latin typeface="+mn-lt"/>
                  <a:cs charset="0" panose="020B0604020202020204" pitchFamily="34" typeface="Arial"/>
                </a:endParaRPr>
              </a:p>
            </p:txBody>
          </p:sp>
          <p:sp>
            <p:nvSpPr>
              <p:cNvPr id="57" name="Text Placeholder 2">
                <a:extLst>
                  <a:ext uri="{FF2B5EF4-FFF2-40B4-BE49-F238E27FC236}">
                    <a16:creationId xmlns:a16="http://schemas.microsoft.com/office/drawing/2014/main" id="{0916EAA7-77D5-A9A8-9710-32FC034F153C}"/>
                  </a:ext>
                </a:extLst>
              </p:cNvPr>
              <p:cNvSpPr txBox="1">
                <a:spLocks/>
              </p:cNvSpPr>
              <p:nvPr/>
            </p:nvSpPr>
            <p:spPr>
              <a:xfrm>
                <a:off x="1034408" y="1825343"/>
                <a:ext cx="774000" cy="774000"/>
              </a:xfrm>
              <a:prstGeom prst="flowChartConnector">
                <a:avLst/>
              </a:prstGeom>
              <a:solidFill>
                <a:schemeClr val="accent5">
                  <a:lumMod val="20000"/>
                  <a:lumOff val="80000"/>
                </a:schemeClr>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sp>
          <p:nvSpPr>
            <p:cNvPr id="55" name="Text Placeholder 2">
              <a:extLst>
                <a:ext uri="{FF2B5EF4-FFF2-40B4-BE49-F238E27FC236}">
                  <a16:creationId xmlns:a16="http://schemas.microsoft.com/office/drawing/2014/main" id="{2D2B262D-7094-7D31-BD27-8B1648DF0808}"/>
                </a:ext>
              </a:extLst>
            </p:cNvPr>
            <p:cNvSpPr txBox="1">
              <a:spLocks/>
            </p:cNvSpPr>
            <p:nvPr/>
          </p:nvSpPr>
          <p:spPr>
            <a:xfrm>
              <a:off x="3417407" y="2098601"/>
              <a:ext cx="824219" cy="504103"/>
            </a:xfrm>
            <a:prstGeom prst="rect">
              <a:avLst/>
            </a:prstGeom>
            <a:noFill/>
          </p:spPr>
          <p:txBody>
            <a:bodyPr bIns="45720" lIns="91440" rIns="91440" rtlCol="0" tIns="45720" vert="horz">
              <a:noAutofit/>
            </a:bodyPr>
            <a:lstStyle>
              <a:lvl1pPr indent="0">
                <a:lnSpc>
                  <a:spcPct val="120000"/>
                </a:lnSpc>
                <a:spcBef>
                  <a:spcPts val="1000"/>
                </a:spcBef>
                <a:buFont charset="0" panose="020B0604020202020204" pitchFamily="34" typeface="Arial"/>
                <a:buNone/>
                <a:defRPr b="1" i="0" sz="3600">
                  <a:solidFill>
                    <a:srgbClr val="FF0000"/>
                  </a:solidFill>
                  <a:effectLst/>
                  <a:latin charset="0" panose="020B0604020202020204" pitchFamily="34" typeface="Arial"/>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r>
                <a:rPr lang="en-IN" sz="2800">
                  <a:solidFill>
                    <a:srgbClr val="005696"/>
                  </a:solidFill>
                  <a:latin charset="0" pitchFamily="2" typeface="DM Serif Display"/>
                </a:rPr>
                <a:t>151</a:t>
              </a:r>
            </a:p>
          </p:txBody>
        </p:sp>
      </p:grpSp>
      <p:sp>
        <p:nvSpPr>
          <p:cNvPr id="6" name="Slide Number Placeholder 5">
            <a:extLst>
              <a:ext uri="{FF2B5EF4-FFF2-40B4-BE49-F238E27FC236}">
                <a16:creationId xmlns:a16="http://schemas.microsoft.com/office/drawing/2014/main" id="{70A89117-029C-00B8-D84F-BF0418A6D35D}"/>
              </a:ext>
            </a:extLst>
          </p:cNvPr>
          <p:cNvSpPr>
            <a:spLocks noGrp="1"/>
          </p:cNvSpPr>
          <p:nvPr>
            <p:ph idx="12" sz="quarter" type="sldNum"/>
          </p:nvPr>
        </p:nvSpPr>
        <p:spPr/>
        <p:txBody>
          <a:bodyPr/>
          <a:lstStyle/>
          <a:p>
            <a:fld id="{8582B893-3323-4683-968C-1196B5965C5B}" type="slidenum">
              <a:rPr lang="en-CA" smtClean="0"/>
              <a:t>6</a:t>
            </a:fld>
            <a:endParaRPr lang="en-CA"/>
          </a:p>
        </p:txBody>
      </p:sp>
    </p:spTree>
    <p:extLst>
      <p:ext uri="{BB962C8B-B14F-4D97-AF65-F5344CB8AC3E}">
        <p14:creationId xmlns:p14="http://schemas.microsoft.com/office/powerpoint/2010/main" val="3605314677"/>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7"/>
                                        </p:tgtEl>
                                        <p:attrNameLst>
                                          <p:attrName>style.visibility</p:attrName>
                                        </p:attrNameLst>
                                      </p:cBhvr>
                                      <p:to>
                                        <p:strVal val="visible"/>
                                      </p:to>
                                    </p:set>
                                    <p:animEffect filter="fade" transition="in">
                                      <p:cBhvr>
                                        <p:cTn dur="500" id="7"/>
                                        <p:tgtEl>
                                          <p:spTgt spid="27"/>
                                        </p:tgtEl>
                                      </p:cBhvr>
                                    </p:animEffect>
                                  </p:childTnLst>
                                </p:cTn>
                              </p:par>
                            </p:childTnLst>
                          </p:cTn>
                        </p:par>
                        <p:par>
                          <p:cTn fill="hold" id="8">
                            <p:stCondLst>
                              <p:cond delay="500"/>
                            </p:stCondLst>
                            <p:childTnLst>
                              <p:par>
                                <p:cTn fill="hold" grpId="0" id="9" nodeType="afterEffect" presetClass="entr" presetID="42" presetSubtype="0">
                                  <p:stCondLst>
                                    <p:cond delay="0"/>
                                  </p:stCondLst>
                                  <p:childTnLst>
                                    <p:set>
                                      <p:cBhvr>
                                        <p:cTn dur="1" fill="hold" id="10">
                                          <p:stCondLst>
                                            <p:cond delay="0"/>
                                          </p:stCondLst>
                                        </p:cTn>
                                        <p:tgtEl>
                                          <p:spTgt spid="12"/>
                                        </p:tgtEl>
                                        <p:attrNameLst>
                                          <p:attrName>style.visibility</p:attrName>
                                        </p:attrNameLst>
                                      </p:cBhvr>
                                      <p:to>
                                        <p:strVal val="visible"/>
                                      </p:to>
                                    </p:set>
                                    <p:animEffect filter="fade" transition="in">
                                      <p:cBhvr>
                                        <p:cTn dur="1000" id="11"/>
                                        <p:tgtEl>
                                          <p:spTgt spid="12"/>
                                        </p:tgtEl>
                                      </p:cBhvr>
                                    </p:animEffect>
                                    <p:anim calcmode="lin" valueType="num">
                                      <p:cBhvr>
                                        <p:cTn dur="1000" fill="hold" id="12"/>
                                        <p:tgtEl>
                                          <p:spTgt spid="12"/>
                                        </p:tgtEl>
                                        <p:attrNameLst>
                                          <p:attrName>ppt_x</p:attrName>
                                        </p:attrNameLst>
                                      </p:cBhvr>
                                      <p:tavLst>
                                        <p:tav tm="0">
                                          <p:val>
                                            <p:strVal val="#ppt_x"/>
                                          </p:val>
                                        </p:tav>
                                        <p:tav tm="100000">
                                          <p:val>
                                            <p:strVal val="#ppt_x"/>
                                          </p:val>
                                        </p:tav>
                                      </p:tavLst>
                                    </p:anim>
                                    <p:anim calcmode="lin" valueType="num">
                                      <p:cBhvr>
                                        <p:cTn dur="1000" fill="hold" id="13"/>
                                        <p:tgtEl>
                                          <p:spTgt spid="12"/>
                                        </p:tgtEl>
                                        <p:attrNameLst>
                                          <p:attrName>ppt_y</p:attrName>
                                        </p:attrNameLst>
                                      </p:cBhvr>
                                      <p:tavLst>
                                        <p:tav tm="0">
                                          <p:val>
                                            <p:strVal val="#ppt_y+.1"/>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10" presetSubtype="0">
                                  <p:stCondLst>
                                    <p:cond delay="0"/>
                                  </p:stCondLst>
                                  <p:childTnLst>
                                    <p:set>
                                      <p:cBhvr>
                                        <p:cTn dur="1" fill="hold" id="17">
                                          <p:stCondLst>
                                            <p:cond delay="0"/>
                                          </p:stCondLst>
                                        </p:cTn>
                                        <p:tgtEl>
                                          <p:spTgt spid="45"/>
                                        </p:tgtEl>
                                        <p:attrNameLst>
                                          <p:attrName>style.visibility</p:attrName>
                                        </p:attrNameLst>
                                      </p:cBhvr>
                                      <p:to>
                                        <p:strVal val="visible"/>
                                      </p:to>
                                    </p:set>
                                    <p:animEffect filter="fade" transition="in">
                                      <p:cBhvr>
                                        <p:cTn dur="500" id="18"/>
                                        <p:tgtEl>
                                          <p:spTgt spid="45"/>
                                        </p:tgtEl>
                                      </p:cBhvr>
                                    </p:animEffect>
                                  </p:childTnLst>
                                </p:cTn>
                              </p:par>
                            </p:childTnLst>
                          </p:cTn>
                        </p:par>
                        <p:par>
                          <p:cTn fill="hold" id="19">
                            <p:stCondLst>
                              <p:cond delay="500"/>
                            </p:stCondLst>
                            <p:childTnLst>
                              <p:par>
                                <p:cTn fill="hold" grpId="0" id="20" nodeType="afterEffect" presetClass="entr" presetID="42" presetSubtype="0">
                                  <p:stCondLst>
                                    <p:cond delay="0"/>
                                  </p:stCondLst>
                                  <p:childTnLst>
                                    <p:set>
                                      <p:cBhvr>
                                        <p:cTn dur="1" fill="hold" id="21">
                                          <p:stCondLst>
                                            <p:cond delay="0"/>
                                          </p:stCondLst>
                                        </p:cTn>
                                        <p:tgtEl>
                                          <p:spTgt spid="21"/>
                                        </p:tgtEl>
                                        <p:attrNameLst>
                                          <p:attrName>style.visibility</p:attrName>
                                        </p:attrNameLst>
                                      </p:cBhvr>
                                      <p:to>
                                        <p:strVal val="visible"/>
                                      </p:to>
                                    </p:set>
                                    <p:animEffect filter="fade" transition="in">
                                      <p:cBhvr>
                                        <p:cTn dur="1000" id="22"/>
                                        <p:tgtEl>
                                          <p:spTgt spid="21"/>
                                        </p:tgtEl>
                                      </p:cBhvr>
                                    </p:animEffect>
                                    <p:anim calcmode="lin" valueType="num">
                                      <p:cBhvr>
                                        <p:cTn dur="1000" fill="hold" id="23"/>
                                        <p:tgtEl>
                                          <p:spTgt spid="21"/>
                                        </p:tgtEl>
                                        <p:attrNameLst>
                                          <p:attrName>ppt_x</p:attrName>
                                        </p:attrNameLst>
                                      </p:cBhvr>
                                      <p:tavLst>
                                        <p:tav tm="0">
                                          <p:val>
                                            <p:strVal val="#ppt_x"/>
                                          </p:val>
                                        </p:tav>
                                        <p:tav tm="100000">
                                          <p:val>
                                            <p:strVal val="#ppt_x"/>
                                          </p:val>
                                        </p:tav>
                                      </p:tavLst>
                                    </p:anim>
                                    <p:anim calcmode="lin" valueType="num">
                                      <p:cBhvr>
                                        <p:cTn dur="1000" fill="hold" id="24"/>
                                        <p:tgtEl>
                                          <p:spTgt spid="21"/>
                                        </p:tgtEl>
                                        <p:attrNameLst>
                                          <p:attrName>ppt_y</p:attrName>
                                        </p:attrNameLst>
                                      </p:cBhvr>
                                      <p:tavLst>
                                        <p:tav tm="0">
                                          <p:val>
                                            <p:strVal val="#ppt_y+.1"/>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47" presetSubtype="0">
                                  <p:stCondLst>
                                    <p:cond delay="0"/>
                                  </p:stCondLst>
                                  <p:childTnLst>
                                    <p:set>
                                      <p:cBhvr>
                                        <p:cTn dur="1" fill="hold" id="28">
                                          <p:stCondLst>
                                            <p:cond delay="0"/>
                                          </p:stCondLst>
                                        </p:cTn>
                                        <p:tgtEl>
                                          <p:spTgt spid="5"/>
                                        </p:tgtEl>
                                        <p:attrNameLst>
                                          <p:attrName>style.visibility</p:attrName>
                                        </p:attrNameLst>
                                      </p:cBhvr>
                                      <p:to>
                                        <p:strVal val="visible"/>
                                      </p:to>
                                    </p:set>
                                    <p:animEffect filter="fade" transition="in">
                                      <p:cBhvr>
                                        <p:cTn dur="1000" id="29"/>
                                        <p:tgtEl>
                                          <p:spTgt spid="5"/>
                                        </p:tgtEl>
                                      </p:cBhvr>
                                    </p:animEffect>
                                    <p:anim calcmode="lin" valueType="num">
                                      <p:cBhvr>
                                        <p:cTn dur="1000" fill="hold" id="30"/>
                                        <p:tgtEl>
                                          <p:spTgt spid="5"/>
                                        </p:tgtEl>
                                        <p:attrNameLst>
                                          <p:attrName>ppt_x</p:attrName>
                                        </p:attrNameLst>
                                      </p:cBhvr>
                                      <p:tavLst>
                                        <p:tav tm="0">
                                          <p:val>
                                            <p:strVal val="#ppt_x"/>
                                          </p:val>
                                        </p:tav>
                                        <p:tav tm="100000">
                                          <p:val>
                                            <p:strVal val="#ppt_x"/>
                                          </p:val>
                                        </p:tav>
                                      </p:tavLst>
                                    </p:anim>
                                    <p:anim calcmode="lin" valueType="num">
                                      <p:cBhvr>
                                        <p:cTn dur="1000" fill="hold" id="31"/>
                                        <p:tgtEl>
                                          <p:spTgt spid="5"/>
                                        </p:tgtEl>
                                        <p:attrNameLst>
                                          <p:attrName>ppt_y</p:attrName>
                                        </p:attrNameLst>
                                      </p:cBhvr>
                                      <p:tavLst>
                                        <p:tav tm="0">
                                          <p:val>
                                            <p:strVal val="#ppt_y-.1"/>
                                          </p:val>
                                        </p:tav>
                                        <p:tav tm="100000">
                                          <p:val>
                                            <p:strVal val="#ppt_y"/>
                                          </p:val>
                                        </p:tav>
                                      </p:tavLst>
                                    </p:anim>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10" presetSubtype="0">
                                  <p:stCondLst>
                                    <p:cond delay="0"/>
                                  </p:stCondLst>
                                  <p:childTnLst>
                                    <p:set>
                                      <p:cBhvr>
                                        <p:cTn dur="1" fill="hold" id="35">
                                          <p:stCondLst>
                                            <p:cond delay="0"/>
                                          </p:stCondLst>
                                        </p:cTn>
                                        <p:tgtEl>
                                          <p:spTgt spid="52"/>
                                        </p:tgtEl>
                                        <p:attrNameLst>
                                          <p:attrName>style.visibility</p:attrName>
                                        </p:attrNameLst>
                                      </p:cBhvr>
                                      <p:to>
                                        <p:strVal val="visible"/>
                                      </p:to>
                                    </p:set>
                                    <p:animEffect filter="fade" transition="in">
                                      <p:cBhvr>
                                        <p:cTn dur="500" id="36"/>
                                        <p:tgtEl>
                                          <p:spTgt spid="52"/>
                                        </p:tgtEl>
                                      </p:cBhvr>
                                    </p:animEffect>
                                  </p:childTnLst>
                                </p:cTn>
                              </p:par>
                            </p:childTnLst>
                          </p:cTn>
                        </p:par>
                        <p:par>
                          <p:cTn fill="hold" id="37">
                            <p:stCondLst>
                              <p:cond delay="500"/>
                            </p:stCondLst>
                            <p:childTnLst>
                              <p:par>
                                <p:cTn fill="hold" grpId="0" id="38" nodeType="afterEffect" presetClass="entr" presetID="42" presetSubtype="0">
                                  <p:stCondLst>
                                    <p:cond delay="0"/>
                                  </p:stCondLst>
                                  <p:childTnLst>
                                    <p:set>
                                      <p:cBhvr>
                                        <p:cTn dur="1" fill="hold" id="39">
                                          <p:stCondLst>
                                            <p:cond delay="0"/>
                                          </p:stCondLst>
                                        </p:cTn>
                                        <p:tgtEl>
                                          <p:spTgt spid="20"/>
                                        </p:tgtEl>
                                        <p:attrNameLst>
                                          <p:attrName>style.visibility</p:attrName>
                                        </p:attrNameLst>
                                      </p:cBhvr>
                                      <p:to>
                                        <p:strVal val="visible"/>
                                      </p:to>
                                    </p:set>
                                    <p:animEffect filter="fade" transition="in">
                                      <p:cBhvr>
                                        <p:cTn dur="1000" id="40"/>
                                        <p:tgtEl>
                                          <p:spTgt spid="20"/>
                                        </p:tgtEl>
                                      </p:cBhvr>
                                    </p:animEffect>
                                    <p:anim calcmode="lin" valueType="num">
                                      <p:cBhvr>
                                        <p:cTn dur="1000" fill="hold" id="41"/>
                                        <p:tgtEl>
                                          <p:spTgt spid="20"/>
                                        </p:tgtEl>
                                        <p:attrNameLst>
                                          <p:attrName>ppt_x</p:attrName>
                                        </p:attrNameLst>
                                      </p:cBhvr>
                                      <p:tavLst>
                                        <p:tav tm="0">
                                          <p:val>
                                            <p:strVal val="#ppt_x"/>
                                          </p:val>
                                        </p:tav>
                                        <p:tav tm="100000">
                                          <p:val>
                                            <p:strVal val="#ppt_x"/>
                                          </p:val>
                                        </p:tav>
                                      </p:tavLst>
                                    </p:anim>
                                    <p:anim calcmode="lin" valueType="num">
                                      <p:cBhvr>
                                        <p:cTn dur="1000" fill="hold" id="42"/>
                                        <p:tgtEl>
                                          <p:spTgt spid="20"/>
                                        </p:tgtEl>
                                        <p:attrNameLst>
                                          <p:attrName>ppt_y</p:attrName>
                                        </p:attrNameLst>
                                      </p:cBhvr>
                                      <p:tavLst>
                                        <p:tav tm="0">
                                          <p:val>
                                            <p:strVal val="#ppt_y+.1"/>
                                          </p:val>
                                        </p:tav>
                                        <p:tav tm="100000">
                                          <p:val>
                                            <p:strVal val="#ppt_y"/>
                                          </p:val>
                                        </p:tav>
                                      </p:tavLst>
                                    </p:anim>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0" presetSubtype="0">
                                  <p:stCondLst>
                                    <p:cond delay="0"/>
                                  </p:stCondLst>
                                  <p:childTnLst>
                                    <p:set>
                                      <p:cBhvr>
                                        <p:cTn dur="1" fill="hold" id="46">
                                          <p:stCondLst>
                                            <p:cond delay="0"/>
                                          </p:stCondLst>
                                        </p:cTn>
                                        <p:tgtEl>
                                          <p:spTgt spid="44"/>
                                        </p:tgtEl>
                                        <p:attrNameLst>
                                          <p:attrName>style.visibility</p:attrName>
                                        </p:attrNameLst>
                                      </p:cBhvr>
                                      <p:to>
                                        <p:strVal val="visible"/>
                                      </p:to>
                                    </p:set>
                                    <p:animEffect filter="fade" transition="in">
                                      <p:cBhvr>
                                        <p:cTn dur="500" id="47"/>
                                        <p:tgtEl>
                                          <p:spTgt spid="44"/>
                                        </p:tgtEl>
                                      </p:cBhvr>
                                    </p:animEffect>
                                  </p:childTnLst>
                                </p:cTn>
                              </p:par>
                            </p:childTnLst>
                          </p:cTn>
                        </p:par>
                        <p:par>
                          <p:cTn fill="hold" id="48">
                            <p:stCondLst>
                              <p:cond delay="500"/>
                            </p:stCondLst>
                            <p:childTnLst>
                              <p:par>
                                <p:cTn fill="hold" grpId="0" id="49" nodeType="afterEffect" presetClass="entr" presetID="42" presetSubtype="0">
                                  <p:stCondLst>
                                    <p:cond delay="0"/>
                                  </p:stCondLst>
                                  <p:childTnLst>
                                    <p:set>
                                      <p:cBhvr>
                                        <p:cTn dur="1" fill="hold" id="50">
                                          <p:stCondLst>
                                            <p:cond delay="0"/>
                                          </p:stCondLst>
                                        </p:cTn>
                                        <p:tgtEl>
                                          <p:spTgt spid="15"/>
                                        </p:tgtEl>
                                        <p:attrNameLst>
                                          <p:attrName>style.visibility</p:attrName>
                                        </p:attrNameLst>
                                      </p:cBhvr>
                                      <p:to>
                                        <p:strVal val="visible"/>
                                      </p:to>
                                    </p:set>
                                    <p:animEffect filter="fade" transition="in">
                                      <p:cBhvr>
                                        <p:cTn dur="1000" id="51"/>
                                        <p:tgtEl>
                                          <p:spTgt spid="15"/>
                                        </p:tgtEl>
                                      </p:cBhvr>
                                    </p:animEffect>
                                    <p:anim calcmode="lin" valueType="num">
                                      <p:cBhvr>
                                        <p:cTn dur="1000" fill="hold" id="52"/>
                                        <p:tgtEl>
                                          <p:spTgt spid="15"/>
                                        </p:tgtEl>
                                        <p:attrNameLst>
                                          <p:attrName>ppt_x</p:attrName>
                                        </p:attrNameLst>
                                      </p:cBhvr>
                                      <p:tavLst>
                                        <p:tav tm="0">
                                          <p:val>
                                            <p:strVal val="#ppt_x"/>
                                          </p:val>
                                        </p:tav>
                                        <p:tav tm="100000">
                                          <p:val>
                                            <p:strVal val="#ppt_x"/>
                                          </p:val>
                                        </p:tav>
                                      </p:tavLst>
                                    </p:anim>
                                    <p:anim calcmode="lin" valueType="num">
                                      <p:cBhvr>
                                        <p:cTn dur="1000" fill="hold" id="53"/>
                                        <p:tgtEl>
                                          <p:spTgt spid="15"/>
                                        </p:tgtEl>
                                        <p:attrNameLst>
                                          <p:attrName>ppt_y</p:attrName>
                                        </p:attrNameLst>
                                      </p:cBhvr>
                                      <p:tavLst>
                                        <p:tav tm="0">
                                          <p:val>
                                            <p:strVal val="#ppt_y+.1"/>
                                          </p:val>
                                        </p:tav>
                                        <p:tav tm="100000">
                                          <p:val>
                                            <p:strVal val="#ppt_y"/>
                                          </p:val>
                                        </p:tav>
                                      </p:tavLst>
                                    </p:anim>
                                  </p:childTnLst>
                                </p:cTn>
                              </p:par>
                            </p:childTnLst>
                          </p:cTn>
                        </p:par>
                        <p:par>
                          <p:cTn fill="hold" id="54">
                            <p:stCondLst>
                              <p:cond delay="1500"/>
                            </p:stCondLst>
                            <p:childTnLst>
                              <p:par>
                                <p:cTn fill="hold" grpId="0" id="55" nodeType="afterEffect" presetClass="entr" presetID="42" presetSubtype="0">
                                  <p:stCondLst>
                                    <p:cond delay="0"/>
                                  </p:stCondLst>
                                  <p:childTnLst>
                                    <p:set>
                                      <p:cBhvr>
                                        <p:cTn dur="1" fill="hold" id="56">
                                          <p:stCondLst>
                                            <p:cond delay="0"/>
                                          </p:stCondLst>
                                        </p:cTn>
                                        <p:tgtEl>
                                          <p:spTgt spid="3">
                                            <p:graphicEl>
                                              <a:chart bldStep="gridLegend" categoryIdx="-3" seriesIdx="-3"/>
                                            </p:graphicEl>
                                          </p:spTgt>
                                        </p:tgtEl>
                                        <p:attrNameLst>
                                          <p:attrName>style.visibility</p:attrName>
                                        </p:attrNameLst>
                                      </p:cBhvr>
                                      <p:to>
                                        <p:strVal val="visible"/>
                                      </p:to>
                                    </p:set>
                                    <p:animEffect filter="fade" transition="in">
                                      <p:cBhvr>
                                        <p:cTn dur="50" id="57"/>
                                        <p:tgtEl>
                                          <p:spTgt spid="3">
                                            <p:graphicEl>
                                              <a:chart bldStep="gridLegend" categoryIdx="-3" seriesIdx="-3"/>
                                            </p:graphicEl>
                                          </p:spTgt>
                                        </p:tgtEl>
                                      </p:cBhvr>
                                    </p:animEffect>
                                    <p:anim calcmode="lin" valueType="num">
                                      <p:cBhvr>
                                        <p:cTn dur="50" fill="hold" id="58"/>
                                        <p:tgtEl>
                                          <p:spTgt spid="3">
                                            <p:graphicEl>
                                              <a:chart bldStep="gridLegend" categoryIdx="-3" seriesIdx="-3"/>
                                            </p:graphicEl>
                                          </p:spTgt>
                                        </p:tgtEl>
                                        <p:attrNameLst>
                                          <p:attrName>ppt_x</p:attrName>
                                        </p:attrNameLst>
                                      </p:cBhvr>
                                      <p:tavLst>
                                        <p:tav tm="0">
                                          <p:val>
                                            <p:strVal val="#ppt_x"/>
                                          </p:val>
                                        </p:tav>
                                        <p:tav tm="100000">
                                          <p:val>
                                            <p:strVal val="#ppt_x"/>
                                          </p:val>
                                        </p:tav>
                                      </p:tavLst>
                                    </p:anim>
                                    <p:anim calcmode="lin" valueType="num">
                                      <p:cBhvr>
                                        <p:cTn dur="50" fill="hold" id="59"/>
                                        <p:tgtEl>
                                          <p:spTgt spid="3">
                                            <p:graphicEl>
                                              <a:chart bldStep="gridLegend" categoryIdx="-3" seriesIdx="-3"/>
                                            </p:graphicEl>
                                          </p:spTgt>
                                        </p:tgtEl>
                                        <p:attrNameLst>
                                          <p:attrName>ppt_y</p:attrName>
                                        </p:attrNameLst>
                                      </p:cBhvr>
                                      <p:tavLst>
                                        <p:tav tm="0">
                                          <p:val>
                                            <p:strVal val="#ppt_y+.1"/>
                                          </p:val>
                                        </p:tav>
                                        <p:tav tm="100000">
                                          <p:val>
                                            <p:strVal val="#ppt_y"/>
                                          </p:val>
                                        </p:tav>
                                      </p:tavLst>
                                    </p:anim>
                                  </p:childTnLst>
                                </p:cTn>
                              </p:par>
                            </p:childTnLst>
                          </p:cTn>
                        </p:par>
                        <p:par>
                          <p:cTn fill="hold" id="60">
                            <p:stCondLst>
                              <p:cond delay="1550"/>
                            </p:stCondLst>
                            <p:childTnLst>
                              <p:par>
                                <p:cTn fill="hold" grpId="0" id="61" nodeType="afterEffect" presetClass="entr" presetID="42" presetSubtype="0">
                                  <p:stCondLst>
                                    <p:cond delay="0"/>
                                  </p:stCondLst>
                                  <p:childTnLst>
                                    <p:set>
                                      <p:cBhvr>
                                        <p:cTn dur="1" fill="hold" id="62">
                                          <p:stCondLst>
                                            <p:cond delay="0"/>
                                          </p:stCondLst>
                                        </p:cTn>
                                        <p:tgtEl>
                                          <p:spTgt spid="3">
                                            <p:graphicEl>
                                              <a:chart bldStep="ptInCategory" categoryIdx="0" seriesIdx="0"/>
                                            </p:graphicEl>
                                          </p:spTgt>
                                        </p:tgtEl>
                                        <p:attrNameLst>
                                          <p:attrName>style.visibility</p:attrName>
                                        </p:attrNameLst>
                                      </p:cBhvr>
                                      <p:to>
                                        <p:strVal val="visible"/>
                                      </p:to>
                                    </p:set>
                                    <p:animEffect filter="fade" transition="in">
                                      <p:cBhvr>
                                        <p:cTn dur="50" id="63"/>
                                        <p:tgtEl>
                                          <p:spTgt spid="3">
                                            <p:graphicEl>
                                              <a:chart bldStep="ptInCategory" categoryIdx="0" seriesIdx="0"/>
                                            </p:graphicEl>
                                          </p:spTgt>
                                        </p:tgtEl>
                                      </p:cBhvr>
                                    </p:animEffect>
                                    <p:anim calcmode="lin" valueType="num">
                                      <p:cBhvr>
                                        <p:cTn dur="50" fill="hold" id="64"/>
                                        <p:tgtEl>
                                          <p:spTgt spid="3">
                                            <p:graphicEl>
                                              <a:chart bldStep="ptInCategory" categoryIdx="0" seriesIdx="0"/>
                                            </p:graphicEl>
                                          </p:spTgt>
                                        </p:tgtEl>
                                        <p:attrNameLst>
                                          <p:attrName>ppt_x</p:attrName>
                                        </p:attrNameLst>
                                      </p:cBhvr>
                                      <p:tavLst>
                                        <p:tav tm="0">
                                          <p:val>
                                            <p:strVal val="#ppt_x"/>
                                          </p:val>
                                        </p:tav>
                                        <p:tav tm="100000">
                                          <p:val>
                                            <p:strVal val="#ppt_x"/>
                                          </p:val>
                                        </p:tav>
                                      </p:tavLst>
                                    </p:anim>
                                    <p:anim calcmode="lin" valueType="num">
                                      <p:cBhvr>
                                        <p:cTn dur="50" fill="hold" id="65"/>
                                        <p:tgtEl>
                                          <p:spTgt spid="3">
                                            <p:graphicEl>
                                              <a:chart bldStep="ptInCategory" categoryIdx="0" seriesIdx="0"/>
                                            </p:graphicEl>
                                          </p:spTgt>
                                        </p:tgtEl>
                                        <p:attrNameLst>
                                          <p:attrName>ppt_y</p:attrName>
                                        </p:attrNameLst>
                                      </p:cBhvr>
                                      <p:tavLst>
                                        <p:tav tm="0">
                                          <p:val>
                                            <p:strVal val="#ppt_y+.1"/>
                                          </p:val>
                                        </p:tav>
                                        <p:tav tm="100000">
                                          <p:val>
                                            <p:strVal val="#ppt_y"/>
                                          </p:val>
                                        </p:tav>
                                      </p:tavLst>
                                    </p:anim>
                                  </p:childTnLst>
                                </p:cTn>
                              </p:par>
                            </p:childTnLst>
                          </p:cTn>
                        </p:par>
                        <p:par>
                          <p:cTn fill="hold" id="66">
                            <p:stCondLst>
                              <p:cond delay="1600"/>
                            </p:stCondLst>
                            <p:childTnLst>
                              <p:par>
                                <p:cTn fill="hold" grpId="0" id="67" nodeType="afterEffect" presetClass="entr" presetID="42" presetSubtype="0">
                                  <p:stCondLst>
                                    <p:cond delay="0"/>
                                  </p:stCondLst>
                                  <p:childTnLst>
                                    <p:set>
                                      <p:cBhvr>
                                        <p:cTn dur="1" fill="hold" id="68">
                                          <p:stCondLst>
                                            <p:cond delay="0"/>
                                          </p:stCondLst>
                                        </p:cTn>
                                        <p:tgtEl>
                                          <p:spTgt spid="3">
                                            <p:graphicEl>
                                              <a:chart bldStep="ptInCategory" categoryIdx="1" seriesIdx="0"/>
                                            </p:graphicEl>
                                          </p:spTgt>
                                        </p:tgtEl>
                                        <p:attrNameLst>
                                          <p:attrName>style.visibility</p:attrName>
                                        </p:attrNameLst>
                                      </p:cBhvr>
                                      <p:to>
                                        <p:strVal val="visible"/>
                                      </p:to>
                                    </p:set>
                                    <p:animEffect filter="fade" transition="in">
                                      <p:cBhvr>
                                        <p:cTn dur="50" id="69"/>
                                        <p:tgtEl>
                                          <p:spTgt spid="3">
                                            <p:graphicEl>
                                              <a:chart bldStep="ptInCategory" categoryIdx="1" seriesIdx="0"/>
                                            </p:graphicEl>
                                          </p:spTgt>
                                        </p:tgtEl>
                                      </p:cBhvr>
                                    </p:animEffect>
                                    <p:anim calcmode="lin" valueType="num">
                                      <p:cBhvr>
                                        <p:cTn dur="50" fill="hold" id="70"/>
                                        <p:tgtEl>
                                          <p:spTgt spid="3">
                                            <p:graphicEl>
                                              <a:chart bldStep="ptInCategory" categoryIdx="1" seriesIdx="0"/>
                                            </p:graphicEl>
                                          </p:spTgt>
                                        </p:tgtEl>
                                        <p:attrNameLst>
                                          <p:attrName>ppt_x</p:attrName>
                                        </p:attrNameLst>
                                      </p:cBhvr>
                                      <p:tavLst>
                                        <p:tav tm="0">
                                          <p:val>
                                            <p:strVal val="#ppt_x"/>
                                          </p:val>
                                        </p:tav>
                                        <p:tav tm="100000">
                                          <p:val>
                                            <p:strVal val="#ppt_x"/>
                                          </p:val>
                                        </p:tav>
                                      </p:tavLst>
                                    </p:anim>
                                    <p:anim calcmode="lin" valueType="num">
                                      <p:cBhvr>
                                        <p:cTn dur="50" fill="hold" id="71"/>
                                        <p:tgtEl>
                                          <p:spTgt spid="3">
                                            <p:graphicEl>
                                              <a:chart bldStep="ptInCategory" categoryIdx="1" seriesIdx="0"/>
                                            </p:graphicEl>
                                          </p:spTgt>
                                        </p:tgtEl>
                                        <p:attrNameLst>
                                          <p:attrName>ppt_y</p:attrName>
                                        </p:attrNameLst>
                                      </p:cBhvr>
                                      <p:tavLst>
                                        <p:tav tm="0">
                                          <p:val>
                                            <p:strVal val="#ppt_y+.1"/>
                                          </p:val>
                                        </p:tav>
                                        <p:tav tm="100000">
                                          <p:val>
                                            <p:strVal val="#ppt_y"/>
                                          </p:val>
                                        </p:tav>
                                      </p:tavLst>
                                    </p:anim>
                                  </p:childTnLst>
                                </p:cTn>
                              </p:par>
                            </p:childTnLst>
                          </p:cTn>
                        </p:par>
                        <p:par>
                          <p:cTn fill="hold" id="72">
                            <p:stCondLst>
                              <p:cond delay="1650"/>
                            </p:stCondLst>
                            <p:childTnLst>
                              <p:par>
                                <p:cTn fill="hold" grpId="0" id="73" nodeType="afterEffect" presetClass="entr" presetID="42" presetSubtype="0">
                                  <p:stCondLst>
                                    <p:cond delay="0"/>
                                  </p:stCondLst>
                                  <p:childTnLst>
                                    <p:set>
                                      <p:cBhvr>
                                        <p:cTn dur="1" fill="hold" id="74">
                                          <p:stCondLst>
                                            <p:cond delay="0"/>
                                          </p:stCondLst>
                                        </p:cTn>
                                        <p:tgtEl>
                                          <p:spTgt spid="3">
                                            <p:graphicEl>
                                              <a:chart bldStep="ptInCategory" categoryIdx="2" seriesIdx="0"/>
                                            </p:graphicEl>
                                          </p:spTgt>
                                        </p:tgtEl>
                                        <p:attrNameLst>
                                          <p:attrName>style.visibility</p:attrName>
                                        </p:attrNameLst>
                                      </p:cBhvr>
                                      <p:to>
                                        <p:strVal val="visible"/>
                                      </p:to>
                                    </p:set>
                                    <p:animEffect filter="fade" transition="in">
                                      <p:cBhvr>
                                        <p:cTn dur="50" id="75"/>
                                        <p:tgtEl>
                                          <p:spTgt spid="3">
                                            <p:graphicEl>
                                              <a:chart bldStep="ptInCategory" categoryIdx="2" seriesIdx="0"/>
                                            </p:graphicEl>
                                          </p:spTgt>
                                        </p:tgtEl>
                                      </p:cBhvr>
                                    </p:animEffect>
                                    <p:anim calcmode="lin" valueType="num">
                                      <p:cBhvr>
                                        <p:cTn dur="50" fill="hold" id="76"/>
                                        <p:tgtEl>
                                          <p:spTgt spid="3">
                                            <p:graphicEl>
                                              <a:chart bldStep="ptInCategory" categoryIdx="2" seriesIdx="0"/>
                                            </p:graphicEl>
                                          </p:spTgt>
                                        </p:tgtEl>
                                        <p:attrNameLst>
                                          <p:attrName>ppt_x</p:attrName>
                                        </p:attrNameLst>
                                      </p:cBhvr>
                                      <p:tavLst>
                                        <p:tav tm="0">
                                          <p:val>
                                            <p:strVal val="#ppt_x"/>
                                          </p:val>
                                        </p:tav>
                                        <p:tav tm="100000">
                                          <p:val>
                                            <p:strVal val="#ppt_x"/>
                                          </p:val>
                                        </p:tav>
                                      </p:tavLst>
                                    </p:anim>
                                    <p:anim calcmode="lin" valueType="num">
                                      <p:cBhvr>
                                        <p:cTn dur="50" fill="hold" id="77"/>
                                        <p:tgtEl>
                                          <p:spTgt spid="3">
                                            <p:graphicEl>
                                              <a:chart bldStep="ptInCategory" categoryIdx="2" seriesIdx="0"/>
                                            </p:graphicEl>
                                          </p:spTgt>
                                        </p:tgtEl>
                                        <p:attrNameLst>
                                          <p:attrName>ppt_y</p:attrName>
                                        </p:attrNameLst>
                                      </p:cBhvr>
                                      <p:tavLst>
                                        <p:tav tm="0">
                                          <p:val>
                                            <p:strVal val="#ppt_y+.1"/>
                                          </p:val>
                                        </p:tav>
                                        <p:tav tm="100000">
                                          <p:val>
                                            <p:strVal val="#ppt_y"/>
                                          </p:val>
                                        </p:tav>
                                      </p:tavLst>
                                    </p:anim>
                                  </p:childTnLst>
                                </p:cTn>
                              </p:par>
                            </p:childTnLst>
                          </p:cTn>
                        </p:par>
                        <p:par>
                          <p:cTn fill="hold" id="78">
                            <p:stCondLst>
                              <p:cond delay="1700"/>
                            </p:stCondLst>
                            <p:childTnLst>
                              <p:par>
                                <p:cTn fill="hold" grpId="0" id="79" nodeType="afterEffect" presetClass="entr" presetID="42" presetSubtype="0">
                                  <p:stCondLst>
                                    <p:cond delay="0"/>
                                  </p:stCondLst>
                                  <p:childTnLst>
                                    <p:set>
                                      <p:cBhvr>
                                        <p:cTn dur="1" fill="hold" id="80">
                                          <p:stCondLst>
                                            <p:cond delay="0"/>
                                          </p:stCondLst>
                                        </p:cTn>
                                        <p:tgtEl>
                                          <p:spTgt spid="3">
                                            <p:graphicEl>
                                              <a:chart bldStep="ptInCategory" categoryIdx="3" seriesIdx="0"/>
                                            </p:graphicEl>
                                          </p:spTgt>
                                        </p:tgtEl>
                                        <p:attrNameLst>
                                          <p:attrName>style.visibility</p:attrName>
                                        </p:attrNameLst>
                                      </p:cBhvr>
                                      <p:to>
                                        <p:strVal val="visible"/>
                                      </p:to>
                                    </p:set>
                                    <p:animEffect filter="fade" transition="in">
                                      <p:cBhvr>
                                        <p:cTn dur="50" id="81"/>
                                        <p:tgtEl>
                                          <p:spTgt spid="3">
                                            <p:graphicEl>
                                              <a:chart bldStep="ptInCategory" categoryIdx="3" seriesIdx="0"/>
                                            </p:graphicEl>
                                          </p:spTgt>
                                        </p:tgtEl>
                                      </p:cBhvr>
                                    </p:animEffect>
                                    <p:anim calcmode="lin" valueType="num">
                                      <p:cBhvr>
                                        <p:cTn dur="50" fill="hold" id="82"/>
                                        <p:tgtEl>
                                          <p:spTgt spid="3">
                                            <p:graphicEl>
                                              <a:chart bldStep="ptInCategory" categoryIdx="3" seriesIdx="0"/>
                                            </p:graphicEl>
                                          </p:spTgt>
                                        </p:tgtEl>
                                        <p:attrNameLst>
                                          <p:attrName>ppt_x</p:attrName>
                                        </p:attrNameLst>
                                      </p:cBhvr>
                                      <p:tavLst>
                                        <p:tav tm="0">
                                          <p:val>
                                            <p:strVal val="#ppt_x"/>
                                          </p:val>
                                        </p:tav>
                                        <p:tav tm="100000">
                                          <p:val>
                                            <p:strVal val="#ppt_x"/>
                                          </p:val>
                                        </p:tav>
                                      </p:tavLst>
                                    </p:anim>
                                    <p:anim calcmode="lin" valueType="num">
                                      <p:cBhvr>
                                        <p:cTn dur="50" fill="hold" id="83"/>
                                        <p:tgtEl>
                                          <p:spTgt spid="3">
                                            <p:graphicEl>
                                              <a:chart bldStep="ptInCategory" categoryIdx="3" seriesIdx="0"/>
                                            </p:graphicEl>
                                          </p:spTgt>
                                        </p:tgtEl>
                                        <p:attrNameLst>
                                          <p:attrName>ppt_y</p:attrName>
                                        </p:attrNameLst>
                                      </p:cBhvr>
                                      <p:tavLst>
                                        <p:tav tm="0">
                                          <p:val>
                                            <p:strVal val="#ppt_y+.1"/>
                                          </p:val>
                                        </p:tav>
                                        <p:tav tm="100000">
                                          <p:val>
                                            <p:strVal val="#ppt_y"/>
                                          </p:val>
                                        </p:tav>
                                      </p:tavLst>
                                    </p:anim>
                                  </p:childTnLst>
                                </p:cTn>
                              </p:par>
                            </p:childTnLst>
                          </p:cTn>
                        </p:par>
                        <p:par>
                          <p:cTn fill="hold" id="84">
                            <p:stCondLst>
                              <p:cond delay="1750"/>
                            </p:stCondLst>
                            <p:childTnLst>
                              <p:par>
                                <p:cTn fill="hold" grpId="0" id="85" nodeType="afterEffect" presetClass="entr" presetID="42" presetSubtype="0">
                                  <p:stCondLst>
                                    <p:cond delay="0"/>
                                  </p:stCondLst>
                                  <p:childTnLst>
                                    <p:set>
                                      <p:cBhvr>
                                        <p:cTn dur="1" fill="hold" id="86">
                                          <p:stCondLst>
                                            <p:cond delay="0"/>
                                          </p:stCondLst>
                                        </p:cTn>
                                        <p:tgtEl>
                                          <p:spTgt spid="3">
                                            <p:graphicEl>
                                              <a:chart bldStep="ptInCategory" categoryIdx="4" seriesIdx="0"/>
                                            </p:graphicEl>
                                          </p:spTgt>
                                        </p:tgtEl>
                                        <p:attrNameLst>
                                          <p:attrName>style.visibility</p:attrName>
                                        </p:attrNameLst>
                                      </p:cBhvr>
                                      <p:to>
                                        <p:strVal val="visible"/>
                                      </p:to>
                                    </p:set>
                                    <p:animEffect filter="fade" transition="in">
                                      <p:cBhvr>
                                        <p:cTn dur="50" id="87"/>
                                        <p:tgtEl>
                                          <p:spTgt spid="3">
                                            <p:graphicEl>
                                              <a:chart bldStep="ptInCategory" categoryIdx="4" seriesIdx="0"/>
                                            </p:graphicEl>
                                          </p:spTgt>
                                        </p:tgtEl>
                                      </p:cBhvr>
                                    </p:animEffect>
                                    <p:anim calcmode="lin" valueType="num">
                                      <p:cBhvr>
                                        <p:cTn dur="50" fill="hold" id="88"/>
                                        <p:tgtEl>
                                          <p:spTgt spid="3">
                                            <p:graphicEl>
                                              <a:chart bldStep="ptInCategory" categoryIdx="4" seriesIdx="0"/>
                                            </p:graphicEl>
                                          </p:spTgt>
                                        </p:tgtEl>
                                        <p:attrNameLst>
                                          <p:attrName>ppt_x</p:attrName>
                                        </p:attrNameLst>
                                      </p:cBhvr>
                                      <p:tavLst>
                                        <p:tav tm="0">
                                          <p:val>
                                            <p:strVal val="#ppt_x"/>
                                          </p:val>
                                        </p:tav>
                                        <p:tav tm="100000">
                                          <p:val>
                                            <p:strVal val="#ppt_x"/>
                                          </p:val>
                                        </p:tav>
                                      </p:tavLst>
                                    </p:anim>
                                    <p:anim calcmode="lin" valueType="num">
                                      <p:cBhvr>
                                        <p:cTn dur="50" fill="hold" id="89"/>
                                        <p:tgtEl>
                                          <p:spTgt spid="3">
                                            <p:graphicEl>
                                              <a:chart bldStep="ptInCategory" categoryIdx="4" seriesIdx="0"/>
                                            </p:graphicEl>
                                          </p:spTgt>
                                        </p:tgtEl>
                                        <p:attrNameLst>
                                          <p:attrName>ppt_y</p:attrName>
                                        </p:attrNameLst>
                                      </p:cBhvr>
                                      <p:tavLst>
                                        <p:tav tm="0">
                                          <p:val>
                                            <p:strVal val="#ppt_y+.1"/>
                                          </p:val>
                                        </p:tav>
                                        <p:tav tm="100000">
                                          <p:val>
                                            <p:strVal val="#ppt_y"/>
                                          </p:val>
                                        </p:tav>
                                      </p:tavLst>
                                    </p:anim>
                                  </p:childTnLst>
                                </p:cTn>
                              </p:par>
                            </p:childTnLst>
                          </p:cTn>
                        </p:par>
                        <p:par>
                          <p:cTn fill="hold" id="90">
                            <p:stCondLst>
                              <p:cond delay="1800"/>
                            </p:stCondLst>
                            <p:childTnLst>
                              <p:par>
                                <p:cTn fill="hold" grpId="0" id="91" nodeType="afterEffect" presetClass="entr" presetID="42" presetSubtype="0">
                                  <p:stCondLst>
                                    <p:cond delay="0"/>
                                  </p:stCondLst>
                                  <p:childTnLst>
                                    <p:set>
                                      <p:cBhvr>
                                        <p:cTn dur="1" fill="hold" id="92">
                                          <p:stCondLst>
                                            <p:cond delay="0"/>
                                          </p:stCondLst>
                                        </p:cTn>
                                        <p:tgtEl>
                                          <p:spTgt spid="3">
                                            <p:graphicEl>
                                              <a:chart bldStep="ptInCategory" categoryIdx="5" seriesIdx="0"/>
                                            </p:graphicEl>
                                          </p:spTgt>
                                        </p:tgtEl>
                                        <p:attrNameLst>
                                          <p:attrName>style.visibility</p:attrName>
                                        </p:attrNameLst>
                                      </p:cBhvr>
                                      <p:to>
                                        <p:strVal val="visible"/>
                                      </p:to>
                                    </p:set>
                                    <p:animEffect filter="fade" transition="in">
                                      <p:cBhvr>
                                        <p:cTn dur="50" id="93"/>
                                        <p:tgtEl>
                                          <p:spTgt spid="3">
                                            <p:graphicEl>
                                              <a:chart bldStep="ptInCategory" categoryIdx="5" seriesIdx="0"/>
                                            </p:graphicEl>
                                          </p:spTgt>
                                        </p:tgtEl>
                                      </p:cBhvr>
                                    </p:animEffect>
                                    <p:anim calcmode="lin" valueType="num">
                                      <p:cBhvr>
                                        <p:cTn dur="50" fill="hold" id="94"/>
                                        <p:tgtEl>
                                          <p:spTgt spid="3">
                                            <p:graphicEl>
                                              <a:chart bldStep="ptInCategory" categoryIdx="5" seriesIdx="0"/>
                                            </p:graphicEl>
                                          </p:spTgt>
                                        </p:tgtEl>
                                        <p:attrNameLst>
                                          <p:attrName>ppt_x</p:attrName>
                                        </p:attrNameLst>
                                      </p:cBhvr>
                                      <p:tavLst>
                                        <p:tav tm="0">
                                          <p:val>
                                            <p:strVal val="#ppt_x"/>
                                          </p:val>
                                        </p:tav>
                                        <p:tav tm="100000">
                                          <p:val>
                                            <p:strVal val="#ppt_x"/>
                                          </p:val>
                                        </p:tav>
                                      </p:tavLst>
                                    </p:anim>
                                    <p:anim calcmode="lin" valueType="num">
                                      <p:cBhvr>
                                        <p:cTn dur="50" fill="hold" id="95"/>
                                        <p:tgtEl>
                                          <p:spTgt spid="3">
                                            <p:graphicEl>
                                              <a:chart bldStep="ptInCategory" categoryIdx="5" seriesIdx="0"/>
                                            </p:graphicEl>
                                          </p:spTgt>
                                        </p:tgtEl>
                                        <p:attrNameLst>
                                          <p:attrName>ppt_y</p:attrName>
                                        </p:attrNameLst>
                                      </p:cBhvr>
                                      <p:tavLst>
                                        <p:tav tm="0">
                                          <p:val>
                                            <p:strVal val="#ppt_y+.1"/>
                                          </p:val>
                                        </p:tav>
                                        <p:tav tm="100000">
                                          <p:val>
                                            <p:strVal val="#ppt_y"/>
                                          </p:val>
                                        </p:tav>
                                      </p:tavLst>
                                    </p:anim>
                                  </p:childTnLst>
                                </p:cTn>
                              </p:par>
                            </p:childTnLst>
                          </p:cTn>
                        </p:par>
                        <p:par>
                          <p:cTn fill="hold" id="96">
                            <p:stCondLst>
                              <p:cond delay="1850"/>
                            </p:stCondLst>
                            <p:childTnLst>
                              <p:par>
                                <p:cTn fill="hold" grpId="0" id="97" nodeType="afterEffect" presetClass="entr" presetID="42" presetSubtype="0">
                                  <p:stCondLst>
                                    <p:cond delay="0"/>
                                  </p:stCondLst>
                                  <p:childTnLst>
                                    <p:set>
                                      <p:cBhvr>
                                        <p:cTn dur="1" fill="hold" id="98">
                                          <p:stCondLst>
                                            <p:cond delay="0"/>
                                          </p:stCondLst>
                                        </p:cTn>
                                        <p:tgtEl>
                                          <p:spTgt spid="3">
                                            <p:graphicEl>
                                              <a:chart bldStep="ptInCategory" categoryIdx="6" seriesIdx="0"/>
                                            </p:graphicEl>
                                          </p:spTgt>
                                        </p:tgtEl>
                                        <p:attrNameLst>
                                          <p:attrName>style.visibility</p:attrName>
                                        </p:attrNameLst>
                                      </p:cBhvr>
                                      <p:to>
                                        <p:strVal val="visible"/>
                                      </p:to>
                                    </p:set>
                                    <p:animEffect filter="fade" transition="in">
                                      <p:cBhvr>
                                        <p:cTn dur="50" id="99"/>
                                        <p:tgtEl>
                                          <p:spTgt spid="3">
                                            <p:graphicEl>
                                              <a:chart bldStep="ptInCategory" categoryIdx="6" seriesIdx="0"/>
                                            </p:graphicEl>
                                          </p:spTgt>
                                        </p:tgtEl>
                                      </p:cBhvr>
                                    </p:animEffect>
                                    <p:anim calcmode="lin" valueType="num">
                                      <p:cBhvr>
                                        <p:cTn dur="50" fill="hold" id="100"/>
                                        <p:tgtEl>
                                          <p:spTgt spid="3">
                                            <p:graphicEl>
                                              <a:chart bldStep="ptInCategory" categoryIdx="6" seriesIdx="0"/>
                                            </p:graphicEl>
                                          </p:spTgt>
                                        </p:tgtEl>
                                        <p:attrNameLst>
                                          <p:attrName>ppt_x</p:attrName>
                                        </p:attrNameLst>
                                      </p:cBhvr>
                                      <p:tavLst>
                                        <p:tav tm="0">
                                          <p:val>
                                            <p:strVal val="#ppt_x"/>
                                          </p:val>
                                        </p:tav>
                                        <p:tav tm="100000">
                                          <p:val>
                                            <p:strVal val="#ppt_x"/>
                                          </p:val>
                                        </p:tav>
                                      </p:tavLst>
                                    </p:anim>
                                    <p:anim calcmode="lin" valueType="num">
                                      <p:cBhvr>
                                        <p:cTn dur="50" fill="hold" id="101"/>
                                        <p:tgtEl>
                                          <p:spTgt spid="3">
                                            <p:graphicEl>
                                              <a:chart bldStep="ptInCategory" categoryIdx="6" seriesIdx="0"/>
                                            </p:graphicEl>
                                          </p:spTgt>
                                        </p:tgtEl>
                                        <p:attrNameLst>
                                          <p:attrName>ppt_y</p:attrName>
                                        </p:attrNameLst>
                                      </p:cBhvr>
                                      <p:tavLst>
                                        <p:tav tm="0">
                                          <p:val>
                                            <p:strVal val="#ppt_y+.1"/>
                                          </p:val>
                                        </p:tav>
                                        <p:tav tm="100000">
                                          <p:val>
                                            <p:strVal val="#ppt_y"/>
                                          </p:val>
                                        </p:tav>
                                      </p:tavLst>
                                    </p:anim>
                                  </p:childTnLst>
                                </p:cTn>
                              </p:par>
                            </p:childTnLst>
                          </p:cTn>
                        </p:par>
                        <p:par>
                          <p:cTn fill="hold" id="102">
                            <p:stCondLst>
                              <p:cond delay="1900"/>
                            </p:stCondLst>
                            <p:childTnLst>
                              <p:par>
                                <p:cTn fill="hold" grpId="0" id="103" nodeType="afterEffect" presetClass="entr" presetID="42" presetSubtype="0">
                                  <p:stCondLst>
                                    <p:cond delay="0"/>
                                  </p:stCondLst>
                                  <p:childTnLst>
                                    <p:set>
                                      <p:cBhvr>
                                        <p:cTn dur="1" fill="hold" id="104">
                                          <p:stCondLst>
                                            <p:cond delay="0"/>
                                          </p:stCondLst>
                                        </p:cTn>
                                        <p:tgtEl>
                                          <p:spTgt spid="3">
                                            <p:graphicEl>
                                              <a:chart bldStep="ptInCategory" categoryIdx="7" seriesIdx="0"/>
                                            </p:graphicEl>
                                          </p:spTgt>
                                        </p:tgtEl>
                                        <p:attrNameLst>
                                          <p:attrName>style.visibility</p:attrName>
                                        </p:attrNameLst>
                                      </p:cBhvr>
                                      <p:to>
                                        <p:strVal val="visible"/>
                                      </p:to>
                                    </p:set>
                                    <p:animEffect filter="fade" transition="in">
                                      <p:cBhvr>
                                        <p:cTn dur="50" id="105"/>
                                        <p:tgtEl>
                                          <p:spTgt spid="3">
                                            <p:graphicEl>
                                              <a:chart bldStep="ptInCategory" categoryIdx="7" seriesIdx="0"/>
                                            </p:graphicEl>
                                          </p:spTgt>
                                        </p:tgtEl>
                                      </p:cBhvr>
                                    </p:animEffect>
                                    <p:anim calcmode="lin" valueType="num">
                                      <p:cBhvr>
                                        <p:cTn dur="50" fill="hold" id="106"/>
                                        <p:tgtEl>
                                          <p:spTgt spid="3">
                                            <p:graphicEl>
                                              <a:chart bldStep="ptInCategory" categoryIdx="7" seriesIdx="0"/>
                                            </p:graphicEl>
                                          </p:spTgt>
                                        </p:tgtEl>
                                        <p:attrNameLst>
                                          <p:attrName>ppt_x</p:attrName>
                                        </p:attrNameLst>
                                      </p:cBhvr>
                                      <p:tavLst>
                                        <p:tav tm="0">
                                          <p:val>
                                            <p:strVal val="#ppt_x"/>
                                          </p:val>
                                        </p:tav>
                                        <p:tav tm="100000">
                                          <p:val>
                                            <p:strVal val="#ppt_x"/>
                                          </p:val>
                                        </p:tav>
                                      </p:tavLst>
                                    </p:anim>
                                    <p:anim calcmode="lin" valueType="num">
                                      <p:cBhvr>
                                        <p:cTn dur="50" fill="hold" id="107"/>
                                        <p:tgtEl>
                                          <p:spTgt spid="3">
                                            <p:graphicEl>
                                              <a:chart bldStep="ptInCategory" categoryIdx="7" seriesIdx="0"/>
                                            </p:graphicEl>
                                          </p:spTgt>
                                        </p:tgtEl>
                                        <p:attrNameLst>
                                          <p:attrName>ppt_y</p:attrName>
                                        </p:attrNameLst>
                                      </p:cBhvr>
                                      <p:tavLst>
                                        <p:tav tm="0">
                                          <p:val>
                                            <p:strVal val="#ppt_y+.1"/>
                                          </p:val>
                                        </p:tav>
                                        <p:tav tm="100000">
                                          <p:val>
                                            <p:strVal val="#ppt_y"/>
                                          </p:val>
                                        </p:tav>
                                      </p:tavLst>
                                    </p:anim>
                                  </p:childTnLst>
                                </p:cTn>
                              </p:par>
                            </p:childTnLst>
                          </p:cTn>
                        </p:par>
                        <p:par>
                          <p:cTn fill="hold" id="108">
                            <p:stCondLst>
                              <p:cond delay="1950"/>
                            </p:stCondLst>
                            <p:childTnLst>
                              <p:par>
                                <p:cTn fill="hold" grpId="0" id="109" nodeType="afterEffect" presetClass="entr" presetID="42" presetSubtype="0">
                                  <p:stCondLst>
                                    <p:cond delay="0"/>
                                  </p:stCondLst>
                                  <p:childTnLst>
                                    <p:set>
                                      <p:cBhvr>
                                        <p:cTn dur="1" fill="hold" id="110">
                                          <p:stCondLst>
                                            <p:cond delay="0"/>
                                          </p:stCondLst>
                                        </p:cTn>
                                        <p:tgtEl>
                                          <p:spTgt spid="3">
                                            <p:graphicEl>
                                              <a:chart bldStep="ptInCategory" categoryIdx="8" seriesIdx="0"/>
                                            </p:graphicEl>
                                          </p:spTgt>
                                        </p:tgtEl>
                                        <p:attrNameLst>
                                          <p:attrName>style.visibility</p:attrName>
                                        </p:attrNameLst>
                                      </p:cBhvr>
                                      <p:to>
                                        <p:strVal val="visible"/>
                                      </p:to>
                                    </p:set>
                                    <p:animEffect filter="fade" transition="in">
                                      <p:cBhvr>
                                        <p:cTn dur="50" id="111"/>
                                        <p:tgtEl>
                                          <p:spTgt spid="3">
                                            <p:graphicEl>
                                              <a:chart bldStep="ptInCategory" categoryIdx="8" seriesIdx="0"/>
                                            </p:graphicEl>
                                          </p:spTgt>
                                        </p:tgtEl>
                                      </p:cBhvr>
                                    </p:animEffect>
                                    <p:anim calcmode="lin" valueType="num">
                                      <p:cBhvr>
                                        <p:cTn dur="50" fill="hold" id="112"/>
                                        <p:tgtEl>
                                          <p:spTgt spid="3">
                                            <p:graphicEl>
                                              <a:chart bldStep="ptInCategory" categoryIdx="8" seriesIdx="0"/>
                                            </p:graphicEl>
                                          </p:spTgt>
                                        </p:tgtEl>
                                        <p:attrNameLst>
                                          <p:attrName>ppt_x</p:attrName>
                                        </p:attrNameLst>
                                      </p:cBhvr>
                                      <p:tavLst>
                                        <p:tav tm="0">
                                          <p:val>
                                            <p:strVal val="#ppt_x"/>
                                          </p:val>
                                        </p:tav>
                                        <p:tav tm="100000">
                                          <p:val>
                                            <p:strVal val="#ppt_x"/>
                                          </p:val>
                                        </p:tav>
                                      </p:tavLst>
                                    </p:anim>
                                    <p:anim calcmode="lin" valueType="num">
                                      <p:cBhvr>
                                        <p:cTn dur="50" fill="hold" id="113"/>
                                        <p:tgtEl>
                                          <p:spTgt spid="3">
                                            <p:graphicEl>
                                              <a:chart bldStep="ptInCategory" categoryIdx="8" seriesIdx="0"/>
                                            </p:graphicEl>
                                          </p:spTgt>
                                        </p:tgtEl>
                                        <p:attrNameLst>
                                          <p:attrName>ppt_y</p:attrName>
                                        </p:attrNameLst>
                                      </p:cBhvr>
                                      <p:tavLst>
                                        <p:tav tm="0">
                                          <p:val>
                                            <p:strVal val="#ppt_y+.1"/>
                                          </p:val>
                                        </p:tav>
                                        <p:tav tm="100000">
                                          <p:val>
                                            <p:strVal val="#ppt_y"/>
                                          </p:val>
                                        </p:tav>
                                      </p:tavLst>
                                    </p:anim>
                                  </p:childTnLst>
                                </p:cTn>
                              </p:par>
                            </p:childTnLst>
                          </p:cTn>
                        </p:par>
                        <p:par>
                          <p:cTn fill="hold" id="114">
                            <p:stCondLst>
                              <p:cond delay="2000"/>
                            </p:stCondLst>
                            <p:childTnLst>
                              <p:par>
                                <p:cTn fill="hold" grpId="0" id="115" nodeType="afterEffect" presetClass="entr" presetID="42" presetSubtype="0">
                                  <p:stCondLst>
                                    <p:cond delay="0"/>
                                  </p:stCondLst>
                                  <p:childTnLst>
                                    <p:set>
                                      <p:cBhvr>
                                        <p:cTn dur="1" fill="hold" id="116">
                                          <p:stCondLst>
                                            <p:cond delay="0"/>
                                          </p:stCondLst>
                                        </p:cTn>
                                        <p:tgtEl>
                                          <p:spTgt spid="3">
                                            <p:graphicEl>
                                              <a:chart bldStep="ptInCategory" categoryIdx="9" seriesIdx="0"/>
                                            </p:graphicEl>
                                          </p:spTgt>
                                        </p:tgtEl>
                                        <p:attrNameLst>
                                          <p:attrName>style.visibility</p:attrName>
                                        </p:attrNameLst>
                                      </p:cBhvr>
                                      <p:to>
                                        <p:strVal val="visible"/>
                                      </p:to>
                                    </p:set>
                                    <p:animEffect filter="fade" transition="in">
                                      <p:cBhvr>
                                        <p:cTn dur="50" id="117"/>
                                        <p:tgtEl>
                                          <p:spTgt spid="3">
                                            <p:graphicEl>
                                              <a:chart bldStep="ptInCategory" categoryIdx="9" seriesIdx="0"/>
                                            </p:graphicEl>
                                          </p:spTgt>
                                        </p:tgtEl>
                                      </p:cBhvr>
                                    </p:animEffect>
                                    <p:anim calcmode="lin" valueType="num">
                                      <p:cBhvr>
                                        <p:cTn dur="50" fill="hold" id="118"/>
                                        <p:tgtEl>
                                          <p:spTgt spid="3">
                                            <p:graphicEl>
                                              <a:chart bldStep="ptInCategory" categoryIdx="9" seriesIdx="0"/>
                                            </p:graphicEl>
                                          </p:spTgt>
                                        </p:tgtEl>
                                        <p:attrNameLst>
                                          <p:attrName>ppt_x</p:attrName>
                                        </p:attrNameLst>
                                      </p:cBhvr>
                                      <p:tavLst>
                                        <p:tav tm="0">
                                          <p:val>
                                            <p:strVal val="#ppt_x"/>
                                          </p:val>
                                        </p:tav>
                                        <p:tav tm="100000">
                                          <p:val>
                                            <p:strVal val="#ppt_x"/>
                                          </p:val>
                                        </p:tav>
                                      </p:tavLst>
                                    </p:anim>
                                    <p:anim calcmode="lin" valueType="num">
                                      <p:cBhvr>
                                        <p:cTn dur="50" fill="hold" id="119"/>
                                        <p:tgtEl>
                                          <p:spTgt spid="3">
                                            <p:graphicEl>
                                              <a:chart bldStep="ptInCategory" categoryIdx="9" seriesIdx="0"/>
                                            </p:graphicEl>
                                          </p:spTgt>
                                        </p:tgtEl>
                                        <p:attrNameLst>
                                          <p:attrName>ppt_y</p:attrName>
                                        </p:attrNameLst>
                                      </p:cBhvr>
                                      <p:tavLst>
                                        <p:tav tm="0">
                                          <p:val>
                                            <p:strVal val="#ppt_y+.1"/>
                                          </p:val>
                                        </p:tav>
                                        <p:tav tm="100000">
                                          <p:val>
                                            <p:strVal val="#ppt_y"/>
                                          </p:val>
                                        </p:tav>
                                      </p:tavLst>
                                    </p:anim>
                                  </p:childTnLst>
                                </p:cTn>
                              </p:par>
                            </p:childTnLst>
                          </p:cTn>
                        </p:par>
                        <p:par>
                          <p:cTn fill="hold" id="120">
                            <p:stCondLst>
                              <p:cond delay="2050"/>
                            </p:stCondLst>
                            <p:childTnLst>
                              <p:par>
                                <p:cTn fill="hold" grpId="0" id="121" nodeType="afterEffect" presetClass="entr" presetID="42" presetSubtype="0">
                                  <p:stCondLst>
                                    <p:cond delay="0"/>
                                  </p:stCondLst>
                                  <p:childTnLst>
                                    <p:set>
                                      <p:cBhvr>
                                        <p:cTn dur="1" fill="hold" id="122">
                                          <p:stCondLst>
                                            <p:cond delay="0"/>
                                          </p:stCondLst>
                                        </p:cTn>
                                        <p:tgtEl>
                                          <p:spTgt spid="3">
                                            <p:graphicEl>
                                              <a:chart bldStep="ptInCategory" categoryIdx="10" seriesIdx="0"/>
                                            </p:graphicEl>
                                          </p:spTgt>
                                        </p:tgtEl>
                                        <p:attrNameLst>
                                          <p:attrName>style.visibility</p:attrName>
                                        </p:attrNameLst>
                                      </p:cBhvr>
                                      <p:to>
                                        <p:strVal val="visible"/>
                                      </p:to>
                                    </p:set>
                                    <p:animEffect filter="fade" transition="in">
                                      <p:cBhvr>
                                        <p:cTn dur="50" id="123"/>
                                        <p:tgtEl>
                                          <p:spTgt spid="3">
                                            <p:graphicEl>
                                              <a:chart bldStep="ptInCategory" categoryIdx="10" seriesIdx="0"/>
                                            </p:graphicEl>
                                          </p:spTgt>
                                        </p:tgtEl>
                                      </p:cBhvr>
                                    </p:animEffect>
                                    <p:anim calcmode="lin" valueType="num">
                                      <p:cBhvr>
                                        <p:cTn dur="50" fill="hold" id="124"/>
                                        <p:tgtEl>
                                          <p:spTgt spid="3">
                                            <p:graphicEl>
                                              <a:chart bldStep="ptInCategory" categoryIdx="10" seriesIdx="0"/>
                                            </p:graphicEl>
                                          </p:spTgt>
                                        </p:tgtEl>
                                        <p:attrNameLst>
                                          <p:attrName>ppt_x</p:attrName>
                                        </p:attrNameLst>
                                      </p:cBhvr>
                                      <p:tavLst>
                                        <p:tav tm="0">
                                          <p:val>
                                            <p:strVal val="#ppt_x"/>
                                          </p:val>
                                        </p:tav>
                                        <p:tav tm="100000">
                                          <p:val>
                                            <p:strVal val="#ppt_x"/>
                                          </p:val>
                                        </p:tav>
                                      </p:tavLst>
                                    </p:anim>
                                    <p:anim calcmode="lin" valueType="num">
                                      <p:cBhvr>
                                        <p:cTn dur="50" fill="hold" id="125"/>
                                        <p:tgtEl>
                                          <p:spTgt spid="3">
                                            <p:graphicEl>
                                              <a:chart bldStep="ptInCategory" categoryIdx="10" seriesIdx="0"/>
                                            </p:graphicEl>
                                          </p:spTgt>
                                        </p:tgtEl>
                                        <p:attrNameLst>
                                          <p:attrName>ppt_y</p:attrName>
                                        </p:attrNameLst>
                                      </p:cBhvr>
                                      <p:tavLst>
                                        <p:tav tm="0">
                                          <p:val>
                                            <p:strVal val="#ppt_y+.1"/>
                                          </p:val>
                                        </p:tav>
                                        <p:tav tm="100000">
                                          <p:val>
                                            <p:strVal val="#ppt_y"/>
                                          </p:val>
                                        </p:tav>
                                      </p:tavLst>
                                    </p:anim>
                                  </p:childTnLst>
                                </p:cTn>
                              </p:par>
                            </p:childTnLst>
                          </p:cTn>
                        </p:par>
                        <p:par>
                          <p:cTn fill="hold" id="126">
                            <p:stCondLst>
                              <p:cond delay="2100"/>
                            </p:stCondLst>
                            <p:childTnLst>
                              <p:par>
                                <p:cTn fill="hold" grpId="0" id="127" nodeType="afterEffect" presetClass="entr" presetID="42" presetSubtype="0">
                                  <p:stCondLst>
                                    <p:cond delay="0"/>
                                  </p:stCondLst>
                                  <p:childTnLst>
                                    <p:set>
                                      <p:cBhvr>
                                        <p:cTn dur="1" fill="hold" id="128">
                                          <p:stCondLst>
                                            <p:cond delay="0"/>
                                          </p:stCondLst>
                                        </p:cTn>
                                        <p:tgtEl>
                                          <p:spTgt spid="3">
                                            <p:graphicEl>
                                              <a:chart bldStep="ptInCategory" categoryIdx="11" seriesIdx="0"/>
                                            </p:graphicEl>
                                          </p:spTgt>
                                        </p:tgtEl>
                                        <p:attrNameLst>
                                          <p:attrName>style.visibility</p:attrName>
                                        </p:attrNameLst>
                                      </p:cBhvr>
                                      <p:to>
                                        <p:strVal val="visible"/>
                                      </p:to>
                                    </p:set>
                                    <p:animEffect filter="fade" transition="in">
                                      <p:cBhvr>
                                        <p:cTn dur="50" id="129"/>
                                        <p:tgtEl>
                                          <p:spTgt spid="3">
                                            <p:graphicEl>
                                              <a:chart bldStep="ptInCategory" categoryIdx="11" seriesIdx="0"/>
                                            </p:graphicEl>
                                          </p:spTgt>
                                        </p:tgtEl>
                                      </p:cBhvr>
                                    </p:animEffect>
                                    <p:anim calcmode="lin" valueType="num">
                                      <p:cBhvr>
                                        <p:cTn dur="50" fill="hold" id="130"/>
                                        <p:tgtEl>
                                          <p:spTgt spid="3">
                                            <p:graphicEl>
                                              <a:chart bldStep="ptInCategory" categoryIdx="11" seriesIdx="0"/>
                                            </p:graphicEl>
                                          </p:spTgt>
                                        </p:tgtEl>
                                        <p:attrNameLst>
                                          <p:attrName>ppt_x</p:attrName>
                                        </p:attrNameLst>
                                      </p:cBhvr>
                                      <p:tavLst>
                                        <p:tav tm="0">
                                          <p:val>
                                            <p:strVal val="#ppt_x"/>
                                          </p:val>
                                        </p:tav>
                                        <p:tav tm="100000">
                                          <p:val>
                                            <p:strVal val="#ppt_x"/>
                                          </p:val>
                                        </p:tav>
                                      </p:tavLst>
                                    </p:anim>
                                    <p:anim calcmode="lin" valueType="num">
                                      <p:cBhvr>
                                        <p:cTn dur="50" fill="hold" id="131"/>
                                        <p:tgtEl>
                                          <p:spTgt spid="3">
                                            <p:graphicEl>
                                              <a:chart bldStep="ptInCategory" categoryIdx="11" seriesIdx="0"/>
                                            </p:graphicEl>
                                          </p:spTgt>
                                        </p:tgtEl>
                                        <p:attrNameLst>
                                          <p:attrName>ppt_y</p:attrName>
                                        </p:attrNameLst>
                                      </p:cBhvr>
                                      <p:tavLst>
                                        <p:tav tm="0">
                                          <p:val>
                                            <p:strVal val="#ppt_y+.1"/>
                                          </p:val>
                                        </p:tav>
                                        <p:tav tm="100000">
                                          <p:val>
                                            <p:strVal val="#ppt_y"/>
                                          </p:val>
                                        </p:tav>
                                      </p:tavLst>
                                    </p:anim>
                                  </p:childTnLst>
                                </p:cTn>
                              </p:par>
                            </p:childTnLst>
                          </p:cTn>
                        </p:par>
                        <p:par>
                          <p:cTn fill="hold" id="132">
                            <p:stCondLst>
                              <p:cond delay="2150"/>
                            </p:stCondLst>
                            <p:childTnLst>
                              <p:par>
                                <p:cTn fill="hold" grpId="0" id="133" nodeType="afterEffect" presetClass="entr" presetID="42" presetSubtype="0">
                                  <p:stCondLst>
                                    <p:cond delay="0"/>
                                  </p:stCondLst>
                                  <p:childTnLst>
                                    <p:set>
                                      <p:cBhvr>
                                        <p:cTn dur="1" fill="hold" id="134">
                                          <p:stCondLst>
                                            <p:cond delay="0"/>
                                          </p:stCondLst>
                                        </p:cTn>
                                        <p:tgtEl>
                                          <p:spTgt spid="3">
                                            <p:graphicEl>
                                              <a:chart bldStep="ptInCategory" categoryIdx="12" seriesIdx="0"/>
                                            </p:graphicEl>
                                          </p:spTgt>
                                        </p:tgtEl>
                                        <p:attrNameLst>
                                          <p:attrName>style.visibility</p:attrName>
                                        </p:attrNameLst>
                                      </p:cBhvr>
                                      <p:to>
                                        <p:strVal val="visible"/>
                                      </p:to>
                                    </p:set>
                                    <p:animEffect filter="fade" transition="in">
                                      <p:cBhvr>
                                        <p:cTn dur="50" id="135"/>
                                        <p:tgtEl>
                                          <p:spTgt spid="3">
                                            <p:graphicEl>
                                              <a:chart bldStep="ptInCategory" categoryIdx="12" seriesIdx="0"/>
                                            </p:graphicEl>
                                          </p:spTgt>
                                        </p:tgtEl>
                                      </p:cBhvr>
                                    </p:animEffect>
                                    <p:anim calcmode="lin" valueType="num">
                                      <p:cBhvr>
                                        <p:cTn dur="50" fill="hold" id="136"/>
                                        <p:tgtEl>
                                          <p:spTgt spid="3">
                                            <p:graphicEl>
                                              <a:chart bldStep="ptInCategory" categoryIdx="12" seriesIdx="0"/>
                                            </p:graphicEl>
                                          </p:spTgt>
                                        </p:tgtEl>
                                        <p:attrNameLst>
                                          <p:attrName>ppt_x</p:attrName>
                                        </p:attrNameLst>
                                      </p:cBhvr>
                                      <p:tavLst>
                                        <p:tav tm="0">
                                          <p:val>
                                            <p:strVal val="#ppt_x"/>
                                          </p:val>
                                        </p:tav>
                                        <p:tav tm="100000">
                                          <p:val>
                                            <p:strVal val="#ppt_x"/>
                                          </p:val>
                                        </p:tav>
                                      </p:tavLst>
                                    </p:anim>
                                    <p:anim calcmode="lin" valueType="num">
                                      <p:cBhvr>
                                        <p:cTn dur="50" fill="hold" id="137"/>
                                        <p:tgtEl>
                                          <p:spTgt spid="3">
                                            <p:graphicEl>
                                              <a:chart bldStep="ptInCategory" categoryIdx="12" seriesIdx="0"/>
                                            </p:graphicEl>
                                          </p:spTgt>
                                        </p:tgtEl>
                                        <p:attrNameLst>
                                          <p:attrName>ppt_y</p:attrName>
                                        </p:attrNameLst>
                                      </p:cBhvr>
                                      <p:tavLst>
                                        <p:tav tm="0">
                                          <p:val>
                                            <p:strVal val="#ppt_y+.1"/>
                                          </p:val>
                                        </p:tav>
                                        <p:tav tm="100000">
                                          <p:val>
                                            <p:strVal val="#ppt_y"/>
                                          </p:val>
                                        </p:tav>
                                      </p:tavLst>
                                    </p:anim>
                                  </p:childTnLst>
                                </p:cTn>
                              </p:par>
                            </p:childTnLst>
                          </p:cTn>
                        </p:par>
                        <p:par>
                          <p:cTn fill="hold" id="138">
                            <p:stCondLst>
                              <p:cond delay="2200"/>
                            </p:stCondLst>
                            <p:childTnLst>
                              <p:par>
                                <p:cTn fill="hold" grpId="0" id="139" nodeType="afterEffect" presetClass="entr" presetID="42" presetSubtype="0">
                                  <p:stCondLst>
                                    <p:cond delay="0"/>
                                  </p:stCondLst>
                                  <p:childTnLst>
                                    <p:set>
                                      <p:cBhvr>
                                        <p:cTn dur="1" fill="hold" id="140">
                                          <p:stCondLst>
                                            <p:cond delay="0"/>
                                          </p:stCondLst>
                                        </p:cTn>
                                        <p:tgtEl>
                                          <p:spTgt spid="3">
                                            <p:graphicEl>
                                              <a:chart bldStep="ptInCategory" categoryIdx="13" seriesIdx="0"/>
                                            </p:graphicEl>
                                          </p:spTgt>
                                        </p:tgtEl>
                                        <p:attrNameLst>
                                          <p:attrName>style.visibility</p:attrName>
                                        </p:attrNameLst>
                                      </p:cBhvr>
                                      <p:to>
                                        <p:strVal val="visible"/>
                                      </p:to>
                                    </p:set>
                                    <p:animEffect filter="fade" transition="in">
                                      <p:cBhvr>
                                        <p:cTn dur="50" id="141"/>
                                        <p:tgtEl>
                                          <p:spTgt spid="3">
                                            <p:graphicEl>
                                              <a:chart bldStep="ptInCategory" categoryIdx="13" seriesIdx="0"/>
                                            </p:graphicEl>
                                          </p:spTgt>
                                        </p:tgtEl>
                                      </p:cBhvr>
                                    </p:animEffect>
                                    <p:anim calcmode="lin" valueType="num">
                                      <p:cBhvr>
                                        <p:cTn dur="50" fill="hold" id="142"/>
                                        <p:tgtEl>
                                          <p:spTgt spid="3">
                                            <p:graphicEl>
                                              <a:chart bldStep="ptInCategory" categoryIdx="13" seriesIdx="0"/>
                                            </p:graphicEl>
                                          </p:spTgt>
                                        </p:tgtEl>
                                        <p:attrNameLst>
                                          <p:attrName>ppt_x</p:attrName>
                                        </p:attrNameLst>
                                      </p:cBhvr>
                                      <p:tavLst>
                                        <p:tav tm="0">
                                          <p:val>
                                            <p:strVal val="#ppt_x"/>
                                          </p:val>
                                        </p:tav>
                                        <p:tav tm="100000">
                                          <p:val>
                                            <p:strVal val="#ppt_x"/>
                                          </p:val>
                                        </p:tav>
                                      </p:tavLst>
                                    </p:anim>
                                    <p:anim calcmode="lin" valueType="num">
                                      <p:cBhvr>
                                        <p:cTn dur="50" fill="hold" id="143"/>
                                        <p:tgtEl>
                                          <p:spTgt spid="3">
                                            <p:graphicEl>
                                              <a:chart bldStep="ptInCategory" categoryIdx="13" seriesIdx="0"/>
                                            </p:graphicEl>
                                          </p:spTgt>
                                        </p:tgtEl>
                                        <p:attrNameLst>
                                          <p:attrName>ppt_y</p:attrName>
                                        </p:attrNameLst>
                                      </p:cBhvr>
                                      <p:tavLst>
                                        <p:tav tm="0">
                                          <p:val>
                                            <p:strVal val="#ppt_y+.1"/>
                                          </p:val>
                                        </p:tav>
                                        <p:tav tm="100000">
                                          <p:val>
                                            <p:strVal val="#ppt_y"/>
                                          </p:val>
                                        </p:tav>
                                      </p:tavLst>
                                    </p:anim>
                                  </p:childTnLst>
                                </p:cTn>
                              </p:par>
                            </p:childTnLst>
                          </p:cTn>
                        </p:par>
                        <p:par>
                          <p:cTn fill="hold" id="144">
                            <p:stCondLst>
                              <p:cond delay="2250"/>
                            </p:stCondLst>
                            <p:childTnLst>
                              <p:par>
                                <p:cTn fill="hold" grpId="0" id="145" nodeType="afterEffect" presetClass="entr" presetID="42" presetSubtype="0">
                                  <p:stCondLst>
                                    <p:cond delay="0"/>
                                  </p:stCondLst>
                                  <p:childTnLst>
                                    <p:set>
                                      <p:cBhvr>
                                        <p:cTn dur="1" fill="hold" id="146">
                                          <p:stCondLst>
                                            <p:cond delay="0"/>
                                          </p:stCondLst>
                                        </p:cTn>
                                        <p:tgtEl>
                                          <p:spTgt spid="3">
                                            <p:graphicEl>
                                              <a:chart bldStep="ptInCategory" categoryIdx="14" seriesIdx="0"/>
                                            </p:graphicEl>
                                          </p:spTgt>
                                        </p:tgtEl>
                                        <p:attrNameLst>
                                          <p:attrName>style.visibility</p:attrName>
                                        </p:attrNameLst>
                                      </p:cBhvr>
                                      <p:to>
                                        <p:strVal val="visible"/>
                                      </p:to>
                                    </p:set>
                                    <p:animEffect filter="fade" transition="in">
                                      <p:cBhvr>
                                        <p:cTn dur="50" id="147"/>
                                        <p:tgtEl>
                                          <p:spTgt spid="3">
                                            <p:graphicEl>
                                              <a:chart bldStep="ptInCategory" categoryIdx="14" seriesIdx="0"/>
                                            </p:graphicEl>
                                          </p:spTgt>
                                        </p:tgtEl>
                                      </p:cBhvr>
                                    </p:animEffect>
                                    <p:anim calcmode="lin" valueType="num">
                                      <p:cBhvr>
                                        <p:cTn dur="50" fill="hold" id="148"/>
                                        <p:tgtEl>
                                          <p:spTgt spid="3">
                                            <p:graphicEl>
                                              <a:chart bldStep="ptInCategory" categoryIdx="14" seriesIdx="0"/>
                                            </p:graphicEl>
                                          </p:spTgt>
                                        </p:tgtEl>
                                        <p:attrNameLst>
                                          <p:attrName>ppt_x</p:attrName>
                                        </p:attrNameLst>
                                      </p:cBhvr>
                                      <p:tavLst>
                                        <p:tav tm="0">
                                          <p:val>
                                            <p:strVal val="#ppt_x"/>
                                          </p:val>
                                        </p:tav>
                                        <p:tav tm="100000">
                                          <p:val>
                                            <p:strVal val="#ppt_x"/>
                                          </p:val>
                                        </p:tav>
                                      </p:tavLst>
                                    </p:anim>
                                    <p:anim calcmode="lin" valueType="num">
                                      <p:cBhvr>
                                        <p:cTn dur="50" fill="hold" id="149"/>
                                        <p:tgtEl>
                                          <p:spTgt spid="3">
                                            <p:graphicEl>
                                              <a:chart bldStep="ptInCategory" categoryIdx="14" seriesIdx="0"/>
                                            </p:graphicEl>
                                          </p:spTgt>
                                        </p:tgtEl>
                                        <p:attrNameLst>
                                          <p:attrName>ppt_y</p:attrName>
                                        </p:attrNameLst>
                                      </p:cBhvr>
                                      <p:tavLst>
                                        <p:tav tm="0">
                                          <p:val>
                                            <p:strVal val="#ppt_y+.1"/>
                                          </p:val>
                                        </p:tav>
                                        <p:tav tm="100000">
                                          <p:val>
                                            <p:strVal val="#ppt_y"/>
                                          </p:val>
                                        </p:tav>
                                      </p:tavLst>
                                    </p:anim>
                                  </p:childTnLst>
                                </p:cTn>
                              </p:par>
                            </p:childTnLst>
                          </p:cTn>
                        </p:par>
                        <p:par>
                          <p:cTn fill="hold" id="150">
                            <p:stCondLst>
                              <p:cond delay="2300"/>
                            </p:stCondLst>
                            <p:childTnLst>
                              <p:par>
                                <p:cTn fill="hold" grpId="0" id="151" nodeType="afterEffect" presetClass="entr" presetID="42" presetSubtype="0">
                                  <p:stCondLst>
                                    <p:cond delay="0"/>
                                  </p:stCondLst>
                                  <p:childTnLst>
                                    <p:set>
                                      <p:cBhvr>
                                        <p:cTn dur="1" fill="hold" id="152">
                                          <p:stCondLst>
                                            <p:cond delay="0"/>
                                          </p:stCondLst>
                                        </p:cTn>
                                        <p:tgtEl>
                                          <p:spTgt spid="3">
                                            <p:graphicEl>
                                              <a:chart bldStep="ptInCategory" categoryIdx="15" seriesIdx="0"/>
                                            </p:graphicEl>
                                          </p:spTgt>
                                        </p:tgtEl>
                                        <p:attrNameLst>
                                          <p:attrName>style.visibility</p:attrName>
                                        </p:attrNameLst>
                                      </p:cBhvr>
                                      <p:to>
                                        <p:strVal val="visible"/>
                                      </p:to>
                                    </p:set>
                                    <p:animEffect filter="fade" transition="in">
                                      <p:cBhvr>
                                        <p:cTn dur="50" id="153"/>
                                        <p:tgtEl>
                                          <p:spTgt spid="3">
                                            <p:graphicEl>
                                              <a:chart bldStep="ptInCategory" categoryIdx="15" seriesIdx="0"/>
                                            </p:graphicEl>
                                          </p:spTgt>
                                        </p:tgtEl>
                                      </p:cBhvr>
                                    </p:animEffect>
                                    <p:anim calcmode="lin" valueType="num">
                                      <p:cBhvr>
                                        <p:cTn dur="50" fill="hold" id="154"/>
                                        <p:tgtEl>
                                          <p:spTgt spid="3">
                                            <p:graphicEl>
                                              <a:chart bldStep="ptInCategory" categoryIdx="15" seriesIdx="0"/>
                                            </p:graphicEl>
                                          </p:spTgt>
                                        </p:tgtEl>
                                        <p:attrNameLst>
                                          <p:attrName>ppt_x</p:attrName>
                                        </p:attrNameLst>
                                      </p:cBhvr>
                                      <p:tavLst>
                                        <p:tav tm="0">
                                          <p:val>
                                            <p:strVal val="#ppt_x"/>
                                          </p:val>
                                        </p:tav>
                                        <p:tav tm="100000">
                                          <p:val>
                                            <p:strVal val="#ppt_x"/>
                                          </p:val>
                                        </p:tav>
                                      </p:tavLst>
                                    </p:anim>
                                    <p:anim calcmode="lin" valueType="num">
                                      <p:cBhvr>
                                        <p:cTn dur="50" fill="hold" id="155"/>
                                        <p:tgtEl>
                                          <p:spTgt spid="3">
                                            <p:graphicEl>
                                              <a:chart bldStep="ptInCategory" categoryIdx="15" seriesIdx="0"/>
                                            </p:graphicEl>
                                          </p:spTgt>
                                        </p:tgtEl>
                                        <p:attrNameLst>
                                          <p:attrName>ppt_y</p:attrName>
                                        </p:attrNameLst>
                                      </p:cBhvr>
                                      <p:tavLst>
                                        <p:tav tm="0">
                                          <p:val>
                                            <p:strVal val="#ppt_y+.1"/>
                                          </p:val>
                                        </p:tav>
                                        <p:tav tm="100000">
                                          <p:val>
                                            <p:strVal val="#ppt_y"/>
                                          </p:val>
                                        </p:tav>
                                      </p:tavLst>
                                    </p:anim>
                                  </p:childTnLst>
                                </p:cTn>
                              </p:par>
                            </p:childTnLst>
                          </p:cTn>
                        </p:par>
                        <p:par>
                          <p:cTn fill="hold" id="156">
                            <p:stCondLst>
                              <p:cond delay="2350"/>
                            </p:stCondLst>
                            <p:childTnLst>
                              <p:par>
                                <p:cTn fill="hold" grpId="0" id="157" nodeType="afterEffect" presetClass="entr" presetID="42" presetSubtype="0">
                                  <p:stCondLst>
                                    <p:cond delay="0"/>
                                  </p:stCondLst>
                                  <p:childTnLst>
                                    <p:set>
                                      <p:cBhvr>
                                        <p:cTn dur="1" fill="hold" id="158">
                                          <p:stCondLst>
                                            <p:cond delay="0"/>
                                          </p:stCondLst>
                                        </p:cTn>
                                        <p:tgtEl>
                                          <p:spTgt spid="3">
                                            <p:graphicEl>
                                              <a:chart bldStep="ptInCategory" categoryIdx="16" seriesIdx="0"/>
                                            </p:graphicEl>
                                          </p:spTgt>
                                        </p:tgtEl>
                                        <p:attrNameLst>
                                          <p:attrName>style.visibility</p:attrName>
                                        </p:attrNameLst>
                                      </p:cBhvr>
                                      <p:to>
                                        <p:strVal val="visible"/>
                                      </p:to>
                                    </p:set>
                                    <p:animEffect filter="fade" transition="in">
                                      <p:cBhvr>
                                        <p:cTn dur="50" id="159"/>
                                        <p:tgtEl>
                                          <p:spTgt spid="3">
                                            <p:graphicEl>
                                              <a:chart bldStep="ptInCategory" categoryIdx="16" seriesIdx="0"/>
                                            </p:graphicEl>
                                          </p:spTgt>
                                        </p:tgtEl>
                                      </p:cBhvr>
                                    </p:animEffect>
                                    <p:anim calcmode="lin" valueType="num">
                                      <p:cBhvr>
                                        <p:cTn dur="50" fill="hold" id="160"/>
                                        <p:tgtEl>
                                          <p:spTgt spid="3">
                                            <p:graphicEl>
                                              <a:chart bldStep="ptInCategory" categoryIdx="16" seriesIdx="0"/>
                                            </p:graphicEl>
                                          </p:spTgt>
                                        </p:tgtEl>
                                        <p:attrNameLst>
                                          <p:attrName>ppt_x</p:attrName>
                                        </p:attrNameLst>
                                      </p:cBhvr>
                                      <p:tavLst>
                                        <p:tav tm="0">
                                          <p:val>
                                            <p:strVal val="#ppt_x"/>
                                          </p:val>
                                        </p:tav>
                                        <p:tav tm="100000">
                                          <p:val>
                                            <p:strVal val="#ppt_x"/>
                                          </p:val>
                                        </p:tav>
                                      </p:tavLst>
                                    </p:anim>
                                    <p:anim calcmode="lin" valueType="num">
                                      <p:cBhvr>
                                        <p:cTn dur="50" fill="hold" id="161"/>
                                        <p:tgtEl>
                                          <p:spTgt spid="3">
                                            <p:graphicEl>
                                              <a:chart bldStep="ptInCategory" categoryIdx="16" seriesIdx="0"/>
                                            </p:graphicEl>
                                          </p:spTgt>
                                        </p:tgtEl>
                                        <p:attrNameLst>
                                          <p:attrName>ppt_y</p:attrName>
                                        </p:attrNameLst>
                                      </p:cBhvr>
                                      <p:tavLst>
                                        <p:tav tm="0">
                                          <p:val>
                                            <p:strVal val="#ppt_y+.1"/>
                                          </p:val>
                                        </p:tav>
                                        <p:tav tm="100000">
                                          <p:val>
                                            <p:strVal val="#ppt_y"/>
                                          </p:val>
                                        </p:tav>
                                      </p:tavLst>
                                    </p:anim>
                                  </p:childTnLst>
                                </p:cTn>
                              </p:par>
                            </p:childTnLst>
                          </p:cTn>
                        </p:par>
                        <p:par>
                          <p:cTn fill="hold" id="162">
                            <p:stCondLst>
                              <p:cond delay="2400"/>
                            </p:stCondLst>
                            <p:childTnLst>
                              <p:par>
                                <p:cTn fill="hold" grpId="0" id="163" nodeType="afterEffect" presetClass="entr" presetID="42" presetSubtype="0">
                                  <p:stCondLst>
                                    <p:cond delay="0"/>
                                  </p:stCondLst>
                                  <p:childTnLst>
                                    <p:set>
                                      <p:cBhvr>
                                        <p:cTn dur="1" fill="hold" id="164">
                                          <p:stCondLst>
                                            <p:cond delay="0"/>
                                          </p:stCondLst>
                                        </p:cTn>
                                        <p:tgtEl>
                                          <p:spTgt spid="3">
                                            <p:graphicEl>
                                              <a:chart bldStep="ptInCategory" categoryIdx="17" seriesIdx="0"/>
                                            </p:graphicEl>
                                          </p:spTgt>
                                        </p:tgtEl>
                                        <p:attrNameLst>
                                          <p:attrName>style.visibility</p:attrName>
                                        </p:attrNameLst>
                                      </p:cBhvr>
                                      <p:to>
                                        <p:strVal val="visible"/>
                                      </p:to>
                                    </p:set>
                                    <p:animEffect filter="fade" transition="in">
                                      <p:cBhvr>
                                        <p:cTn dur="50" id="165"/>
                                        <p:tgtEl>
                                          <p:spTgt spid="3">
                                            <p:graphicEl>
                                              <a:chart bldStep="ptInCategory" categoryIdx="17" seriesIdx="0"/>
                                            </p:graphicEl>
                                          </p:spTgt>
                                        </p:tgtEl>
                                      </p:cBhvr>
                                    </p:animEffect>
                                    <p:anim calcmode="lin" valueType="num">
                                      <p:cBhvr>
                                        <p:cTn dur="50" fill="hold" id="166"/>
                                        <p:tgtEl>
                                          <p:spTgt spid="3">
                                            <p:graphicEl>
                                              <a:chart bldStep="ptInCategory" categoryIdx="17" seriesIdx="0"/>
                                            </p:graphicEl>
                                          </p:spTgt>
                                        </p:tgtEl>
                                        <p:attrNameLst>
                                          <p:attrName>ppt_x</p:attrName>
                                        </p:attrNameLst>
                                      </p:cBhvr>
                                      <p:tavLst>
                                        <p:tav tm="0">
                                          <p:val>
                                            <p:strVal val="#ppt_x"/>
                                          </p:val>
                                        </p:tav>
                                        <p:tav tm="100000">
                                          <p:val>
                                            <p:strVal val="#ppt_x"/>
                                          </p:val>
                                        </p:tav>
                                      </p:tavLst>
                                    </p:anim>
                                    <p:anim calcmode="lin" valueType="num">
                                      <p:cBhvr>
                                        <p:cTn dur="50" fill="hold" id="167"/>
                                        <p:tgtEl>
                                          <p:spTgt spid="3">
                                            <p:graphicEl>
                                              <a:chart bldStep="ptInCategory" categoryIdx="17" seriesIdx="0"/>
                                            </p:graphicEl>
                                          </p:spTgt>
                                        </p:tgtEl>
                                        <p:attrNameLst>
                                          <p:attrName>ppt_y</p:attrName>
                                        </p:attrNameLst>
                                      </p:cBhvr>
                                      <p:tavLst>
                                        <p:tav tm="0">
                                          <p:val>
                                            <p:strVal val="#ppt_y+.1"/>
                                          </p:val>
                                        </p:tav>
                                        <p:tav tm="100000">
                                          <p:val>
                                            <p:strVal val="#ppt_y"/>
                                          </p:val>
                                        </p:tav>
                                      </p:tavLst>
                                    </p:anim>
                                  </p:childTnLst>
                                </p:cTn>
                              </p:par>
                            </p:childTnLst>
                          </p:cTn>
                        </p:par>
                        <p:par>
                          <p:cTn fill="hold" id="168">
                            <p:stCondLst>
                              <p:cond delay="2450"/>
                            </p:stCondLst>
                            <p:childTnLst>
                              <p:par>
                                <p:cTn fill="hold" grpId="0" id="169" nodeType="afterEffect" presetClass="entr" presetID="42" presetSubtype="0">
                                  <p:stCondLst>
                                    <p:cond delay="0"/>
                                  </p:stCondLst>
                                  <p:childTnLst>
                                    <p:set>
                                      <p:cBhvr>
                                        <p:cTn dur="1" fill="hold" id="170">
                                          <p:stCondLst>
                                            <p:cond delay="0"/>
                                          </p:stCondLst>
                                        </p:cTn>
                                        <p:tgtEl>
                                          <p:spTgt spid="3">
                                            <p:graphicEl>
                                              <a:chart bldStep="ptInCategory" categoryIdx="18" seriesIdx="0"/>
                                            </p:graphicEl>
                                          </p:spTgt>
                                        </p:tgtEl>
                                        <p:attrNameLst>
                                          <p:attrName>style.visibility</p:attrName>
                                        </p:attrNameLst>
                                      </p:cBhvr>
                                      <p:to>
                                        <p:strVal val="visible"/>
                                      </p:to>
                                    </p:set>
                                    <p:animEffect filter="fade" transition="in">
                                      <p:cBhvr>
                                        <p:cTn dur="50" id="171"/>
                                        <p:tgtEl>
                                          <p:spTgt spid="3">
                                            <p:graphicEl>
                                              <a:chart bldStep="ptInCategory" categoryIdx="18" seriesIdx="0"/>
                                            </p:graphicEl>
                                          </p:spTgt>
                                        </p:tgtEl>
                                      </p:cBhvr>
                                    </p:animEffect>
                                    <p:anim calcmode="lin" valueType="num">
                                      <p:cBhvr>
                                        <p:cTn dur="50" fill="hold" id="172"/>
                                        <p:tgtEl>
                                          <p:spTgt spid="3">
                                            <p:graphicEl>
                                              <a:chart bldStep="ptInCategory" categoryIdx="18" seriesIdx="0"/>
                                            </p:graphicEl>
                                          </p:spTgt>
                                        </p:tgtEl>
                                        <p:attrNameLst>
                                          <p:attrName>ppt_x</p:attrName>
                                        </p:attrNameLst>
                                      </p:cBhvr>
                                      <p:tavLst>
                                        <p:tav tm="0">
                                          <p:val>
                                            <p:strVal val="#ppt_x"/>
                                          </p:val>
                                        </p:tav>
                                        <p:tav tm="100000">
                                          <p:val>
                                            <p:strVal val="#ppt_x"/>
                                          </p:val>
                                        </p:tav>
                                      </p:tavLst>
                                    </p:anim>
                                    <p:anim calcmode="lin" valueType="num">
                                      <p:cBhvr>
                                        <p:cTn dur="50" fill="hold" id="173"/>
                                        <p:tgtEl>
                                          <p:spTgt spid="3">
                                            <p:graphicEl>
                                              <a:chart bldStep="ptInCategory" categoryIdx="18" seriesIdx="0"/>
                                            </p:graphicEl>
                                          </p:spTgt>
                                        </p:tgtEl>
                                        <p:attrNameLst>
                                          <p:attrName>ppt_y</p:attrName>
                                        </p:attrNameLst>
                                      </p:cBhvr>
                                      <p:tavLst>
                                        <p:tav tm="0">
                                          <p:val>
                                            <p:strVal val="#ppt_y+.1"/>
                                          </p:val>
                                        </p:tav>
                                        <p:tav tm="100000">
                                          <p:val>
                                            <p:strVal val="#ppt_y"/>
                                          </p:val>
                                        </p:tav>
                                      </p:tavLst>
                                    </p:anim>
                                  </p:childTnLst>
                                </p:cTn>
                              </p:par>
                            </p:childTnLst>
                          </p:cTn>
                        </p:par>
                        <p:par>
                          <p:cTn fill="hold" id="174">
                            <p:stCondLst>
                              <p:cond delay="2500"/>
                            </p:stCondLst>
                            <p:childTnLst>
                              <p:par>
                                <p:cTn fill="hold" grpId="0" id="175" nodeType="afterEffect" presetClass="entr" presetID="42" presetSubtype="0">
                                  <p:stCondLst>
                                    <p:cond delay="0"/>
                                  </p:stCondLst>
                                  <p:childTnLst>
                                    <p:set>
                                      <p:cBhvr>
                                        <p:cTn dur="1" fill="hold" id="176">
                                          <p:stCondLst>
                                            <p:cond delay="0"/>
                                          </p:stCondLst>
                                        </p:cTn>
                                        <p:tgtEl>
                                          <p:spTgt spid="3">
                                            <p:graphicEl>
                                              <a:chart bldStep="ptInCategory" categoryIdx="19" seriesIdx="0"/>
                                            </p:graphicEl>
                                          </p:spTgt>
                                        </p:tgtEl>
                                        <p:attrNameLst>
                                          <p:attrName>style.visibility</p:attrName>
                                        </p:attrNameLst>
                                      </p:cBhvr>
                                      <p:to>
                                        <p:strVal val="visible"/>
                                      </p:to>
                                    </p:set>
                                    <p:animEffect filter="fade" transition="in">
                                      <p:cBhvr>
                                        <p:cTn dur="50" id="177"/>
                                        <p:tgtEl>
                                          <p:spTgt spid="3">
                                            <p:graphicEl>
                                              <a:chart bldStep="ptInCategory" categoryIdx="19" seriesIdx="0"/>
                                            </p:graphicEl>
                                          </p:spTgt>
                                        </p:tgtEl>
                                      </p:cBhvr>
                                    </p:animEffect>
                                    <p:anim calcmode="lin" valueType="num">
                                      <p:cBhvr>
                                        <p:cTn dur="50" fill="hold" id="178"/>
                                        <p:tgtEl>
                                          <p:spTgt spid="3">
                                            <p:graphicEl>
                                              <a:chart bldStep="ptInCategory" categoryIdx="19" seriesIdx="0"/>
                                            </p:graphicEl>
                                          </p:spTgt>
                                        </p:tgtEl>
                                        <p:attrNameLst>
                                          <p:attrName>ppt_x</p:attrName>
                                        </p:attrNameLst>
                                      </p:cBhvr>
                                      <p:tavLst>
                                        <p:tav tm="0">
                                          <p:val>
                                            <p:strVal val="#ppt_x"/>
                                          </p:val>
                                        </p:tav>
                                        <p:tav tm="100000">
                                          <p:val>
                                            <p:strVal val="#ppt_x"/>
                                          </p:val>
                                        </p:tav>
                                      </p:tavLst>
                                    </p:anim>
                                    <p:anim calcmode="lin" valueType="num">
                                      <p:cBhvr>
                                        <p:cTn dur="50" fill="hold" id="179"/>
                                        <p:tgtEl>
                                          <p:spTgt spid="3">
                                            <p:graphicEl>
                                              <a:chart bldStep="ptInCategory" categoryIdx="19" seriesIdx="0"/>
                                            </p:graphicEl>
                                          </p:spTgt>
                                        </p:tgtEl>
                                        <p:attrNameLst>
                                          <p:attrName>ppt_y</p:attrName>
                                        </p:attrNameLst>
                                      </p:cBhvr>
                                      <p:tavLst>
                                        <p:tav tm="0">
                                          <p:val>
                                            <p:strVal val="#ppt_y+.1"/>
                                          </p:val>
                                        </p:tav>
                                        <p:tav tm="100000">
                                          <p:val>
                                            <p:strVal val="#ppt_y"/>
                                          </p:val>
                                        </p:tav>
                                      </p:tavLst>
                                    </p:anim>
                                  </p:childTnLst>
                                </p:cTn>
                              </p:par>
                            </p:childTnLst>
                          </p:cTn>
                        </p:par>
                        <p:par>
                          <p:cTn fill="hold" id="180">
                            <p:stCondLst>
                              <p:cond delay="2550"/>
                            </p:stCondLst>
                            <p:childTnLst>
                              <p:par>
                                <p:cTn fill="hold" grpId="0" id="181" nodeType="afterEffect" presetClass="entr" presetID="42" presetSubtype="0">
                                  <p:stCondLst>
                                    <p:cond delay="0"/>
                                  </p:stCondLst>
                                  <p:childTnLst>
                                    <p:set>
                                      <p:cBhvr>
                                        <p:cTn dur="1" fill="hold" id="182">
                                          <p:stCondLst>
                                            <p:cond delay="0"/>
                                          </p:stCondLst>
                                        </p:cTn>
                                        <p:tgtEl>
                                          <p:spTgt spid="3">
                                            <p:graphicEl>
                                              <a:chart bldStep="ptInCategory" categoryIdx="20" seriesIdx="0"/>
                                            </p:graphicEl>
                                          </p:spTgt>
                                        </p:tgtEl>
                                        <p:attrNameLst>
                                          <p:attrName>style.visibility</p:attrName>
                                        </p:attrNameLst>
                                      </p:cBhvr>
                                      <p:to>
                                        <p:strVal val="visible"/>
                                      </p:to>
                                    </p:set>
                                    <p:animEffect filter="fade" transition="in">
                                      <p:cBhvr>
                                        <p:cTn dur="50" id="183"/>
                                        <p:tgtEl>
                                          <p:spTgt spid="3">
                                            <p:graphicEl>
                                              <a:chart bldStep="ptInCategory" categoryIdx="20" seriesIdx="0"/>
                                            </p:graphicEl>
                                          </p:spTgt>
                                        </p:tgtEl>
                                      </p:cBhvr>
                                    </p:animEffect>
                                    <p:anim calcmode="lin" valueType="num">
                                      <p:cBhvr>
                                        <p:cTn dur="50" fill="hold" id="184"/>
                                        <p:tgtEl>
                                          <p:spTgt spid="3">
                                            <p:graphicEl>
                                              <a:chart bldStep="ptInCategory" categoryIdx="20" seriesIdx="0"/>
                                            </p:graphicEl>
                                          </p:spTgt>
                                        </p:tgtEl>
                                        <p:attrNameLst>
                                          <p:attrName>ppt_x</p:attrName>
                                        </p:attrNameLst>
                                      </p:cBhvr>
                                      <p:tavLst>
                                        <p:tav tm="0">
                                          <p:val>
                                            <p:strVal val="#ppt_x"/>
                                          </p:val>
                                        </p:tav>
                                        <p:tav tm="100000">
                                          <p:val>
                                            <p:strVal val="#ppt_x"/>
                                          </p:val>
                                        </p:tav>
                                      </p:tavLst>
                                    </p:anim>
                                    <p:anim calcmode="lin" valueType="num">
                                      <p:cBhvr>
                                        <p:cTn dur="50" fill="hold" id="185"/>
                                        <p:tgtEl>
                                          <p:spTgt spid="3">
                                            <p:graphicEl>
                                              <a:chart bldStep="ptInCategory" categoryIdx="20" seriesIdx="0"/>
                                            </p:graphicEl>
                                          </p:spTgt>
                                        </p:tgtEl>
                                        <p:attrNameLst>
                                          <p:attrName>ppt_y</p:attrName>
                                        </p:attrNameLst>
                                      </p:cBhvr>
                                      <p:tavLst>
                                        <p:tav tm="0">
                                          <p:val>
                                            <p:strVal val="#ppt_y+.1"/>
                                          </p:val>
                                        </p:tav>
                                        <p:tav tm="100000">
                                          <p:val>
                                            <p:strVal val="#ppt_y"/>
                                          </p:val>
                                        </p:tav>
                                      </p:tavLst>
                                    </p:anim>
                                  </p:childTnLst>
                                </p:cTn>
                              </p:par>
                            </p:childTnLst>
                          </p:cTn>
                        </p:par>
                        <p:par>
                          <p:cTn fill="hold" id="186">
                            <p:stCondLst>
                              <p:cond delay="2600"/>
                            </p:stCondLst>
                            <p:childTnLst>
                              <p:par>
                                <p:cTn fill="hold" grpId="0" id="187" nodeType="afterEffect" presetClass="entr" presetID="42" presetSubtype="0">
                                  <p:stCondLst>
                                    <p:cond delay="0"/>
                                  </p:stCondLst>
                                  <p:childTnLst>
                                    <p:set>
                                      <p:cBhvr>
                                        <p:cTn dur="1" fill="hold" id="188">
                                          <p:stCondLst>
                                            <p:cond delay="0"/>
                                          </p:stCondLst>
                                        </p:cTn>
                                        <p:tgtEl>
                                          <p:spTgt spid="3">
                                            <p:graphicEl>
                                              <a:chart bldStep="ptInCategory" categoryIdx="21" seriesIdx="0"/>
                                            </p:graphicEl>
                                          </p:spTgt>
                                        </p:tgtEl>
                                        <p:attrNameLst>
                                          <p:attrName>style.visibility</p:attrName>
                                        </p:attrNameLst>
                                      </p:cBhvr>
                                      <p:to>
                                        <p:strVal val="visible"/>
                                      </p:to>
                                    </p:set>
                                    <p:animEffect filter="fade" transition="in">
                                      <p:cBhvr>
                                        <p:cTn dur="50" id="189"/>
                                        <p:tgtEl>
                                          <p:spTgt spid="3">
                                            <p:graphicEl>
                                              <a:chart bldStep="ptInCategory" categoryIdx="21" seriesIdx="0"/>
                                            </p:graphicEl>
                                          </p:spTgt>
                                        </p:tgtEl>
                                      </p:cBhvr>
                                    </p:animEffect>
                                    <p:anim calcmode="lin" valueType="num">
                                      <p:cBhvr>
                                        <p:cTn dur="50" fill="hold" id="190"/>
                                        <p:tgtEl>
                                          <p:spTgt spid="3">
                                            <p:graphicEl>
                                              <a:chart bldStep="ptInCategory" categoryIdx="21" seriesIdx="0"/>
                                            </p:graphicEl>
                                          </p:spTgt>
                                        </p:tgtEl>
                                        <p:attrNameLst>
                                          <p:attrName>ppt_x</p:attrName>
                                        </p:attrNameLst>
                                      </p:cBhvr>
                                      <p:tavLst>
                                        <p:tav tm="0">
                                          <p:val>
                                            <p:strVal val="#ppt_x"/>
                                          </p:val>
                                        </p:tav>
                                        <p:tav tm="100000">
                                          <p:val>
                                            <p:strVal val="#ppt_x"/>
                                          </p:val>
                                        </p:tav>
                                      </p:tavLst>
                                    </p:anim>
                                    <p:anim calcmode="lin" valueType="num">
                                      <p:cBhvr>
                                        <p:cTn dur="50" fill="hold" id="191"/>
                                        <p:tgtEl>
                                          <p:spTgt spid="3">
                                            <p:graphicEl>
                                              <a:chart bldStep="ptInCategory" categoryIdx="21" seriesIdx="0"/>
                                            </p:graphicEl>
                                          </p:spTgt>
                                        </p:tgtEl>
                                        <p:attrNameLst>
                                          <p:attrName>ppt_y</p:attrName>
                                        </p:attrNameLst>
                                      </p:cBhvr>
                                      <p:tavLst>
                                        <p:tav tm="0">
                                          <p:val>
                                            <p:strVal val="#ppt_y+.1"/>
                                          </p:val>
                                        </p:tav>
                                        <p:tav tm="100000">
                                          <p:val>
                                            <p:strVal val="#ppt_y"/>
                                          </p:val>
                                        </p:tav>
                                      </p:tavLst>
                                    </p:anim>
                                  </p:childTnLst>
                                </p:cTn>
                              </p:par>
                            </p:childTnLst>
                          </p:cTn>
                        </p:par>
                        <p:par>
                          <p:cTn fill="hold" id="192">
                            <p:stCondLst>
                              <p:cond delay="2650"/>
                            </p:stCondLst>
                            <p:childTnLst>
                              <p:par>
                                <p:cTn fill="hold" grpId="0" id="193" nodeType="afterEffect" presetClass="entr" presetID="42" presetSubtype="0">
                                  <p:stCondLst>
                                    <p:cond delay="0"/>
                                  </p:stCondLst>
                                  <p:childTnLst>
                                    <p:set>
                                      <p:cBhvr>
                                        <p:cTn dur="1" fill="hold" id="194">
                                          <p:stCondLst>
                                            <p:cond delay="0"/>
                                          </p:stCondLst>
                                        </p:cTn>
                                        <p:tgtEl>
                                          <p:spTgt spid="3">
                                            <p:graphicEl>
                                              <a:chart bldStep="ptInCategory" categoryIdx="22" seriesIdx="0"/>
                                            </p:graphicEl>
                                          </p:spTgt>
                                        </p:tgtEl>
                                        <p:attrNameLst>
                                          <p:attrName>style.visibility</p:attrName>
                                        </p:attrNameLst>
                                      </p:cBhvr>
                                      <p:to>
                                        <p:strVal val="visible"/>
                                      </p:to>
                                    </p:set>
                                    <p:animEffect filter="fade" transition="in">
                                      <p:cBhvr>
                                        <p:cTn dur="50" id="195"/>
                                        <p:tgtEl>
                                          <p:spTgt spid="3">
                                            <p:graphicEl>
                                              <a:chart bldStep="ptInCategory" categoryIdx="22" seriesIdx="0"/>
                                            </p:graphicEl>
                                          </p:spTgt>
                                        </p:tgtEl>
                                      </p:cBhvr>
                                    </p:animEffect>
                                    <p:anim calcmode="lin" valueType="num">
                                      <p:cBhvr>
                                        <p:cTn dur="50" fill="hold" id="196"/>
                                        <p:tgtEl>
                                          <p:spTgt spid="3">
                                            <p:graphicEl>
                                              <a:chart bldStep="ptInCategory" categoryIdx="22" seriesIdx="0"/>
                                            </p:graphicEl>
                                          </p:spTgt>
                                        </p:tgtEl>
                                        <p:attrNameLst>
                                          <p:attrName>ppt_x</p:attrName>
                                        </p:attrNameLst>
                                      </p:cBhvr>
                                      <p:tavLst>
                                        <p:tav tm="0">
                                          <p:val>
                                            <p:strVal val="#ppt_x"/>
                                          </p:val>
                                        </p:tav>
                                        <p:tav tm="100000">
                                          <p:val>
                                            <p:strVal val="#ppt_x"/>
                                          </p:val>
                                        </p:tav>
                                      </p:tavLst>
                                    </p:anim>
                                    <p:anim calcmode="lin" valueType="num">
                                      <p:cBhvr>
                                        <p:cTn dur="50" fill="hold" id="197"/>
                                        <p:tgtEl>
                                          <p:spTgt spid="3">
                                            <p:graphicEl>
                                              <a:chart bldStep="ptInCategory" categoryIdx="22" seriesIdx="0"/>
                                            </p:graphicEl>
                                          </p:spTgt>
                                        </p:tgtEl>
                                        <p:attrNameLst>
                                          <p:attrName>ppt_y</p:attrName>
                                        </p:attrNameLst>
                                      </p:cBhvr>
                                      <p:tavLst>
                                        <p:tav tm="0">
                                          <p:val>
                                            <p:strVal val="#ppt_y+.1"/>
                                          </p:val>
                                        </p:tav>
                                        <p:tav tm="100000">
                                          <p:val>
                                            <p:strVal val="#ppt_y"/>
                                          </p:val>
                                        </p:tav>
                                      </p:tavLst>
                                    </p:anim>
                                  </p:childTnLst>
                                </p:cTn>
                              </p:par>
                            </p:childTnLst>
                          </p:cTn>
                        </p:par>
                        <p:par>
                          <p:cTn fill="hold" id="198">
                            <p:stCondLst>
                              <p:cond delay="2700"/>
                            </p:stCondLst>
                            <p:childTnLst>
                              <p:par>
                                <p:cTn fill="hold" grpId="0" id="199" nodeType="afterEffect" presetClass="entr" presetID="42" presetSubtype="0">
                                  <p:stCondLst>
                                    <p:cond delay="0"/>
                                  </p:stCondLst>
                                  <p:childTnLst>
                                    <p:set>
                                      <p:cBhvr>
                                        <p:cTn dur="1" fill="hold" id="200">
                                          <p:stCondLst>
                                            <p:cond delay="0"/>
                                          </p:stCondLst>
                                        </p:cTn>
                                        <p:tgtEl>
                                          <p:spTgt spid="3">
                                            <p:graphicEl>
                                              <a:chart bldStep="ptInCategory" categoryIdx="23" seriesIdx="0"/>
                                            </p:graphicEl>
                                          </p:spTgt>
                                        </p:tgtEl>
                                        <p:attrNameLst>
                                          <p:attrName>style.visibility</p:attrName>
                                        </p:attrNameLst>
                                      </p:cBhvr>
                                      <p:to>
                                        <p:strVal val="visible"/>
                                      </p:to>
                                    </p:set>
                                    <p:animEffect filter="fade" transition="in">
                                      <p:cBhvr>
                                        <p:cTn dur="50" id="201"/>
                                        <p:tgtEl>
                                          <p:spTgt spid="3">
                                            <p:graphicEl>
                                              <a:chart bldStep="ptInCategory" categoryIdx="23" seriesIdx="0"/>
                                            </p:graphicEl>
                                          </p:spTgt>
                                        </p:tgtEl>
                                      </p:cBhvr>
                                    </p:animEffect>
                                    <p:anim calcmode="lin" valueType="num">
                                      <p:cBhvr>
                                        <p:cTn dur="50" fill="hold" id="202"/>
                                        <p:tgtEl>
                                          <p:spTgt spid="3">
                                            <p:graphicEl>
                                              <a:chart bldStep="ptInCategory" categoryIdx="23" seriesIdx="0"/>
                                            </p:graphicEl>
                                          </p:spTgt>
                                        </p:tgtEl>
                                        <p:attrNameLst>
                                          <p:attrName>ppt_x</p:attrName>
                                        </p:attrNameLst>
                                      </p:cBhvr>
                                      <p:tavLst>
                                        <p:tav tm="0">
                                          <p:val>
                                            <p:strVal val="#ppt_x"/>
                                          </p:val>
                                        </p:tav>
                                        <p:tav tm="100000">
                                          <p:val>
                                            <p:strVal val="#ppt_x"/>
                                          </p:val>
                                        </p:tav>
                                      </p:tavLst>
                                    </p:anim>
                                    <p:anim calcmode="lin" valueType="num">
                                      <p:cBhvr>
                                        <p:cTn dur="50" fill="hold" id="203"/>
                                        <p:tgtEl>
                                          <p:spTgt spid="3">
                                            <p:graphicEl>
                                              <a:chart bldStep="ptInCategory" categoryIdx="23" seriesIdx="0"/>
                                            </p:graphicEl>
                                          </p:spTgt>
                                        </p:tgtEl>
                                        <p:attrNameLst>
                                          <p:attrName>ppt_y</p:attrName>
                                        </p:attrNameLst>
                                      </p:cBhvr>
                                      <p:tavLst>
                                        <p:tav tm="0">
                                          <p:val>
                                            <p:strVal val="#ppt_y+.1"/>
                                          </p:val>
                                        </p:tav>
                                        <p:tav tm="100000">
                                          <p:val>
                                            <p:strVal val="#ppt_y"/>
                                          </p:val>
                                        </p:tav>
                                      </p:tavLst>
                                    </p:anim>
                                  </p:childTnLst>
                                </p:cTn>
                              </p:par>
                            </p:childTnLst>
                          </p:cTn>
                        </p:par>
                        <p:par>
                          <p:cTn fill="hold" id="204">
                            <p:stCondLst>
                              <p:cond delay="2750"/>
                            </p:stCondLst>
                            <p:childTnLst>
                              <p:par>
                                <p:cTn fill="hold" grpId="0" id="205" nodeType="afterEffect" presetClass="entr" presetID="42" presetSubtype="0">
                                  <p:stCondLst>
                                    <p:cond delay="0"/>
                                  </p:stCondLst>
                                  <p:childTnLst>
                                    <p:set>
                                      <p:cBhvr>
                                        <p:cTn dur="1" fill="hold" id="206">
                                          <p:stCondLst>
                                            <p:cond delay="0"/>
                                          </p:stCondLst>
                                        </p:cTn>
                                        <p:tgtEl>
                                          <p:spTgt spid="3">
                                            <p:graphicEl>
                                              <a:chart bldStep="ptInCategory" categoryIdx="24" seriesIdx="0"/>
                                            </p:graphicEl>
                                          </p:spTgt>
                                        </p:tgtEl>
                                        <p:attrNameLst>
                                          <p:attrName>style.visibility</p:attrName>
                                        </p:attrNameLst>
                                      </p:cBhvr>
                                      <p:to>
                                        <p:strVal val="visible"/>
                                      </p:to>
                                    </p:set>
                                    <p:animEffect filter="fade" transition="in">
                                      <p:cBhvr>
                                        <p:cTn dur="50" id="207"/>
                                        <p:tgtEl>
                                          <p:spTgt spid="3">
                                            <p:graphicEl>
                                              <a:chart bldStep="ptInCategory" categoryIdx="24" seriesIdx="0"/>
                                            </p:graphicEl>
                                          </p:spTgt>
                                        </p:tgtEl>
                                      </p:cBhvr>
                                    </p:animEffect>
                                    <p:anim calcmode="lin" valueType="num">
                                      <p:cBhvr>
                                        <p:cTn dur="50" fill="hold" id="208"/>
                                        <p:tgtEl>
                                          <p:spTgt spid="3">
                                            <p:graphicEl>
                                              <a:chart bldStep="ptInCategory" categoryIdx="24" seriesIdx="0"/>
                                            </p:graphicEl>
                                          </p:spTgt>
                                        </p:tgtEl>
                                        <p:attrNameLst>
                                          <p:attrName>ppt_x</p:attrName>
                                        </p:attrNameLst>
                                      </p:cBhvr>
                                      <p:tavLst>
                                        <p:tav tm="0">
                                          <p:val>
                                            <p:strVal val="#ppt_x"/>
                                          </p:val>
                                        </p:tav>
                                        <p:tav tm="100000">
                                          <p:val>
                                            <p:strVal val="#ppt_x"/>
                                          </p:val>
                                        </p:tav>
                                      </p:tavLst>
                                    </p:anim>
                                    <p:anim calcmode="lin" valueType="num">
                                      <p:cBhvr>
                                        <p:cTn dur="50" fill="hold" id="209"/>
                                        <p:tgtEl>
                                          <p:spTgt spid="3">
                                            <p:graphicEl>
                                              <a:chart bldStep="ptInCategory" categoryIdx="24" seriesIdx="0"/>
                                            </p:graphicEl>
                                          </p:spTgt>
                                        </p:tgtEl>
                                        <p:attrNameLst>
                                          <p:attrName>ppt_y</p:attrName>
                                        </p:attrNameLst>
                                      </p:cBhvr>
                                      <p:tavLst>
                                        <p:tav tm="0">
                                          <p:val>
                                            <p:strVal val="#ppt_y+.1"/>
                                          </p:val>
                                        </p:tav>
                                        <p:tav tm="100000">
                                          <p:val>
                                            <p:strVal val="#ppt_y"/>
                                          </p:val>
                                        </p:tav>
                                      </p:tavLst>
                                    </p:anim>
                                  </p:childTnLst>
                                </p:cTn>
                              </p:par>
                            </p:childTnLst>
                          </p:cTn>
                        </p:par>
                        <p:par>
                          <p:cTn fill="hold" id="210">
                            <p:stCondLst>
                              <p:cond delay="2800"/>
                            </p:stCondLst>
                            <p:childTnLst>
                              <p:par>
                                <p:cTn fill="hold" grpId="0" id="211" nodeType="afterEffect" presetClass="entr" presetID="42" presetSubtype="0">
                                  <p:stCondLst>
                                    <p:cond delay="0"/>
                                  </p:stCondLst>
                                  <p:childTnLst>
                                    <p:set>
                                      <p:cBhvr>
                                        <p:cTn dur="1" fill="hold" id="212">
                                          <p:stCondLst>
                                            <p:cond delay="0"/>
                                          </p:stCondLst>
                                        </p:cTn>
                                        <p:tgtEl>
                                          <p:spTgt spid="3">
                                            <p:graphicEl>
                                              <a:chart bldStep="ptInCategory" categoryIdx="25" seriesIdx="0"/>
                                            </p:graphicEl>
                                          </p:spTgt>
                                        </p:tgtEl>
                                        <p:attrNameLst>
                                          <p:attrName>style.visibility</p:attrName>
                                        </p:attrNameLst>
                                      </p:cBhvr>
                                      <p:to>
                                        <p:strVal val="visible"/>
                                      </p:to>
                                    </p:set>
                                    <p:animEffect filter="fade" transition="in">
                                      <p:cBhvr>
                                        <p:cTn dur="50" id="213"/>
                                        <p:tgtEl>
                                          <p:spTgt spid="3">
                                            <p:graphicEl>
                                              <a:chart bldStep="ptInCategory" categoryIdx="25" seriesIdx="0"/>
                                            </p:graphicEl>
                                          </p:spTgt>
                                        </p:tgtEl>
                                      </p:cBhvr>
                                    </p:animEffect>
                                    <p:anim calcmode="lin" valueType="num">
                                      <p:cBhvr>
                                        <p:cTn dur="50" fill="hold" id="214"/>
                                        <p:tgtEl>
                                          <p:spTgt spid="3">
                                            <p:graphicEl>
                                              <a:chart bldStep="ptInCategory" categoryIdx="25" seriesIdx="0"/>
                                            </p:graphicEl>
                                          </p:spTgt>
                                        </p:tgtEl>
                                        <p:attrNameLst>
                                          <p:attrName>ppt_x</p:attrName>
                                        </p:attrNameLst>
                                      </p:cBhvr>
                                      <p:tavLst>
                                        <p:tav tm="0">
                                          <p:val>
                                            <p:strVal val="#ppt_x"/>
                                          </p:val>
                                        </p:tav>
                                        <p:tav tm="100000">
                                          <p:val>
                                            <p:strVal val="#ppt_x"/>
                                          </p:val>
                                        </p:tav>
                                      </p:tavLst>
                                    </p:anim>
                                    <p:anim calcmode="lin" valueType="num">
                                      <p:cBhvr>
                                        <p:cTn dur="50" fill="hold" id="215"/>
                                        <p:tgtEl>
                                          <p:spTgt spid="3">
                                            <p:graphicEl>
                                              <a:chart bldStep="ptInCategory" categoryIdx="25" seriesIdx="0"/>
                                            </p:graphicEl>
                                          </p:spTgt>
                                        </p:tgtEl>
                                        <p:attrNameLst>
                                          <p:attrName>ppt_y</p:attrName>
                                        </p:attrNameLst>
                                      </p:cBhvr>
                                      <p:tavLst>
                                        <p:tav tm="0">
                                          <p:val>
                                            <p:strVal val="#ppt_y+.1"/>
                                          </p:val>
                                        </p:tav>
                                        <p:tav tm="100000">
                                          <p:val>
                                            <p:strVal val="#ppt_y"/>
                                          </p:val>
                                        </p:tav>
                                      </p:tavLst>
                                    </p:anim>
                                  </p:childTnLst>
                                </p:cTn>
                              </p:par>
                            </p:childTnLst>
                          </p:cTn>
                        </p:par>
                        <p:par>
                          <p:cTn fill="hold" id="216">
                            <p:stCondLst>
                              <p:cond delay="2850"/>
                            </p:stCondLst>
                            <p:childTnLst>
                              <p:par>
                                <p:cTn fill="hold" grpId="0" id="217" nodeType="afterEffect" presetClass="entr" presetID="42" presetSubtype="0">
                                  <p:stCondLst>
                                    <p:cond delay="0"/>
                                  </p:stCondLst>
                                  <p:childTnLst>
                                    <p:set>
                                      <p:cBhvr>
                                        <p:cTn dur="1" fill="hold" id="218">
                                          <p:stCondLst>
                                            <p:cond delay="0"/>
                                          </p:stCondLst>
                                        </p:cTn>
                                        <p:tgtEl>
                                          <p:spTgt spid="3">
                                            <p:graphicEl>
                                              <a:chart bldStep="ptInCategory" categoryIdx="26" seriesIdx="0"/>
                                            </p:graphicEl>
                                          </p:spTgt>
                                        </p:tgtEl>
                                        <p:attrNameLst>
                                          <p:attrName>style.visibility</p:attrName>
                                        </p:attrNameLst>
                                      </p:cBhvr>
                                      <p:to>
                                        <p:strVal val="visible"/>
                                      </p:to>
                                    </p:set>
                                    <p:animEffect filter="fade" transition="in">
                                      <p:cBhvr>
                                        <p:cTn dur="50" id="219"/>
                                        <p:tgtEl>
                                          <p:spTgt spid="3">
                                            <p:graphicEl>
                                              <a:chart bldStep="ptInCategory" categoryIdx="26" seriesIdx="0"/>
                                            </p:graphicEl>
                                          </p:spTgt>
                                        </p:tgtEl>
                                      </p:cBhvr>
                                    </p:animEffect>
                                    <p:anim calcmode="lin" valueType="num">
                                      <p:cBhvr>
                                        <p:cTn dur="50" fill="hold" id="220"/>
                                        <p:tgtEl>
                                          <p:spTgt spid="3">
                                            <p:graphicEl>
                                              <a:chart bldStep="ptInCategory" categoryIdx="26" seriesIdx="0"/>
                                            </p:graphicEl>
                                          </p:spTgt>
                                        </p:tgtEl>
                                        <p:attrNameLst>
                                          <p:attrName>ppt_x</p:attrName>
                                        </p:attrNameLst>
                                      </p:cBhvr>
                                      <p:tavLst>
                                        <p:tav tm="0">
                                          <p:val>
                                            <p:strVal val="#ppt_x"/>
                                          </p:val>
                                        </p:tav>
                                        <p:tav tm="100000">
                                          <p:val>
                                            <p:strVal val="#ppt_x"/>
                                          </p:val>
                                        </p:tav>
                                      </p:tavLst>
                                    </p:anim>
                                    <p:anim calcmode="lin" valueType="num">
                                      <p:cBhvr>
                                        <p:cTn dur="50" fill="hold" id="221"/>
                                        <p:tgtEl>
                                          <p:spTgt spid="3">
                                            <p:graphicEl>
                                              <a:chart bldStep="ptInCategory" categoryIdx="26" seriesIdx="0"/>
                                            </p:graphicEl>
                                          </p:spTgt>
                                        </p:tgtEl>
                                        <p:attrNameLst>
                                          <p:attrName>ppt_y</p:attrName>
                                        </p:attrNameLst>
                                      </p:cBhvr>
                                      <p:tavLst>
                                        <p:tav tm="0">
                                          <p:val>
                                            <p:strVal val="#ppt_y+.1"/>
                                          </p:val>
                                        </p:tav>
                                        <p:tav tm="100000">
                                          <p:val>
                                            <p:strVal val="#ppt_y"/>
                                          </p:val>
                                        </p:tav>
                                      </p:tavLst>
                                    </p:anim>
                                  </p:childTnLst>
                                </p:cTn>
                              </p:par>
                            </p:childTnLst>
                          </p:cTn>
                        </p:par>
                        <p:par>
                          <p:cTn fill="hold" id="222">
                            <p:stCondLst>
                              <p:cond delay="2900"/>
                            </p:stCondLst>
                            <p:childTnLst>
                              <p:par>
                                <p:cTn fill="hold" grpId="0" id="223" nodeType="afterEffect" presetClass="entr" presetID="42" presetSubtype="0">
                                  <p:stCondLst>
                                    <p:cond delay="0"/>
                                  </p:stCondLst>
                                  <p:childTnLst>
                                    <p:set>
                                      <p:cBhvr>
                                        <p:cTn dur="1" fill="hold" id="224">
                                          <p:stCondLst>
                                            <p:cond delay="0"/>
                                          </p:stCondLst>
                                        </p:cTn>
                                        <p:tgtEl>
                                          <p:spTgt spid="3">
                                            <p:graphicEl>
                                              <a:chart bldStep="ptInCategory" categoryIdx="27" seriesIdx="0"/>
                                            </p:graphicEl>
                                          </p:spTgt>
                                        </p:tgtEl>
                                        <p:attrNameLst>
                                          <p:attrName>style.visibility</p:attrName>
                                        </p:attrNameLst>
                                      </p:cBhvr>
                                      <p:to>
                                        <p:strVal val="visible"/>
                                      </p:to>
                                    </p:set>
                                    <p:animEffect filter="fade" transition="in">
                                      <p:cBhvr>
                                        <p:cTn dur="50" id="225"/>
                                        <p:tgtEl>
                                          <p:spTgt spid="3">
                                            <p:graphicEl>
                                              <a:chart bldStep="ptInCategory" categoryIdx="27" seriesIdx="0"/>
                                            </p:graphicEl>
                                          </p:spTgt>
                                        </p:tgtEl>
                                      </p:cBhvr>
                                    </p:animEffect>
                                    <p:anim calcmode="lin" valueType="num">
                                      <p:cBhvr>
                                        <p:cTn dur="50" fill="hold" id="226"/>
                                        <p:tgtEl>
                                          <p:spTgt spid="3">
                                            <p:graphicEl>
                                              <a:chart bldStep="ptInCategory" categoryIdx="27" seriesIdx="0"/>
                                            </p:graphicEl>
                                          </p:spTgt>
                                        </p:tgtEl>
                                        <p:attrNameLst>
                                          <p:attrName>ppt_x</p:attrName>
                                        </p:attrNameLst>
                                      </p:cBhvr>
                                      <p:tavLst>
                                        <p:tav tm="0">
                                          <p:val>
                                            <p:strVal val="#ppt_x"/>
                                          </p:val>
                                        </p:tav>
                                        <p:tav tm="100000">
                                          <p:val>
                                            <p:strVal val="#ppt_x"/>
                                          </p:val>
                                        </p:tav>
                                      </p:tavLst>
                                    </p:anim>
                                    <p:anim calcmode="lin" valueType="num">
                                      <p:cBhvr>
                                        <p:cTn dur="50" fill="hold" id="227"/>
                                        <p:tgtEl>
                                          <p:spTgt spid="3">
                                            <p:graphicEl>
                                              <a:chart bldStep="ptInCategory" categoryIdx="27" seriesIdx="0"/>
                                            </p:graphicEl>
                                          </p:spTgt>
                                        </p:tgtEl>
                                        <p:attrNameLst>
                                          <p:attrName>ppt_y</p:attrName>
                                        </p:attrNameLst>
                                      </p:cBhvr>
                                      <p:tavLst>
                                        <p:tav tm="0">
                                          <p:val>
                                            <p:strVal val="#ppt_y+.1"/>
                                          </p:val>
                                        </p:tav>
                                        <p:tav tm="100000">
                                          <p:val>
                                            <p:strVal val="#ppt_y"/>
                                          </p:val>
                                        </p:tav>
                                      </p:tavLst>
                                    </p:anim>
                                  </p:childTnLst>
                                </p:cTn>
                              </p:par>
                            </p:childTnLst>
                          </p:cTn>
                        </p:par>
                        <p:par>
                          <p:cTn fill="hold" id="228">
                            <p:stCondLst>
                              <p:cond delay="2950"/>
                            </p:stCondLst>
                            <p:childTnLst>
                              <p:par>
                                <p:cTn fill="hold" grpId="0" id="229" nodeType="afterEffect" presetClass="entr" presetID="42" presetSubtype="0">
                                  <p:stCondLst>
                                    <p:cond delay="0"/>
                                  </p:stCondLst>
                                  <p:childTnLst>
                                    <p:set>
                                      <p:cBhvr>
                                        <p:cTn dur="1" fill="hold" id="230">
                                          <p:stCondLst>
                                            <p:cond delay="0"/>
                                          </p:stCondLst>
                                        </p:cTn>
                                        <p:tgtEl>
                                          <p:spTgt spid="3">
                                            <p:graphicEl>
                                              <a:chart bldStep="ptInCategory" categoryIdx="28" seriesIdx="0"/>
                                            </p:graphicEl>
                                          </p:spTgt>
                                        </p:tgtEl>
                                        <p:attrNameLst>
                                          <p:attrName>style.visibility</p:attrName>
                                        </p:attrNameLst>
                                      </p:cBhvr>
                                      <p:to>
                                        <p:strVal val="visible"/>
                                      </p:to>
                                    </p:set>
                                    <p:animEffect filter="fade" transition="in">
                                      <p:cBhvr>
                                        <p:cTn dur="50" id="231"/>
                                        <p:tgtEl>
                                          <p:spTgt spid="3">
                                            <p:graphicEl>
                                              <a:chart bldStep="ptInCategory" categoryIdx="28" seriesIdx="0"/>
                                            </p:graphicEl>
                                          </p:spTgt>
                                        </p:tgtEl>
                                      </p:cBhvr>
                                    </p:animEffect>
                                    <p:anim calcmode="lin" valueType="num">
                                      <p:cBhvr>
                                        <p:cTn dur="50" fill="hold" id="232"/>
                                        <p:tgtEl>
                                          <p:spTgt spid="3">
                                            <p:graphicEl>
                                              <a:chart bldStep="ptInCategory" categoryIdx="28" seriesIdx="0"/>
                                            </p:graphicEl>
                                          </p:spTgt>
                                        </p:tgtEl>
                                        <p:attrNameLst>
                                          <p:attrName>ppt_x</p:attrName>
                                        </p:attrNameLst>
                                      </p:cBhvr>
                                      <p:tavLst>
                                        <p:tav tm="0">
                                          <p:val>
                                            <p:strVal val="#ppt_x"/>
                                          </p:val>
                                        </p:tav>
                                        <p:tav tm="100000">
                                          <p:val>
                                            <p:strVal val="#ppt_x"/>
                                          </p:val>
                                        </p:tav>
                                      </p:tavLst>
                                    </p:anim>
                                    <p:anim calcmode="lin" valueType="num">
                                      <p:cBhvr>
                                        <p:cTn dur="50" fill="hold" id="233"/>
                                        <p:tgtEl>
                                          <p:spTgt spid="3">
                                            <p:graphicEl>
                                              <a:chart bldStep="ptInCategory" categoryIdx="28" seriesIdx="0"/>
                                            </p:graphicEl>
                                          </p:spTgt>
                                        </p:tgtEl>
                                        <p:attrNameLst>
                                          <p:attrName>ppt_y</p:attrName>
                                        </p:attrNameLst>
                                      </p:cBhvr>
                                      <p:tavLst>
                                        <p:tav tm="0">
                                          <p:val>
                                            <p:strVal val="#ppt_y+.1"/>
                                          </p:val>
                                        </p:tav>
                                        <p:tav tm="100000">
                                          <p:val>
                                            <p:strVal val="#ppt_y"/>
                                          </p:val>
                                        </p:tav>
                                      </p:tavLst>
                                    </p:anim>
                                  </p:childTnLst>
                                </p:cTn>
                              </p:par>
                            </p:childTnLst>
                          </p:cTn>
                        </p:par>
                        <p:par>
                          <p:cTn fill="hold" id="234">
                            <p:stCondLst>
                              <p:cond delay="3000"/>
                            </p:stCondLst>
                            <p:childTnLst>
                              <p:par>
                                <p:cTn fill="hold" grpId="0" id="235" nodeType="afterEffect" presetClass="entr" presetID="42" presetSubtype="0">
                                  <p:stCondLst>
                                    <p:cond delay="0"/>
                                  </p:stCondLst>
                                  <p:childTnLst>
                                    <p:set>
                                      <p:cBhvr>
                                        <p:cTn dur="1" fill="hold" id="236">
                                          <p:stCondLst>
                                            <p:cond delay="0"/>
                                          </p:stCondLst>
                                        </p:cTn>
                                        <p:tgtEl>
                                          <p:spTgt spid="3">
                                            <p:graphicEl>
                                              <a:chart bldStep="ptInCategory" categoryIdx="29" seriesIdx="0"/>
                                            </p:graphicEl>
                                          </p:spTgt>
                                        </p:tgtEl>
                                        <p:attrNameLst>
                                          <p:attrName>style.visibility</p:attrName>
                                        </p:attrNameLst>
                                      </p:cBhvr>
                                      <p:to>
                                        <p:strVal val="visible"/>
                                      </p:to>
                                    </p:set>
                                    <p:animEffect filter="fade" transition="in">
                                      <p:cBhvr>
                                        <p:cTn dur="50" id="237"/>
                                        <p:tgtEl>
                                          <p:spTgt spid="3">
                                            <p:graphicEl>
                                              <a:chart bldStep="ptInCategory" categoryIdx="29" seriesIdx="0"/>
                                            </p:graphicEl>
                                          </p:spTgt>
                                        </p:tgtEl>
                                      </p:cBhvr>
                                    </p:animEffect>
                                    <p:anim calcmode="lin" valueType="num">
                                      <p:cBhvr>
                                        <p:cTn dur="50" fill="hold" id="238"/>
                                        <p:tgtEl>
                                          <p:spTgt spid="3">
                                            <p:graphicEl>
                                              <a:chart bldStep="ptInCategory" categoryIdx="29" seriesIdx="0"/>
                                            </p:graphicEl>
                                          </p:spTgt>
                                        </p:tgtEl>
                                        <p:attrNameLst>
                                          <p:attrName>ppt_x</p:attrName>
                                        </p:attrNameLst>
                                      </p:cBhvr>
                                      <p:tavLst>
                                        <p:tav tm="0">
                                          <p:val>
                                            <p:strVal val="#ppt_x"/>
                                          </p:val>
                                        </p:tav>
                                        <p:tav tm="100000">
                                          <p:val>
                                            <p:strVal val="#ppt_x"/>
                                          </p:val>
                                        </p:tav>
                                      </p:tavLst>
                                    </p:anim>
                                    <p:anim calcmode="lin" valueType="num">
                                      <p:cBhvr>
                                        <p:cTn dur="50" fill="hold" id="239"/>
                                        <p:tgtEl>
                                          <p:spTgt spid="3">
                                            <p:graphicEl>
                                              <a:chart bldStep="ptInCategory" categoryIdx="29" seriesIdx="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Graphic grpId="0" spid="3">
        <p:bldSub>
          <a:bldChart bld="categoryEl"/>
        </p:bldSub>
      </p:bldGraphic>
      <p:bldGraphic grpId="0" spid="5">
        <p:bldAsOne/>
      </p:bldGraphic>
      <p:bldP animBg="1" grpId="0" spid="12"/>
      <p:bldP animBg="1" grpId="0" spid="15"/>
      <p:bldP animBg="1" grpId="0" spid="21"/>
      <p:bldP animBg="1" grpId="0" spid="2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D1117718-05CB-DCD1-A77E-7E441C236D7B}"/>
              </a:ext>
            </a:extLst>
          </p:cNvPr>
          <p:cNvSpPr/>
          <p:nvPr/>
        </p:nvSpPr>
        <p:spPr>
          <a:xfrm>
            <a:off x="468000" y="1044000"/>
            <a:ext cx="5915688" cy="5573694"/>
          </a:xfrm>
          <a:prstGeom prst="rect">
            <a:avLst/>
          </a:prstGeom>
          <a:solidFill>
            <a:srgbClr val="E7E6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9" y="108000"/>
            <a:ext cx="11064551" cy="1001564"/>
          </a:xfrm>
        </p:spPr>
        <p:txBody>
          <a:bodyPr>
            <a:normAutofit fontScale="90000"/>
          </a:bodyPr>
          <a:lstStyle/>
          <a:p>
            <a:r>
              <a:rPr lang="en-IN">
                <a:solidFill>
                  <a:srgbClr val="FF0000"/>
                </a:solidFill>
              </a:rPr>
              <a:t>Climate Action</a:t>
            </a:r>
            <a:r>
              <a:rPr lang="en-IN">
                <a:solidFill>
                  <a:srgbClr val="005696"/>
                </a:solidFill>
              </a:rPr>
              <a:t> </a:t>
            </a:r>
            <a:r>
              <a:rPr lang="en-IN" b="1">
                <a:solidFill>
                  <a:srgbClr val="005696"/>
                </a:solidFill>
              </a:rPr>
              <a:t>–</a:t>
            </a:r>
            <a:r>
              <a:rPr lang="en-IN">
                <a:solidFill>
                  <a:srgbClr val="005696"/>
                </a:solidFill>
              </a:rPr>
              <a:t> Need of the hour</a:t>
            </a:r>
            <a:endParaRPr lang="en-IN">
              <a:solidFill>
                <a:srgbClr val="EB2D37"/>
              </a:solidFill>
            </a:endParaRPr>
          </a:p>
        </p:txBody>
      </p:sp>
      <p:sp>
        <p:nvSpPr>
          <p:cNvPr id="9" name="TextBox 8">
            <a:extLst>
              <a:ext uri="{FF2B5EF4-FFF2-40B4-BE49-F238E27FC236}">
                <a16:creationId xmlns:a16="http://schemas.microsoft.com/office/drawing/2014/main" id="{225C1003-9BAE-6171-F533-071C5F852D85}"/>
              </a:ext>
            </a:extLst>
          </p:cNvPr>
          <p:cNvSpPr txBox="1"/>
          <p:nvPr/>
        </p:nvSpPr>
        <p:spPr>
          <a:xfrm>
            <a:off x="0" y="6617694"/>
            <a:ext cx="2247731" cy="246221"/>
          </a:xfrm>
          <a:prstGeom prst="rect">
            <a:avLst/>
          </a:prstGeom>
          <a:noFill/>
        </p:spPr>
        <p:txBody>
          <a:bodyPr wrap="square" rtlCol="0">
            <a:spAutoFit/>
          </a:bodyPr>
          <a:lstStyle>
            <a:defPPr>
              <a:defRPr lang="en-US"/>
            </a:defPPr>
            <a:lvl1pPr>
              <a:defRPr sz="1000">
                <a:solidFill>
                  <a:schemeClr val="bg1">
                    <a:lumMod val="50000"/>
                  </a:schemeClr>
                </a:solidFill>
              </a:defRPr>
            </a:lvl1pPr>
          </a:lstStyle>
          <a:p>
            <a:r>
              <a:rPr lang="en-SG" dirty="0"/>
              <a:t>Data Source: IMF and Our World in data</a:t>
            </a:r>
          </a:p>
        </p:txBody>
      </p:sp>
      <p:graphicFrame>
        <p:nvGraphicFramePr>
          <p:cNvPr id="6" name="Chart 5">
            <a:extLst>
              <a:ext uri="{FF2B5EF4-FFF2-40B4-BE49-F238E27FC236}">
                <a16:creationId xmlns:a16="http://schemas.microsoft.com/office/drawing/2014/main" id="{7F290662-CED2-62BC-8369-785504F9CBA1}"/>
              </a:ext>
            </a:extLst>
          </p:cNvPr>
          <p:cNvGraphicFramePr/>
          <p:nvPr>
            <p:extLst>
              <p:ext uri="{D42A27DB-BD31-4B8C-83A1-F6EECF244321}">
                <p14:modId xmlns:p14="http://schemas.microsoft.com/office/powerpoint/2010/main" val="1030874211"/>
              </p:ext>
            </p:extLst>
          </p:nvPr>
        </p:nvGraphicFramePr>
        <p:xfrm>
          <a:off x="467999" y="3323303"/>
          <a:ext cx="5966973" cy="32214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B5B2D75-C599-43EE-26FE-06CA78A7F586}"/>
              </a:ext>
            </a:extLst>
          </p:cNvPr>
          <p:cNvGraphicFramePr/>
          <p:nvPr>
            <p:extLst>
              <p:ext uri="{D42A27DB-BD31-4B8C-83A1-F6EECF244321}">
                <p14:modId xmlns:p14="http://schemas.microsoft.com/office/powerpoint/2010/main" val="2228894830"/>
              </p:ext>
            </p:extLst>
          </p:nvPr>
        </p:nvGraphicFramePr>
        <p:xfrm>
          <a:off x="6588326" y="3429000"/>
          <a:ext cx="5328852" cy="3077496"/>
        </p:xfrm>
        <a:graphic>
          <a:graphicData uri="http://schemas.openxmlformats.org/drawingml/2006/chart">
            <c:chart xmlns:c="http://schemas.openxmlformats.org/drawingml/2006/chart" xmlns:r="http://schemas.openxmlformats.org/officeDocument/2006/relationships" r:id="rId3"/>
          </a:graphicData>
        </a:graphic>
      </p:graphicFrame>
      <p:sp>
        <p:nvSpPr>
          <p:cNvPr id="24" name="Isosceles Triangle 23">
            <a:extLst>
              <a:ext uri="{FF2B5EF4-FFF2-40B4-BE49-F238E27FC236}">
                <a16:creationId xmlns:a16="http://schemas.microsoft.com/office/drawing/2014/main" id="{9A3F0559-D265-D496-54C7-BF125BDE12B1}"/>
              </a:ext>
            </a:extLst>
          </p:cNvPr>
          <p:cNvSpPr/>
          <p:nvPr/>
        </p:nvSpPr>
        <p:spPr>
          <a:xfrm>
            <a:off x="4491408" y="1965665"/>
            <a:ext cx="294623" cy="248202"/>
          </a:xfrm>
          <a:prstGeom prst="triangle">
            <a:avLst/>
          </a:prstGeom>
          <a:solidFill>
            <a:srgbClr val="EB2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7ED0C042-0985-C0E0-ABED-9C0EFD86669D}"/>
              </a:ext>
            </a:extLst>
          </p:cNvPr>
          <p:cNvGrpSpPr/>
          <p:nvPr/>
        </p:nvGrpSpPr>
        <p:grpSpPr>
          <a:xfrm>
            <a:off x="497602" y="1749074"/>
            <a:ext cx="2738347" cy="1239624"/>
            <a:chOff x="497602" y="1749074"/>
            <a:chExt cx="2738347" cy="1239624"/>
          </a:xfrm>
        </p:grpSpPr>
        <p:sp>
          <p:nvSpPr>
            <p:cNvPr id="19" name="TextBox 18">
              <a:extLst>
                <a:ext uri="{FF2B5EF4-FFF2-40B4-BE49-F238E27FC236}">
                  <a16:creationId xmlns:a16="http://schemas.microsoft.com/office/drawing/2014/main" id="{726981E5-F501-121B-6D10-BC9E3AB265B6}"/>
                </a:ext>
              </a:extLst>
            </p:cNvPr>
            <p:cNvSpPr txBox="1"/>
            <p:nvPr/>
          </p:nvSpPr>
          <p:spPr>
            <a:xfrm>
              <a:off x="1526399" y="1749074"/>
              <a:ext cx="1259099" cy="600164"/>
            </a:xfrm>
            <a:prstGeom prst="rect">
              <a:avLst/>
            </a:prstGeom>
            <a:noFill/>
            <a:effectLst/>
          </p:spPr>
          <p:txBody>
            <a:bodyPr wrap="square">
              <a:spAutoFit/>
            </a:bodyPr>
            <a:lstStyle/>
            <a:p>
              <a:pPr algn="l"/>
              <a:r>
                <a:rPr lang="en-SG" sz="3300" b="1">
                  <a:solidFill>
                    <a:srgbClr val="FF0000"/>
                  </a:solidFill>
                  <a:latin typeface="DM Serif Display" pitchFamily="2" charset="0"/>
                </a:rPr>
                <a:t>2,374</a:t>
              </a:r>
            </a:p>
          </p:txBody>
        </p:sp>
        <p:grpSp>
          <p:nvGrpSpPr>
            <p:cNvPr id="26" name="Group 25">
              <a:extLst>
                <a:ext uri="{FF2B5EF4-FFF2-40B4-BE49-F238E27FC236}">
                  <a16:creationId xmlns:a16="http://schemas.microsoft.com/office/drawing/2014/main" id="{48CFA6C5-8B74-34B0-4E43-E9107DFC25F3}"/>
                </a:ext>
              </a:extLst>
            </p:cNvPr>
            <p:cNvGrpSpPr/>
            <p:nvPr/>
          </p:nvGrpSpPr>
          <p:grpSpPr>
            <a:xfrm>
              <a:off x="497602" y="2262694"/>
              <a:ext cx="2738347" cy="726004"/>
              <a:chOff x="498185" y="2119418"/>
              <a:chExt cx="2738347" cy="726004"/>
            </a:xfrm>
            <a:effectLst>
              <a:outerShdw blurRad="50800" dist="38100" dir="2700000" algn="tl" rotWithShape="0">
                <a:prstClr val="black">
                  <a:alpha val="40000"/>
                </a:prstClr>
              </a:outerShdw>
            </a:effectLst>
          </p:grpSpPr>
          <p:grpSp>
            <p:nvGrpSpPr>
              <p:cNvPr id="17" name="Group 16">
                <a:extLst>
                  <a:ext uri="{FF2B5EF4-FFF2-40B4-BE49-F238E27FC236}">
                    <a16:creationId xmlns:a16="http://schemas.microsoft.com/office/drawing/2014/main" id="{4B592211-772D-A19E-C053-1EE3860895E6}"/>
                  </a:ext>
                </a:extLst>
              </p:cNvPr>
              <p:cNvGrpSpPr/>
              <p:nvPr/>
            </p:nvGrpSpPr>
            <p:grpSpPr>
              <a:xfrm>
                <a:off x="498185" y="2119418"/>
                <a:ext cx="2738347" cy="726004"/>
                <a:chOff x="221886" y="2091283"/>
                <a:chExt cx="2738347" cy="726004"/>
              </a:xfrm>
            </p:grpSpPr>
            <p:sp>
              <p:nvSpPr>
                <p:cNvPr id="15" name="TextBox 14">
                  <a:extLst>
                    <a:ext uri="{FF2B5EF4-FFF2-40B4-BE49-F238E27FC236}">
                      <a16:creationId xmlns:a16="http://schemas.microsoft.com/office/drawing/2014/main" id="{8D8A1456-FE10-15F1-98DF-BCD8864278C7}"/>
                    </a:ext>
                  </a:extLst>
                </p:cNvPr>
                <p:cNvSpPr txBox="1"/>
                <p:nvPr/>
              </p:nvSpPr>
              <p:spPr>
                <a:xfrm>
                  <a:off x="800233" y="2091283"/>
                  <a:ext cx="2160000" cy="669965"/>
                </a:xfrm>
                <a:prstGeom prst="roundRect">
                  <a:avLst>
                    <a:gd name="adj" fmla="val 37973"/>
                  </a:avLst>
                </a:prstGeom>
                <a:solidFill>
                  <a:schemeClr val="accent5"/>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b="1">
                      <a:solidFill>
                        <a:schemeClr val="tx1"/>
                      </a:solidFill>
                      <a:latin typeface="+mn-lt"/>
                      <a:cs typeface="Arial" panose="020B0604020202020204" pitchFamily="34" charset="0"/>
                    </a:rPr>
                    <a:t>Climatic Disasters </a:t>
                  </a:r>
                  <a:r>
                    <a:rPr lang="en-US" sz="1400">
                      <a:solidFill>
                        <a:schemeClr val="tx1"/>
                      </a:solidFill>
                      <a:latin typeface="+mn-lt"/>
                      <a:cs typeface="Arial" panose="020B0604020202020204" pitchFamily="34" charset="0"/>
                    </a:rPr>
                    <a:t>from</a:t>
                  </a:r>
                  <a:r>
                    <a:rPr lang="en-US" sz="1400" b="1">
                      <a:solidFill>
                        <a:schemeClr val="tx1"/>
                      </a:solidFill>
                      <a:latin typeface="+mn-lt"/>
                      <a:cs typeface="Arial" panose="020B0604020202020204" pitchFamily="34" charset="0"/>
                    </a:rPr>
                    <a:t> 2015 - 2021</a:t>
                  </a:r>
                  <a:endParaRPr lang="en-IN" sz="1400" b="1">
                    <a:solidFill>
                      <a:schemeClr val="tx1"/>
                    </a:solidFill>
                    <a:latin typeface="+mn-lt"/>
                    <a:cs typeface="Arial" panose="020B0604020202020204" pitchFamily="34" charset="0"/>
                  </a:endParaRPr>
                </a:p>
              </p:txBody>
            </p:sp>
            <p:sp>
              <p:nvSpPr>
                <p:cNvPr id="16" name="Text Placeholder 2">
                  <a:extLst>
                    <a:ext uri="{FF2B5EF4-FFF2-40B4-BE49-F238E27FC236}">
                      <a16:creationId xmlns:a16="http://schemas.microsoft.com/office/drawing/2014/main" id="{48358446-D016-014D-6718-8C17E8481F6D}"/>
                    </a:ext>
                  </a:extLst>
                </p:cNvPr>
                <p:cNvSpPr txBox="1">
                  <a:spLocks/>
                </p:cNvSpPr>
                <p:nvPr/>
              </p:nvSpPr>
              <p:spPr>
                <a:xfrm>
                  <a:off x="221886" y="2097287"/>
                  <a:ext cx="720000" cy="720000"/>
                </a:xfrm>
                <a:prstGeom prst="flowChartConnector">
                  <a:avLst/>
                </a:prstGeom>
                <a:solidFill>
                  <a:schemeClr val="accent5">
                    <a:lumMod val="20000"/>
                    <a:lumOff val="80000"/>
                  </a:schemeClr>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grpSp>
          <p:pic>
            <p:nvPicPr>
              <p:cNvPr id="1026" name="Picture 2" descr="Thunderstorm - Free weather icons">
                <a:extLst>
                  <a:ext uri="{FF2B5EF4-FFF2-40B4-BE49-F238E27FC236}">
                    <a16:creationId xmlns:a16="http://schemas.microsoft.com/office/drawing/2014/main" id="{DD8FAC18-24A4-1156-6CD5-4F05504E3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63" y="2231766"/>
                <a:ext cx="468388" cy="46838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 name="Group 11">
            <a:extLst>
              <a:ext uri="{FF2B5EF4-FFF2-40B4-BE49-F238E27FC236}">
                <a16:creationId xmlns:a16="http://schemas.microsoft.com/office/drawing/2014/main" id="{5FB84DFA-CD1B-11A7-0B50-32F6DCEAE54C}"/>
              </a:ext>
            </a:extLst>
          </p:cNvPr>
          <p:cNvGrpSpPr/>
          <p:nvPr/>
        </p:nvGrpSpPr>
        <p:grpSpPr>
          <a:xfrm>
            <a:off x="3544746" y="1789684"/>
            <a:ext cx="2738347" cy="1199014"/>
            <a:chOff x="3544746" y="1789684"/>
            <a:chExt cx="2738347" cy="1199014"/>
          </a:xfrm>
        </p:grpSpPr>
        <p:sp>
          <p:nvSpPr>
            <p:cNvPr id="22" name="TextBox 21">
              <a:extLst>
                <a:ext uri="{FF2B5EF4-FFF2-40B4-BE49-F238E27FC236}">
                  <a16:creationId xmlns:a16="http://schemas.microsoft.com/office/drawing/2014/main" id="{D66A3D89-967C-99BE-A15B-BE20380136E7}"/>
                </a:ext>
              </a:extLst>
            </p:cNvPr>
            <p:cNvSpPr txBox="1"/>
            <p:nvPr/>
          </p:nvSpPr>
          <p:spPr>
            <a:xfrm>
              <a:off x="4820263" y="1789684"/>
              <a:ext cx="1108805" cy="600164"/>
            </a:xfrm>
            <a:prstGeom prst="rect">
              <a:avLst/>
            </a:prstGeom>
            <a:noFill/>
          </p:spPr>
          <p:txBody>
            <a:bodyPr wrap="square">
              <a:spAutoFit/>
            </a:bodyPr>
            <a:lstStyle/>
            <a:p>
              <a:pPr algn="l"/>
              <a:r>
                <a:rPr lang="en-SG" sz="3300" b="1">
                  <a:solidFill>
                    <a:srgbClr val="FF0000"/>
                  </a:solidFill>
                  <a:latin typeface="DM Serif Display" pitchFamily="2" charset="0"/>
                </a:rPr>
                <a:t>76%</a:t>
              </a:r>
            </a:p>
          </p:txBody>
        </p:sp>
        <p:grpSp>
          <p:nvGrpSpPr>
            <p:cNvPr id="32" name="Group 31">
              <a:extLst>
                <a:ext uri="{FF2B5EF4-FFF2-40B4-BE49-F238E27FC236}">
                  <a16:creationId xmlns:a16="http://schemas.microsoft.com/office/drawing/2014/main" id="{A479E6D2-5F8F-2BDF-2293-7F8B0E29D7AD}"/>
                </a:ext>
              </a:extLst>
            </p:cNvPr>
            <p:cNvGrpSpPr/>
            <p:nvPr/>
          </p:nvGrpSpPr>
          <p:grpSpPr>
            <a:xfrm>
              <a:off x="3544746" y="2262694"/>
              <a:ext cx="2738347" cy="726004"/>
              <a:chOff x="-1369174" y="5027061"/>
              <a:chExt cx="2738347" cy="726004"/>
            </a:xfrm>
            <a:effectLst>
              <a:outerShdw blurRad="50800" dist="38100" dir="2700000" algn="tl" rotWithShape="0">
                <a:prstClr val="black">
                  <a:alpha val="40000"/>
                </a:prstClr>
              </a:outerShdw>
            </a:effectLst>
          </p:grpSpPr>
          <p:grpSp>
            <p:nvGrpSpPr>
              <p:cNvPr id="18" name="Group 17">
                <a:extLst>
                  <a:ext uri="{FF2B5EF4-FFF2-40B4-BE49-F238E27FC236}">
                    <a16:creationId xmlns:a16="http://schemas.microsoft.com/office/drawing/2014/main" id="{E88D3455-A626-B1A7-05AC-786FB5272450}"/>
                  </a:ext>
                </a:extLst>
              </p:cNvPr>
              <p:cNvGrpSpPr/>
              <p:nvPr/>
            </p:nvGrpSpPr>
            <p:grpSpPr>
              <a:xfrm>
                <a:off x="-1369174" y="5027061"/>
                <a:ext cx="2738347" cy="726004"/>
                <a:chOff x="221886" y="2091283"/>
                <a:chExt cx="2738347" cy="726004"/>
              </a:xfrm>
            </p:grpSpPr>
            <p:sp>
              <p:nvSpPr>
                <p:cNvPr id="20" name="TextBox 19">
                  <a:extLst>
                    <a:ext uri="{FF2B5EF4-FFF2-40B4-BE49-F238E27FC236}">
                      <a16:creationId xmlns:a16="http://schemas.microsoft.com/office/drawing/2014/main" id="{19C69CAA-9DC2-11BA-90C1-92B67AAC2EE2}"/>
                    </a:ext>
                  </a:extLst>
                </p:cNvPr>
                <p:cNvSpPr txBox="1"/>
                <p:nvPr/>
              </p:nvSpPr>
              <p:spPr>
                <a:xfrm>
                  <a:off x="800233" y="2091283"/>
                  <a:ext cx="2160000" cy="669965"/>
                </a:xfrm>
                <a:prstGeom prst="roundRect">
                  <a:avLst>
                    <a:gd name="adj" fmla="val 37973"/>
                  </a:avLst>
                </a:prstGeom>
                <a:solidFill>
                  <a:schemeClr val="accent5"/>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a:solidFill>
                        <a:schemeClr val="tx1"/>
                      </a:solidFill>
                      <a:latin typeface="+mn-lt"/>
                      <a:cs typeface="Arial" panose="020B0604020202020204" pitchFamily="34" charset="0"/>
                    </a:rPr>
                    <a:t>Increase in </a:t>
                  </a:r>
                  <a:r>
                    <a:rPr lang="en-US" sz="1400" b="1">
                      <a:solidFill>
                        <a:schemeClr val="tx1"/>
                      </a:solidFill>
                      <a:latin typeface="+mn-lt"/>
                      <a:cs typeface="Arial" panose="020B0604020202020204" pitchFamily="34" charset="0"/>
                    </a:rPr>
                    <a:t>Floods </a:t>
                  </a:r>
                  <a:r>
                    <a:rPr lang="en-US" sz="1400">
                      <a:solidFill>
                        <a:schemeClr val="tx1"/>
                      </a:solidFill>
                      <a:latin typeface="+mn-lt"/>
                      <a:cs typeface="Arial" panose="020B0604020202020204" pitchFamily="34" charset="0"/>
                    </a:rPr>
                    <a:t>since</a:t>
                  </a:r>
                  <a:r>
                    <a:rPr lang="en-US" sz="1400" b="1">
                      <a:solidFill>
                        <a:schemeClr val="tx1"/>
                      </a:solidFill>
                      <a:latin typeface="+mn-lt"/>
                      <a:cs typeface="Arial" panose="020B0604020202020204" pitchFamily="34" charset="0"/>
                    </a:rPr>
                    <a:t> 2015</a:t>
                  </a:r>
                  <a:endParaRPr lang="en-IN" sz="1400" b="1">
                    <a:solidFill>
                      <a:schemeClr val="tx1"/>
                    </a:solidFill>
                    <a:latin typeface="+mn-lt"/>
                    <a:cs typeface="Arial" panose="020B0604020202020204" pitchFamily="34" charset="0"/>
                  </a:endParaRPr>
                </a:p>
              </p:txBody>
            </p:sp>
            <p:sp>
              <p:nvSpPr>
                <p:cNvPr id="25" name="Text Placeholder 2">
                  <a:extLst>
                    <a:ext uri="{FF2B5EF4-FFF2-40B4-BE49-F238E27FC236}">
                      <a16:creationId xmlns:a16="http://schemas.microsoft.com/office/drawing/2014/main" id="{60339B32-0B41-F0A1-78ED-B84FFCD8AC31}"/>
                    </a:ext>
                  </a:extLst>
                </p:cNvPr>
                <p:cNvSpPr txBox="1">
                  <a:spLocks/>
                </p:cNvSpPr>
                <p:nvPr/>
              </p:nvSpPr>
              <p:spPr>
                <a:xfrm>
                  <a:off x="221886" y="2097287"/>
                  <a:ext cx="720000" cy="720000"/>
                </a:xfrm>
                <a:prstGeom prst="flowChartConnector">
                  <a:avLst/>
                </a:prstGeom>
                <a:solidFill>
                  <a:schemeClr val="accent5">
                    <a:lumMod val="20000"/>
                    <a:lumOff val="80000"/>
                  </a:schemeClr>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grpSp>
          <p:pic>
            <p:nvPicPr>
              <p:cNvPr id="28" name="Graphic 27" descr="Wave with solid fill">
                <a:extLst>
                  <a:ext uri="{FF2B5EF4-FFF2-40B4-BE49-F238E27FC236}">
                    <a16:creationId xmlns:a16="http://schemas.microsoft.com/office/drawing/2014/main" id="{15FB0DFC-E8B4-9974-985C-E70B43AF90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226" y="5082974"/>
                <a:ext cx="580104" cy="580104"/>
              </a:xfrm>
              <a:prstGeom prst="rect">
                <a:avLst/>
              </a:prstGeom>
            </p:spPr>
          </p:pic>
        </p:grpSp>
      </p:grpSp>
      <p:pic>
        <p:nvPicPr>
          <p:cNvPr id="34" name="Graphic 33" descr="Man with solid fill">
            <a:extLst>
              <a:ext uri="{FF2B5EF4-FFF2-40B4-BE49-F238E27FC236}">
                <a16:creationId xmlns:a16="http://schemas.microsoft.com/office/drawing/2014/main" id="{886AE1FA-5399-4903-5FA3-6FB66C839F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23079" y="1715927"/>
            <a:ext cx="430976" cy="460503"/>
          </a:xfrm>
          <a:prstGeom prst="rect">
            <a:avLst/>
          </a:prstGeom>
        </p:spPr>
      </p:pic>
      <p:pic>
        <p:nvPicPr>
          <p:cNvPr id="35" name="Graphic 34" descr="Man with solid fill">
            <a:extLst>
              <a:ext uri="{FF2B5EF4-FFF2-40B4-BE49-F238E27FC236}">
                <a16:creationId xmlns:a16="http://schemas.microsoft.com/office/drawing/2014/main" id="{1A8C8226-98CF-DC74-E13F-2319717AB8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32922" y="1714089"/>
            <a:ext cx="430976" cy="460503"/>
          </a:xfrm>
          <a:prstGeom prst="rect">
            <a:avLst/>
          </a:prstGeom>
        </p:spPr>
      </p:pic>
      <p:pic>
        <p:nvPicPr>
          <p:cNvPr id="36" name="Graphic 35" descr="Man with solid fill">
            <a:extLst>
              <a:ext uri="{FF2B5EF4-FFF2-40B4-BE49-F238E27FC236}">
                <a16:creationId xmlns:a16="http://schemas.microsoft.com/office/drawing/2014/main" id="{67D377FC-8924-3D93-0A66-F9575B737B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04786" y="1713505"/>
            <a:ext cx="430976" cy="460503"/>
          </a:xfrm>
          <a:prstGeom prst="rect">
            <a:avLst/>
          </a:prstGeom>
        </p:spPr>
      </p:pic>
      <p:pic>
        <p:nvPicPr>
          <p:cNvPr id="37" name="Graphic 36" descr="Man with solid fill">
            <a:extLst>
              <a:ext uri="{FF2B5EF4-FFF2-40B4-BE49-F238E27FC236}">
                <a16:creationId xmlns:a16="http://schemas.microsoft.com/office/drawing/2014/main" id="{D8772F48-E6FB-C705-CE9B-D3A35D8D68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9523" y="1713505"/>
            <a:ext cx="430976" cy="460503"/>
          </a:xfrm>
          <a:prstGeom prst="rect">
            <a:avLst/>
          </a:prstGeom>
        </p:spPr>
      </p:pic>
      <p:pic>
        <p:nvPicPr>
          <p:cNvPr id="38" name="Graphic 37" descr="Man with solid fill">
            <a:extLst>
              <a:ext uri="{FF2B5EF4-FFF2-40B4-BE49-F238E27FC236}">
                <a16:creationId xmlns:a16="http://schemas.microsoft.com/office/drawing/2014/main" id="{1D6BA417-0B37-8503-7428-56AF69FDA7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36430" y="1710443"/>
            <a:ext cx="430976" cy="460503"/>
          </a:xfrm>
          <a:prstGeom prst="rect">
            <a:avLst/>
          </a:prstGeom>
        </p:spPr>
      </p:pic>
      <p:pic>
        <p:nvPicPr>
          <p:cNvPr id="39" name="Graphic 38" descr="Man with solid fill">
            <a:extLst>
              <a:ext uri="{FF2B5EF4-FFF2-40B4-BE49-F238E27FC236}">
                <a16:creationId xmlns:a16="http://schemas.microsoft.com/office/drawing/2014/main" id="{6C26894B-A38A-66D9-46C7-6C27F9AD10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39913" y="1716576"/>
            <a:ext cx="430976" cy="460503"/>
          </a:xfrm>
          <a:prstGeom prst="rect">
            <a:avLst/>
          </a:prstGeom>
        </p:spPr>
      </p:pic>
      <p:grpSp>
        <p:nvGrpSpPr>
          <p:cNvPr id="46" name="Group 45">
            <a:extLst>
              <a:ext uri="{FF2B5EF4-FFF2-40B4-BE49-F238E27FC236}">
                <a16:creationId xmlns:a16="http://schemas.microsoft.com/office/drawing/2014/main" id="{305D586D-1638-8E1A-FCAB-476A66A968D2}"/>
              </a:ext>
            </a:extLst>
          </p:cNvPr>
          <p:cNvGrpSpPr/>
          <p:nvPr/>
        </p:nvGrpSpPr>
        <p:grpSpPr>
          <a:xfrm>
            <a:off x="9573213" y="1648545"/>
            <a:ext cx="2412000" cy="1406257"/>
            <a:chOff x="9700122" y="1537268"/>
            <a:chExt cx="2412000" cy="1406257"/>
          </a:xfrm>
          <a:effectLst>
            <a:outerShdw blurRad="50800" dist="38100" dir="2700000" algn="tl" rotWithShape="0">
              <a:prstClr val="black">
                <a:alpha val="40000"/>
              </a:prstClr>
            </a:outerShdw>
          </a:effectLst>
        </p:grpSpPr>
        <p:grpSp>
          <p:nvGrpSpPr>
            <p:cNvPr id="45" name="Group 44">
              <a:extLst>
                <a:ext uri="{FF2B5EF4-FFF2-40B4-BE49-F238E27FC236}">
                  <a16:creationId xmlns:a16="http://schemas.microsoft.com/office/drawing/2014/main" id="{09D4D873-D74A-141E-88B5-16A04AAE9F01}"/>
                </a:ext>
              </a:extLst>
            </p:cNvPr>
            <p:cNvGrpSpPr/>
            <p:nvPr/>
          </p:nvGrpSpPr>
          <p:grpSpPr>
            <a:xfrm>
              <a:off x="9700122" y="1622508"/>
              <a:ext cx="2412000" cy="1321017"/>
              <a:chOff x="9700122" y="1622508"/>
              <a:chExt cx="2412000" cy="1321017"/>
            </a:xfrm>
          </p:grpSpPr>
          <p:sp>
            <p:nvSpPr>
              <p:cNvPr id="5" name="TextBox 4">
                <a:extLst>
                  <a:ext uri="{FF2B5EF4-FFF2-40B4-BE49-F238E27FC236}">
                    <a16:creationId xmlns:a16="http://schemas.microsoft.com/office/drawing/2014/main" id="{DEE5142F-FC40-FB1E-C10B-38C267CE331E}"/>
                  </a:ext>
                </a:extLst>
              </p:cNvPr>
              <p:cNvSpPr txBox="1"/>
              <p:nvPr/>
            </p:nvSpPr>
            <p:spPr>
              <a:xfrm>
                <a:off x="9700122" y="2115525"/>
                <a:ext cx="2412000" cy="828000"/>
              </a:xfrm>
              <a:prstGeom prst="roundRect">
                <a:avLst>
                  <a:gd name="adj" fmla="val 21479"/>
                </a:avLst>
              </a:prstGeom>
              <a:solidFill>
                <a:srgbClr val="5B9BD5"/>
              </a:solidFill>
            </p:spPr>
            <p:txBody>
              <a:bodyPr wrap="square">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a:solidFill>
                      <a:schemeClr val="tx1"/>
                    </a:solidFill>
                    <a:latin typeface="+mn-lt"/>
                    <a:cs typeface="Arial" panose="020B0604020202020204" pitchFamily="34" charset="0"/>
                  </a:rPr>
                  <a:t>People displaced in </a:t>
                </a:r>
                <a:r>
                  <a:rPr lang="en-US" sz="1400" b="1">
                    <a:solidFill>
                      <a:schemeClr val="tx1"/>
                    </a:solidFill>
                    <a:latin typeface="+mn-lt"/>
                    <a:cs typeface="Arial" panose="020B0604020202020204" pitchFamily="34" charset="0"/>
                  </a:rPr>
                  <a:t>Canada</a:t>
                </a:r>
                <a:r>
                  <a:rPr lang="en-US" sz="1400">
                    <a:solidFill>
                      <a:schemeClr val="tx1"/>
                    </a:solidFill>
                    <a:latin typeface="+mn-lt"/>
                    <a:cs typeface="Arial" panose="020B0604020202020204" pitchFamily="34" charset="0"/>
                  </a:rPr>
                  <a:t> due to </a:t>
                </a:r>
                <a:r>
                  <a:rPr lang="en-US" sz="1400" b="1">
                    <a:solidFill>
                      <a:schemeClr val="tx1"/>
                    </a:solidFill>
                    <a:latin typeface="+mn-lt"/>
                    <a:cs typeface="Arial" panose="020B0604020202020204" pitchFamily="34" charset="0"/>
                  </a:rPr>
                  <a:t>Extreme temperature </a:t>
                </a:r>
                <a:r>
                  <a:rPr lang="en-US" sz="1400">
                    <a:solidFill>
                      <a:schemeClr val="tx1"/>
                    </a:solidFill>
                    <a:latin typeface="+mn-lt"/>
                    <a:cs typeface="Arial" panose="020B0604020202020204" pitchFamily="34" charset="0"/>
                  </a:rPr>
                  <a:t>from 2015 - 2021</a:t>
                </a:r>
              </a:p>
            </p:txBody>
          </p:sp>
          <p:sp>
            <p:nvSpPr>
              <p:cNvPr id="3" name="Text Placeholder 2">
                <a:extLst>
                  <a:ext uri="{FF2B5EF4-FFF2-40B4-BE49-F238E27FC236}">
                    <a16:creationId xmlns:a16="http://schemas.microsoft.com/office/drawing/2014/main" id="{E758182A-98AA-4E64-4E2A-E2C15A820F3A}"/>
                  </a:ext>
                </a:extLst>
              </p:cNvPr>
              <p:cNvSpPr txBox="1">
                <a:spLocks/>
              </p:cNvSpPr>
              <p:nvPr/>
            </p:nvSpPr>
            <p:spPr>
              <a:xfrm>
                <a:off x="10378619" y="1622508"/>
                <a:ext cx="1152000" cy="552823"/>
              </a:xfrm>
              <a:prstGeom prst="roundRect">
                <a:avLst>
                  <a:gd name="adj" fmla="val 34453"/>
                </a:avLst>
              </a:prstGeom>
              <a:solidFill>
                <a:schemeClr val="accent5">
                  <a:lumMod val="20000"/>
                  <a:lumOff val="80000"/>
                </a:schemeClr>
              </a:solidFill>
              <a:ln w="38100">
                <a:solidFill>
                  <a:schemeClr val="bg1"/>
                </a:solidFill>
              </a:ln>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3600" b="1">
                  <a:solidFill>
                    <a:srgbClr val="005696"/>
                  </a:solidFill>
                  <a:latin typeface="DM Serif Display" pitchFamily="2" charset="0"/>
                </a:endParaRPr>
              </a:p>
            </p:txBody>
          </p:sp>
        </p:grpSp>
        <p:sp>
          <p:nvSpPr>
            <p:cNvPr id="43" name="Text Placeholder 2">
              <a:extLst>
                <a:ext uri="{FF2B5EF4-FFF2-40B4-BE49-F238E27FC236}">
                  <a16:creationId xmlns:a16="http://schemas.microsoft.com/office/drawing/2014/main" id="{87072D1A-2A44-572C-C0DB-38871F082EB6}"/>
                </a:ext>
              </a:extLst>
            </p:cNvPr>
            <p:cNvSpPr txBox="1">
              <a:spLocks/>
            </p:cNvSpPr>
            <p:nvPr/>
          </p:nvSpPr>
          <p:spPr>
            <a:xfrm>
              <a:off x="10368498" y="1537268"/>
              <a:ext cx="1206839" cy="668561"/>
            </a:xfrm>
            <a:prstGeom prst="rect">
              <a:avLst/>
            </a:prstGeom>
            <a:noFill/>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r>
                <a:rPr lang="en-IN" sz="3600" b="1">
                  <a:solidFill>
                    <a:srgbClr val="005696"/>
                  </a:solidFill>
                  <a:latin typeface="DM Serif Display" pitchFamily="2" charset="0"/>
                </a:rPr>
                <a:t>6,630</a:t>
              </a:r>
            </a:p>
          </p:txBody>
        </p:sp>
      </p:grpSp>
      <p:grpSp>
        <p:nvGrpSpPr>
          <p:cNvPr id="48" name="Group 47">
            <a:extLst>
              <a:ext uri="{FF2B5EF4-FFF2-40B4-BE49-F238E27FC236}">
                <a16:creationId xmlns:a16="http://schemas.microsoft.com/office/drawing/2014/main" id="{E865AA4F-3B4D-8CD9-C571-34C296939EAF}"/>
              </a:ext>
            </a:extLst>
          </p:cNvPr>
          <p:cNvGrpSpPr/>
          <p:nvPr/>
        </p:nvGrpSpPr>
        <p:grpSpPr>
          <a:xfrm>
            <a:off x="6650730" y="1744001"/>
            <a:ext cx="2412000" cy="1316848"/>
            <a:chOff x="6950861" y="1637132"/>
            <a:chExt cx="2412000" cy="1316848"/>
          </a:xfrm>
          <a:effectLst>
            <a:outerShdw blurRad="50800" dist="38100" dir="2700000" algn="tl" rotWithShape="0">
              <a:prstClr val="black">
                <a:alpha val="40000"/>
              </a:prstClr>
            </a:outerShdw>
          </a:effectLst>
        </p:grpSpPr>
        <p:grpSp>
          <p:nvGrpSpPr>
            <p:cNvPr id="47" name="Group 46">
              <a:extLst>
                <a:ext uri="{FF2B5EF4-FFF2-40B4-BE49-F238E27FC236}">
                  <a16:creationId xmlns:a16="http://schemas.microsoft.com/office/drawing/2014/main" id="{D57F8ADA-F2D8-FB58-F245-3F38EC70EAF2}"/>
                </a:ext>
              </a:extLst>
            </p:cNvPr>
            <p:cNvGrpSpPr/>
            <p:nvPr/>
          </p:nvGrpSpPr>
          <p:grpSpPr>
            <a:xfrm>
              <a:off x="6950861" y="1656147"/>
              <a:ext cx="2412000" cy="1297833"/>
              <a:chOff x="6950861" y="1656147"/>
              <a:chExt cx="2412000" cy="1297833"/>
            </a:xfrm>
          </p:grpSpPr>
          <p:sp>
            <p:nvSpPr>
              <p:cNvPr id="8" name="TextBox 7">
                <a:extLst>
                  <a:ext uri="{FF2B5EF4-FFF2-40B4-BE49-F238E27FC236}">
                    <a16:creationId xmlns:a16="http://schemas.microsoft.com/office/drawing/2014/main" id="{A9572982-3696-3BC7-32B6-6546AADA046E}"/>
                  </a:ext>
                </a:extLst>
              </p:cNvPr>
              <p:cNvSpPr txBox="1"/>
              <p:nvPr/>
            </p:nvSpPr>
            <p:spPr>
              <a:xfrm>
                <a:off x="6950861" y="2122447"/>
                <a:ext cx="2412000" cy="831533"/>
              </a:xfrm>
              <a:prstGeom prst="roundRect">
                <a:avLst>
                  <a:gd name="adj" fmla="val 20276"/>
                </a:avLst>
              </a:prstGeom>
              <a:solidFill>
                <a:srgbClr val="5B9BD5"/>
              </a:solidFill>
            </p:spPr>
            <p:txBody>
              <a:bodyPr wrap="square">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dirty="0">
                    <a:solidFill>
                      <a:schemeClr val="tx1"/>
                    </a:solidFill>
                    <a:latin typeface="+mn-lt"/>
                    <a:cs typeface="Arial" panose="020B0604020202020204" pitchFamily="34" charset="0"/>
                  </a:rPr>
                  <a:t>People displaced globally due to </a:t>
                </a:r>
                <a:r>
                  <a:rPr lang="en-US" sz="1400" b="1" dirty="0">
                    <a:solidFill>
                      <a:schemeClr val="tx1"/>
                    </a:solidFill>
                    <a:latin typeface="+mn-lt"/>
                    <a:cs typeface="Arial" panose="020B0604020202020204" pitchFamily="34" charset="0"/>
                  </a:rPr>
                  <a:t>Storms</a:t>
                </a:r>
                <a:r>
                  <a:rPr lang="en-US" sz="1400" dirty="0">
                    <a:solidFill>
                      <a:schemeClr val="tx1"/>
                    </a:solidFill>
                    <a:latin typeface="+mn-lt"/>
                    <a:cs typeface="Arial" panose="020B0604020202020204" pitchFamily="34" charset="0"/>
                  </a:rPr>
                  <a:t> &amp; </a:t>
                </a:r>
                <a:r>
                  <a:rPr lang="en-US" sz="1400" b="1" dirty="0">
                    <a:solidFill>
                      <a:schemeClr val="tx1"/>
                    </a:solidFill>
                    <a:latin typeface="+mn-lt"/>
                    <a:cs typeface="Arial" panose="020B0604020202020204" pitchFamily="34" charset="0"/>
                  </a:rPr>
                  <a:t>Floods</a:t>
                </a:r>
                <a:r>
                  <a:rPr lang="en-US" sz="1400" dirty="0">
                    <a:solidFill>
                      <a:schemeClr val="tx1"/>
                    </a:solidFill>
                    <a:latin typeface="+mn-lt"/>
                    <a:cs typeface="Arial" panose="020B0604020202020204" pitchFamily="34" charset="0"/>
                  </a:rPr>
                  <a:t>  from 2015 - 2021</a:t>
                </a:r>
              </a:p>
            </p:txBody>
          </p:sp>
          <p:sp>
            <p:nvSpPr>
              <p:cNvPr id="44" name="Text Placeholder 2">
                <a:extLst>
                  <a:ext uri="{FF2B5EF4-FFF2-40B4-BE49-F238E27FC236}">
                    <a16:creationId xmlns:a16="http://schemas.microsoft.com/office/drawing/2014/main" id="{838125C2-C33D-5E79-7874-0779BCE9C108}"/>
                  </a:ext>
                </a:extLst>
              </p:cNvPr>
              <p:cNvSpPr txBox="1">
                <a:spLocks/>
              </p:cNvSpPr>
              <p:nvPr/>
            </p:nvSpPr>
            <p:spPr>
              <a:xfrm>
                <a:off x="7566886" y="1656147"/>
                <a:ext cx="1152000" cy="552823"/>
              </a:xfrm>
              <a:prstGeom prst="roundRect">
                <a:avLst>
                  <a:gd name="adj" fmla="val 34453"/>
                </a:avLst>
              </a:prstGeom>
              <a:solidFill>
                <a:schemeClr val="accent5">
                  <a:lumMod val="20000"/>
                  <a:lumOff val="80000"/>
                </a:schemeClr>
              </a:solidFill>
              <a:ln w="38100">
                <a:solidFill>
                  <a:schemeClr val="bg1"/>
                </a:solidFill>
              </a:ln>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3600" b="1">
                  <a:solidFill>
                    <a:srgbClr val="005696"/>
                  </a:solidFill>
                  <a:latin typeface="DM Serif Display" pitchFamily="2" charset="0"/>
                </a:endParaRPr>
              </a:p>
            </p:txBody>
          </p:sp>
        </p:grpSp>
        <p:sp>
          <p:nvSpPr>
            <p:cNvPr id="7" name="Text Placeholder 2">
              <a:extLst>
                <a:ext uri="{FF2B5EF4-FFF2-40B4-BE49-F238E27FC236}">
                  <a16:creationId xmlns:a16="http://schemas.microsoft.com/office/drawing/2014/main" id="{56C27EEB-38EA-8059-B4A8-DA8D846A1BBC}"/>
                </a:ext>
              </a:extLst>
            </p:cNvPr>
            <p:cNvSpPr txBox="1">
              <a:spLocks/>
            </p:cNvSpPr>
            <p:nvPr/>
          </p:nvSpPr>
          <p:spPr>
            <a:xfrm>
              <a:off x="7543578" y="1637132"/>
              <a:ext cx="1561496" cy="668561"/>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r>
                <a:rPr lang="en-IN" b="1">
                  <a:solidFill>
                    <a:srgbClr val="005696"/>
                  </a:solidFill>
                  <a:latin typeface="DM Serif Display" pitchFamily="2" charset="0"/>
                </a:rPr>
                <a:t>141.5M</a:t>
              </a:r>
            </a:p>
          </p:txBody>
        </p:sp>
      </p:grpSp>
      <p:grpSp>
        <p:nvGrpSpPr>
          <p:cNvPr id="50" name="Group 49">
            <a:extLst>
              <a:ext uri="{FF2B5EF4-FFF2-40B4-BE49-F238E27FC236}">
                <a16:creationId xmlns:a16="http://schemas.microsoft.com/office/drawing/2014/main" id="{0932F563-58F7-1B2B-3B3C-0E5DDF10598E}"/>
              </a:ext>
            </a:extLst>
          </p:cNvPr>
          <p:cNvGrpSpPr/>
          <p:nvPr/>
        </p:nvGrpSpPr>
        <p:grpSpPr>
          <a:xfrm>
            <a:off x="468000" y="1044000"/>
            <a:ext cx="7695298" cy="587836"/>
            <a:chOff x="289249" y="1105242"/>
            <a:chExt cx="7695298" cy="587836"/>
          </a:xfrm>
        </p:grpSpPr>
        <p:sp>
          <p:nvSpPr>
            <p:cNvPr id="4" name="TextBox 3">
              <a:extLst>
                <a:ext uri="{FF2B5EF4-FFF2-40B4-BE49-F238E27FC236}">
                  <a16:creationId xmlns:a16="http://schemas.microsoft.com/office/drawing/2014/main" id="{7D53660C-2DDD-D35E-70E9-334C8813760C}"/>
                </a:ext>
              </a:extLst>
            </p:cNvPr>
            <p:cNvSpPr txBox="1"/>
            <p:nvPr/>
          </p:nvSpPr>
          <p:spPr>
            <a:xfrm>
              <a:off x="289249" y="1108303"/>
              <a:ext cx="4486879" cy="584775"/>
            </a:xfrm>
            <a:prstGeom prst="rect">
              <a:avLst/>
            </a:prstGeom>
            <a:solidFill>
              <a:srgbClr val="00569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a:solidFill>
                    <a:schemeClr val="bg1"/>
                  </a:solidFill>
                </a:rPr>
                <a:t>Temperature Rise causing</a:t>
              </a:r>
              <a:endParaRPr kumimoji="0" lang="en-IN" sz="1000" b="1" i="0" u="none" strike="noStrike" kern="1200" cap="none" spc="0" normalizeH="0" baseline="0" noProof="0">
                <a:ln>
                  <a:noFill/>
                </a:ln>
                <a:solidFill>
                  <a:schemeClr val="bg1"/>
                </a:solidFill>
                <a:effectLst/>
                <a:uLnTx/>
                <a:uFillTx/>
                <a:latin typeface="Calibri" panose="020F0502020204030204"/>
              </a:endParaRPr>
            </a:p>
          </p:txBody>
        </p:sp>
        <p:sp>
          <p:nvSpPr>
            <p:cNvPr id="49" name="TextBox 48">
              <a:extLst>
                <a:ext uri="{FF2B5EF4-FFF2-40B4-BE49-F238E27FC236}">
                  <a16:creationId xmlns:a16="http://schemas.microsoft.com/office/drawing/2014/main" id="{030EAECB-C82C-1DFF-0C9B-166143BB325E}"/>
                </a:ext>
              </a:extLst>
            </p:cNvPr>
            <p:cNvSpPr txBox="1"/>
            <p:nvPr/>
          </p:nvSpPr>
          <p:spPr>
            <a:xfrm>
              <a:off x="4777261" y="1105242"/>
              <a:ext cx="3207286" cy="584775"/>
            </a:xfrm>
            <a:prstGeom prst="rect">
              <a:avLst/>
            </a:prstGeom>
            <a:solidFill>
              <a:srgbClr val="FF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a:solidFill>
                    <a:schemeClr val="bg1"/>
                  </a:solidFill>
                </a:rPr>
                <a:t>Extreme Weather</a:t>
              </a:r>
              <a:endParaRPr kumimoji="0" lang="en-IN" sz="1000" b="1" i="0" u="none" strike="noStrike" kern="1200" cap="none" spc="0" normalizeH="0" baseline="0" noProof="0">
                <a:ln>
                  <a:noFill/>
                </a:ln>
                <a:solidFill>
                  <a:schemeClr val="bg1"/>
                </a:solidFill>
                <a:effectLst/>
                <a:uLnTx/>
                <a:uFillTx/>
                <a:latin typeface="Calibri" panose="020F0502020204030204"/>
              </a:endParaRPr>
            </a:p>
          </p:txBody>
        </p:sp>
      </p:grpSp>
      <p:sp>
        <p:nvSpPr>
          <p:cNvPr id="13" name="Slide Number Placeholder 12">
            <a:extLst>
              <a:ext uri="{FF2B5EF4-FFF2-40B4-BE49-F238E27FC236}">
                <a16:creationId xmlns:a16="http://schemas.microsoft.com/office/drawing/2014/main" id="{F8E1DF62-FFF2-AAD5-DD62-B9298DEA09C1}"/>
              </a:ext>
            </a:extLst>
          </p:cNvPr>
          <p:cNvSpPr>
            <a:spLocks noGrp="1"/>
          </p:cNvSpPr>
          <p:nvPr>
            <p:ph type="sldNum" sz="quarter" idx="12"/>
          </p:nvPr>
        </p:nvSpPr>
        <p:spPr/>
        <p:txBody>
          <a:bodyPr/>
          <a:lstStyle/>
          <a:p>
            <a:fld id="{8582B893-3323-4683-968C-1196B5965C5B}" type="slidenum">
              <a:rPr lang="en-CA" smtClean="0"/>
              <a:t>7</a:t>
            </a:fld>
            <a:endParaRPr lang="en-CA"/>
          </a:p>
        </p:txBody>
      </p:sp>
    </p:spTree>
    <p:extLst>
      <p:ext uri="{BB962C8B-B14F-4D97-AF65-F5344CB8AC3E}">
        <p14:creationId xmlns:p14="http://schemas.microsoft.com/office/powerpoint/2010/main" val="131711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249"/>
                                          </p:stCondLst>
                                        </p:cTn>
                                        <p:tgtEl>
                                          <p:spTgt spid="6">
                                            <p:graphicEl>
                                              <a:chart seriesIdx="-3" categoryIdx="-3" bldStep="gridLegend"/>
                                            </p:graphicEl>
                                          </p:spTgt>
                                        </p:tgtEl>
                                        <p:attrNameLst>
                                          <p:attrName>style.visibility</p:attrName>
                                        </p:attrNameLst>
                                      </p:cBhvr>
                                      <p:to>
                                        <p:strVal val="visible"/>
                                      </p:to>
                                    </p:set>
                                  </p:childTnLst>
                                </p:cTn>
                              </p:par>
                            </p:childTnLst>
                          </p:cTn>
                        </p:par>
                        <p:par>
                          <p:cTn id="22" fill="hold">
                            <p:stCondLst>
                              <p:cond delay="1750"/>
                            </p:stCondLst>
                            <p:childTnLst>
                              <p:par>
                                <p:cTn id="23" presetID="1" presetClass="entr" presetSubtype="0" fill="hold" grpId="0" nodeType="afterEffect">
                                  <p:stCondLst>
                                    <p:cond delay="0"/>
                                  </p:stCondLst>
                                  <p:childTnLst>
                                    <p:set>
                                      <p:cBhvr>
                                        <p:cTn id="24" dur="1" fill="hold">
                                          <p:stCondLst>
                                            <p:cond delay="249"/>
                                          </p:stCondLst>
                                        </p:cTn>
                                        <p:tgtEl>
                                          <p:spTgt spid="6">
                                            <p:graphicEl>
                                              <a:chart seriesIdx="-4" categoryIdx="0" bldStep="category"/>
                                            </p:graphic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249"/>
                                          </p:stCondLst>
                                        </p:cTn>
                                        <p:tgtEl>
                                          <p:spTgt spid="6">
                                            <p:graphicEl>
                                              <a:chart seriesIdx="-4" categoryIdx="1" bldStep="category"/>
                                            </p:graphicEl>
                                          </p:spTgt>
                                        </p:tgtEl>
                                        <p:attrNameLst>
                                          <p:attrName>style.visibility</p:attrName>
                                        </p:attrNameLst>
                                      </p:cBhvr>
                                      <p:to>
                                        <p:strVal val="visible"/>
                                      </p:to>
                                    </p:set>
                                  </p:childTnLst>
                                </p:cTn>
                              </p:par>
                            </p:childTnLst>
                          </p:cTn>
                        </p:par>
                        <p:par>
                          <p:cTn id="28" fill="hold">
                            <p:stCondLst>
                              <p:cond delay="2250"/>
                            </p:stCondLst>
                            <p:childTnLst>
                              <p:par>
                                <p:cTn id="29" presetID="1" presetClass="entr" presetSubtype="0" fill="hold" grpId="0" nodeType="afterEffect">
                                  <p:stCondLst>
                                    <p:cond delay="0"/>
                                  </p:stCondLst>
                                  <p:childTnLst>
                                    <p:set>
                                      <p:cBhvr>
                                        <p:cTn id="30" dur="1" fill="hold">
                                          <p:stCondLst>
                                            <p:cond delay="249"/>
                                          </p:stCondLst>
                                        </p:cTn>
                                        <p:tgtEl>
                                          <p:spTgt spid="6">
                                            <p:graphicEl>
                                              <a:chart seriesIdx="-4" categoryIdx="2" bldStep="category"/>
                                            </p:graphicEl>
                                          </p:spTgt>
                                        </p:tgtEl>
                                        <p:attrNameLst>
                                          <p:attrName>style.visibility</p:attrName>
                                        </p:attrNameLst>
                                      </p:cBhvr>
                                      <p:to>
                                        <p:strVal val="visible"/>
                                      </p:to>
                                    </p:se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249"/>
                                          </p:stCondLst>
                                        </p:cTn>
                                        <p:tgtEl>
                                          <p:spTgt spid="6">
                                            <p:graphicEl>
                                              <a:chart seriesIdx="-4" categoryIdx="3" bldStep="category"/>
                                            </p:graphicEl>
                                          </p:spTgt>
                                        </p:tgtEl>
                                        <p:attrNameLst>
                                          <p:attrName>style.visibility</p:attrName>
                                        </p:attrNameLst>
                                      </p:cBhvr>
                                      <p:to>
                                        <p:strVal val="visible"/>
                                      </p:to>
                                    </p:set>
                                  </p:childTnLst>
                                </p:cTn>
                              </p:par>
                            </p:childTnLst>
                          </p:cTn>
                        </p:par>
                        <p:par>
                          <p:cTn id="34" fill="hold">
                            <p:stCondLst>
                              <p:cond delay="2750"/>
                            </p:stCondLst>
                            <p:childTnLst>
                              <p:par>
                                <p:cTn id="35" presetID="1" presetClass="entr" presetSubtype="0" fill="hold" grpId="0" nodeType="afterEffect">
                                  <p:stCondLst>
                                    <p:cond delay="0"/>
                                  </p:stCondLst>
                                  <p:childTnLst>
                                    <p:set>
                                      <p:cBhvr>
                                        <p:cTn id="36" dur="1" fill="hold">
                                          <p:stCondLst>
                                            <p:cond delay="249"/>
                                          </p:stCondLst>
                                        </p:cTn>
                                        <p:tgtEl>
                                          <p:spTgt spid="6">
                                            <p:graphicEl>
                                              <a:chart seriesIdx="-4" categoryIdx="4" bldStep="category"/>
                                            </p:graphicEl>
                                          </p:spTgt>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249"/>
                                          </p:stCondLst>
                                        </p:cTn>
                                        <p:tgtEl>
                                          <p:spTgt spid="6">
                                            <p:graphicEl>
                                              <a:chart seriesIdx="-4" categoryIdx="5" bldStep="category"/>
                                            </p:graphicEl>
                                          </p:spTgt>
                                        </p:tgtEl>
                                        <p:attrNameLst>
                                          <p:attrName>style.visibility</p:attrName>
                                        </p:attrNameLst>
                                      </p:cBhvr>
                                      <p:to>
                                        <p:strVal val="visible"/>
                                      </p:to>
                                    </p:set>
                                  </p:childTnLst>
                                </p:cTn>
                              </p:par>
                            </p:childTnLst>
                          </p:cTn>
                        </p:par>
                        <p:par>
                          <p:cTn id="40" fill="hold">
                            <p:stCondLst>
                              <p:cond delay="3250"/>
                            </p:stCondLst>
                            <p:childTnLst>
                              <p:par>
                                <p:cTn id="41" presetID="1" presetClass="entr" presetSubtype="0" fill="hold" grpId="0" nodeType="afterEffect">
                                  <p:stCondLst>
                                    <p:cond delay="0"/>
                                  </p:stCondLst>
                                  <p:childTnLst>
                                    <p:set>
                                      <p:cBhvr>
                                        <p:cTn id="42" dur="1" fill="hold">
                                          <p:stCondLst>
                                            <p:cond delay="249"/>
                                          </p:stCondLst>
                                        </p:cTn>
                                        <p:tgtEl>
                                          <p:spTgt spid="6">
                                            <p:graphicEl>
                                              <a:chart seriesIdx="-4" categoryIdx="6" bldStep="category"/>
                                            </p:graphicEl>
                                          </p:spTgt>
                                        </p:tgtEl>
                                        <p:attrNameLst>
                                          <p:attrName>style.visibility</p:attrName>
                                        </p:attrNameLst>
                                      </p:cBhvr>
                                      <p:to>
                                        <p:strVal val="visible"/>
                                      </p:to>
                                    </p:set>
                                  </p:childTnLst>
                                </p:cTn>
                              </p:par>
                            </p:childTnLst>
                          </p:cTn>
                        </p:par>
                        <p:par>
                          <p:cTn id="43" fill="hold">
                            <p:stCondLst>
                              <p:cond delay="3500"/>
                            </p:stCondLst>
                            <p:childTnLst>
                              <p:par>
                                <p:cTn id="44" presetID="1" presetClass="entr" presetSubtype="0" fill="hold" grpId="0" nodeType="afterEffect">
                                  <p:stCondLst>
                                    <p:cond delay="0"/>
                                  </p:stCondLst>
                                  <p:childTnLst>
                                    <p:set>
                                      <p:cBhvr>
                                        <p:cTn id="45" dur="1" fill="hold">
                                          <p:stCondLst>
                                            <p:cond delay="249"/>
                                          </p:stCondLst>
                                        </p:cTn>
                                        <p:tgtEl>
                                          <p:spTgt spid="6">
                                            <p:graphicEl>
                                              <a:chart seriesIdx="-4" categoryIdx="7" bldStep="category"/>
                                            </p:graphicEl>
                                          </p:spTgt>
                                        </p:tgtEl>
                                        <p:attrNameLst>
                                          <p:attrName>style.visibility</p:attrName>
                                        </p:attrNameLst>
                                      </p:cBhvr>
                                      <p:to>
                                        <p:strVal val="visible"/>
                                      </p:to>
                                    </p:set>
                                  </p:childTnLst>
                                </p:cTn>
                              </p:par>
                            </p:childTnLst>
                          </p:cTn>
                        </p:par>
                        <p:par>
                          <p:cTn id="46" fill="hold">
                            <p:stCondLst>
                              <p:cond delay="3750"/>
                            </p:stCondLst>
                            <p:childTnLst>
                              <p:par>
                                <p:cTn id="47" presetID="1" presetClass="entr" presetSubtype="0" fill="hold" grpId="0" nodeType="afterEffect">
                                  <p:stCondLst>
                                    <p:cond delay="0"/>
                                  </p:stCondLst>
                                  <p:childTnLst>
                                    <p:set>
                                      <p:cBhvr>
                                        <p:cTn id="48" dur="1" fill="hold">
                                          <p:stCondLst>
                                            <p:cond delay="249"/>
                                          </p:stCondLst>
                                        </p:cTn>
                                        <p:tgtEl>
                                          <p:spTgt spid="6">
                                            <p:graphicEl>
                                              <a:chart seriesIdx="-4" categoryIdx="8" bldStep="category"/>
                                            </p:graphicEl>
                                          </p:spTgt>
                                        </p:tgtEl>
                                        <p:attrNameLst>
                                          <p:attrName>style.visibility</p:attrName>
                                        </p:attrNameLst>
                                      </p:cBhvr>
                                      <p:to>
                                        <p:strVal val="visible"/>
                                      </p:to>
                                    </p:set>
                                  </p:childTnLst>
                                </p:cTn>
                              </p:par>
                            </p:childTnLst>
                          </p:cTn>
                        </p:par>
                        <p:par>
                          <p:cTn id="49" fill="hold">
                            <p:stCondLst>
                              <p:cond delay="4000"/>
                            </p:stCondLst>
                            <p:childTnLst>
                              <p:par>
                                <p:cTn id="50" presetID="1" presetClass="entr" presetSubtype="0" fill="hold" grpId="0" nodeType="afterEffect">
                                  <p:stCondLst>
                                    <p:cond delay="0"/>
                                  </p:stCondLst>
                                  <p:childTnLst>
                                    <p:set>
                                      <p:cBhvr>
                                        <p:cTn id="51" dur="1" fill="hold">
                                          <p:stCondLst>
                                            <p:cond delay="249"/>
                                          </p:stCondLst>
                                        </p:cTn>
                                        <p:tgtEl>
                                          <p:spTgt spid="6">
                                            <p:graphicEl>
                                              <a:chart seriesIdx="-4" categoryIdx="9" bldStep="category"/>
                                            </p:graphicEl>
                                          </p:spTgt>
                                        </p:tgtEl>
                                        <p:attrNameLst>
                                          <p:attrName>style.visibility</p:attrName>
                                        </p:attrNameLst>
                                      </p:cBhvr>
                                      <p:to>
                                        <p:strVal val="visible"/>
                                      </p:to>
                                    </p:set>
                                  </p:childTnLst>
                                </p:cTn>
                              </p:par>
                            </p:childTnLst>
                          </p:cTn>
                        </p:par>
                        <p:par>
                          <p:cTn id="52" fill="hold">
                            <p:stCondLst>
                              <p:cond delay="4250"/>
                            </p:stCondLst>
                            <p:childTnLst>
                              <p:par>
                                <p:cTn id="53" presetID="1" presetClass="entr" presetSubtype="0" fill="hold" grpId="0" nodeType="afterEffect">
                                  <p:stCondLst>
                                    <p:cond delay="0"/>
                                  </p:stCondLst>
                                  <p:childTnLst>
                                    <p:set>
                                      <p:cBhvr>
                                        <p:cTn id="54" dur="1" fill="hold">
                                          <p:stCondLst>
                                            <p:cond delay="249"/>
                                          </p:stCondLst>
                                        </p:cTn>
                                        <p:tgtEl>
                                          <p:spTgt spid="6">
                                            <p:graphicEl>
                                              <a:chart seriesIdx="-4" categoryIdx="10" bldStep="category"/>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250"/>
                                        <p:tgtEl>
                                          <p:spTgt spid="36"/>
                                        </p:tgtEl>
                                      </p:cBhvr>
                                    </p:animEffect>
                                  </p:childTnLst>
                                </p:cTn>
                              </p:par>
                            </p:childTnLst>
                          </p:cTn>
                        </p:par>
                        <p:par>
                          <p:cTn id="67" fill="hold">
                            <p:stCondLst>
                              <p:cond delay="750"/>
                            </p:stCondLst>
                            <p:childTnLst>
                              <p:par>
                                <p:cTn id="68" presetID="10" presetClass="entr" presetSubtype="0"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250"/>
                                        <p:tgtEl>
                                          <p:spTgt spid="37"/>
                                        </p:tgtEl>
                                      </p:cBhvr>
                                    </p:animEffect>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250"/>
                                        <p:tgtEl>
                                          <p:spTgt spid="34"/>
                                        </p:tgtEl>
                                      </p:cBhvr>
                                    </p:animEffect>
                                  </p:childTnLst>
                                </p:cTn>
                              </p:par>
                            </p:childTnLst>
                          </p:cTn>
                        </p:par>
                        <p:par>
                          <p:cTn id="75" fill="hold">
                            <p:stCondLst>
                              <p:cond delay="1250"/>
                            </p:stCondLst>
                            <p:childTnLst>
                              <p:par>
                                <p:cTn id="76" presetID="10" presetClass="entr" presetSubtype="0" fill="hold"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250"/>
                                        <p:tgtEl>
                                          <p:spTgt spid="35"/>
                                        </p:tgtEl>
                                      </p:cBhvr>
                                    </p:animEffect>
                                  </p:childTnLst>
                                </p:cTn>
                              </p:par>
                            </p:childTnLst>
                          </p:cTn>
                        </p:par>
                        <p:par>
                          <p:cTn id="79" fill="hold">
                            <p:stCondLst>
                              <p:cond delay="1500"/>
                            </p:stCondLst>
                            <p:childTnLst>
                              <p:par>
                                <p:cTn id="80" presetID="10" presetClass="entr" presetSubtype="0"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250"/>
                                        <p:tgtEl>
                                          <p:spTgt spid="38"/>
                                        </p:tgtEl>
                                      </p:cBhvr>
                                    </p:animEffect>
                                  </p:childTnLst>
                                </p:cTn>
                              </p:par>
                            </p:childTnLst>
                          </p:cTn>
                        </p:par>
                        <p:par>
                          <p:cTn id="83" fill="hold">
                            <p:stCondLst>
                              <p:cond delay="1750"/>
                            </p:stCondLst>
                            <p:childTnLst>
                              <p:par>
                                <p:cTn id="84" presetID="10" presetClass="entr" presetSubtype="0" fill="hold"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250"/>
                                        <p:tgtEl>
                                          <p:spTgt spid="39"/>
                                        </p:tgtEl>
                                      </p:cBhvr>
                                    </p:animEffect>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fade">
                                      <p:cBhvr>
                                        <p:cTn id="90" dur="250"/>
                                        <p:tgtEl>
                                          <p:spTgt spid="11">
                                            <p:graphicEl>
                                              <a:chart seriesIdx="-3" categoryIdx="-3" bldStep="gridLegend"/>
                                            </p:graphicEl>
                                          </p:spTgt>
                                        </p:tgtEl>
                                      </p:cBhvr>
                                    </p:animEffect>
                                  </p:childTnLst>
                                </p:cTn>
                              </p:par>
                            </p:childTnLst>
                          </p:cTn>
                        </p:par>
                        <p:par>
                          <p:cTn id="91" fill="hold">
                            <p:stCondLst>
                              <p:cond delay="2250"/>
                            </p:stCondLst>
                            <p:childTnLst>
                              <p:par>
                                <p:cTn id="92" presetID="10" presetClass="entr" presetSubtype="0" fill="hold" grpId="0" nodeType="afterEffect">
                                  <p:stCondLst>
                                    <p:cond delay="0"/>
                                  </p:stCondLst>
                                  <p:childTnLst>
                                    <p:set>
                                      <p:cBhvr>
                                        <p:cTn id="93" dur="1" fill="hold">
                                          <p:stCondLst>
                                            <p:cond delay="0"/>
                                          </p:stCondLst>
                                        </p:cTn>
                                        <p:tgtEl>
                                          <p:spTgt spid="11">
                                            <p:graphicEl>
                                              <a:chart seriesIdx="-4" categoryIdx="0" bldStep="category"/>
                                            </p:graphicEl>
                                          </p:spTgt>
                                        </p:tgtEl>
                                        <p:attrNameLst>
                                          <p:attrName>style.visibility</p:attrName>
                                        </p:attrNameLst>
                                      </p:cBhvr>
                                      <p:to>
                                        <p:strVal val="visible"/>
                                      </p:to>
                                    </p:set>
                                    <p:animEffect transition="in" filter="fade">
                                      <p:cBhvr>
                                        <p:cTn id="94" dur="250"/>
                                        <p:tgtEl>
                                          <p:spTgt spid="11">
                                            <p:graphicEl>
                                              <a:chart seriesIdx="-4" categoryIdx="0" bldStep="category"/>
                                            </p:graphicEl>
                                          </p:spTgt>
                                        </p:tgtEl>
                                      </p:cBhvr>
                                    </p:animEffect>
                                  </p:childTnLst>
                                </p:cTn>
                              </p:par>
                            </p:childTnLst>
                          </p:cTn>
                        </p:par>
                        <p:par>
                          <p:cTn id="95" fill="hold">
                            <p:stCondLst>
                              <p:cond delay="2500"/>
                            </p:stCondLst>
                            <p:childTnLst>
                              <p:par>
                                <p:cTn id="96" presetID="10" presetClass="entr" presetSubtype="0" fill="hold" grpId="0" nodeType="afterEffect">
                                  <p:stCondLst>
                                    <p:cond delay="0"/>
                                  </p:stCondLst>
                                  <p:childTnLst>
                                    <p:set>
                                      <p:cBhvr>
                                        <p:cTn id="97" dur="1" fill="hold">
                                          <p:stCondLst>
                                            <p:cond delay="0"/>
                                          </p:stCondLst>
                                        </p:cTn>
                                        <p:tgtEl>
                                          <p:spTgt spid="11">
                                            <p:graphicEl>
                                              <a:chart seriesIdx="-4" categoryIdx="1" bldStep="category"/>
                                            </p:graphicEl>
                                          </p:spTgt>
                                        </p:tgtEl>
                                        <p:attrNameLst>
                                          <p:attrName>style.visibility</p:attrName>
                                        </p:attrNameLst>
                                      </p:cBhvr>
                                      <p:to>
                                        <p:strVal val="visible"/>
                                      </p:to>
                                    </p:set>
                                    <p:animEffect transition="in" filter="fade">
                                      <p:cBhvr>
                                        <p:cTn id="98" dur="250"/>
                                        <p:tgtEl>
                                          <p:spTgt spid="11">
                                            <p:graphicEl>
                                              <a:chart seriesIdx="-4" categoryIdx="1" bldStep="category"/>
                                            </p:graphicEl>
                                          </p:spTgt>
                                        </p:tgtEl>
                                      </p:cBhvr>
                                    </p:animEffect>
                                  </p:childTnLst>
                                </p:cTn>
                              </p:par>
                            </p:childTnLst>
                          </p:cTn>
                        </p:par>
                        <p:par>
                          <p:cTn id="99" fill="hold">
                            <p:stCondLst>
                              <p:cond delay="2750"/>
                            </p:stCondLst>
                            <p:childTnLst>
                              <p:par>
                                <p:cTn id="100" presetID="10" presetClass="entr" presetSubtype="0" fill="hold" grpId="0" nodeType="afterEffect">
                                  <p:stCondLst>
                                    <p:cond delay="0"/>
                                  </p:stCondLst>
                                  <p:childTnLst>
                                    <p:set>
                                      <p:cBhvr>
                                        <p:cTn id="101" dur="1" fill="hold">
                                          <p:stCondLst>
                                            <p:cond delay="0"/>
                                          </p:stCondLst>
                                        </p:cTn>
                                        <p:tgtEl>
                                          <p:spTgt spid="11">
                                            <p:graphicEl>
                                              <a:chart seriesIdx="-4" categoryIdx="2" bldStep="category"/>
                                            </p:graphicEl>
                                          </p:spTgt>
                                        </p:tgtEl>
                                        <p:attrNameLst>
                                          <p:attrName>style.visibility</p:attrName>
                                        </p:attrNameLst>
                                      </p:cBhvr>
                                      <p:to>
                                        <p:strVal val="visible"/>
                                      </p:to>
                                    </p:set>
                                    <p:animEffect transition="in" filter="fade">
                                      <p:cBhvr>
                                        <p:cTn id="102" dur="250"/>
                                        <p:tgtEl>
                                          <p:spTgt spid="11">
                                            <p:graphicEl>
                                              <a:chart seriesIdx="-4" categoryIdx="2" bldStep="category"/>
                                            </p:graphicEl>
                                          </p:spTgt>
                                        </p:tgtEl>
                                      </p:cBhvr>
                                    </p:animEffect>
                                  </p:childTnLst>
                                </p:cTn>
                              </p:par>
                            </p:childTnLst>
                          </p:cTn>
                        </p:par>
                        <p:par>
                          <p:cTn id="103" fill="hold">
                            <p:stCondLst>
                              <p:cond delay="3000"/>
                            </p:stCondLst>
                            <p:childTnLst>
                              <p:par>
                                <p:cTn id="104" presetID="10" presetClass="entr" presetSubtype="0" fill="hold" grpId="0" nodeType="afterEffect">
                                  <p:stCondLst>
                                    <p:cond delay="0"/>
                                  </p:stCondLst>
                                  <p:childTnLst>
                                    <p:set>
                                      <p:cBhvr>
                                        <p:cTn id="105" dur="1" fill="hold">
                                          <p:stCondLst>
                                            <p:cond delay="0"/>
                                          </p:stCondLst>
                                        </p:cTn>
                                        <p:tgtEl>
                                          <p:spTgt spid="11">
                                            <p:graphicEl>
                                              <a:chart seriesIdx="-4" categoryIdx="3" bldStep="category"/>
                                            </p:graphicEl>
                                          </p:spTgt>
                                        </p:tgtEl>
                                        <p:attrNameLst>
                                          <p:attrName>style.visibility</p:attrName>
                                        </p:attrNameLst>
                                      </p:cBhvr>
                                      <p:to>
                                        <p:strVal val="visible"/>
                                      </p:to>
                                    </p:set>
                                    <p:animEffect transition="in" filter="fade">
                                      <p:cBhvr>
                                        <p:cTn id="106" dur="250"/>
                                        <p:tgtEl>
                                          <p:spTgt spid="11">
                                            <p:graphicEl>
                                              <a:chart seriesIdx="-4" categoryIdx="3" bldStep="category"/>
                                            </p:graphicEl>
                                          </p:spTgt>
                                        </p:tgtEl>
                                      </p:cBhvr>
                                    </p:animEffect>
                                  </p:childTnLst>
                                </p:cTn>
                              </p:par>
                            </p:childTnLst>
                          </p:cTn>
                        </p:par>
                        <p:par>
                          <p:cTn id="107" fill="hold">
                            <p:stCondLst>
                              <p:cond delay="3250"/>
                            </p:stCondLst>
                            <p:childTnLst>
                              <p:par>
                                <p:cTn id="108" presetID="10" presetClass="entr" presetSubtype="0" fill="hold" grpId="0" nodeType="afterEffect">
                                  <p:stCondLst>
                                    <p:cond delay="0"/>
                                  </p:stCondLst>
                                  <p:childTnLst>
                                    <p:set>
                                      <p:cBhvr>
                                        <p:cTn id="109" dur="1" fill="hold">
                                          <p:stCondLst>
                                            <p:cond delay="0"/>
                                          </p:stCondLst>
                                        </p:cTn>
                                        <p:tgtEl>
                                          <p:spTgt spid="11">
                                            <p:graphicEl>
                                              <a:chart seriesIdx="-4" categoryIdx="4" bldStep="category"/>
                                            </p:graphicEl>
                                          </p:spTgt>
                                        </p:tgtEl>
                                        <p:attrNameLst>
                                          <p:attrName>style.visibility</p:attrName>
                                        </p:attrNameLst>
                                      </p:cBhvr>
                                      <p:to>
                                        <p:strVal val="visible"/>
                                      </p:to>
                                    </p:set>
                                    <p:animEffect transition="in" filter="fade">
                                      <p:cBhvr>
                                        <p:cTn id="110" dur="250"/>
                                        <p:tgtEl>
                                          <p:spTgt spid="11">
                                            <p:graphicEl>
                                              <a:chart seriesIdx="-4" categoryIdx="4" bldStep="category"/>
                                            </p:graphicEl>
                                          </p:spTgt>
                                        </p:tgtEl>
                                      </p:cBhvr>
                                    </p:animEffect>
                                  </p:childTnLst>
                                </p:cTn>
                              </p:par>
                            </p:childTnLst>
                          </p:cTn>
                        </p:par>
                        <p:par>
                          <p:cTn id="111" fill="hold">
                            <p:stCondLst>
                              <p:cond delay="3500"/>
                            </p:stCondLst>
                            <p:childTnLst>
                              <p:par>
                                <p:cTn id="112" presetID="10" presetClass="entr" presetSubtype="0" fill="hold" grpId="0" nodeType="afterEffect">
                                  <p:stCondLst>
                                    <p:cond delay="0"/>
                                  </p:stCondLst>
                                  <p:childTnLst>
                                    <p:set>
                                      <p:cBhvr>
                                        <p:cTn id="113" dur="1" fill="hold">
                                          <p:stCondLst>
                                            <p:cond delay="0"/>
                                          </p:stCondLst>
                                        </p:cTn>
                                        <p:tgtEl>
                                          <p:spTgt spid="11">
                                            <p:graphicEl>
                                              <a:chart seriesIdx="-4" categoryIdx="5" bldStep="category"/>
                                            </p:graphicEl>
                                          </p:spTgt>
                                        </p:tgtEl>
                                        <p:attrNameLst>
                                          <p:attrName>style.visibility</p:attrName>
                                        </p:attrNameLst>
                                      </p:cBhvr>
                                      <p:to>
                                        <p:strVal val="visible"/>
                                      </p:to>
                                    </p:set>
                                    <p:animEffect transition="in" filter="fade">
                                      <p:cBhvr>
                                        <p:cTn id="114" dur="250"/>
                                        <p:tgtEl>
                                          <p:spTgt spid="11">
                                            <p:graphicEl>
                                              <a:chart seriesIdx="-4" categoryIdx="5" bldStep="category"/>
                                            </p:graphicEl>
                                          </p:spTgt>
                                        </p:tgtEl>
                                      </p:cBhvr>
                                    </p:animEffect>
                                  </p:childTnLst>
                                </p:cTn>
                              </p:par>
                            </p:childTnLst>
                          </p:cTn>
                        </p:par>
                        <p:par>
                          <p:cTn id="115" fill="hold">
                            <p:stCondLst>
                              <p:cond delay="3750"/>
                            </p:stCondLst>
                            <p:childTnLst>
                              <p:par>
                                <p:cTn id="116" presetID="10" presetClass="entr" presetSubtype="0" fill="hold" grpId="0" nodeType="afterEffect">
                                  <p:stCondLst>
                                    <p:cond delay="0"/>
                                  </p:stCondLst>
                                  <p:childTnLst>
                                    <p:set>
                                      <p:cBhvr>
                                        <p:cTn id="117" dur="1" fill="hold">
                                          <p:stCondLst>
                                            <p:cond delay="0"/>
                                          </p:stCondLst>
                                        </p:cTn>
                                        <p:tgtEl>
                                          <p:spTgt spid="11">
                                            <p:graphicEl>
                                              <a:chart seriesIdx="-4" categoryIdx="6" bldStep="category"/>
                                            </p:graphicEl>
                                          </p:spTgt>
                                        </p:tgtEl>
                                        <p:attrNameLst>
                                          <p:attrName>style.visibility</p:attrName>
                                        </p:attrNameLst>
                                      </p:cBhvr>
                                      <p:to>
                                        <p:strVal val="visible"/>
                                      </p:to>
                                    </p:set>
                                    <p:animEffect transition="in" filter="fade">
                                      <p:cBhvr>
                                        <p:cTn id="118" dur="250"/>
                                        <p:tgtEl>
                                          <p:spTgt spid="11">
                                            <p:graphicEl>
                                              <a:chart seriesIdx="-4" categoryIdx="6" bldStep="category"/>
                                            </p:graphicEl>
                                          </p:spTgt>
                                        </p:tgtEl>
                                      </p:cBhvr>
                                    </p:animEffect>
                                  </p:childTnLst>
                                </p:cTn>
                              </p:par>
                            </p:childTnLst>
                          </p:cTn>
                        </p:par>
                        <p:par>
                          <p:cTn id="119" fill="hold">
                            <p:stCondLst>
                              <p:cond delay="4000"/>
                            </p:stCondLst>
                            <p:childTnLst>
                              <p:par>
                                <p:cTn id="120" presetID="10" presetClass="entr" presetSubtype="0" fill="hold" grpId="0" nodeType="afterEffect">
                                  <p:stCondLst>
                                    <p:cond delay="0"/>
                                  </p:stCondLst>
                                  <p:childTnLst>
                                    <p:set>
                                      <p:cBhvr>
                                        <p:cTn id="121" dur="1" fill="hold">
                                          <p:stCondLst>
                                            <p:cond delay="0"/>
                                          </p:stCondLst>
                                        </p:cTn>
                                        <p:tgtEl>
                                          <p:spTgt spid="11">
                                            <p:graphicEl>
                                              <a:chart seriesIdx="-4" categoryIdx="7" bldStep="category"/>
                                            </p:graphicEl>
                                          </p:spTgt>
                                        </p:tgtEl>
                                        <p:attrNameLst>
                                          <p:attrName>style.visibility</p:attrName>
                                        </p:attrNameLst>
                                      </p:cBhvr>
                                      <p:to>
                                        <p:strVal val="visible"/>
                                      </p:to>
                                    </p:set>
                                    <p:animEffect transition="in" filter="fade">
                                      <p:cBhvr>
                                        <p:cTn id="122" dur="250"/>
                                        <p:tgtEl>
                                          <p:spTgt spid="11">
                                            <p:graphicEl>
                                              <a:chart seriesIdx="-4" categoryIdx="7" bldStep="category"/>
                                            </p:graphicEl>
                                          </p:spTgt>
                                        </p:tgtEl>
                                      </p:cBhvr>
                                    </p:animEffect>
                                  </p:childTnLst>
                                </p:cTn>
                              </p:par>
                            </p:childTnLst>
                          </p:cTn>
                        </p:par>
                        <p:par>
                          <p:cTn id="123" fill="hold">
                            <p:stCondLst>
                              <p:cond delay="4250"/>
                            </p:stCondLst>
                            <p:childTnLst>
                              <p:par>
                                <p:cTn id="124" presetID="10" presetClass="entr" presetSubtype="0" fill="hold" grpId="0" nodeType="afterEffect">
                                  <p:stCondLst>
                                    <p:cond delay="0"/>
                                  </p:stCondLst>
                                  <p:childTnLst>
                                    <p:set>
                                      <p:cBhvr>
                                        <p:cTn id="125" dur="1" fill="hold">
                                          <p:stCondLst>
                                            <p:cond delay="0"/>
                                          </p:stCondLst>
                                        </p:cTn>
                                        <p:tgtEl>
                                          <p:spTgt spid="11">
                                            <p:graphicEl>
                                              <a:chart seriesIdx="-4" categoryIdx="8" bldStep="category"/>
                                            </p:graphicEl>
                                          </p:spTgt>
                                        </p:tgtEl>
                                        <p:attrNameLst>
                                          <p:attrName>style.visibility</p:attrName>
                                        </p:attrNameLst>
                                      </p:cBhvr>
                                      <p:to>
                                        <p:strVal val="visible"/>
                                      </p:to>
                                    </p:set>
                                    <p:animEffect transition="in" filter="fade">
                                      <p:cBhvr>
                                        <p:cTn id="126" dur="250"/>
                                        <p:tgtEl>
                                          <p:spTgt spid="11">
                                            <p:graphicEl>
                                              <a:chart seriesIdx="-4" categoryIdx="8" bldStep="category"/>
                                            </p:graphicEl>
                                          </p:spTgt>
                                        </p:tgtEl>
                                      </p:cBhvr>
                                    </p:animEffect>
                                  </p:childTnLst>
                                </p:cTn>
                              </p:par>
                            </p:childTnLst>
                          </p:cTn>
                        </p:par>
                        <p:par>
                          <p:cTn id="127" fill="hold">
                            <p:stCondLst>
                              <p:cond delay="4500"/>
                            </p:stCondLst>
                            <p:childTnLst>
                              <p:par>
                                <p:cTn id="128" presetID="10" presetClass="entr" presetSubtype="0" fill="hold" grpId="0" nodeType="afterEffect">
                                  <p:stCondLst>
                                    <p:cond delay="0"/>
                                  </p:stCondLst>
                                  <p:childTnLst>
                                    <p:set>
                                      <p:cBhvr>
                                        <p:cTn id="129" dur="1" fill="hold">
                                          <p:stCondLst>
                                            <p:cond delay="0"/>
                                          </p:stCondLst>
                                        </p:cTn>
                                        <p:tgtEl>
                                          <p:spTgt spid="11">
                                            <p:graphicEl>
                                              <a:chart seriesIdx="-4" categoryIdx="9" bldStep="category"/>
                                            </p:graphicEl>
                                          </p:spTgt>
                                        </p:tgtEl>
                                        <p:attrNameLst>
                                          <p:attrName>style.visibility</p:attrName>
                                        </p:attrNameLst>
                                      </p:cBhvr>
                                      <p:to>
                                        <p:strVal val="visible"/>
                                      </p:to>
                                    </p:set>
                                    <p:animEffect transition="in" filter="fade">
                                      <p:cBhvr>
                                        <p:cTn id="130" dur="250"/>
                                        <p:tgtEl>
                                          <p:spTgt spid="11">
                                            <p:graphicEl>
                                              <a:chart seriesIdx="-4" categoryIdx="9" bldStep="category"/>
                                            </p:graphicEl>
                                          </p:spTgt>
                                        </p:tgtEl>
                                      </p:cBhvr>
                                    </p:animEffect>
                                  </p:childTnLst>
                                </p:cTn>
                              </p:par>
                            </p:childTnLst>
                          </p:cTn>
                        </p:par>
                        <p:par>
                          <p:cTn id="131" fill="hold">
                            <p:stCondLst>
                              <p:cond delay="4750"/>
                            </p:stCondLst>
                            <p:childTnLst>
                              <p:par>
                                <p:cTn id="132" presetID="10" presetClass="entr" presetSubtype="0" fill="hold" grpId="0" nodeType="afterEffect">
                                  <p:stCondLst>
                                    <p:cond delay="0"/>
                                  </p:stCondLst>
                                  <p:childTnLst>
                                    <p:set>
                                      <p:cBhvr>
                                        <p:cTn id="133" dur="1" fill="hold">
                                          <p:stCondLst>
                                            <p:cond delay="0"/>
                                          </p:stCondLst>
                                        </p:cTn>
                                        <p:tgtEl>
                                          <p:spTgt spid="11">
                                            <p:graphicEl>
                                              <a:chart seriesIdx="-4" categoryIdx="10" bldStep="category"/>
                                            </p:graphicEl>
                                          </p:spTgt>
                                        </p:tgtEl>
                                        <p:attrNameLst>
                                          <p:attrName>style.visibility</p:attrName>
                                        </p:attrNameLst>
                                      </p:cBhvr>
                                      <p:to>
                                        <p:strVal val="visible"/>
                                      </p:to>
                                    </p:set>
                                    <p:animEffect transition="in" filter="fade">
                                      <p:cBhvr>
                                        <p:cTn id="134" dur="250"/>
                                        <p:tgtEl>
                                          <p:spTgt spid="11">
                                            <p:graphicEl>
                                              <a:chart seriesIdx="-4" categoryIdx="10"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Graphic spid="11" grpId="0">
        <p:bldSub>
          <a:bldChart bld="category"/>
        </p:bldSub>
      </p:bldGraphic>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8DF4A42-6A9E-6916-CDDD-86B3480A5F05}"/>
              </a:ext>
            </a:extLst>
          </p:cNvPr>
          <p:cNvSpPr/>
          <p:nvPr/>
        </p:nvSpPr>
        <p:spPr>
          <a:xfrm>
            <a:off x="472863" y="1044000"/>
            <a:ext cx="6999650" cy="5567779"/>
          </a:xfrm>
          <a:prstGeom prst="rect">
            <a:avLst/>
          </a:prstGeom>
          <a:solidFill>
            <a:srgbClr val="E7E6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9" y="108000"/>
            <a:ext cx="11064551" cy="1001564"/>
          </a:xfrm>
        </p:spPr>
        <p:txBody>
          <a:bodyPr>
            <a:normAutofit fontScale="90000"/>
          </a:bodyPr>
          <a:lstStyle/>
          <a:p>
            <a:r>
              <a:rPr lang="en-IN">
                <a:solidFill>
                  <a:srgbClr val="FF0000"/>
                </a:solidFill>
              </a:rPr>
              <a:t>Climate Action</a:t>
            </a:r>
            <a:r>
              <a:rPr lang="en-IN">
                <a:solidFill>
                  <a:srgbClr val="005696"/>
                </a:solidFill>
              </a:rPr>
              <a:t> </a:t>
            </a:r>
            <a:r>
              <a:rPr lang="en-IN" b="1">
                <a:solidFill>
                  <a:srgbClr val="005696"/>
                </a:solidFill>
              </a:rPr>
              <a:t>–</a:t>
            </a:r>
            <a:r>
              <a:rPr lang="en-IN">
                <a:solidFill>
                  <a:srgbClr val="005696"/>
                </a:solidFill>
              </a:rPr>
              <a:t> Need of the hour</a:t>
            </a:r>
            <a:endParaRPr lang="en-IN">
              <a:solidFill>
                <a:srgbClr val="EB2D37"/>
              </a:solidFill>
            </a:endParaRPr>
          </a:p>
        </p:txBody>
      </p:sp>
      <p:sp>
        <p:nvSpPr>
          <p:cNvPr id="9" name="TextBox 8">
            <a:extLst>
              <a:ext uri="{FF2B5EF4-FFF2-40B4-BE49-F238E27FC236}">
                <a16:creationId xmlns:a16="http://schemas.microsoft.com/office/drawing/2014/main" id="{225C1003-9BAE-6171-F533-071C5F852D85}"/>
              </a:ext>
            </a:extLst>
          </p:cNvPr>
          <p:cNvSpPr txBox="1"/>
          <p:nvPr/>
        </p:nvSpPr>
        <p:spPr>
          <a:xfrm>
            <a:off x="0" y="6611779"/>
            <a:ext cx="2650084" cy="246221"/>
          </a:xfrm>
          <a:prstGeom prst="rect">
            <a:avLst/>
          </a:prstGeom>
          <a:noFill/>
        </p:spPr>
        <p:txBody>
          <a:bodyPr wrap="square" rtlCol="0">
            <a:spAutoFit/>
          </a:bodyPr>
          <a:lstStyle>
            <a:defPPr>
              <a:defRPr lang="en-US"/>
            </a:defPPr>
            <a:lvl1pPr>
              <a:defRPr sz="1000">
                <a:solidFill>
                  <a:schemeClr val="bg1">
                    <a:lumMod val="50000"/>
                  </a:schemeClr>
                </a:solidFill>
              </a:defRPr>
            </a:lvl1pPr>
          </a:lstStyle>
          <a:p>
            <a:r>
              <a:rPr lang="en-SG"/>
              <a:t>Data Source: World Bank and Our world in data</a:t>
            </a:r>
          </a:p>
        </p:txBody>
      </p:sp>
      <p:graphicFrame>
        <p:nvGraphicFramePr>
          <p:cNvPr id="5" name="Chart 4">
            <a:extLst>
              <a:ext uri="{FF2B5EF4-FFF2-40B4-BE49-F238E27FC236}">
                <a16:creationId xmlns:a16="http://schemas.microsoft.com/office/drawing/2014/main" id="{36A1F5D0-1987-1E41-5C2C-6CAC0985762B}"/>
              </a:ext>
            </a:extLst>
          </p:cNvPr>
          <p:cNvGraphicFramePr/>
          <p:nvPr>
            <p:extLst>
              <p:ext uri="{D42A27DB-BD31-4B8C-83A1-F6EECF244321}">
                <p14:modId xmlns:p14="http://schemas.microsoft.com/office/powerpoint/2010/main" val="1371862721"/>
              </p:ext>
            </p:extLst>
          </p:nvPr>
        </p:nvGraphicFramePr>
        <p:xfrm>
          <a:off x="7032576" y="2109867"/>
          <a:ext cx="5019630" cy="43228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230C4D7-A080-DABC-B157-7AEBB97151E1}"/>
              </a:ext>
            </a:extLst>
          </p:cNvPr>
          <p:cNvGraphicFramePr/>
          <p:nvPr>
            <p:extLst>
              <p:ext uri="{D42A27DB-BD31-4B8C-83A1-F6EECF244321}">
                <p14:modId xmlns:p14="http://schemas.microsoft.com/office/powerpoint/2010/main" val="371116799"/>
              </p:ext>
            </p:extLst>
          </p:nvPr>
        </p:nvGraphicFramePr>
        <p:xfrm>
          <a:off x="413138" y="3429000"/>
          <a:ext cx="6479998" cy="2917045"/>
        </p:xfrm>
        <a:graphic>
          <a:graphicData uri="http://schemas.openxmlformats.org/drawingml/2006/chart">
            <c:chart xmlns:c="http://schemas.openxmlformats.org/drawingml/2006/chart" xmlns:r="http://schemas.openxmlformats.org/officeDocument/2006/relationships" r:id="rId4"/>
          </a:graphicData>
        </a:graphic>
      </p:graphicFrame>
      <p:grpSp>
        <p:nvGrpSpPr>
          <p:cNvPr id="13" name="Group 12">
            <a:extLst>
              <a:ext uri="{FF2B5EF4-FFF2-40B4-BE49-F238E27FC236}">
                <a16:creationId xmlns:a16="http://schemas.microsoft.com/office/drawing/2014/main" id="{B253D9A3-4201-22DB-C98A-4E165DCE1FBA}"/>
              </a:ext>
            </a:extLst>
          </p:cNvPr>
          <p:cNvGrpSpPr/>
          <p:nvPr/>
        </p:nvGrpSpPr>
        <p:grpSpPr>
          <a:xfrm>
            <a:off x="468000" y="1044000"/>
            <a:ext cx="6024579" cy="584775"/>
            <a:chOff x="368825" y="1040687"/>
            <a:chExt cx="6024579" cy="584775"/>
          </a:xfrm>
        </p:grpSpPr>
        <p:sp>
          <p:nvSpPr>
            <p:cNvPr id="4" name="TextBox 3">
              <a:extLst>
                <a:ext uri="{FF2B5EF4-FFF2-40B4-BE49-F238E27FC236}">
                  <a16:creationId xmlns:a16="http://schemas.microsoft.com/office/drawing/2014/main" id="{7D53660C-2DDD-D35E-70E9-334C8813760C}"/>
                </a:ext>
              </a:extLst>
            </p:cNvPr>
            <p:cNvSpPr txBox="1"/>
            <p:nvPr/>
          </p:nvSpPr>
          <p:spPr>
            <a:xfrm>
              <a:off x="368825" y="1040687"/>
              <a:ext cx="2453951" cy="584775"/>
            </a:xfrm>
            <a:prstGeom prst="rect">
              <a:avLst/>
            </a:prstGeom>
            <a:solidFill>
              <a:srgbClr val="00569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a:solidFill>
                    <a:schemeClr val="bg1"/>
                  </a:solidFill>
                </a:rPr>
                <a:t>What’s really</a:t>
              </a:r>
              <a:endParaRPr kumimoji="0" lang="en-IN" sz="3200" b="1" i="0" u="none" strike="noStrike" kern="1200" cap="none" spc="0" normalizeH="0" baseline="0" noProof="0">
                <a:ln>
                  <a:noFill/>
                </a:ln>
                <a:solidFill>
                  <a:schemeClr val="bg1"/>
                </a:solidFill>
                <a:effectLst/>
                <a:uLnTx/>
                <a:uFillTx/>
                <a:latin typeface="Calibri" panose="020F0502020204030204"/>
              </a:endParaRPr>
            </a:p>
          </p:txBody>
        </p:sp>
        <p:sp>
          <p:nvSpPr>
            <p:cNvPr id="3" name="TextBox 2">
              <a:extLst>
                <a:ext uri="{FF2B5EF4-FFF2-40B4-BE49-F238E27FC236}">
                  <a16:creationId xmlns:a16="http://schemas.microsoft.com/office/drawing/2014/main" id="{AA2DE5B8-895B-B340-667A-F2D73A921621}"/>
                </a:ext>
              </a:extLst>
            </p:cNvPr>
            <p:cNvSpPr txBox="1"/>
            <p:nvPr/>
          </p:nvSpPr>
          <p:spPr>
            <a:xfrm>
              <a:off x="2822776" y="1040687"/>
              <a:ext cx="3570628" cy="584775"/>
            </a:xfrm>
            <a:prstGeom prst="rect">
              <a:avLst/>
            </a:prstGeom>
            <a:solidFill>
              <a:srgbClr val="FF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a:solidFill>
                    <a:schemeClr val="bg1"/>
                  </a:solidFill>
                </a:rPr>
                <a:t>Warming the Earth?</a:t>
              </a:r>
              <a:endParaRPr kumimoji="0" lang="en-IN" sz="3200" b="1" i="0" u="none" strike="noStrike" kern="1200" cap="none" spc="0" normalizeH="0" baseline="0" noProof="0">
                <a:ln>
                  <a:noFill/>
                </a:ln>
                <a:solidFill>
                  <a:schemeClr val="bg1"/>
                </a:solidFill>
                <a:effectLst/>
                <a:uLnTx/>
                <a:uFillTx/>
                <a:latin typeface="Calibri" panose="020F0502020204030204"/>
              </a:endParaRPr>
            </a:p>
          </p:txBody>
        </p:sp>
      </p:grpSp>
      <p:grpSp>
        <p:nvGrpSpPr>
          <p:cNvPr id="8" name="Group 7">
            <a:extLst>
              <a:ext uri="{FF2B5EF4-FFF2-40B4-BE49-F238E27FC236}">
                <a16:creationId xmlns:a16="http://schemas.microsoft.com/office/drawing/2014/main" id="{7D74F0EB-D09D-5C10-11A3-551D0CFAEB9D}"/>
              </a:ext>
            </a:extLst>
          </p:cNvPr>
          <p:cNvGrpSpPr/>
          <p:nvPr/>
        </p:nvGrpSpPr>
        <p:grpSpPr>
          <a:xfrm>
            <a:off x="596119" y="1663090"/>
            <a:ext cx="2919227" cy="1203937"/>
            <a:chOff x="596119" y="1663090"/>
            <a:chExt cx="2919227" cy="1203937"/>
          </a:xfrm>
        </p:grpSpPr>
        <p:sp>
          <p:nvSpPr>
            <p:cNvPr id="7" name="TextBox 6">
              <a:extLst>
                <a:ext uri="{FF2B5EF4-FFF2-40B4-BE49-F238E27FC236}">
                  <a16:creationId xmlns:a16="http://schemas.microsoft.com/office/drawing/2014/main" id="{5CFC2A19-B0A5-C9B1-508D-79943BA86FBA}"/>
                </a:ext>
              </a:extLst>
            </p:cNvPr>
            <p:cNvSpPr txBox="1"/>
            <p:nvPr/>
          </p:nvSpPr>
          <p:spPr>
            <a:xfrm>
              <a:off x="1951146" y="1663090"/>
              <a:ext cx="1234330" cy="600164"/>
            </a:xfrm>
            <a:prstGeom prst="rect">
              <a:avLst/>
            </a:prstGeom>
            <a:noFill/>
            <a:effectLst/>
          </p:spPr>
          <p:txBody>
            <a:bodyPr wrap="square">
              <a:spAutoFit/>
            </a:bodyPr>
            <a:lstStyle/>
            <a:p>
              <a:r>
                <a:rPr lang="en-SG" sz="3300" b="1">
                  <a:solidFill>
                    <a:srgbClr val="FF0000"/>
                  </a:solidFill>
                  <a:latin typeface="DM Serif Display" pitchFamily="2" charset="0"/>
                </a:rPr>
                <a:t>6.8%</a:t>
              </a:r>
            </a:p>
          </p:txBody>
        </p:sp>
        <p:grpSp>
          <p:nvGrpSpPr>
            <p:cNvPr id="19" name="Group 18">
              <a:extLst>
                <a:ext uri="{FF2B5EF4-FFF2-40B4-BE49-F238E27FC236}">
                  <a16:creationId xmlns:a16="http://schemas.microsoft.com/office/drawing/2014/main" id="{0266665C-4867-57E7-B862-4D29872697A9}"/>
                </a:ext>
              </a:extLst>
            </p:cNvPr>
            <p:cNvGrpSpPr/>
            <p:nvPr/>
          </p:nvGrpSpPr>
          <p:grpSpPr>
            <a:xfrm>
              <a:off x="596119" y="2143407"/>
              <a:ext cx="2919227" cy="723620"/>
              <a:chOff x="672479" y="2754122"/>
              <a:chExt cx="2919227" cy="723620"/>
            </a:xfrm>
            <a:effectLst>
              <a:outerShdw blurRad="50800" dist="38100" dir="2700000" algn="tl" rotWithShape="0">
                <a:prstClr val="black">
                  <a:alpha val="40000"/>
                </a:prstClr>
              </a:outerShdw>
            </a:effectLst>
          </p:grpSpPr>
          <p:grpSp>
            <p:nvGrpSpPr>
              <p:cNvPr id="15" name="Group 14">
                <a:extLst>
                  <a:ext uri="{FF2B5EF4-FFF2-40B4-BE49-F238E27FC236}">
                    <a16:creationId xmlns:a16="http://schemas.microsoft.com/office/drawing/2014/main" id="{B42AC238-1627-DF44-4D20-16C040398800}"/>
                  </a:ext>
                </a:extLst>
              </p:cNvPr>
              <p:cNvGrpSpPr/>
              <p:nvPr/>
            </p:nvGrpSpPr>
            <p:grpSpPr>
              <a:xfrm>
                <a:off x="672479" y="2754122"/>
                <a:ext cx="2919227" cy="723620"/>
                <a:chOff x="221886" y="2097287"/>
                <a:chExt cx="2919227" cy="723620"/>
              </a:xfrm>
            </p:grpSpPr>
            <p:sp>
              <p:nvSpPr>
                <p:cNvPr id="17" name="TextBox 16">
                  <a:extLst>
                    <a:ext uri="{FF2B5EF4-FFF2-40B4-BE49-F238E27FC236}">
                      <a16:creationId xmlns:a16="http://schemas.microsoft.com/office/drawing/2014/main" id="{F692441B-BCBA-FEB5-1EDC-3F54874C198E}"/>
                    </a:ext>
                  </a:extLst>
                </p:cNvPr>
                <p:cNvSpPr txBox="1"/>
                <p:nvPr/>
              </p:nvSpPr>
              <p:spPr>
                <a:xfrm>
                  <a:off x="837113" y="2100907"/>
                  <a:ext cx="2304000" cy="720000"/>
                </a:xfrm>
                <a:prstGeom prst="roundRect">
                  <a:avLst>
                    <a:gd name="adj" fmla="val 37973"/>
                  </a:avLst>
                </a:prstGeom>
                <a:solidFill>
                  <a:schemeClr val="accent5"/>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b="1">
                      <a:solidFill>
                        <a:schemeClr val="tx1"/>
                      </a:solidFill>
                      <a:latin typeface="+mn-lt"/>
                      <a:cs typeface="Arial" panose="020B0604020202020204" pitchFamily="34" charset="0"/>
                    </a:rPr>
                    <a:t>Increase in GHG Emissions </a:t>
                  </a:r>
                  <a:r>
                    <a:rPr lang="en-US" sz="1400">
                      <a:solidFill>
                        <a:schemeClr val="tx1"/>
                      </a:solidFill>
                      <a:latin typeface="+mn-lt"/>
                      <a:cs typeface="Arial" panose="020B0604020202020204" pitchFamily="34" charset="0"/>
                    </a:rPr>
                    <a:t>from</a:t>
                  </a:r>
                  <a:r>
                    <a:rPr lang="en-US" sz="1400" b="1">
                      <a:solidFill>
                        <a:schemeClr val="tx1"/>
                      </a:solidFill>
                      <a:latin typeface="+mn-lt"/>
                      <a:cs typeface="Arial" panose="020B0604020202020204" pitchFamily="34" charset="0"/>
                    </a:rPr>
                    <a:t> 2020 to 2021</a:t>
                  </a:r>
                  <a:endParaRPr lang="en-IN" sz="1400" b="1">
                    <a:solidFill>
                      <a:schemeClr val="tx1"/>
                    </a:solidFill>
                    <a:latin typeface="+mn-lt"/>
                    <a:cs typeface="Arial" panose="020B0604020202020204" pitchFamily="34" charset="0"/>
                  </a:endParaRPr>
                </a:p>
              </p:txBody>
            </p:sp>
            <p:sp>
              <p:nvSpPr>
                <p:cNvPr id="18" name="Text Placeholder 2">
                  <a:extLst>
                    <a:ext uri="{FF2B5EF4-FFF2-40B4-BE49-F238E27FC236}">
                      <a16:creationId xmlns:a16="http://schemas.microsoft.com/office/drawing/2014/main" id="{FCB2EA81-59C2-71DA-F23C-89B1B6B39E09}"/>
                    </a:ext>
                  </a:extLst>
                </p:cNvPr>
                <p:cNvSpPr txBox="1">
                  <a:spLocks/>
                </p:cNvSpPr>
                <p:nvPr/>
              </p:nvSpPr>
              <p:spPr>
                <a:xfrm>
                  <a:off x="221886" y="2097287"/>
                  <a:ext cx="720000" cy="720000"/>
                </a:xfrm>
                <a:prstGeom prst="flowChartConnector">
                  <a:avLst/>
                </a:prstGeom>
                <a:solidFill>
                  <a:schemeClr val="accent5">
                    <a:lumMod val="20000"/>
                    <a:lumOff val="80000"/>
                  </a:schemeClr>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grpSp>
          <p:pic>
            <p:nvPicPr>
              <p:cNvPr id="3074" name="Picture 2" descr="Factory - Free industry icons">
                <a:extLst>
                  <a:ext uri="{FF2B5EF4-FFF2-40B4-BE49-F238E27FC236}">
                    <a16:creationId xmlns:a16="http://schemas.microsoft.com/office/drawing/2014/main" id="{457FEB7A-F3AD-5C19-27E2-6E70C5C06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52" y="2855893"/>
                <a:ext cx="510454" cy="5104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
        <p:nvSpPr>
          <p:cNvPr id="28" name="Isosceles Triangle 27">
            <a:extLst>
              <a:ext uri="{FF2B5EF4-FFF2-40B4-BE49-F238E27FC236}">
                <a16:creationId xmlns:a16="http://schemas.microsoft.com/office/drawing/2014/main" id="{E86C7680-1C0B-A04F-018E-9EF99411DEAF}"/>
              </a:ext>
            </a:extLst>
          </p:cNvPr>
          <p:cNvSpPr/>
          <p:nvPr/>
        </p:nvSpPr>
        <p:spPr>
          <a:xfrm>
            <a:off x="1694975" y="1832728"/>
            <a:ext cx="294623" cy="248202"/>
          </a:xfrm>
          <a:prstGeom prst="triangle">
            <a:avLst/>
          </a:prstGeom>
          <a:solidFill>
            <a:srgbClr val="EB2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DF0028A3-061C-FEB1-42EC-7EE0E9EDF8D6}"/>
              </a:ext>
            </a:extLst>
          </p:cNvPr>
          <p:cNvGrpSpPr/>
          <p:nvPr/>
        </p:nvGrpSpPr>
        <p:grpSpPr>
          <a:xfrm>
            <a:off x="3809375" y="1656747"/>
            <a:ext cx="3518903" cy="1205159"/>
            <a:chOff x="3809375" y="1656747"/>
            <a:chExt cx="3518903" cy="1205159"/>
          </a:xfrm>
        </p:grpSpPr>
        <p:sp>
          <p:nvSpPr>
            <p:cNvPr id="11" name="TextBox 10">
              <a:extLst>
                <a:ext uri="{FF2B5EF4-FFF2-40B4-BE49-F238E27FC236}">
                  <a16:creationId xmlns:a16="http://schemas.microsoft.com/office/drawing/2014/main" id="{4951A9AF-B2D4-9AD7-7C2B-0709ABB87F8D}"/>
                </a:ext>
              </a:extLst>
            </p:cNvPr>
            <p:cNvSpPr txBox="1"/>
            <p:nvPr/>
          </p:nvSpPr>
          <p:spPr>
            <a:xfrm>
              <a:off x="5374708" y="1656747"/>
              <a:ext cx="1239434" cy="600164"/>
            </a:xfrm>
            <a:prstGeom prst="rect">
              <a:avLst/>
            </a:prstGeom>
            <a:noFill/>
          </p:spPr>
          <p:txBody>
            <a:bodyPr wrap="square">
              <a:spAutoFit/>
            </a:bodyPr>
            <a:lstStyle/>
            <a:p>
              <a:r>
                <a:rPr lang="en-SG" sz="3300" b="1">
                  <a:solidFill>
                    <a:srgbClr val="FF0000"/>
                  </a:solidFill>
                  <a:latin typeface="DM Serif Display" pitchFamily="2" charset="0"/>
                </a:rPr>
                <a:t>64%</a:t>
              </a:r>
            </a:p>
          </p:txBody>
        </p:sp>
        <p:grpSp>
          <p:nvGrpSpPr>
            <p:cNvPr id="25" name="Group 24">
              <a:extLst>
                <a:ext uri="{FF2B5EF4-FFF2-40B4-BE49-F238E27FC236}">
                  <a16:creationId xmlns:a16="http://schemas.microsoft.com/office/drawing/2014/main" id="{64705538-4CAC-93D1-DCD3-75C409D9C8F1}"/>
                </a:ext>
              </a:extLst>
            </p:cNvPr>
            <p:cNvGrpSpPr/>
            <p:nvPr/>
          </p:nvGrpSpPr>
          <p:grpSpPr>
            <a:xfrm>
              <a:off x="3809375" y="2141906"/>
              <a:ext cx="3518903" cy="720000"/>
              <a:chOff x="4113349" y="2857671"/>
              <a:chExt cx="3518903" cy="720000"/>
            </a:xfrm>
            <a:effectLst>
              <a:outerShdw blurRad="50800" dist="38100" dir="2700000" algn="tl" rotWithShape="0">
                <a:prstClr val="black">
                  <a:alpha val="40000"/>
                </a:prstClr>
              </a:outerShdw>
            </a:effectLst>
          </p:grpSpPr>
          <p:grpSp>
            <p:nvGrpSpPr>
              <p:cNvPr id="21" name="Group 20">
                <a:extLst>
                  <a:ext uri="{FF2B5EF4-FFF2-40B4-BE49-F238E27FC236}">
                    <a16:creationId xmlns:a16="http://schemas.microsoft.com/office/drawing/2014/main" id="{FD68B0F5-31E8-3AC8-8FD3-C8D2E342FC53}"/>
                  </a:ext>
                </a:extLst>
              </p:cNvPr>
              <p:cNvGrpSpPr/>
              <p:nvPr/>
            </p:nvGrpSpPr>
            <p:grpSpPr>
              <a:xfrm>
                <a:off x="4113349" y="2857671"/>
                <a:ext cx="3518903" cy="720000"/>
                <a:chOff x="221886" y="2097287"/>
                <a:chExt cx="3518903" cy="720000"/>
              </a:xfrm>
            </p:grpSpPr>
            <p:sp>
              <p:nvSpPr>
                <p:cNvPr id="23" name="TextBox 22">
                  <a:extLst>
                    <a:ext uri="{FF2B5EF4-FFF2-40B4-BE49-F238E27FC236}">
                      <a16:creationId xmlns:a16="http://schemas.microsoft.com/office/drawing/2014/main" id="{0923D15E-F302-B783-D21A-2AC379F0E790}"/>
                    </a:ext>
                  </a:extLst>
                </p:cNvPr>
                <p:cNvSpPr txBox="1"/>
                <p:nvPr/>
              </p:nvSpPr>
              <p:spPr>
                <a:xfrm>
                  <a:off x="788789" y="2144320"/>
                  <a:ext cx="2952000" cy="669965"/>
                </a:xfrm>
                <a:prstGeom prst="roundRect">
                  <a:avLst>
                    <a:gd name="adj" fmla="val 37973"/>
                  </a:avLst>
                </a:prstGeom>
                <a:solidFill>
                  <a:schemeClr val="accent5"/>
                </a:solidFill>
              </p:spPr>
              <p:txBody>
                <a:bodyPr wrap="square" anchor="b">
                  <a:spAutoFit/>
                </a:bodyPr>
                <a:lstStyle>
                  <a:defPPr>
                    <a:defRPr lang="en-US"/>
                  </a:defPPr>
                  <a:lvl1pPr>
                    <a:defRPr sz="1600">
                      <a:solidFill>
                        <a:srgbClr val="005696"/>
                      </a:solidFill>
                      <a:latin typeface="DM Serif Display" pitchFamily="2" charset="0"/>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sz="1400" b="1">
                      <a:solidFill>
                        <a:schemeClr val="tx1"/>
                      </a:solidFill>
                      <a:latin typeface="+mn-lt"/>
                      <a:cs typeface="Arial" panose="020B0604020202020204" pitchFamily="34" charset="0"/>
                    </a:rPr>
                    <a:t>World’s electricity </a:t>
                  </a:r>
                  <a:r>
                    <a:rPr lang="en-US" sz="1400">
                      <a:solidFill>
                        <a:schemeClr val="tx1"/>
                      </a:solidFill>
                      <a:latin typeface="+mn-lt"/>
                      <a:cs typeface="Arial" panose="020B0604020202020204" pitchFamily="34" charset="0"/>
                    </a:rPr>
                    <a:t>was generated from </a:t>
                  </a:r>
                  <a:r>
                    <a:rPr lang="en-US" sz="1400" b="1">
                      <a:solidFill>
                        <a:schemeClr val="tx1"/>
                      </a:solidFill>
                      <a:latin typeface="+mn-lt"/>
                      <a:cs typeface="Arial" panose="020B0604020202020204" pitchFamily="34" charset="0"/>
                    </a:rPr>
                    <a:t>fossil fuels </a:t>
                  </a:r>
                  <a:r>
                    <a:rPr lang="en-US" sz="1400">
                      <a:solidFill>
                        <a:schemeClr val="tx1"/>
                      </a:solidFill>
                      <a:latin typeface="+mn-lt"/>
                      <a:cs typeface="Arial" panose="020B0604020202020204" pitchFamily="34" charset="0"/>
                    </a:rPr>
                    <a:t>from</a:t>
                  </a:r>
                  <a:r>
                    <a:rPr lang="en-US" sz="1400" b="1">
                      <a:solidFill>
                        <a:schemeClr val="tx1"/>
                      </a:solidFill>
                      <a:latin typeface="+mn-lt"/>
                      <a:cs typeface="Arial" panose="020B0604020202020204" pitchFamily="34" charset="0"/>
                    </a:rPr>
                    <a:t> 2015 - 2021</a:t>
                  </a:r>
                  <a:endParaRPr lang="en-IN" sz="1400" b="1">
                    <a:solidFill>
                      <a:schemeClr val="tx1"/>
                    </a:solidFill>
                    <a:latin typeface="+mn-lt"/>
                    <a:cs typeface="Arial" panose="020B0604020202020204" pitchFamily="34" charset="0"/>
                  </a:endParaRPr>
                </a:p>
              </p:txBody>
            </p:sp>
            <p:sp>
              <p:nvSpPr>
                <p:cNvPr id="24" name="Text Placeholder 2">
                  <a:extLst>
                    <a:ext uri="{FF2B5EF4-FFF2-40B4-BE49-F238E27FC236}">
                      <a16:creationId xmlns:a16="http://schemas.microsoft.com/office/drawing/2014/main" id="{46EEC8E1-E972-D718-2F88-09B8F8B8A86B}"/>
                    </a:ext>
                  </a:extLst>
                </p:cNvPr>
                <p:cNvSpPr txBox="1">
                  <a:spLocks/>
                </p:cNvSpPr>
                <p:nvPr/>
              </p:nvSpPr>
              <p:spPr>
                <a:xfrm>
                  <a:off x="221886" y="2097287"/>
                  <a:ext cx="720000" cy="720000"/>
                </a:xfrm>
                <a:prstGeom prst="flowChartConnector">
                  <a:avLst/>
                </a:prstGeom>
                <a:solidFill>
                  <a:schemeClr val="accent5">
                    <a:lumMod val="20000"/>
                    <a:lumOff val="80000"/>
                  </a:schemeClr>
                </a:solidFill>
                <a:ln w="38100">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tint val="75000"/>
                        </a:schemeClr>
                      </a:solidFill>
                      <a:latin typeface="DINPro-Regular" panose="0200050303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endParaRPr lang="en-IN" sz="1800" b="1">
                    <a:solidFill>
                      <a:srgbClr val="005696"/>
                    </a:solidFill>
                    <a:latin typeface="DM Serif Display" pitchFamily="2" charset="0"/>
                  </a:endParaRPr>
                </a:p>
              </p:txBody>
            </p:sp>
          </p:grpSp>
          <p:pic>
            <p:nvPicPr>
              <p:cNvPr id="3076" name="Picture 4" descr="Electric, electricity, energy, power, sign, thunder icon - Free download">
                <a:extLst>
                  <a:ext uri="{FF2B5EF4-FFF2-40B4-BE49-F238E27FC236}">
                    <a16:creationId xmlns:a16="http://schemas.microsoft.com/office/drawing/2014/main" id="{6F09698E-B48D-4ACE-8C18-DAF5049E6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3267" y="2922440"/>
                <a:ext cx="600164" cy="6001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
        <p:nvSpPr>
          <p:cNvPr id="12" name="Slide Number Placeholder 11">
            <a:extLst>
              <a:ext uri="{FF2B5EF4-FFF2-40B4-BE49-F238E27FC236}">
                <a16:creationId xmlns:a16="http://schemas.microsoft.com/office/drawing/2014/main" id="{FB89FA7A-26F5-A8CD-5CE6-1B2DF883D548}"/>
              </a:ext>
            </a:extLst>
          </p:cNvPr>
          <p:cNvSpPr>
            <a:spLocks noGrp="1"/>
          </p:cNvSpPr>
          <p:nvPr>
            <p:ph type="sldNum" sz="quarter" idx="12"/>
          </p:nvPr>
        </p:nvSpPr>
        <p:spPr/>
        <p:txBody>
          <a:bodyPr/>
          <a:lstStyle/>
          <a:p>
            <a:fld id="{8582B893-3323-4683-968C-1196B5965C5B}" type="slidenum">
              <a:rPr lang="en-CA" smtClean="0"/>
              <a:t>8</a:t>
            </a:fld>
            <a:endParaRPr lang="en-CA"/>
          </a:p>
        </p:txBody>
      </p:sp>
    </p:spTree>
    <p:extLst>
      <p:ext uri="{BB962C8B-B14F-4D97-AF65-F5344CB8AC3E}">
        <p14:creationId xmlns:p14="http://schemas.microsoft.com/office/powerpoint/2010/main" val="326326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fade">
                                      <p:cBhvr>
                                        <p:cTn id="22" dur="250"/>
                                        <p:tgtEl>
                                          <p:spTgt spid="6">
                                            <p:graphicEl>
                                              <a:chart seriesIdx="-3" categoryIdx="-3" bldStep="gridLegend"/>
                                            </p:graphicEl>
                                          </p:spTgt>
                                        </p:tgtEl>
                                      </p:cBhvr>
                                    </p:animEffect>
                                  </p:childTnLst>
                                </p:cTn>
                              </p:par>
                            </p:childTnLst>
                          </p:cTn>
                        </p:par>
                        <p:par>
                          <p:cTn id="23" fill="hold">
                            <p:stCondLst>
                              <p:cond delay="750"/>
                            </p:stCondLst>
                            <p:childTnLst>
                              <p:par>
                                <p:cTn id="24" presetID="10" presetClass="entr" presetSubtype="0" fill="hold" grpId="0" nodeType="afterEffect">
                                  <p:stCondLst>
                                    <p:cond delay="0"/>
                                  </p:stCondLst>
                                  <p:childTnLst>
                                    <p:set>
                                      <p:cBhvr>
                                        <p:cTn id="25"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fade">
                                      <p:cBhvr>
                                        <p:cTn id="26" dur="250"/>
                                        <p:tgtEl>
                                          <p:spTgt spid="6">
                                            <p:graphicEl>
                                              <a:chart seriesIdx="-4" categoryIdx="0" bldStep="category"/>
                                            </p:graphic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fade">
                                      <p:cBhvr>
                                        <p:cTn id="30" dur="250"/>
                                        <p:tgtEl>
                                          <p:spTgt spid="6">
                                            <p:graphicEl>
                                              <a:chart seriesIdx="-4" categoryIdx="1" bldStep="category"/>
                                            </p:graphicEl>
                                          </p:spTgt>
                                        </p:tgtEl>
                                      </p:cBhvr>
                                    </p:animEffect>
                                  </p:childTnLst>
                                </p:cTn>
                              </p:par>
                            </p:childTnLst>
                          </p:cTn>
                        </p:par>
                        <p:par>
                          <p:cTn id="31" fill="hold">
                            <p:stCondLst>
                              <p:cond delay="1250"/>
                            </p:stCondLst>
                            <p:childTnLst>
                              <p:par>
                                <p:cTn id="32" presetID="10" presetClass="entr" presetSubtype="0" fill="hold" grpId="0" nodeType="afterEffect">
                                  <p:stCondLst>
                                    <p:cond delay="0"/>
                                  </p:stCondLst>
                                  <p:childTnLst>
                                    <p:set>
                                      <p:cBhvr>
                                        <p:cTn id="33"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fade">
                                      <p:cBhvr>
                                        <p:cTn id="34" dur="250"/>
                                        <p:tgtEl>
                                          <p:spTgt spid="6">
                                            <p:graphicEl>
                                              <a:chart seriesIdx="-4" categoryIdx="2" bldStep="category"/>
                                            </p:graphicEl>
                                          </p:spTgt>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fade">
                                      <p:cBhvr>
                                        <p:cTn id="38" dur="250"/>
                                        <p:tgtEl>
                                          <p:spTgt spid="6">
                                            <p:graphicEl>
                                              <a:chart seriesIdx="-4" categoryIdx="3" bldStep="category"/>
                                            </p:graphicEl>
                                          </p:spTgt>
                                        </p:tgtEl>
                                      </p:cBhvr>
                                    </p:animEffect>
                                  </p:childTnLst>
                                </p:cTn>
                              </p:par>
                            </p:childTnLst>
                          </p:cTn>
                        </p:par>
                        <p:par>
                          <p:cTn id="39" fill="hold">
                            <p:stCondLst>
                              <p:cond delay="1750"/>
                            </p:stCondLst>
                            <p:childTnLst>
                              <p:par>
                                <p:cTn id="40" presetID="10" presetClass="entr" presetSubtype="0" fill="hold" grpId="0" nodeType="afterEffect">
                                  <p:stCondLst>
                                    <p:cond delay="0"/>
                                  </p:stCondLst>
                                  <p:childTnLst>
                                    <p:set>
                                      <p:cBhvr>
                                        <p:cTn id="41"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fade">
                                      <p:cBhvr>
                                        <p:cTn id="42" dur="250"/>
                                        <p:tgtEl>
                                          <p:spTgt spid="6">
                                            <p:graphicEl>
                                              <a:chart seriesIdx="-4" categoryIdx="4" bldStep="category"/>
                                            </p:graphicEl>
                                          </p:spTgt>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fade">
                                      <p:cBhvr>
                                        <p:cTn id="46" dur="250"/>
                                        <p:tgtEl>
                                          <p:spTgt spid="6">
                                            <p:graphicEl>
                                              <a:chart seriesIdx="-4" categoryIdx="5" bldStep="category"/>
                                            </p:graphicEl>
                                          </p:spTgt>
                                        </p:tgtEl>
                                      </p:cBhvr>
                                    </p:animEffect>
                                  </p:childTnLst>
                                </p:cTn>
                              </p:par>
                            </p:childTnLst>
                          </p:cTn>
                        </p:par>
                        <p:par>
                          <p:cTn id="47" fill="hold">
                            <p:stCondLst>
                              <p:cond delay="2250"/>
                            </p:stCondLst>
                            <p:childTnLst>
                              <p:par>
                                <p:cTn id="48" presetID="10" presetClass="entr" presetSubtype="0" fill="hold" grpId="0" nodeType="afterEffect">
                                  <p:stCondLst>
                                    <p:cond delay="0"/>
                                  </p:stCondLst>
                                  <p:childTnLst>
                                    <p:set>
                                      <p:cBhvr>
                                        <p:cTn id="49"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fade">
                                      <p:cBhvr>
                                        <p:cTn id="50" dur="250"/>
                                        <p:tgtEl>
                                          <p:spTgt spid="6">
                                            <p:graphicEl>
                                              <a:chart seriesIdx="-4" categoryIdx="6" bldStep="category"/>
                                            </p:graphicEl>
                                          </p:spTgt>
                                        </p:tgtEl>
                                      </p:cBhvr>
                                    </p:animEffec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6">
                                            <p:graphicEl>
                                              <a:chart seriesIdx="-4" categoryIdx="7" bldStep="category"/>
                                            </p:graphicEl>
                                          </p:spTgt>
                                        </p:tgtEl>
                                        <p:attrNameLst>
                                          <p:attrName>style.visibility</p:attrName>
                                        </p:attrNameLst>
                                      </p:cBhvr>
                                      <p:to>
                                        <p:strVal val="visible"/>
                                      </p:to>
                                    </p:set>
                                    <p:animEffect transition="in" filter="fade">
                                      <p:cBhvr>
                                        <p:cTn id="54" dur="250"/>
                                        <p:tgtEl>
                                          <p:spTgt spid="6">
                                            <p:graphicEl>
                                              <a:chart seriesIdx="-4" categoryIdx="7" bldStep="category"/>
                                            </p:graphicEl>
                                          </p:spTgt>
                                        </p:tgtEl>
                                      </p:cBhvr>
                                    </p:animEffect>
                                  </p:childTnLst>
                                </p:cTn>
                              </p:par>
                            </p:childTnLst>
                          </p:cTn>
                        </p:par>
                        <p:par>
                          <p:cTn id="55" fill="hold">
                            <p:stCondLst>
                              <p:cond delay="2750"/>
                            </p:stCondLst>
                            <p:childTnLst>
                              <p:par>
                                <p:cTn id="56" presetID="10" presetClass="entr" presetSubtype="0" fill="hold" grpId="0" nodeType="afterEffect">
                                  <p:stCondLst>
                                    <p:cond delay="0"/>
                                  </p:stCondLst>
                                  <p:childTnLst>
                                    <p:set>
                                      <p:cBhvr>
                                        <p:cTn id="57" dur="1" fill="hold">
                                          <p:stCondLst>
                                            <p:cond delay="0"/>
                                          </p:stCondLst>
                                        </p:cTn>
                                        <p:tgtEl>
                                          <p:spTgt spid="6">
                                            <p:graphicEl>
                                              <a:chart seriesIdx="-4" categoryIdx="8" bldStep="category"/>
                                            </p:graphicEl>
                                          </p:spTgt>
                                        </p:tgtEl>
                                        <p:attrNameLst>
                                          <p:attrName>style.visibility</p:attrName>
                                        </p:attrNameLst>
                                      </p:cBhvr>
                                      <p:to>
                                        <p:strVal val="visible"/>
                                      </p:to>
                                    </p:set>
                                    <p:animEffect transition="in" filter="fade">
                                      <p:cBhvr>
                                        <p:cTn id="58" dur="250"/>
                                        <p:tgtEl>
                                          <p:spTgt spid="6">
                                            <p:graphicEl>
                                              <a:chart seriesIdx="-4" categoryIdx="8" bldStep="category"/>
                                            </p:graphicEl>
                                          </p:spTgt>
                                        </p:tgtEl>
                                      </p:cBhvr>
                                    </p:animEffect>
                                  </p:childTnLst>
                                </p:cTn>
                              </p:par>
                            </p:childTnLst>
                          </p:cTn>
                        </p:par>
                        <p:par>
                          <p:cTn id="59" fill="hold">
                            <p:stCondLst>
                              <p:cond delay="3000"/>
                            </p:stCondLst>
                            <p:childTnLst>
                              <p:par>
                                <p:cTn id="60" presetID="10" presetClass="entr" presetSubtype="0" fill="hold" grpId="0" nodeType="afterEffect">
                                  <p:stCondLst>
                                    <p:cond delay="0"/>
                                  </p:stCondLst>
                                  <p:childTnLst>
                                    <p:set>
                                      <p:cBhvr>
                                        <p:cTn id="61" dur="1" fill="hold">
                                          <p:stCondLst>
                                            <p:cond delay="0"/>
                                          </p:stCondLst>
                                        </p:cTn>
                                        <p:tgtEl>
                                          <p:spTgt spid="6">
                                            <p:graphicEl>
                                              <a:chart seriesIdx="-4" categoryIdx="9" bldStep="category"/>
                                            </p:graphicEl>
                                          </p:spTgt>
                                        </p:tgtEl>
                                        <p:attrNameLst>
                                          <p:attrName>style.visibility</p:attrName>
                                        </p:attrNameLst>
                                      </p:cBhvr>
                                      <p:to>
                                        <p:strVal val="visible"/>
                                      </p:to>
                                    </p:set>
                                    <p:animEffect transition="in" filter="fade">
                                      <p:cBhvr>
                                        <p:cTn id="62" dur="250"/>
                                        <p:tgtEl>
                                          <p:spTgt spid="6">
                                            <p:graphicEl>
                                              <a:chart seriesIdx="-4" categoryIdx="9" bldStep="category"/>
                                            </p:graphicEl>
                                          </p:spTgt>
                                        </p:tgtEl>
                                      </p:cBhvr>
                                    </p:animEffect>
                                  </p:childTnLst>
                                </p:cTn>
                              </p:par>
                            </p:childTnLst>
                          </p:cTn>
                        </p:par>
                        <p:par>
                          <p:cTn id="63" fill="hold">
                            <p:stCondLst>
                              <p:cond delay="3250"/>
                            </p:stCondLst>
                            <p:childTnLst>
                              <p:par>
                                <p:cTn id="64" presetID="10" presetClass="entr" presetSubtype="0" fill="hold" grpId="0" nodeType="afterEffect">
                                  <p:stCondLst>
                                    <p:cond delay="0"/>
                                  </p:stCondLst>
                                  <p:childTnLst>
                                    <p:set>
                                      <p:cBhvr>
                                        <p:cTn id="65" dur="1" fill="hold">
                                          <p:stCondLst>
                                            <p:cond delay="0"/>
                                          </p:stCondLst>
                                        </p:cTn>
                                        <p:tgtEl>
                                          <p:spTgt spid="6">
                                            <p:graphicEl>
                                              <a:chart seriesIdx="-4" categoryIdx="10" bldStep="category"/>
                                            </p:graphicEl>
                                          </p:spTgt>
                                        </p:tgtEl>
                                        <p:attrNameLst>
                                          <p:attrName>style.visibility</p:attrName>
                                        </p:attrNameLst>
                                      </p:cBhvr>
                                      <p:to>
                                        <p:strVal val="visible"/>
                                      </p:to>
                                    </p:set>
                                    <p:animEffect transition="in" filter="fade">
                                      <p:cBhvr>
                                        <p:cTn id="66" dur="250"/>
                                        <p:tgtEl>
                                          <p:spTgt spid="6">
                                            <p:graphicEl>
                                              <a:chart seriesIdx="-4" categoryIdx="10" bldStep="category"/>
                                            </p:graphicEl>
                                          </p:spTgt>
                                        </p:tgtEl>
                                      </p:cBhvr>
                                    </p:animEffect>
                                  </p:childTnLst>
                                </p:cTn>
                              </p:par>
                            </p:childTnLst>
                          </p:cTn>
                        </p:par>
                        <p:par>
                          <p:cTn id="67" fill="hold">
                            <p:stCondLst>
                              <p:cond delay="3500"/>
                            </p:stCondLst>
                            <p:childTnLst>
                              <p:par>
                                <p:cTn id="68" presetID="10" presetClass="entr" presetSubtype="0" fill="hold" grpId="0" nodeType="afterEffect">
                                  <p:stCondLst>
                                    <p:cond delay="0"/>
                                  </p:stCondLst>
                                  <p:childTnLst>
                                    <p:set>
                                      <p:cBhvr>
                                        <p:cTn id="69" dur="1" fill="hold">
                                          <p:stCondLst>
                                            <p:cond delay="0"/>
                                          </p:stCondLst>
                                        </p:cTn>
                                        <p:tgtEl>
                                          <p:spTgt spid="6">
                                            <p:graphicEl>
                                              <a:chart seriesIdx="-4" categoryIdx="11" bldStep="category"/>
                                            </p:graphicEl>
                                          </p:spTgt>
                                        </p:tgtEl>
                                        <p:attrNameLst>
                                          <p:attrName>style.visibility</p:attrName>
                                        </p:attrNameLst>
                                      </p:cBhvr>
                                      <p:to>
                                        <p:strVal val="visible"/>
                                      </p:to>
                                    </p:set>
                                    <p:animEffect transition="in" filter="fade">
                                      <p:cBhvr>
                                        <p:cTn id="70" dur="250"/>
                                        <p:tgtEl>
                                          <p:spTgt spid="6">
                                            <p:graphicEl>
                                              <a:chart seriesIdx="-4" categoryIdx="11" bldStep="category"/>
                                            </p:graphicEl>
                                          </p:spTgt>
                                        </p:tgtEl>
                                      </p:cBhvr>
                                    </p:animEffect>
                                  </p:childTnLst>
                                </p:cTn>
                              </p:par>
                            </p:childTnLst>
                          </p:cTn>
                        </p:par>
                        <p:par>
                          <p:cTn id="71" fill="hold">
                            <p:stCondLst>
                              <p:cond delay="3750"/>
                            </p:stCondLst>
                            <p:childTnLst>
                              <p:par>
                                <p:cTn id="72" presetID="42" presetClass="entr" presetSubtype="0" fill="hold" grpId="0" nodeType="afterEffect">
                                  <p:stCondLst>
                                    <p:cond delay="100"/>
                                  </p:stCondLst>
                                  <p:childTnLst>
                                    <p:set>
                                      <p:cBhvr>
                                        <p:cTn id="73"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74" dur="1000"/>
                                        <p:tgtEl>
                                          <p:spTgt spid="5">
                                            <p:graphicEl>
                                              <a:chart seriesIdx="-3" categoryIdx="-3" bldStep="gridLegend"/>
                                            </p:graphicEl>
                                          </p:spTgt>
                                        </p:tgtEl>
                                      </p:cBhvr>
                                    </p:animEffect>
                                    <p:anim calcmode="lin" valueType="num">
                                      <p:cBhvr>
                                        <p:cTn id="75" dur="1000" fill="hold"/>
                                        <p:tgtEl>
                                          <p:spTgt spid="5">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76" dur="1000" fill="hold"/>
                                        <p:tgtEl>
                                          <p:spTgt spid="5">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par>
                          <p:cTn id="77" fill="hold">
                            <p:stCondLst>
                              <p:cond delay="4850"/>
                            </p:stCondLst>
                            <p:childTnLst>
                              <p:par>
                                <p:cTn id="78" presetID="42" presetClass="entr" presetSubtype="0" fill="hold" grpId="0" nodeType="afterEffect">
                                  <p:stCondLst>
                                    <p:cond delay="100"/>
                                  </p:stCondLst>
                                  <p:childTnLst>
                                    <p:set>
                                      <p:cBhvr>
                                        <p:cTn id="79" dur="1" fill="hold">
                                          <p:stCondLst>
                                            <p:cond delay="0"/>
                                          </p:stCondLst>
                                        </p:cTn>
                                        <p:tgtEl>
                                          <p:spTgt spid="5">
                                            <p:graphicEl>
                                              <a:chart seriesIdx="0" categoryIdx="0" bldStep="ptInCategory"/>
                                            </p:graphicEl>
                                          </p:spTgt>
                                        </p:tgtEl>
                                        <p:attrNameLst>
                                          <p:attrName>style.visibility</p:attrName>
                                        </p:attrNameLst>
                                      </p:cBhvr>
                                      <p:to>
                                        <p:strVal val="visible"/>
                                      </p:to>
                                    </p:set>
                                    <p:animEffect transition="in" filter="fade">
                                      <p:cBhvr>
                                        <p:cTn id="80" dur="1000"/>
                                        <p:tgtEl>
                                          <p:spTgt spid="5">
                                            <p:graphicEl>
                                              <a:chart seriesIdx="0" categoryIdx="0" bldStep="ptInCategory"/>
                                            </p:graphicEl>
                                          </p:spTgt>
                                        </p:tgtEl>
                                      </p:cBhvr>
                                    </p:animEffect>
                                    <p:anim calcmode="lin" valueType="num">
                                      <p:cBhvr>
                                        <p:cTn id="81" dur="1000" fill="hold"/>
                                        <p:tgtEl>
                                          <p:spTgt spid="5">
                                            <p:graphicEl>
                                              <a:chart seriesIdx="0" categoryIdx="0" bldStep="ptInCategory"/>
                                            </p:graphicEl>
                                          </p:spTgt>
                                        </p:tgtEl>
                                        <p:attrNameLst>
                                          <p:attrName>ppt_x</p:attrName>
                                        </p:attrNameLst>
                                      </p:cBhvr>
                                      <p:tavLst>
                                        <p:tav tm="0">
                                          <p:val>
                                            <p:strVal val="#ppt_x"/>
                                          </p:val>
                                        </p:tav>
                                        <p:tav tm="100000">
                                          <p:val>
                                            <p:strVal val="#ppt_x"/>
                                          </p:val>
                                        </p:tav>
                                      </p:tavLst>
                                    </p:anim>
                                    <p:anim calcmode="lin" valueType="num">
                                      <p:cBhvr>
                                        <p:cTn id="82" dur="1000" fill="hold"/>
                                        <p:tgtEl>
                                          <p:spTgt spid="5">
                                            <p:graphicEl>
                                              <a:chart seriesIdx="0" categoryIdx="0" bldStep="ptInCategory"/>
                                            </p:graphicEl>
                                          </p:spTgt>
                                        </p:tgtEl>
                                        <p:attrNameLst>
                                          <p:attrName>ppt_y</p:attrName>
                                        </p:attrNameLst>
                                      </p:cBhvr>
                                      <p:tavLst>
                                        <p:tav tm="0">
                                          <p:val>
                                            <p:strVal val="#ppt_y+.1"/>
                                          </p:val>
                                        </p:tav>
                                        <p:tav tm="100000">
                                          <p:val>
                                            <p:strVal val="#ppt_y"/>
                                          </p:val>
                                        </p:tav>
                                      </p:tavLst>
                                    </p:anim>
                                  </p:childTnLst>
                                </p:cTn>
                              </p:par>
                            </p:childTnLst>
                          </p:cTn>
                        </p:par>
                        <p:par>
                          <p:cTn id="83" fill="hold">
                            <p:stCondLst>
                              <p:cond delay="5950"/>
                            </p:stCondLst>
                            <p:childTnLst>
                              <p:par>
                                <p:cTn id="84" presetID="42" presetClass="entr" presetSubtype="0" fill="hold" grpId="0" nodeType="afterEffect">
                                  <p:stCondLst>
                                    <p:cond delay="100"/>
                                  </p:stCondLst>
                                  <p:childTnLst>
                                    <p:set>
                                      <p:cBhvr>
                                        <p:cTn id="85" dur="1" fill="hold">
                                          <p:stCondLst>
                                            <p:cond delay="0"/>
                                          </p:stCondLst>
                                        </p:cTn>
                                        <p:tgtEl>
                                          <p:spTgt spid="5">
                                            <p:graphicEl>
                                              <a:chart seriesIdx="0" categoryIdx="1" bldStep="ptInCategory"/>
                                            </p:graphicEl>
                                          </p:spTgt>
                                        </p:tgtEl>
                                        <p:attrNameLst>
                                          <p:attrName>style.visibility</p:attrName>
                                        </p:attrNameLst>
                                      </p:cBhvr>
                                      <p:to>
                                        <p:strVal val="visible"/>
                                      </p:to>
                                    </p:set>
                                    <p:animEffect transition="in" filter="fade">
                                      <p:cBhvr>
                                        <p:cTn id="86" dur="1000"/>
                                        <p:tgtEl>
                                          <p:spTgt spid="5">
                                            <p:graphicEl>
                                              <a:chart seriesIdx="0" categoryIdx="1" bldStep="ptInCategory"/>
                                            </p:graphicEl>
                                          </p:spTgt>
                                        </p:tgtEl>
                                      </p:cBhvr>
                                    </p:animEffect>
                                    <p:anim calcmode="lin" valueType="num">
                                      <p:cBhvr>
                                        <p:cTn id="87" dur="1000" fill="hold"/>
                                        <p:tgtEl>
                                          <p:spTgt spid="5">
                                            <p:graphicEl>
                                              <a:chart seriesIdx="0" categoryIdx="1" bldStep="ptInCategory"/>
                                            </p:graphicEl>
                                          </p:spTgt>
                                        </p:tgtEl>
                                        <p:attrNameLst>
                                          <p:attrName>ppt_x</p:attrName>
                                        </p:attrNameLst>
                                      </p:cBhvr>
                                      <p:tavLst>
                                        <p:tav tm="0">
                                          <p:val>
                                            <p:strVal val="#ppt_x"/>
                                          </p:val>
                                        </p:tav>
                                        <p:tav tm="100000">
                                          <p:val>
                                            <p:strVal val="#ppt_x"/>
                                          </p:val>
                                        </p:tav>
                                      </p:tavLst>
                                    </p:anim>
                                    <p:anim calcmode="lin" valueType="num">
                                      <p:cBhvr>
                                        <p:cTn id="88" dur="1000" fill="hold"/>
                                        <p:tgtEl>
                                          <p:spTgt spid="5">
                                            <p:graphicEl>
                                              <a:chart seriesIdx="0" categoryIdx="1" bldStep="ptInCategory"/>
                                            </p:graphicEl>
                                          </p:spTgt>
                                        </p:tgtEl>
                                        <p:attrNameLst>
                                          <p:attrName>ppt_y</p:attrName>
                                        </p:attrNameLst>
                                      </p:cBhvr>
                                      <p:tavLst>
                                        <p:tav tm="0">
                                          <p:val>
                                            <p:strVal val="#ppt_y+.1"/>
                                          </p:val>
                                        </p:tav>
                                        <p:tav tm="100000">
                                          <p:val>
                                            <p:strVal val="#ppt_y"/>
                                          </p:val>
                                        </p:tav>
                                      </p:tavLst>
                                    </p:anim>
                                  </p:childTnLst>
                                </p:cTn>
                              </p:par>
                            </p:childTnLst>
                          </p:cTn>
                        </p:par>
                        <p:par>
                          <p:cTn id="89" fill="hold">
                            <p:stCondLst>
                              <p:cond delay="7050"/>
                            </p:stCondLst>
                            <p:childTnLst>
                              <p:par>
                                <p:cTn id="90" presetID="42" presetClass="entr" presetSubtype="0" fill="hold" grpId="0" nodeType="afterEffect">
                                  <p:stCondLst>
                                    <p:cond delay="100"/>
                                  </p:stCondLst>
                                  <p:childTnLst>
                                    <p:set>
                                      <p:cBhvr>
                                        <p:cTn id="91" dur="1" fill="hold">
                                          <p:stCondLst>
                                            <p:cond delay="0"/>
                                          </p:stCondLst>
                                        </p:cTn>
                                        <p:tgtEl>
                                          <p:spTgt spid="5">
                                            <p:graphicEl>
                                              <a:chart seriesIdx="0" categoryIdx="2" bldStep="ptInCategory"/>
                                            </p:graphicEl>
                                          </p:spTgt>
                                        </p:tgtEl>
                                        <p:attrNameLst>
                                          <p:attrName>style.visibility</p:attrName>
                                        </p:attrNameLst>
                                      </p:cBhvr>
                                      <p:to>
                                        <p:strVal val="visible"/>
                                      </p:to>
                                    </p:set>
                                    <p:animEffect transition="in" filter="fade">
                                      <p:cBhvr>
                                        <p:cTn id="92" dur="1000"/>
                                        <p:tgtEl>
                                          <p:spTgt spid="5">
                                            <p:graphicEl>
                                              <a:chart seriesIdx="0" categoryIdx="2" bldStep="ptInCategory"/>
                                            </p:graphicEl>
                                          </p:spTgt>
                                        </p:tgtEl>
                                      </p:cBhvr>
                                    </p:animEffect>
                                    <p:anim calcmode="lin" valueType="num">
                                      <p:cBhvr>
                                        <p:cTn id="93" dur="1000" fill="hold"/>
                                        <p:tgtEl>
                                          <p:spTgt spid="5">
                                            <p:graphicEl>
                                              <a:chart seriesIdx="0" categoryIdx="2" bldStep="ptInCategory"/>
                                            </p:graphicEl>
                                          </p:spTgt>
                                        </p:tgtEl>
                                        <p:attrNameLst>
                                          <p:attrName>ppt_x</p:attrName>
                                        </p:attrNameLst>
                                      </p:cBhvr>
                                      <p:tavLst>
                                        <p:tav tm="0">
                                          <p:val>
                                            <p:strVal val="#ppt_x"/>
                                          </p:val>
                                        </p:tav>
                                        <p:tav tm="100000">
                                          <p:val>
                                            <p:strVal val="#ppt_x"/>
                                          </p:val>
                                        </p:tav>
                                      </p:tavLst>
                                    </p:anim>
                                    <p:anim calcmode="lin" valueType="num">
                                      <p:cBhvr>
                                        <p:cTn id="94" dur="1000" fill="hold"/>
                                        <p:tgtEl>
                                          <p:spTgt spid="5">
                                            <p:graphicEl>
                                              <a:chart seriesIdx="0" categoryIdx="2" bldStep="ptInCategory"/>
                                            </p:graphicEl>
                                          </p:spTgt>
                                        </p:tgtEl>
                                        <p:attrNameLst>
                                          <p:attrName>ppt_y</p:attrName>
                                        </p:attrNameLst>
                                      </p:cBhvr>
                                      <p:tavLst>
                                        <p:tav tm="0">
                                          <p:val>
                                            <p:strVal val="#ppt_y+.1"/>
                                          </p:val>
                                        </p:tav>
                                        <p:tav tm="100000">
                                          <p:val>
                                            <p:strVal val="#ppt_y"/>
                                          </p:val>
                                        </p:tav>
                                      </p:tavLst>
                                    </p:anim>
                                  </p:childTnLst>
                                </p:cTn>
                              </p:par>
                            </p:childTnLst>
                          </p:cTn>
                        </p:par>
                        <p:par>
                          <p:cTn id="95" fill="hold">
                            <p:stCondLst>
                              <p:cond delay="8150"/>
                            </p:stCondLst>
                            <p:childTnLst>
                              <p:par>
                                <p:cTn id="96" presetID="42" presetClass="entr" presetSubtype="0" fill="hold" grpId="0" nodeType="afterEffect">
                                  <p:stCondLst>
                                    <p:cond delay="100"/>
                                  </p:stCondLst>
                                  <p:childTnLst>
                                    <p:set>
                                      <p:cBhvr>
                                        <p:cTn id="97" dur="1" fill="hold">
                                          <p:stCondLst>
                                            <p:cond delay="0"/>
                                          </p:stCondLst>
                                        </p:cTn>
                                        <p:tgtEl>
                                          <p:spTgt spid="5">
                                            <p:graphicEl>
                                              <a:chart seriesIdx="0" categoryIdx="3" bldStep="ptInCategory"/>
                                            </p:graphicEl>
                                          </p:spTgt>
                                        </p:tgtEl>
                                        <p:attrNameLst>
                                          <p:attrName>style.visibility</p:attrName>
                                        </p:attrNameLst>
                                      </p:cBhvr>
                                      <p:to>
                                        <p:strVal val="visible"/>
                                      </p:to>
                                    </p:set>
                                    <p:animEffect transition="in" filter="fade">
                                      <p:cBhvr>
                                        <p:cTn id="98" dur="1000"/>
                                        <p:tgtEl>
                                          <p:spTgt spid="5">
                                            <p:graphicEl>
                                              <a:chart seriesIdx="0" categoryIdx="3" bldStep="ptInCategory"/>
                                            </p:graphicEl>
                                          </p:spTgt>
                                        </p:tgtEl>
                                      </p:cBhvr>
                                    </p:animEffect>
                                    <p:anim calcmode="lin" valueType="num">
                                      <p:cBhvr>
                                        <p:cTn id="99" dur="1000" fill="hold"/>
                                        <p:tgtEl>
                                          <p:spTgt spid="5">
                                            <p:graphicEl>
                                              <a:chart seriesIdx="0" categoryIdx="3" bldStep="ptInCategory"/>
                                            </p:graphicEl>
                                          </p:spTgt>
                                        </p:tgtEl>
                                        <p:attrNameLst>
                                          <p:attrName>ppt_x</p:attrName>
                                        </p:attrNameLst>
                                      </p:cBhvr>
                                      <p:tavLst>
                                        <p:tav tm="0">
                                          <p:val>
                                            <p:strVal val="#ppt_x"/>
                                          </p:val>
                                        </p:tav>
                                        <p:tav tm="100000">
                                          <p:val>
                                            <p:strVal val="#ppt_x"/>
                                          </p:val>
                                        </p:tav>
                                      </p:tavLst>
                                    </p:anim>
                                    <p:anim calcmode="lin" valueType="num">
                                      <p:cBhvr>
                                        <p:cTn id="100" dur="1000" fill="hold"/>
                                        <p:tgtEl>
                                          <p:spTgt spid="5">
                                            <p:graphicEl>
                                              <a:chart seriesIdx="0" categoryIdx="3" bldStep="ptInCategory"/>
                                            </p:graphicEl>
                                          </p:spTgt>
                                        </p:tgtEl>
                                        <p:attrNameLst>
                                          <p:attrName>ppt_y</p:attrName>
                                        </p:attrNameLst>
                                      </p:cBhvr>
                                      <p:tavLst>
                                        <p:tav tm="0">
                                          <p:val>
                                            <p:strVal val="#ppt_y+.1"/>
                                          </p:val>
                                        </p:tav>
                                        <p:tav tm="100000">
                                          <p:val>
                                            <p:strVal val="#ppt_y"/>
                                          </p:val>
                                        </p:tav>
                                      </p:tavLst>
                                    </p:anim>
                                  </p:childTnLst>
                                </p:cTn>
                              </p:par>
                            </p:childTnLst>
                          </p:cTn>
                        </p:par>
                        <p:par>
                          <p:cTn id="101" fill="hold">
                            <p:stCondLst>
                              <p:cond delay="9250"/>
                            </p:stCondLst>
                            <p:childTnLst>
                              <p:par>
                                <p:cTn id="102" presetID="42" presetClass="entr" presetSubtype="0" fill="hold" grpId="0" nodeType="afterEffect">
                                  <p:stCondLst>
                                    <p:cond delay="100"/>
                                  </p:stCondLst>
                                  <p:childTnLst>
                                    <p:set>
                                      <p:cBhvr>
                                        <p:cTn id="103" dur="1" fill="hold">
                                          <p:stCondLst>
                                            <p:cond delay="0"/>
                                          </p:stCondLst>
                                        </p:cTn>
                                        <p:tgtEl>
                                          <p:spTgt spid="5">
                                            <p:graphicEl>
                                              <a:chart seriesIdx="0" categoryIdx="4" bldStep="ptInCategory"/>
                                            </p:graphicEl>
                                          </p:spTgt>
                                        </p:tgtEl>
                                        <p:attrNameLst>
                                          <p:attrName>style.visibility</p:attrName>
                                        </p:attrNameLst>
                                      </p:cBhvr>
                                      <p:to>
                                        <p:strVal val="visible"/>
                                      </p:to>
                                    </p:set>
                                    <p:animEffect transition="in" filter="fade">
                                      <p:cBhvr>
                                        <p:cTn id="104" dur="1000"/>
                                        <p:tgtEl>
                                          <p:spTgt spid="5">
                                            <p:graphicEl>
                                              <a:chart seriesIdx="0" categoryIdx="4" bldStep="ptInCategory"/>
                                            </p:graphicEl>
                                          </p:spTgt>
                                        </p:tgtEl>
                                      </p:cBhvr>
                                    </p:animEffect>
                                    <p:anim calcmode="lin" valueType="num">
                                      <p:cBhvr>
                                        <p:cTn id="105" dur="1000" fill="hold"/>
                                        <p:tgtEl>
                                          <p:spTgt spid="5">
                                            <p:graphicEl>
                                              <a:chart seriesIdx="0" categoryIdx="4" bldStep="ptInCategory"/>
                                            </p:graphicEl>
                                          </p:spTgt>
                                        </p:tgtEl>
                                        <p:attrNameLst>
                                          <p:attrName>ppt_x</p:attrName>
                                        </p:attrNameLst>
                                      </p:cBhvr>
                                      <p:tavLst>
                                        <p:tav tm="0">
                                          <p:val>
                                            <p:strVal val="#ppt_x"/>
                                          </p:val>
                                        </p:tav>
                                        <p:tav tm="100000">
                                          <p:val>
                                            <p:strVal val="#ppt_x"/>
                                          </p:val>
                                        </p:tav>
                                      </p:tavLst>
                                    </p:anim>
                                    <p:anim calcmode="lin" valueType="num">
                                      <p:cBhvr>
                                        <p:cTn id="106" dur="1000" fill="hold"/>
                                        <p:tgtEl>
                                          <p:spTgt spid="5">
                                            <p:graphicEl>
                                              <a:chart seriesIdx="0" categoryIdx="4" bldStep="ptInCategory"/>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El"/>
        </p:bldSub>
      </p:bldGraphic>
      <p:bldGraphic spid="6" grpId="0">
        <p:bldSub>
          <a:bldChart bld="category"/>
        </p:bldSub>
      </p:bldGraphic>
      <p:bldP spid="28" grpId="0" animBg="1"/>
    </p:bldLst>
  </p:timing>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E6E6"/>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8BD696A-CE06-D9E2-65B1-841EFF7D7CE7}"/>
              </a:ext>
            </a:extLst>
          </p:cNvPr>
          <p:cNvPicPr>
            <a:picLocks noChangeAspect="1"/>
          </p:cNvPicPr>
          <p:nvPr/>
        </p:nvPicPr>
        <p:blipFill rotWithShape="1">
          <a:blip r:embed="rId2"/>
          <a:srcRect l="-2" r="-1"/>
          <a:stretch/>
        </p:blipFill>
        <p:spPr>
          <a:xfrm>
            <a:off x="23517" y="2997333"/>
            <a:ext cx="5821651" cy="3704581"/>
          </a:xfrm>
          <a:prstGeom prst="rect">
            <a:avLst/>
          </a:prstGeom>
        </p:spPr>
      </p:pic>
      <p:sp>
        <p:nvSpPr>
          <p:cNvPr id="2" name="Title 1">
            <a:extLst>
              <a:ext uri="{FF2B5EF4-FFF2-40B4-BE49-F238E27FC236}">
                <a16:creationId xmlns:a16="http://schemas.microsoft.com/office/drawing/2014/main" id="{0E101BCF-E977-5491-5958-14E4C7A93047}"/>
              </a:ext>
            </a:extLst>
          </p:cNvPr>
          <p:cNvSpPr>
            <a:spLocks noGrp="1"/>
          </p:cNvSpPr>
          <p:nvPr>
            <p:ph type="title"/>
          </p:nvPr>
        </p:nvSpPr>
        <p:spPr>
          <a:xfrm>
            <a:off x="289248" y="108000"/>
            <a:ext cx="11902751" cy="1001564"/>
          </a:xfrm>
        </p:spPr>
        <p:txBody>
          <a:bodyPr>
            <a:noAutofit/>
          </a:bodyPr>
          <a:lstStyle/>
          <a:p>
            <a:r>
              <a:rPr lang="en-IN" sz="5400">
                <a:solidFill>
                  <a:srgbClr val="6BA743"/>
                </a:solidFill>
              </a:rPr>
              <a:t>Climate Action </a:t>
            </a:r>
            <a:r>
              <a:rPr b="1" lang="en-IN" sz="5400">
                <a:solidFill>
                  <a:schemeClr val="accent6">
                    <a:lumMod val="50000"/>
                  </a:schemeClr>
                </a:solidFill>
              </a:rPr>
              <a:t>–</a:t>
            </a:r>
            <a:r>
              <a:rPr lang="en-IN" sz="5400">
                <a:solidFill>
                  <a:schemeClr val="accent6">
                    <a:lumMod val="50000"/>
                  </a:schemeClr>
                </a:solidFill>
              </a:rPr>
              <a:t> Need of the hour</a:t>
            </a:r>
            <a:endParaRPr lang="en-IN" sz="5400">
              <a:solidFill>
                <a:srgbClr val="EB2D37"/>
              </a:solidFill>
            </a:endParaRPr>
          </a:p>
        </p:txBody>
      </p:sp>
      <p:sp>
        <p:nvSpPr>
          <p:cNvPr id="9" name="TextBox 8">
            <a:extLst>
              <a:ext uri="{FF2B5EF4-FFF2-40B4-BE49-F238E27FC236}">
                <a16:creationId xmlns:a16="http://schemas.microsoft.com/office/drawing/2014/main" id="{225C1003-9BAE-6171-F533-071C5F852D85}"/>
              </a:ext>
            </a:extLst>
          </p:cNvPr>
          <p:cNvSpPr txBox="1"/>
          <p:nvPr/>
        </p:nvSpPr>
        <p:spPr>
          <a:xfrm>
            <a:off x="9226833" y="6630736"/>
            <a:ext cx="3028393" cy="246221"/>
          </a:xfrm>
          <a:prstGeom prst="rect">
            <a:avLst/>
          </a:prstGeom>
          <a:noFill/>
        </p:spPr>
        <p:txBody>
          <a:bodyPr rtlCol="0" wrap="square">
            <a:spAutoFit/>
          </a:bodyPr>
          <a:lstStyle>
            <a:defPPr>
              <a:defRPr lang="en-US"/>
            </a:defPPr>
            <a:lvl1pPr>
              <a:defRPr sz="1000">
                <a:solidFill>
                  <a:schemeClr val="bg1">
                    <a:lumMod val="50000"/>
                  </a:schemeClr>
                </a:solidFill>
              </a:defRPr>
            </a:lvl1pPr>
          </a:lstStyle>
          <a:p>
            <a:r>
              <a:rPr dirty="0" lang="en-SG"/>
              <a:t>Data Source: UN Environment Program</a:t>
            </a:r>
          </a:p>
        </p:txBody>
      </p:sp>
      <p:pic>
        <p:nvPicPr>
          <p:cNvPr id="5" name="Picture 12">
            <a:extLst>
              <a:ext uri="{FF2B5EF4-FFF2-40B4-BE49-F238E27FC236}">
                <a16:creationId xmlns:a16="http://schemas.microsoft.com/office/drawing/2014/main" id="{44843D4D-7123-55B2-DB33-3048E488784B}"/>
              </a:ext>
            </a:extLst>
          </p:cNvPr>
          <p:cNvPicPr>
            <a:picLocks noChangeArrowheads="1" noChangeAspect="1"/>
          </p:cNvPicPr>
          <p:nvPr/>
        </p:nvPicPr>
        <p:blipFill rotWithShape="1">
          <a:blip r:embed="rId3">
            <a:extLst>
              <a:ext uri="{28A0092B-C50C-407E-A947-70E740481C1C}">
                <a14:useLocalDpi xmlns:a14="http://schemas.microsoft.com/office/drawing/2010/main" val="0"/>
              </a:ext>
            </a:extLst>
          </a:blip>
          <a:srcRect b="58775" t="485"/>
          <a:stretch/>
        </p:blipFill>
        <p:spPr bwMode="auto">
          <a:xfrm>
            <a:off x="3637912" y="6522969"/>
            <a:ext cx="1730141" cy="276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CF819A6C-1F19-981D-D8C4-C2827126277C}"/>
              </a:ext>
            </a:extLst>
          </p:cNvPr>
          <p:cNvPicPr>
            <a:picLocks noChangeArrowheads="1" noChangeAspect="1"/>
          </p:cNvPicPr>
          <p:nvPr/>
        </p:nvPicPr>
        <p:blipFill rotWithShape="1">
          <a:blip r:embed="rId3">
            <a:extLst>
              <a:ext uri="{28A0092B-C50C-407E-A947-70E740481C1C}">
                <a14:useLocalDpi xmlns:a14="http://schemas.microsoft.com/office/drawing/2010/main" val="0"/>
              </a:ext>
            </a:extLst>
          </a:blip>
          <a:srcRect r="15077" t="38286"/>
          <a:stretch/>
        </p:blipFill>
        <p:spPr bwMode="auto">
          <a:xfrm>
            <a:off x="1901772" y="6476635"/>
            <a:ext cx="1713764" cy="34694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a:extLst>
              <a:ext uri="{FF2B5EF4-FFF2-40B4-BE49-F238E27FC236}">
                <a16:creationId xmlns:a16="http://schemas.microsoft.com/office/drawing/2014/main" id="{9239F3E7-A1CE-A725-9E68-970D1C848D27}"/>
              </a:ext>
            </a:extLst>
          </p:cNvPr>
          <p:cNvSpPr txBox="1">
            <a:spLocks/>
          </p:cNvSpPr>
          <p:nvPr/>
        </p:nvSpPr>
        <p:spPr>
          <a:xfrm>
            <a:off x="5041568" y="1491612"/>
            <a:ext cx="1497292" cy="786067"/>
          </a:xfrm>
          <a:prstGeom prst="rect">
            <a:avLst/>
          </a:prstGeom>
          <a:noFill/>
        </p:spPr>
        <p:txBody>
          <a:bodyP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lang="en-IN" sz="4100">
                <a:solidFill>
                  <a:schemeClr val="accent6">
                    <a:lumMod val="75000"/>
                  </a:schemeClr>
                </a:solidFill>
                <a:latin charset="0" pitchFamily="2" typeface="DM Serif Display"/>
              </a:rPr>
              <a:t>11.83</a:t>
            </a:r>
          </a:p>
        </p:txBody>
      </p:sp>
      <p:sp>
        <p:nvSpPr>
          <p:cNvPr id="21" name="TextBox 20">
            <a:extLst>
              <a:ext uri="{FF2B5EF4-FFF2-40B4-BE49-F238E27FC236}">
                <a16:creationId xmlns:a16="http://schemas.microsoft.com/office/drawing/2014/main" id="{655740CB-591D-BAFC-767E-F972BA8D605B}"/>
              </a:ext>
            </a:extLst>
          </p:cNvPr>
          <p:cNvSpPr txBox="1"/>
          <p:nvPr/>
        </p:nvSpPr>
        <p:spPr>
          <a:xfrm>
            <a:off x="2030166" y="3164516"/>
            <a:ext cx="3649692" cy="276999"/>
          </a:xfrm>
          <a:prstGeom prst="rect">
            <a:avLst/>
          </a:prstGeom>
          <a:noFill/>
        </p:spPr>
        <p:txBody>
          <a:bodyPr wrap="square">
            <a:spAutoFit/>
          </a:bodyPr>
          <a:lstStyle/>
          <a:p>
            <a:pPr algn="l"/>
            <a:r>
              <a:rPr lang="en-US" sz="1200"/>
              <a:t> Emerging carbon pricing initiatives around the world</a:t>
            </a:r>
            <a:endParaRPr lang="en-IN" sz="1200"/>
          </a:p>
        </p:txBody>
      </p:sp>
      <p:sp>
        <p:nvSpPr>
          <p:cNvPr id="22" name="TextBox 21">
            <a:extLst>
              <a:ext uri="{FF2B5EF4-FFF2-40B4-BE49-F238E27FC236}">
                <a16:creationId xmlns:a16="http://schemas.microsoft.com/office/drawing/2014/main" id="{A814378A-E991-37AA-7CF8-820B5542C0F8}"/>
              </a:ext>
            </a:extLst>
          </p:cNvPr>
          <p:cNvSpPr txBox="1"/>
          <p:nvPr/>
        </p:nvSpPr>
        <p:spPr>
          <a:xfrm>
            <a:off x="468000" y="1044000"/>
            <a:ext cx="7478235" cy="584775"/>
          </a:xfrm>
          <a:prstGeom prst="rect">
            <a:avLst/>
          </a:prstGeom>
          <a:solidFill>
            <a:srgbClr val="385723"/>
          </a:solidFill>
        </p:spPr>
        <p:txBody>
          <a:bodyPr wrap="square">
            <a:spAutoFit/>
          </a:bodyPr>
          <a:lstStyle/>
          <a:p>
            <a:r>
              <a:rPr b="1" lang="en-IN" sz="3200">
                <a:solidFill>
                  <a:schemeClr val="bg1"/>
                </a:solidFill>
              </a:rPr>
              <a:t>Global Measures to combat climate change</a:t>
            </a:r>
          </a:p>
        </p:txBody>
      </p:sp>
      <p:graphicFrame>
        <p:nvGraphicFramePr>
          <p:cNvPr id="28" name="Chart 27">
            <a:extLst>
              <a:ext uri="{FF2B5EF4-FFF2-40B4-BE49-F238E27FC236}">
                <a16:creationId xmlns:a16="http://schemas.microsoft.com/office/drawing/2014/main" id="{0DA55E53-FBC6-A3BD-532F-8F3704988A42}"/>
              </a:ext>
            </a:extLst>
          </p:cNvPr>
          <p:cNvGraphicFramePr/>
          <p:nvPr>
            <p:extLst>
              <p:ext uri="{D42A27DB-BD31-4B8C-83A1-F6EECF244321}">
                <p14:modId xmlns:p14="http://schemas.microsoft.com/office/powerpoint/2010/main" val="831171100"/>
              </p:ext>
            </p:extLst>
          </p:nvPr>
        </p:nvGraphicFramePr>
        <p:xfrm>
          <a:off x="6371931" y="3548117"/>
          <a:ext cx="5760000" cy="3043514"/>
        </p:xfrm>
        <a:graphic>
          <a:graphicData uri="http://schemas.openxmlformats.org/drawingml/2006/chart">
            <c:chart xmlns:c="http://schemas.openxmlformats.org/drawingml/2006/chart" xmlns:r="http://schemas.openxmlformats.org/officeDocument/2006/relationships" r:id="rId4"/>
          </a:graphicData>
        </a:graphic>
      </p:graphicFrame>
      <p:sp>
        <p:nvSpPr>
          <p:cNvPr id="33" name="Text Placeholder 2">
            <a:extLst>
              <a:ext uri="{FF2B5EF4-FFF2-40B4-BE49-F238E27FC236}">
                <a16:creationId xmlns:a16="http://schemas.microsoft.com/office/drawing/2014/main" id="{84472C82-74A7-0D68-25FA-BEA36BD9708C}"/>
              </a:ext>
            </a:extLst>
          </p:cNvPr>
          <p:cNvSpPr txBox="1">
            <a:spLocks/>
          </p:cNvSpPr>
          <p:nvPr/>
        </p:nvSpPr>
        <p:spPr>
          <a:xfrm>
            <a:off x="8051316" y="1666975"/>
            <a:ext cx="1497292" cy="786067"/>
          </a:xfrm>
          <a:prstGeom prst="rect">
            <a:avLst/>
          </a:prstGeom>
          <a:noFill/>
        </p:spPr>
        <p:txBody>
          <a:bodyPr bIns="45720" lIns="91440" rIns="91440" rtlCol="0" tIns="45720" vert="horz">
            <a:normAutofit fontScale="92500" lnSpcReduction="10000"/>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lang="en-IN" sz="4400">
                <a:solidFill>
                  <a:schemeClr val="accent6">
                    <a:lumMod val="75000"/>
                  </a:schemeClr>
                </a:solidFill>
                <a:latin charset="0" pitchFamily="2" typeface="DM Serif Display"/>
              </a:rPr>
              <a:t>29-32</a:t>
            </a:r>
          </a:p>
        </p:txBody>
      </p:sp>
      <p:sp>
        <p:nvSpPr>
          <p:cNvPr id="36" name="Text Placeholder 2">
            <a:extLst>
              <a:ext uri="{FF2B5EF4-FFF2-40B4-BE49-F238E27FC236}">
                <a16:creationId xmlns:a16="http://schemas.microsoft.com/office/drawing/2014/main" id="{0C5E463B-0555-4C32-0E49-8A599B8F47C0}"/>
              </a:ext>
            </a:extLst>
          </p:cNvPr>
          <p:cNvSpPr txBox="1">
            <a:spLocks/>
          </p:cNvSpPr>
          <p:nvPr/>
        </p:nvSpPr>
        <p:spPr>
          <a:xfrm>
            <a:off x="10550740" y="1798727"/>
            <a:ext cx="1497292" cy="786067"/>
          </a:xfrm>
          <a:prstGeom prst="rect">
            <a:avLst/>
          </a:prstGeom>
          <a:noFill/>
        </p:spPr>
        <p:txBody>
          <a:bodyPr bIns="45720" lIns="91440" rIns="91440" rtlCol="0" tIns="45720" vert="horz">
            <a:normAutofit fontScale="92500" lnSpcReduction="10000"/>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r>
              <a:rPr b="1" lang="en-IN" sz="4400">
                <a:solidFill>
                  <a:schemeClr val="accent6">
                    <a:lumMod val="75000"/>
                  </a:schemeClr>
                </a:solidFill>
                <a:latin charset="0" pitchFamily="2" typeface="DM Serif Display"/>
              </a:rPr>
              <a:t>1.5</a:t>
            </a:r>
            <a:r>
              <a:rPr b="1" lang="en-IN" sz="3500">
                <a:solidFill>
                  <a:schemeClr val="accent6">
                    <a:lumMod val="75000"/>
                  </a:schemeClr>
                </a:solidFill>
                <a:latin charset="0" pitchFamily="2" typeface="DM Serif Display"/>
              </a:rPr>
              <a:t>˚C</a:t>
            </a:r>
            <a:endParaRPr b="1" lang="en-IN" sz="4400">
              <a:solidFill>
                <a:schemeClr val="accent6">
                  <a:lumMod val="75000"/>
                </a:schemeClr>
              </a:solidFill>
              <a:latin charset="0" pitchFamily="2" typeface="DM Serif Display"/>
            </a:endParaRPr>
          </a:p>
        </p:txBody>
      </p:sp>
      <p:sp>
        <p:nvSpPr>
          <p:cNvPr id="3" name="Text Placeholder 2">
            <a:extLst>
              <a:ext uri="{FF2B5EF4-FFF2-40B4-BE49-F238E27FC236}">
                <a16:creationId xmlns:a16="http://schemas.microsoft.com/office/drawing/2014/main" id="{7265BA54-AC99-2202-B5C9-ABBDF132C046}"/>
              </a:ext>
            </a:extLst>
          </p:cNvPr>
          <p:cNvSpPr txBox="1">
            <a:spLocks/>
          </p:cNvSpPr>
          <p:nvPr/>
        </p:nvSpPr>
        <p:spPr>
          <a:xfrm>
            <a:off x="1740980" y="1628775"/>
            <a:ext cx="901882" cy="910465"/>
          </a:xfrm>
          <a:prstGeom prst="rect">
            <a:avLst/>
          </a:prstGeom>
          <a:noFill/>
        </p:spPr>
        <p:txBody>
          <a:bodyPr bIns="45720" lIns="91440" rIns="91440" rtlCol="0" tIns="45720" vert="horz">
            <a:noAutofit/>
          </a:bodyPr>
          <a:lstStyle>
            <a:defPPr>
              <a:defRPr lang="en-US"/>
            </a:defPPr>
            <a:lvl1pPr indent="0">
              <a:lnSpc>
                <a:spcPct val="120000"/>
              </a:lnSpc>
              <a:spcBef>
                <a:spcPts val="1000"/>
              </a:spcBef>
              <a:buFont charset="0" panose="020B0604020202020204" pitchFamily="34" typeface="Arial"/>
              <a:buNone/>
              <a:defRPr b="1" sz="4100">
                <a:solidFill>
                  <a:schemeClr val="accent6">
                    <a:lumMod val="75000"/>
                  </a:schemeClr>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r>
              <a:rPr lang="en-IN"/>
              <a:t>46</a:t>
            </a:r>
          </a:p>
        </p:txBody>
      </p:sp>
      <p:grpSp>
        <p:nvGrpSpPr>
          <p:cNvPr id="23" name="Group 22">
            <a:extLst>
              <a:ext uri="{FF2B5EF4-FFF2-40B4-BE49-F238E27FC236}">
                <a16:creationId xmlns:a16="http://schemas.microsoft.com/office/drawing/2014/main" id="{E9AA0D55-3A9E-52C8-0652-38791D3FAD01}"/>
              </a:ext>
            </a:extLst>
          </p:cNvPr>
          <p:cNvGrpSpPr/>
          <p:nvPr/>
        </p:nvGrpSpPr>
        <p:grpSpPr>
          <a:xfrm>
            <a:off x="53968" y="2321273"/>
            <a:ext cx="3588765" cy="720413"/>
            <a:chOff x="55029" y="2257137"/>
            <a:chExt cx="3588765" cy="720413"/>
          </a:xfrm>
          <a:effectLst>
            <a:outerShdw algn="tl" blurRad="50800" dir="2700000" dist="38100" rotWithShape="0">
              <a:prstClr val="black">
                <a:alpha val="40000"/>
              </a:prstClr>
            </a:outerShdw>
          </a:effectLst>
        </p:grpSpPr>
        <p:grpSp>
          <p:nvGrpSpPr>
            <p:cNvPr id="10" name="Group 9">
              <a:extLst>
                <a:ext uri="{FF2B5EF4-FFF2-40B4-BE49-F238E27FC236}">
                  <a16:creationId xmlns:a16="http://schemas.microsoft.com/office/drawing/2014/main" id="{E6ADC2EC-B754-C7C8-FD62-7107428DCCC1}"/>
                </a:ext>
              </a:extLst>
            </p:cNvPr>
            <p:cNvGrpSpPr/>
            <p:nvPr/>
          </p:nvGrpSpPr>
          <p:grpSpPr>
            <a:xfrm>
              <a:off x="55029" y="2257137"/>
              <a:ext cx="3588765" cy="720413"/>
              <a:chOff x="221886" y="2096874"/>
              <a:chExt cx="3588765" cy="720413"/>
            </a:xfrm>
          </p:grpSpPr>
          <p:sp>
            <p:nvSpPr>
              <p:cNvPr id="16" name="TextBox 15">
                <a:extLst>
                  <a:ext uri="{FF2B5EF4-FFF2-40B4-BE49-F238E27FC236}">
                    <a16:creationId xmlns:a16="http://schemas.microsoft.com/office/drawing/2014/main" id="{300CA702-ADB5-5F00-B080-3E3FE0AC1037}"/>
                  </a:ext>
                </a:extLst>
              </p:cNvPr>
              <p:cNvSpPr txBox="1"/>
              <p:nvPr/>
            </p:nvSpPr>
            <p:spPr>
              <a:xfrm>
                <a:off x="851886" y="2096874"/>
                <a:ext cx="2958765" cy="669965"/>
              </a:xfrm>
              <a:prstGeom prst="roundRect">
                <a:avLst>
                  <a:gd fmla="val 37973" name="adj"/>
                </a:avLst>
              </a:prstGeom>
              <a:solidFill>
                <a:srgbClr val="588937"/>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a:r>
                  <a:rPr lang="en-US" sz="1400">
                    <a:solidFill>
                      <a:schemeClr val="bg1"/>
                    </a:solidFill>
                    <a:latin typeface="+mn-lt"/>
                  </a:rPr>
                  <a:t>National jurisdictions are covered by the initiatives selected</a:t>
                </a:r>
              </a:p>
            </p:txBody>
          </p:sp>
          <p:sp>
            <p:nvSpPr>
              <p:cNvPr id="17" name="Text Placeholder 2">
                <a:extLst>
                  <a:ext uri="{FF2B5EF4-FFF2-40B4-BE49-F238E27FC236}">
                    <a16:creationId xmlns:a16="http://schemas.microsoft.com/office/drawing/2014/main" id="{0D36E7BA-82ED-740B-E902-A22E56FF4667}"/>
                  </a:ext>
                </a:extLst>
              </p:cNvPr>
              <p:cNvSpPr txBox="1">
                <a:spLocks/>
              </p:cNvSpPr>
              <p:nvPr/>
            </p:nvSpPr>
            <p:spPr>
              <a:xfrm>
                <a:off x="221886" y="2097287"/>
                <a:ext cx="720000" cy="720000"/>
              </a:xfrm>
              <a:prstGeom prst="flowChartConnector">
                <a:avLst/>
              </a:prstGeom>
              <a:solidFill>
                <a:srgbClr val="CBE3BB"/>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pic>
          <p:nvPicPr>
            <p:cNvPr descr="Earth globe: Africa and Europe with solid fill" id="19" name="Graphic 18">
              <a:extLst>
                <a:ext uri="{FF2B5EF4-FFF2-40B4-BE49-F238E27FC236}">
                  <a16:creationId xmlns:a16="http://schemas.microsoft.com/office/drawing/2014/main" id="{BDCB807E-B785-0299-B7A8-99526CD79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5029" y="2343957"/>
              <a:ext cx="540000" cy="540000"/>
            </a:xfrm>
            <a:prstGeom prst="rect">
              <a:avLst/>
            </a:prstGeom>
          </p:spPr>
        </p:pic>
      </p:grpSp>
      <p:grpSp>
        <p:nvGrpSpPr>
          <p:cNvPr id="31" name="Group 30">
            <a:extLst>
              <a:ext uri="{FF2B5EF4-FFF2-40B4-BE49-F238E27FC236}">
                <a16:creationId xmlns:a16="http://schemas.microsoft.com/office/drawing/2014/main" id="{35FF2FD5-64B3-E7F7-A883-FCDD13671F7E}"/>
              </a:ext>
            </a:extLst>
          </p:cNvPr>
          <p:cNvGrpSpPr/>
          <p:nvPr/>
        </p:nvGrpSpPr>
        <p:grpSpPr>
          <a:xfrm>
            <a:off x="3490187" y="2174093"/>
            <a:ext cx="3713597" cy="1008000"/>
            <a:chOff x="-1459186" y="5056166"/>
            <a:chExt cx="3713597" cy="1008000"/>
          </a:xfrm>
          <a:effectLst>
            <a:outerShdw algn="tl" blurRad="50800" dir="2700000" dist="38100" rotWithShape="0">
              <a:prstClr val="black">
                <a:alpha val="40000"/>
              </a:prstClr>
            </a:outerShdw>
          </a:effectLst>
        </p:grpSpPr>
        <p:grpSp>
          <p:nvGrpSpPr>
            <p:cNvPr id="25" name="Group 24">
              <a:extLst>
                <a:ext uri="{FF2B5EF4-FFF2-40B4-BE49-F238E27FC236}">
                  <a16:creationId xmlns:a16="http://schemas.microsoft.com/office/drawing/2014/main" id="{460D1FD7-DCE6-71CC-E589-88EE833A95EB}"/>
                </a:ext>
              </a:extLst>
            </p:cNvPr>
            <p:cNvGrpSpPr/>
            <p:nvPr/>
          </p:nvGrpSpPr>
          <p:grpSpPr>
            <a:xfrm>
              <a:off x="-1459186" y="5056166"/>
              <a:ext cx="3713597" cy="1008000"/>
              <a:chOff x="-48548" y="1913547"/>
              <a:chExt cx="3713597" cy="1008000"/>
            </a:xfrm>
          </p:grpSpPr>
          <p:sp>
            <p:nvSpPr>
              <p:cNvPr id="27" name="TextBox 26">
                <a:extLst>
                  <a:ext uri="{FF2B5EF4-FFF2-40B4-BE49-F238E27FC236}">
                    <a16:creationId xmlns:a16="http://schemas.microsoft.com/office/drawing/2014/main" id="{7A9FAEB9-2E31-6224-A9F6-7ECDB5B9ACFC}"/>
                  </a:ext>
                </a:extLst>
              </p:cNvPr>
              <p:cNvSpPr txBox="1"/>
              <p:nvPr/>
            </p:nvSpPr>
            <p:spPr>
              <a:xfrm>
                <a:off x="706284" y="1913547"/>
                <a:ext cx="2958765" cy="945833"/>
              </a:xfrm>
              <a:prstGeom prst="roundRect">
                <a:avLst>
                  <a:gd fmla="val 37973" name="adj"/>
                </a:avLst>
              </a:prstGeom>
              <a:solidFill>
                <a:srgbClr val="588937"/>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a:r>
                  <a:rPr lang="en-US" sz="1400">
                    <a:solidFill>
                      <a:schemeClr val="bg1"/>
                    </a:solidFill>
                    <a:latin typeface="+mn-lt"/>
                  </a:rPr>
                  <a:t>GtCO2e, representing 23.11% of global GHG emissions covered these initiatives in 2022</a:t>
                </a:r>
              </a:p>
            </p:txBody>
          </p:sp>
          <p:sp>
            <p:nvSpPr>
              <p:cNvPr id="29" name="Text Placeholder 2">
                <a:extLst>
                  <a:ext uri="{FF2B5EF4-FFF2-40B4-BE49-F238E27FC236}">
                    <a16:creationId xmlns:a16="http://schemas.microsoft.com/office/drawing/2014/main" id="{D23766AA-CCE1-EC9F-0FD3-D1F11605A3D3}"/>
                  </a:ext>
                </a:extLst>
              </p:cNvPr>
              <p:cNvSpPr txBox="1">
                <a:spLocks/>
              </p:cNvSpPr>
              <p:nvPr/>
            </p:nvSpPr>
            <p:spPr>
              <a:xfrm>
                <a:off x="-48548" y="1913547"/>
                <a:ext cx="1008000" cy="1008000"/>
              </a:xfrm>
              <a:prstGeom prst="flowChartConnector">
                <a:avLst/>
              </a:prstGeom>
              <a:solidFill>
                <a:srgbClr val="CBE3BB"/>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pic>
          <p:nvPicPr>
            <p:cNvPr descr="Icon&#10;&#10;Description automatically generated with low confidence" id="15" name="Picture 14">
              <a:extLst>
                <a:ext uri="{FF2B5EF4-FFF2-40B4-BE49-F238E27FC236}">
                  <a16:creationId xmlns:a16="http://schemas.microsoft.com/office/drawing/2014/main" id="{C15862F8-10EF-77C3-54CC-82F0B23265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53932">
              <a:off x="-1339383" y="5246405"/>
              <a:ext cx="768392" cy="627520"/>
            </a:xfrm>
            <a:prstGeom prst="rect">
              <a:avLst/>
            </a:prstGeom>
          </p:spPr>
        </p:pic>
      </p:grpSp>
      <p:grpSp>
        <p:nvGrpSpPr>
          <p:cNvPr id="32" name="Group 31">
            <a:extLst>
              <a:ext uri="{FF2B5EF4-FFF2-40B4-BE49-F238E27FC236}">
                <a16:creationId xmlns:a16="http://schemas.microsoft.com/office/drawing/2014/main" id="{EA51FD2A-12D1-3642-94D2-86868CDD84A6}"/>
              </a:ext>
            </a:extLst>
          </p:cNvPr>
          <p:cNvGrpSpPr/>
          <p:nvPr/>
        </p:nvGrpSpPr>
        <p:grpSpPr>
          <a:xfrm>
            <a:off x="7000907" y="2128938"/>
            <a:ext cx="2763055" cy="1008000"/>
            <a:chOff x="-1459186" y="5056166"/>
            <a:chExt cx="2763055" cy="1008000"/>
          </a:xfrm>
          <a:effectLst>
            <a:outerShdw algn="tl" blurRad="50800" dir="2700000" dist="38100" rotWithShape="0">
              <a:prstClr val="black">
                <a:alpha val="40000"/>
              </a:prstClr>
            </a:outerShdw>
          </a:effectLst>
        </p:grpSpPr>
        <p:grpSp>
          <p:nvGrpSpPr>
            <p:cNvPr id="34" name="Group 33">
              <a:extLst>
                <a:ext uri="{FF2B5EF4-FFF2-40B4-BE49-F238E27FC236}">
                  <a16:creationId xmlns:a16="http://schemas.microsoft.com/office/drawing/2014/main" id="{239AAF5A-D726-70F0-88F4-F671DA5C20F0}"/>
                </a:ext>
              </a:extLst>
            </p:cNvPr>
            <p:cNvGrpSpPr/>
            <p:nvPr/>
          </p:nvGrpSpPr>
          <p:grpSpPr>
            <a:xfrm>
              <a:off x="-1459186" y="5056166"/>
              <a:ext cx="2763055" cy="1008000"/>
              <a:chOff x="-48548" y="1913547"/>
              <a:chExt cx="2763055" cy="1008000"/>
            </a:xfrm>
          </p:grpSpPr>
          <p:sp>
            <p:nvSpPr>
              <p:cNvPr id="39" name="TextBox 38">
                <a:extLst>
                  <a:ext uri="{FF2B5EF4-FFF2-40B4-BE49-F238E27FC236}">
                    <a16:creationId xmlns:a16="http://schemas.microsoft.com/office/drawing/2014/main" id="{F356EEAE-A5EE-D954-924F-62789F65684F}"/>
                  </a:ext>
                </a:extLst>
              </p:cNvPr>
              <p:cNvSpPr txBox="1"/>
              <p:nvPr/>
            </p:nvSpPr>
            <p:spPr>
              <a:xfrm>
                <a:off x="696935" y="2082886"/>
                <a:ext cx="2017572" cy="669965"/>
              </a:xfrm>
              <a:prstGeom prst="roundRect">
                <a:avLst>
                  <a:gd fmla="val 37973" name="adj"/>
                </a:avLst>
              </a:prstGeom>
              <a:solidFill>
                <a:srgbClr val="588937"/>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rtl="0">
                  <a:defRPr b="0" baseline="0" i="0" kern="1200" spc="0" strike="noStrike" sz="1862" u="none">
                    <a:solidFill>
                      <a:prstClr val="black">
                        <a:lumMod val="65000"/>
                        <a:lumOff val="35000"/>
                      </a:prstClr>
                    </a:solidFill>
                    <a:latin typeface="+mn-lt"/>
                    <a:ea typeface="+mn-ea"/>
                    <a:cs typeface="+mn-cs"/>
                  </a:defRPr>
                </a:pPr>
                <a:r>
                  <a:rPr baseline="0" i="0" lang="en-US" strike="noStrike" sz="1400" u="none">
                    <a:solidFill>
                      <a:schemeClr val="bg1"/>
                    </a:solidFill>
                    <a:effectLst/>
                  </a:rPr>
                  <a:t>GT CO</a:t>
                </a:r>
                <a:r>
                  <a:rPr baseline="-25000" i="0" lang="en-US" strike="noStrike" sz="1400" u="none">
                    <a:solidFill>
                      <a:schemeClr val="bg1"/>
                    </a:solidFill>
                    <a:effectLst/>
                  </a:rPr>
                  <a:t>2</a:t>
                </a:r>
                <a:r>
                  <a:rPr baseline="0" i="0" lang="en-US" strike="noStrike" sz="1400" u="none">
                    <a:solidFill>
                      <a:schemeClr val="bg1"/>
                    </a:solidFill>
                    <a:effectLst/>
                  </a:rPr>
                  <a:t>e reduction</a:t>
                </a:r>
              </a:p>
              <a:p>
                <a:pPr algn="ctr" rtl="0">
                  <a:defRPr b="0" baseline="0" i="0" kern="1200" spc="0" strike="noStrike" sz="1862" u="none">
                    <a:solidFill>
                      <a:prstClr val="black">
                        <a:lumMod val="65000"/>
                        <a:lumOff val="35000"/>
                      </a:prstClr>
                    </a:solidFill>
                    <a:latin typeface="+mn-lt"/>
                    <a:ea typeface="+mn-ea"/>
                    <a:cs typeface="+mn-cs"/>
                  </a:defRPr>
                </a:pPr>
                <a:r>
                  <a:rPr baseline="0" i="0" lang="en-US" strike="noStrike" sz="1400" u="none">
                    <a:solidFill>
                      <a:schemeClr val="bg1"/>
                    </a:solidFill>
                    <a:effectLst/>
                  </a:rPr>
                  <a:t>across six-sectors</a:t>
                </a:r>
              </a:p>
            </p:txBody>
          </p:sp>
          <p:sp>
            <p:nvSpPr>
              <p:cNvPr id="40" name="Text Placeholder 2">
                <a:extLst>
                  <a:ext uri="{FF2B5EF4-FFF2-40B4-BE49-F238E27FC236}">
                    <a16:creationId xmlns:a16="http://schemas.microsoft.com/office/drawing/2014/main" id="{E2BEDF0A-9E33-702D-3664-3DAFCE72216E}"/>
                  </a:ext>
                </a:extLst>
              </p:cNvPr>
              <p:cNvSpPr txBox="1">
                <a:spLocks/>
              </p:cNvSpPr>
              <p:nvPr/>
            </p:nvSpPr>
            <p:spPr>
              <a:xfrm>
                <a:off x="-48548" y="1913547"/>
                <a:ext cx="1008000" cy="1008000"/>
              </a:xfrm>
              <a:prstGeom prst="flowChartConnector">
                <a:avLst/>
              </a:prstGeom>
              <a:solidFill>
                <a:srgbClr val="CBE3BB"/>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pic>
          <p:nvPicPr>
            <p:cNvPr descr="Icon&#10;&#10;Description automatically generated with low confidence" id="38" name="Picture 37">
              <a:extLst>
                <a:ext uri="{FF2B5EF4-FFF2-40B4-BE49-F238E27FC236}">
                  <a16:creationId xmlns:a16="http://schemas.microsoft.com/office/drawing/2014/main" id="{FC86B8C7-00FA-BF1A-5371-DD5D28FACE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53932">
              <a:off x="-1339383" y="5246405"/>
              <a:ext cx="768392" cy="627520"/>
            </a:xfrm>
            <a:prstGeom prst="rect">
              <a:avLst/>
            </a:prstGeom>
          </p:spPr>
        </p:pic>
      </p:grpSp>
      <p:grpSp>
        <p:nvGrpSpPr>
          <p:cNvPr id="48" name="Group 47">
            <a:extLst>
              <a:ext uri="{FF2B5EF4-FFF2-40B4-BE49-F238E27FC236}">
                <a16:creationId xmlns:a16="http://schemas.microsoft.com/office/drawing/2014/main" id="{84EE2F97-5063-666F-F60B-9D1813D8C69E}"/>
              </a:ext>
            </a:extLst>
          </p:cNvPr>
          <p:cNvGrpSpPr/>
          <p:nvPr/>
        </p:nvGrpSpPr>
        <p:grpSpPr>
          <a:xfrm>
            <a:off x="9640799" y="2286117"/>
            <a:ext cx="2502394" cy="720000"/>
            <a:chOff x="9641860" y="2221981"/>
            <a:chExt cx="2502394" cy="720000"/>
          </a:xfrm>
          <a:effectLst>
            <a:outerShdw algn="tl" blurRad="50800" dir="2700000" dist="38100" rotWithShape="0">
              <a:prstClr val="black">
                <a:alpha val="40000"/>
              </a:prstClr>
            </a:outerShdw>
          </a:effectLst>
        </p:grpSpPr>
        <p:grpSp>
          <p:nvGrpSpPr>
            <p:cNvPr id="42" name="Group 41">
              <a:extLst>
                <a:ext uri="{FF2B5EF4-FFF2-40B4-BE49-F238E27FC236}">
                  <a16:creationId xmlns:a16="http://schemas.microsoft.com/office/drawing/2014/main" id="{EBE54BD3-EB12-09DA-F0C4-A5976BC8B37E}"/>
                </a:ext>
              </a:extLst>
            </p:cNvPr>
            <p:cNvGrpSpPr/>
            <p:nvPr/>
          </p:nvGrpSpPr>
          <p:grpSpPr>
            <a:xfrm>
              <a:off x="9641860" y="2221981"/>
              <a:ext cx="2502394" cy="720000"/>
              <a:chOff x="221886" y="2097287"/>
              <a:chExt cx="2502394" cy="720000"/>
            </a:xfrm>
          </p:grpSpPr>
          <p:sp>
            <p:nvSpPr>
              <p:cNvPr id="44" name="TextBox 43">
                <a:extLst>
                  <a:ext uri="{FF2B5EF4-FFF2-40B4-BE49-F238E27FC236}">
                    <a16:creationId xmlns:a16="http://schemas.microsoft.com/office/drawing/2014/main" id="{CDB5CF2F-334E-F3CE-B978-E9CA6CDA7579}"/>
                  </a:ext>
                </a:extLst>
              </p:cNvPr>
              <p:cNvSpPr txBox="1"/>
              <p:nvPr/>
            </p:nvSpPr>
            <p:spPr>
              <a:xfrm>
                <a:off x="837847" y="2264212"/>
                <a:ext cx="1886433" cy="394097"/>
              </a:xfrm>
              <a:prstGeom prst="roundRect">
                <a:avLst>
                  <a:gd fmla="val 37973" name="adj"/>
                </a:avLst>
              </a:prstGeom>
              <a:solidFill>
                <a:srgbClr val="588937"/>
              </a:solidFill>
            </p:spPr>
            <p:txBody>
              <a:bodyPr anchor="b" wrap="square">
                <a:spAutoFit/>
              </a:bodyPr>
              <a:lstStyle>
                <a:defPPr>
                  <a:defRPr lang="en-US"/>
                </a:defPPr>
                <a:lvl1pPr>
                  <a:defRPr sz="1600">
                    <a:solidFill>
                      <a:srgbClr val="005696"/>
                    </a:solidFill>
                    <a:latin charset="0" pitchFamily="2" typeface="DM Serif Display"/>
                  </a:defRPr>
                </a:lvl1pPr>
                <a:lvl2pPr indent="0">
                  <a:lnSpc>
                    <a:spcPct val="90000"/>
                  </a:lnSpc>
                  <a:spcBef>
                    <a:spcPts val="500"/>
                  </a:spcBef>
                  <a:buFont charset="0" panose="020B0604020202020204" pitchFamily="34" typeface="Arial"/>
                  <a:buNone/>
                  <a:defRPr sz="2000">
                    <a:solidFill>
                      <a:schemeClr val="tx1">
                        <a:tint val="75000"/>
                      </a:schemeClr>
                    </a:solidFill>
                  </a:defRPr>
                </a:lvl2pPr>
                <a:lvl3pPr indent="0">
                  <a:lnSpc>
                    <a:spcPct val="90000"/>
                  </a:lnSpc>
                  <a:spcBef>
                    <a:spcPts val="500"/>
                  </a:spcBef>
                  <a:buFont charset="0" panose="020B0604020202020204" pitchFamily="34" typeface="Arial"/>
                  <a:buNone/>
                  <a:defRPr>
                    <a:solidFill>
                      <a:schemeClr val="tx1">
                        <a:tint val="75000"/>
                      </a:schemeClr>
                    </a:solidFill>
                  </a:defRPr>
                </a:lvl3pPr>
                <a:lvl4pPr indent="0">
                  <a:lnSpc>
                    <a:spcPct val="90000"/>
                  </a:lnSpc>
                  <a:spcBef>
                    <a:spcPts val="500"/>
                  </a:spcBef>
                  <a:buFont charset="0" panose="020B0604020202020204" pitchFamily="34" typeface="Arial"/>
                  <a:buNone/>
                  <a:defRPr sz="1600">
                    <a:solidFill>
                      <a:schemeClr val="tx1">
                        <a:tint val="75000"/>
                      </a:schemeClr>
                    </a:solidFill>
                  </a:defRPr>
                </a:lvl4pPr>
                <a:lvl5pPr indent="0">
                  <a:lnSpc>
                    <a:spcPct val="90000"/>
                  </a:lnSpc>
                  <a:spcBef>
                    <a:spcPts val="500"/>
                  </a:spcBef>
                  <a:buFont charset="0" panose="020B0604020202020204" pitchFamily="34" typeface="Arial"/>
                  <a:buNone/>
                  <a:defRPr sz="1600">
                    <a:solidFill>
                      <a:schemeClr val="tx1">
                        <a:tint val="75000"/>
                      </a:schemeClr>
                    </a:solidFill>
                  </a:defRPr>
                </a:lvl5pPr>
                <a:lvl6pPr indent="0">
                  <a:lnSpc>
                    <a:spcPct val="90000"/>
                  </a:lnSpc>
                  <a:spcBef>
                    <a:spcPts val="500"/>
                  </a:spcBef>
                  <a:buFont charset="0" panose="020B0604020202020204" pitchFamily="34" typeface="Arial"/>
                  <a:buNone/>
                  <a:defRPr sz="1600">
                    <a:solidFill>
                      <a:schemeClr val="tx1">
                        <a:tint val="75000"/>
                      </a:schemeClr>
                    </a:solidFill>
                  </a:defRPr>
                </a:lvl6pPr>
                <a:lvl7pPr indent="0">
                  <a:lnSpc>
                    <a:spcPct val="90000"/>
                  </a:lnSpc>
                  <a:spcBef>
                    <a:spcPts val="500"/>
                  </a:spcBef>
                  <a:buFont charset="0" panose="020B0604020202020204" pitchFamily="34" typeface="Arial"/>
                  <a:buNone/>
                  <a:defRPr sz="1600">
                    <a:solidFill>
                      <a:schemeClr val="tx1">
                        <a:tint val="75000"/>
                      </a:schemeClr>
                    </a:solidFill>
                  </a:defRPr>
                </a:lvl7pPr>
                <a:lvl8pPr indent="0">
                  <a:lnSpc>
                    <a:spcPct val="90000"/>
                  </a:lnSpc>
                  <a:spcBef>
                    <a:spcPts val="500"/>
                  </a:spcBef>
                  <a:buFont charset="0" panose="020B0604020202020204" pitchFamily="34" typeface="Arial"/>
                  <a:buNone/>
                  <a:defRPr sz="1600">
                    <a:solidFill>
                      <a:schemeClr val="tx1">
                        <a:tint val="75000"/>
                      </a:schemeClr>
                    </a:solidFill>
                  </a:defRPr>
                </a:lvl8pPr>
                <a:lvl9pPr indent="0">
                  <a:lnSpc>
                    <a:spcPct val="90000"/>
                  </a:lnSpc>
                  <a:spcBef>
                    <a:spcPts val="500"/>
                  </a:spcBef>
                  <a:buFont charset="0" panose="020B0604020202020204" pitchFamily="34" typeface="Arial"/>
                  <a:buNone/>
                  <a:defRPr sz="1600">
                    <a:solidFill>
                      <a:schemeClr val="tx1">
                        <a:tint val="75000"/>
                      </a:schemeClr>
                    </a:solidFill>
                  </a:defRPr>
                </a:lvl9pPr>
              </a:lstStyle>
              <a:p>
                <a:pPr algn="ctr" rtl="0">
                  <a:defRPr b="0" baseline="0" i="0" kern="1200" spc="0" strike="noStrike" sz="1862" u="none">
                    <a:solidFill>
                      <a:prstClr val="black">
                        <a:lumMod val="65000"/>
                        <a:lumOff val="35000"/>
                      </a:prstClr>
                    </a:solidFill>
                    <a:latin typeface="+mn-lt"/>
                    <a:ea typeface="+mn-ea"/>
                    <a:cs typeface="+mn-cs"/>
                  </a:defRPr>
                </a:pPr>
                <a:r>
                  <a:rPr baseline="0" i="0" lang="en-US" strike="noStrike" sz="1400" u="none">
                    <a:solidFill>
                      <a:schemeClr val="bg1"/>
                    </a:solidFill>
                    <a:effectLst/>
                  </a:rPr>
                  <a:t>limit temperature rise</a:t>
                </a:r>
                <a:endParaRPr lang="en-US" sz="1800">
                  <a:solidFill>
                    <a:schemeClr val="bg1"/>
                  </a:solidFill>
                </a:endParaRPr>
              </a:p>
            </p:txBody>
          </p:sp>
          <p:sp>
            <p:nvSpPr>
              <p:cNvPr id="45" name="Text Placeholder 2">
                <a:extLst>
                  <a:ext uri="{FF2B5EF4-FFF2-40B4-BE49-F238E27FC236}">
                    <a16:creationId xmlns:a16="http://schemas.microsoft.com/office/drawing/2014/main" id="{9547A539-FE8B-23DB-DF50-1CA5A02AFD95}"/>
                  </a:ext>
                </a:extLst>
              </p:cNvPr>
              <p:cNvSpPr txBox="1">
                <a:spLocks/>
              </p:cNvSpPr>
              <p:nvPr/>
            </p:nvSpPr>
            <p:spPr>
              <a:xfrm>
                <a:off x="221886" y="2097287"/>
                <a:ext cx="720000" cy="720000"/>
              </a:xfrm>
              <a:prstGeom prst="flowChartConnector">
                <a:avLst/>
              </a:prstGeom>
              <a:solidFill>
                <a:srgbClr val="CBE3BB"/>
              </a:solidFill>
              <a:ln w="38100">
                <a:solidFill>
                  <a:schemeClr val="bg1"/>
                </a:solidFill>
              </a:ln>
            </p:spPr>
            <p:txBody>
              <a:bodyPr anchor="ctr" bIns="45720" lIns="91440" rIns="91440" rtlCol="0" tIns="45720" vert="horz">
                <a:noAutofit/>
              </a:bodyPr>
              <a:lstStyle>
                <a:lvl1pPr algn="l" defTabSz="914400" eaLnBrk="1" hangingPunct="1" indent="0" latinLnBrk="0" marL="0" rtl="0">
                  <a:lnSpc>
                    <a:spcPct val="90000"/>
                  </a:lnSpc>
                  <a:spcBef>
                    <a:spcPts val="1000"/>
                  </a:spcBef>
                  <a:buFont charset="0" panose="020B0604020202020204" pitchFamily="34" typeface="Arial"/>
                  <a:buNone/>
                  <a:defRPr kern="1200" sz="2800">
                    <a:solidFill>
                      <a:schemeClr val="tx1">
                        <a:tint val="75000"/>
                      </a:schemeClr>
                    </a:solidFill>
                    <a:latin charset="0" panose="02000503030000020004" pitchFamily="50" typeface="DINPro-Regular"/>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pPr>
                  <a:lnSpc>
                    <a:spcPct val="120000"/>
                  </a:lnSpc>
                </a:pPr>
                <a:endParaRPr b="1" lang="en-IN" sz="1800">
                  <a:solidFill>
                    <a:srgbClr val="005696"/>
                  </a:solidFill>
                  <a:latin charset="0" pitchFamily="2" typeface="DM Serif Display"/>
                </a:endParaRPr>
              </a:p>
            </p:txBody>
          </p:sp>
        </p:grpSp>
        <p:pic>
          <p:nvPicPr>
            <p:cNvPr descr="Gauge with solid fill" id="47" name="Graphic 46">
              <a:extLst>
                <a:ext uri="{FF2B5EF4-FFF2-40B4-BE49-F238E27FC236}">
                  <a16:creationId xmlns:a16="http://schemas.microsoft.com/office/drawing/2014/main" id="{C78513B4-667E-D33E-8B56-F8273EEECB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92688" y="2284148"/>
              <a:ext cx="465133" cy="465133"/>
            </a:xfrm>
            <a:prstGeom prst="rect">
              <a:avLst/>
            </a:prstGeom>
          </p:spPr>
        </p:pic>
      </p:grpSp>
      <p:sp>
        <p:nvSpPr>
          <p:cNvPr id="4" name="Slide Number Placeholder 3">
            <a:extLst>
              <a:ext uri="{FF2B5EF4-FFF2-40B4-BE49-F238E27FC236}">
                <a16:creationId xmlns:a16="http://schemas.microsoft.com/office/drawing/2014/main" id="{714AF385-25C0-F087-3C65-900DA9E58074}"/>
              </a:ext>
            </a:extLst>
          </p:cNvPr>
          <p:cNvSpPr>
            <a:spLocks noGrp="1"/>
          </p:cNvSpPr>
          <p:nvPr>
            <p:ph idx="12" sz="quarter" type="sldNum"/>
          </p:nvPr>
        </p:nvSpPr>
        <p:spPr/>
        <p:txBody>
          <a:bodyPr/>
          <a:lstStyle/>
          <a:p>
            <a:fld id="{8582B893-3323-4683-968C-1196B5965C5B}" type="slidenum">
              <a:rPr lang="en-CA" smtClean="0"/>
              <a:t>9</a:t>
            </a:fld>
            <a:endParaRPr lang="en-CA"/>
          </a:p>
        </p:txBody>
      </p:sp>
    </p:spTree>
    <p:extLst>
      <p:ext uri="{BB962C8B-B14F-4D97-AF65-F5344CB8AC3E}">
        <p14:creationId xmlns:p14="http://schemas.microsoft.com/office/powerpoint/2010/main" val="2521294668"/>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3"/>
                                        </p:tgtEl>
                                        <p:attrNameLst>
                                          <p:attrName>style.visibility</p:attrName>
                                        </p:attrNameLst>
                                      </p:cBhvr>
                                      <p:to>
                                        <p:strVal val="visible"/>
                                      </p:to>
                                    </p:set>
                                    <p:animEffect filter="fade" transition="in">
                                      <p:cBhvr>
                                        <p:cTn dur="500" id="7"/>
                                        <p:tgtEl>
                                          <p:spTgt spid="3"/>
                                        </p:tgtEl>
                                      </p:cBhvr>
                                    </p:animEffect>
                                  </p:childTnLst>
                                </p:cTn>
                              </p:par>
                              <p:par>
                                <p:cTn fill="hold" id="8" nodeType="withEffect" presetClass="entr" presetID="10" presetSubtype="0">
                                  <p:stCondLst>
                                    <p:cond delay="0"/>
                                  </p:stCondLst>
                                  <p:childTnLst>
                                    <p:set>
                                      <p:cBhvr>
                                        <p:cTn dur="1" fill="hold" id="9">
                                          <p:stCondLst>
                                            <p:cond delay="0"/>
                                          </p:stCondLst>
                                        </p:cTn>
                                        <p:tgtEl>
                                          <p:spTgt spid="23"/>
                                        </p:tgtEl>
                                        <p:attrNameLst>
                                          <p:attrName>style.visibility</p:attrName>
                                        </p:attrNameLst>
                                      </p:cBhvr>
                                      <p:to>
                                        <p:strVal val="visible"/>
                                      </p:to>
                                    </p:set>
                                    <p:animEffect filter="fade" transition="in">
                                      <p:cBhvr>
                                        <p:cTn dur="500" id="10"/>
                                        <p:tgtEl>
                                          <p:spTgt spid="23"/>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0" presetSubtype="0">
                                  <p:stCondLst>
                                    <p:cond delay="0"/>
                                  </p:stCondLst>
                                  <p:childTnLst>
                                    <p:set>
                                      <p:cBhvr>
                                        <p:cTn dur="1" fill="hold" id="14">
                                          <p:stCondLst>
                                            <p:cond delay="0"/>
                                          </p:stCondLst>
                                        </p:cTn>
                                        <p:tgtEl>
                                          <p:spTgt spid="14"/>
                                        </p:tgtEl>
                                        <p:attrNameLst>
                                          <p:attrName>style.visibility</p:attrName>
                                        </p:attrNameLst>
                                      </p:cBhvr>
                                      <p:to>
                                        <p:strVal val="visible"/>
                                      </p:to>
                                    </p:set>
                                    <p:animEffect filter="fade" transition="in">
                                      <p:cBhvr>
                                        <p:cTn dur="500" id="15"/>
                                        <p:tgtEl>
                                          <p:spTgt spid="14"/>
                                        </p:tgtEl>
                                      </p:cBhvr>
                                    </p:animEffect>
                                  </p:childTnLst>
                                </p:cTn>
                              </p:par>
                              <p:par>
                                <p:cTn fill="hold" id="16" nodeType="withEffect" presetClass="entr" presetID="10" presetSubtype="0">
                                  <p:stCondLst>
                                    <p:cond delay="0"/>
                                  </p:stCondLst>
                                  <p:childTnLst>
                                    <p:set>
                                      <p:cBhvr>
                                        <p:cTn dur="1" fill="hold" id="17">
                                          <p:stCondLst>
                                            <p:cond delay="0"/>
                                          </p:stCondLst>
                                        </p:cTn>
                                        <p:tgtEl>
                                          <p:spTgt spid="31"/>
                                        </p:tgtEl>
                                        <p:attrNameLst>
                                          <p:attrName>style.visibility</p:attrName>
                                        </p:attrNameLst>
                                      </p:cBhvr>
                                      <p:to>
                                        <p:strVal val="visible"/>
                                      </p:to>
                                    </p:set>
                                    <p:animEffect filter="fade" transition="in">
                                      <p:cBhvr>
                                        <p:cTn dur="500" id="18"/>
                                        <p:tgtEl>
                                          <p:spTgt spid="31"/>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0" presetSubtype="0">
                                  <p:stCondLst>
                                    <p:cond delay="0"/>
                                  </p:stCondLst>
                                  <p:childTnLst>
                                    <p:set>
                                      <p:cBhvr>
                                        <p:cTn dur="1" fill="hold" id="22">
                                          <p:stCondLst>
                                            <p:cond delay="0"/>
                                          </p:stCondLst>
                                        </p:cTn>
                                        <p:tgtEl>
                                          <p:spTgt spid="33"/>
                                        </p:tgtEl>
                                        <p:attrNameLst>
                                          <p:attrName>style.visibility</p:attrName>
                                        </p:attrNameLst>
                                      </p:cBhvr>
                                      <p:to>
                                        <p:strVal val="visible"/>
                                      </p:to>
                                    </p:set>
                                    <p:animEffect filter="fade" transition="in">
                                      <p:cBhvr>
                                        <p:cTn dur="500" id="23"/>
                                        <p:tgtEl>
                                          <p:spTgt spid="33"/>
                                        </p:tgtEl>
                                      </p:cBhvr>
                                    </p:animEffect>
                                  </p:childTnLst>
                                </p:cTn>
                              </p:par>
                              <p:par>
                                <p:cTn fill="hold" id="24" nodeType="withEffect" presetClass="entr" presetID="10" presetSubtype="0">
                                  <p:stCondLst>
                                    <p:cond delay="0"/>
                                  </p:stCondLst>
                                  <p:childTnLst>
                                    <p:set>
                                      <p:cBhvr>
                                        <p:cTn dur="1" fill="hold" id="25">
                                          <p:stCondLst>
                                            <p:cond delay="0"/>
                                          </p:stCondLst>
                                        </p:cTn>
                                        <p:tgtEl>
                                          <p:spTgt spid="32"/>
                                        </p:tgtEl>
                                        <p:attrNameLst>
                                          <p:attrName>style.visibility</p:attrName>
                                        </p:attrNameLst>
                                      </p:cBhvr>
                                      <p:to>
                                        <p:strVal val="visible"/>
                                      </p:to>
                                    </p:set>
                                    <p:animEffect filter="fade" transition="in">
                                      <p:cBhvr>
                                        <p:cTn dur="500" id="26"/>
                                        <p:tgtEl>
                                          <p:spTgt spid="32"/>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0" presetSubtype="0">
                                  <p:stCondLst>
                                    <p:cond delay="0"/>
                                  </p:stCondLst>
                                  <p:childTnLst>
                                    <p:set>
                                      <p:cBhvr>
                                        <p:cTn dur="1" fill="hold" id="30">
                                          <p:stCondLst>
                                            <p:cond delay="0"/>
                                          </p:stCondLst>
                                        </p:cTn>
                                        <p:tgtEl>
                                          <p:spTgt spid="36"/>
                                        </p:tgtEl>
                                        <p:attrNameLst>
                                          <p:attrName>style.visibility</p:attrName>
                                        </p:attrNameLst>
                                      </p:cBhvr>
                                      <p:to>
                                        <p:strVal val="visible"/>
                                      </p:to>
                                    </p:set>
                                    <p:animEffect filter="fade" transition="in">
                                      <p:cBhvr>
                                        <p:cTn dur="500" id="31"/>
                                        <p:tgtEl>
                                          <p:spTgt spid="36"/>
                                        </p:tgtEl>
                                      </p:cBhvr>
                                    </p:animEffect>
                                  </p:childTnLst>
                                </p:cTn>
                              </p:par>
                              <p:par>
                                <p:cTn fill="hold" id="32" nodeType="withEffect" presetClass="entr" presetID="10" presetSubtype="0">
                                  <p:stCondLst>
                                    <p:cond delay="0"/>
                                  </p:stCondLst>
                                  <p:childTnLst>
                                    <p:set>
                                      <p:cBhvr>
                                        <p:cTn dur="1" fill="hold" id="33">
                                          <p:stCondLst>
                                            <p:cond delay="0"/>
                                          </p:stCondLst>
                                        </p:cTn>
                                        <p:tgtEl>
                                          <p:spTgt spid="48"/>
                                        </p:tgtEl>
                                        <p:attrNameLst>
                                          <p:attrName>style.visibility</p:attrName>
                                        </p:attrNameLst>
                                      </p:cBhvr>
                                      <p:to>
                                        <p:strVal val="visible"/>
                                      </p:to>
                                    </p:set>
                                    <p:animEffect filter="fade" transition="in">
                                      <p:cBhvr>
                                        <p:cTn dur="500" id="34"/>
                                        <p:tgtEl>
                                          <p:spTgt spid="48"/>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42" presetSubtype="0">
                                  <p:stCondLst>
                                    <p:cond delay="0"/>
                                  </p:stCondLst>
                                  <p:childTnLst>
                                    <p:set>
                                      <p:cBhvr>
                                        <p:cTn dur="1" fill="hold" id="38">
                                          <p:stCondLst>
                                            <p:cond delay="0"/>
                                          </p:stCondLst>
                                        </p:cTn>
                                        <p:tgtEl>
                                          <p:spTgt spid="21"/>
                                        </p:tgtEl>
                                        <p:attrNameLst>
                                          <p:attrName>style.visibility</p:attrName>
                                        </p:attrNameLst>
                                      </p:cBhvr>
                                      <p:to>
                                        <p:strVal val="visible"/>
                                      </p:to>
                                    </p:set>
                                    <p:animEffect filter="fade" transition="in">
                                      <p:cBhvr>
                                        <p:cTn dur="1000" id="39"/>
                                        <p:tgtEl>
                                          <p:spTgt spid="21"/>
                                        </p:tgtEl>
                                      </p:cBhvr>
                                    </p:animEffect>
                                    <p:anim calcmode="lin" valueType="num">
                                      <p:cBhvr>
                                        <p:cTn dur="1000" fill="hold" id="40"/>
                                        <p:tgtEl>
                                          <p:spTgt spid="21"/>
                                        </p:tgtEl>
                                        <p:attrNameLst>
                                          <p:attrName>ppt_x</p:attrName>
                                        </p:attrNameLst>
                                      </p:cBhvr>
                                      <p:tavLst>
                                        <p:tav tm="0">
                                          <p:val>
                                            <p:strVal val="#ppt_x"/>
                                          </p:val>
                                        </p:tav>
                                        <p:tav tm="100000">
                                          <p:val>
                                            <p:strVal val="#ppt_x"/>
                                          </p:val>
                                        </p:tav>
                                      </p:tavLst>
                                    </p:anim>
                                    <p:anim calcmode="lin" valueType="num">
                                      <p:cBhvr>
                                        <p:cTn dur="1000" fill="hold" id="41"/>
                                        <p:tgtEl>
                                          <p:spTgt spid="21"/>
                                        </p:tgtEl>
                                        <p:attrNameLst>
                                          <p:attrName>ppt_y</p:attrName>
                                        </p:attrNameLst>
                                      </p:cBhvr>
                                      <p:tavLst>
                                        <p:tav tm="0">
                                          <p:val>
                                            <p:strVal val="#ppt_y+.1"/>
                                          </p:val>
                                        </p:tav>
                                        <p:tav tm="100000">
                                          <p:val>
                                            <p:strVal val="#ppt_y"/>
                                          </p:val>
                                        </p:tav>
                                      </p:tavLst>
                                    </p:anim>
                                  </p:childTnLst>
                                </p:cTn>
                              </p:par>
                              <p:par>
                                <p:cTn fill="hold" id="42" nodeType="withEffect" presetClass="entr" presetID="42" presetSubtype="0">
                                  <p:stCondLst>
                                    <p:cond delay="0"/>
                                  </p:stCondLst>
                                  <p:childTnLst>
                                    <p:set>
                                      <p:cBhvr>
                                        <p:cTn dur="1" fill="hold" id="43">
                                          <p:stCondLst>
                                            <p:cond delay="0"/>
                                          </p:stCondLst>
                                        </p:cTn>
                                        <p:tgtEl>
                                          <p:spTgt spid="20"/>
                                        </p:tgtEl>
                                        <p:attrNameLst>
                                          <p:attrName>style.visibility</p:attrName>
                                        </p:attrNameLst>
                                      </p:cBhvr>
                                      <p:to>
                                        <p:strVal val="visible"/>
                                      </p:to>
                                    </p:set>
                                    <p:animEffect filter="fade" transition="in">
                                      <p:cBhvr>
                                        <p:cTn dur="1000" id="44"/>
                                        <p:tgtEl>
                                          <p:spTgt spid="20"/>
                                        </p:tgtEl>
                                      </p:cBhvr>
                                    </p:animEffect>
                                    <p:anim calcmode="lin" valueType="num">
                                      <p:cBhvr>
                                        <p:cTn dur="1000" fill="hold" id="45"/>
                                        <p:tgtEl>
                                          <p:spTgt spid="20"/>
                                        </p:tgtEl>
                                        <p:attrNameLst>
                                          <p:attrName>ppt_x</p:attrName>
                                        </p:attrNameLst>
                                      </p:cBhvr>
                                      <p:tavLst>
                                        <p:tav tm="0">
                                          <p:val>
                                            <p:strVal val="#ppt_x"/>
                                          </p:val>
                                        </p:tav>
                                        <p:tav tm="100000">
                                          <p:val>
                                            <p:strVal val="#ppt_x"/>
                                          </p:val>
                                        </p:tav>
                                      </p:tavLst>
                                    </p:anim>
                                    <p:anim calcmode="lin" valueType="num">
                                      <p:cBhvr>
                                        <p:cTn dur="1000" fill="hold" id="46"/>
                                        <p:tgtEl>
                                          <p:spTgt spid="20"/>
                                        </p:tgtEl>
                                        <p:attrNameLst>
                                          <p:attrName>ppt_y</p:attrName>
                                        </p:attrNameLst>
                                      </p:cBhvr>
                                      <p:tavLst>
                                        <p:tav tm="0">
                                          <p:val>
                                            <p:strVal val="#ppt_y+.1"/>
                                          </p:val>
                                        </p:tav>
                                        <p:tav tm="100000">
                                          <p:val>
                                            <p:strVal val="#ppt_y"/>
                                          </p:val>
                                        </p:tav>
                                      </p:tavLst>
                                    </p:anim>
                                  </p:childTnLst>
                                </p:cTn>
                              </p:par>
                              <p:par>
                                <p:cTn fill="hold" id="47" nodeType="withEffect" presetClass="entr" presetID="42" presetSubtype="0">
                                  <p:stCondLst>
                                    <p:cond delay="0"/>
                                  </p:stCondLst>
                                  <p:childTnLst>
                                    <p:set>
                                      <p:cBhvr>
                                        <p:cTn dur="1" fill="hold" id="48">
                                          <p:stCondLst>
                                            <p:cond delay="0"/>
                                          </p:stCondLst>
                                        </p:cTn>
                                        <p:tgtEl>
                                          <p:spTgt spid="6"/>
                                        </p:tgtEl>
                                        <p:attrNameLst>
                                          <p:attrName>style.visibility</p:attrName>
                                        </p:attrNameLst>
                                      </p:cBhvr>
                                      <p:to>
                                        <p:strVal val="visible"/>
                                      </p:to>
                                    </p:set>
                                    <p:animEffect filter="fade" transition="in">
                                      <p:cBhvr>
                                        <p:cTn dur="1000" id="49"/>
                                        <p:tgtEl>
                                          <p:spTgt spid="6"/>
                                        </p:tgtEl>
                                      </p:cBhvr>
                                    </p:animEffect>
                                    <p:anim calcmode="lin" valueType="num">
                                      <p:cBhvr>
                                        <p:cTn dur="1000" fill="hold" id="50"/>
                                        <p:tgtEl>
                                          <p:spTgt spid="6"/>
                                        </p:tgtEl>
                                        <p:attrNameLst>
                                          <p:attrName>ppt_x</p:attrName>
                                        </p:attrNameLst>
                                      </p:cBhvr>
                                      <p:tavLst>
                                        <p:tav tm="0">
                                          <p:val>
                                            <p:strVal val="#ppt_x"/>
                                          </p:val>
                                        </p:tav>
                                        <p:tav tm="100000">
                                          <p:val>
                                            <p:strVal val="#ppt_x"/>
                                          </p:val>
                                        </p:tav>
                                      </p:tavLst>
                                    </p:anim>
                                    <p:anim calcmode="lin" valueType="num">
                                      <p:cBhvr>
                                        <p:cTn dur="1000" fill="hold" id="51"/>
                                        <p:tgtEl>
                                          <p:spTgt spid="6"/>
                                        </p:tgtEl>
                                        <p:attrNameLst>
                                          <p:attrName>ppt_y</p:attrName>
                                        </p:attrNameLst>
                                      </p:cBhvr>
                                      <p:tavLst>
                                        <p:tav tm="0">
                                          <p:val>
                                            <p:strVal val="#ppt_y+.1"/>
                                          </p:val>
                                        </p:tav>
                                        <p:tav tm="100000">
                                          <p:val>
                                            <p:strVal val="#ppt_y"/>
                                          </p:val>
                                        </p:tav>
                                      </p:tavLst>
                                    </p:anim>
                                  </p:childTnLst>
                                </p:cTn>
                              </p:par>
                              <p:par>
                                <p:cTn fill="hold" id="52" nodeType="withEffect" presetClass="entr" presetID="42" presetSubtype="0">
                                  <p:stCondLst>
                                    <p:cond delay="0"/>
                                  </p:stCondLst>
                                  <p:childTnLst>
                                    <p:set>
                                      <p:cBhvr>
                                        <p:cTn dur="1" fill="hold" id="53">
                                          <p:stCondLst>
                                            <p:cond delay="0"/>
                                          </p:stCondLst>
                                        </p:cTn>
                                        <p:tgtEl>
                                          <p:spTgt spid="5"/>
                                        </p:tgtEl>
                                        <p:attrNameLst>
                                          <p:attrName>style.visibility</p:attrName>
                                        </p:attrNameLst>
                                      </p:cBhvr>
                                      <p:to>
                                        <p:strVal val="visible"/>
                                      </p:to>
                                    </p:set>
                                    <p:animEffect filter="fade" transition="in">
                                      <p:cBhvr>
                                        <p:cTn dur="1000" id="54"/>
                                        <p:tgtEl>
                                          <p:spTgt spid="5"/>
                                        </p:tgtEl>
                                      </p:cBhvr>
                                    </p:animEffect>
                                    <p:anim calcmode="lin" valueType="num">
                                      <p:cBhvr>
                                        <p:cTn dur="1000" fill="hold" id="55"/>
                                        <p:tgtEl>
                                          <p:spTgt spid="5"/>
                                        </p:tgtEl>
                                        <p:attrNameLst>
                                          <p:attrName>ppt_x</p:attrName>
                                        </p:attrNameLst>
                                      </p:cBhvr>
                                      <p:tavLst>
                                        <p:tav tm="0">
                                          <p:val>
                                            <p:strVal val="#ppt_x"/>
                                          </p:val>
                                        </p:tav>
                                        <p:tav tm="100000">
                                          <p:val>
                                            <p:strVal val="#ppt_x"/>
                                          </p:val>
                                        </p:tav>
                                      </p:tavLst>
                                    </p:anim>
                                    <p:anim calcmode="lin" valueType="num">
                                      <p:cBhvr>
                                        <p:cTn dur="1000" fill="hold" id="56"/>
                                        <p:tgtEl>
                                          <p:spTgt spid="5"/>
                                        </p:tgtEl>
                                        <p:attrNameLst>
                                          <p:attrName>ppt_y</p:attrName>
                                        </p:attrNameLst>
                                      </p:cBhvr>
                                      <p:tavLst>
                                        <p:tav tm="0">
                                          <p:val>
                                            <p:strVal val="#ppt_y+.1"/>
                                          </p:val>
                                        </p:tav>
                                        <p:tav tm="100000">
                                          <p:val>
                                            <p:strVal val="#ppt_y"/>
                                          </p:val>
                                        </p:tav>
                                      </p:tavLst>
                                    </p:anim>
                                  </p:childTnLst>
                                </p:cTn>
                              </p:par>
                            </p:childTnLst>
                          </p:cTn>
                        </p:par>
                        <p:par>
                          <p:cTn fill="hold" id="57">
                            <p:stCondLst>
                              <p:cond delay="1000"/>
                            </p:stCondLst>
                            <p:childTnLst>
                              <p:par>
                                <p:cTn fill="hold" grpId="0" id="58" nodeType="afterEffect" presetClass="entr" presetID="10" presetSubtype="0">
                                  <p:stCondLst>
                                    <p:cond delay="0"/>
                                  </p:stCondLst>
                                  <p:childTnLst>
                                    <p:set>
                                      <p:cBhvr>
                                        <p:cTn dur="1" fill="hold" id="59">
                                          <p:stCondLst>
                                            <p:cond delay="0"/>
                                          </p:stCondLst>
                                        </p:cTn>
                                        <p:tgtEl>
                                          <p:spTgt spid="28">
                                            <p:graphicEl>
                                              <a:chart bldStep="gridLegend" categoryIdx="-3" seriesIdx="-3"/>
                                            </p:graphicEl>
                                          </p:spTgt>
                                        </p:tgtEl>
                                        <p:attrNameLst>
                                          <p:attrName>style.visibility</p:attrName>
                                        </p:attrNameLst>
                                      </p:cBhvr>
                                      <p:to>
                                        <p:strVal val="visible"/>
                                      </p:to>
                                    </p:set>
                                    <p:animEffect filter="fade" transition="in">
                                      <p:cBhvr>
                                        <p:cTn dur="250" id="60"/>
                                        <p:tgtEl>
                                          <p:spTgt spid="28">
                                            <p:graphicEl>
                                              <a:chart bldStep="gridLegend" categoryIdx="-3" seriesIdx="-3"/>
                                            </p:graphicEl>
                                          </p:spTgt>
                                        </p:tgtEl>
                                      </p:cBhvr>
                                    </p:animEffect>
                                  </p:childTnLst>
                                </p:cTn>
                              </p:par>
                            </p:childTnLst>
                          </p:cTn>
                        </p:par>
                        <p:par>
                          <p:cTn fill="hold" id="61">
                            <p:stCondLst>
                              <p:cond delay="1250"/>
                            </p:stCondLst>
                            <p:childTnLst>
                              <p:par>
                                <p:cTn fill="hold" grpId="0" id="62" nodeType="afterEffect" presetClass="entr" presetID="10" presetSubtype="0">
                                  <p:stCondLst>
                                    <p:cond delay="0"/>
                                  </p:stCondLst>
                                  <p:childTnLst>
                                    <p:set>
                                      <p:cBhvr>
                                        <p:cTn dur="1" fill="hold" id="63">
                                          <p:stCondLst>
                                            <p:cond delay="0"/>
                                          </p:stCondLst>
                                        </p:cTn>
                                        <p:tgtEl>
                                          <p:spTgt spid="28">
                                            <p:graphicEl>
                                              <a:chart bldStep="ptInCategory" categoryIdx="0" seriesIdx="0"/>
                                            </p:graphicEl>
                                          </p:spTgt>
                                        </p:tgtEl>
                                        <p:attrNameLst>
                                          <p:attrName>style.visibility</p:attrName>
                                        </p:attrNameLst>
                                      </p:cBhvr>
                                      <p:to>
                                        <p:strVal val="visible"/>
                                      </p:to>
                                    </p:set>
                                    <p:animEffect filter="fade" transition="in">
                                      <p:cBhvr>
                                        <p:cTn dur="250" id="64"/>
                                        <p:tgtEl>
                                          <p:spTgt spid="28">
                                            <p:graphicEl>
                                              <a:chart bldStep="ptInCategory" categoryIdx="0" seriesIdx="0"/>
                                            </p:graphicEl>
                                          </p:spTgt>
                                        </p:tgtEl>
                                      </p:cBhvr>
                                    </p:animEffect>
                                  </p:childTnLst>
                                </p:cTn>
                              </p:par>
                            </p:childTnLst>
                          </p:cTn>
                        </p:par>
                        <p:par>
                          <p:cTn fill="hold" id="65">
                            <p:stCondLst>
                              <p:cond delay="1500"/>
                            </p:stCondLst>
                            <p:childTnLst>
                              <p:par>
                                <p:cTn fill="hold" grpId="0" id="66" nodeType="afterEffect" presetClass="entr" presetID="10" presetSubtype="0">
                                  <p:stCondLst>
                                    <p:cond delay="0"/>
                                  </p:stCondLst>
                                  <p:childTnLst>
                                    <p:set>
                                      <p:cBhvr>
                                        <p:cTn dur="1" fill="hold" id="67">
                                          <p:stCondLst>
                                            <p:cond delay="0"/>
                                          </p:stCondLst>
                                        </p:cTn>
                                        <p:tgtEl>
                                          <p:spTgt spid="28">
                                            <p:graphicEl>
                                              <a:chart bldStep="ptInCategory" categoryIdx="1" seriesIdx="0"/>
                                            </p:graphicEl>
                                          </p:spTgt>
                                        </p:tgtEl>
                                        <p:attrNameLst>
                                          <p:attrName>style.visibility</p:attrName>
                                        </p:attrNameLst>
                                      </p:cBhvr>
                                      <p:to>
                                        <p:strVal val="visible"/>
                                      </p:to>
                                    </p:set>
                                    <p:animEffect filter="fade" transition="in">
                                      <p:cBhvr>
                                        <p:cTn dur="250" id="68"/>
                                        <p:tgtEl>
                                          <p:spTgt spid="28">
                                            <p:graphicEl>
                                              <a:chart bldStep="ptInCategory" categoryIdx="1" seriesIdx="0"/>
                                            </p:graphicEl>
                                          </p:spTgt>
                                        </p:tgtEl>
                                      </p:cBhvr>
                                    </p:animEffect>
                                  </p:childTnLst>
                                </p:cTn>
                              </p:par>
                            </p:childTnLst>
                          </p:cTn>
                        </p:par>
                        <p:par>
                          <p:cTn fill="hold" id="69">
                            <p:stCondLst>
                              <p:cond delay="1750"/>
                            </p:stCondLst>
                            <p:childTnLst>
                              <p:par>
                                <p:cTn fill="hold" grpId="0" id="70" nodeType="afterEffect" presetClass="entr" presetID="10" presetSubtype="0">
                                  <p:stCondLst>
                                    <p:cond delay="0"/>
                                  </p:stCondLst>
                                  <p:childTnLst>
                                    <p:set>
                                      <p:cBhvr>
                                        <p:cTn dur="1" fill="hold" id="71">
                                          <p:stCondLst>
                                            <p:cond delay="0"/>
                                          </p:stCondLst>
                                        </p:cTn>
                                        <p:tgtEl>
                                          <p:spTgt spid="28">
                                            <p:graphicEl>
                                              <a:chart bldStep="ptInCategory" categoryIdx="2" seriesIdx="0"/>
                                            </p:graphicEl>
                                          </p:spTgt>
                                        </p:tgtEl>
                                        <p:attrNameLst>
                                          <p:attrName>style.visibility</p:attrName>
                                        </p:attrNameLst>
                                      </p:cBhvr>
                                      <p:to>
                                        <p:strVal val="visible"/>
                                      </p:to>
                                    </p:set>
                                    <p:animEffect filter="fade" transition="in">
                                      <p:cBhvr>
                                        <p:cTn dur="250" id="72"/>
                                        <p:tgtEl>
                                          <p:spTgt spid="28">
                                            <p:graphicEl>
                                              <a:chart bldStep="ptInCategory" categoryIdx="2" seriesIdx="0"/>
                                            </p:graphicEl>
                                          </p:spTgt>
                                        </p:tgtEl>
                                      </p:cBhvr>
                                    </p:animEffect>
                                  </p:childTnLst>
                                </p:cTn>
                              </p:par>
                            </p:childTnLst>
                          </p:cTn>
                        </p:par>
                        <p:par>
                          <p:cTn fill="hold" id="73">
                            <p:stCondLst>
                              <p:cond delay="2000"/>
                            </p:stCondLst>
                            <p:childTnLst>
                              <p:par>
                                <p:cTn fill="hold" grpId="0" id="74" nodeType="afterEffect" presetClass="entr" presetID="10" presetSubtype="0">
                                  <p:stCondLst>
                                    <p:cond delay="0"/>
                                  </p:stCondLst>
                                  <p:childTnLst>
                                    <p:set>
                                      <p:cBhvr>
                                        <p:cTn dur="1" fill="hold" id="75">
                                          <p:stCondLst>
                                            <p:cond delay="0"/>
                                          </p:stCondLst>
                                        </p:cTn>
                                        <p:tgtEl>
                                          <p:spTgt spid="28">
                                            <p:graphicEl>
                                              <a:chart bldStep="ptInCategory" categoryIdx="3" seriesIdx="0"/>
                                            </p:graphicEl>
                                          </p:spTgt>
                                        </p:tgtEl>
                                        <p:attrNameLst>
                                          <p:attrName>style.visibility</p:attrName>
                                        </p:attrNameLst>
                                      </p:cBhvr>
                                      <p:to>
                                        <p:strVal val="visible"/>
                                      </p:to>
                                    </p:set>
                                    <p:animEffect filter="fade" transition="in">
                                      <p:cBhvr>
                                        <p:cTn dur="250" id="76"/>
                                        <p:tgtEl>
                                          <p:spTgt spid="28">
                                            <p:graphicEl>
                                              <a:chart bldStep="ptInCategory" categoryIdx="3" seriesIdx="0"/>
                                            </p:graphicEl>
                                          </p:spTgt>
                                        </p:tgtEl>
                                      </p:cBhvr>
                                    </p:animEffect>
                                  </p:childTnLst>
                                </p:cTn>
                              </p:par>
                            </p:childTnLst>
                          </p:cTn>
                        </p:par>
                        <p:par>
                          <p:cTn fill="hold" id="77">
                            <p:stCondLst>
                              <p:cond delay="2250"/>
                            </p:stCondLst>
                            <p:childTnLst>
                              <p:par>
                                <p:cTn fill="hold" grpId="0" id="78" nodeType="afterEffect" presetClass="entr" presetID="10" presetSubtype="0">
                                  <p:stCondLst>
                                    <p:cond delay="0"/>
                                  </p:stCondLst>
                                  <p:childTnLst>
                                    <p:set>
                                      <p:cBhvr>
                                        <p:cTn dur="1" fill="hold" id="79">
                                          <p:stCondLst>
                                            <p:cond delay="0"/>
                                          </p:stCondLst>
                                        </p:cTn>
                                        <p:tgtEl>
                                          <p:spTgt spid="28">
                                            <p:graphicEl>
                                              <a:chart bldStep="ptInCategory" categoryIdx="4" seriesIdx="0"/>
                                            </p:graphicEl>
                                          </p:spTgt>
                                        </p:tgtEl>
                                        <p:attrNameLst>
                                          <p:attrName>style.visibility</p:attrName>
                                        </p:attrNameLst>
                                      </p:cBhvr>
                                      <p:to>
                                        <p:strVal val="visible"/>
                                      </p:to>
                                    </p:set>
                                    <p:animEffect filter="fade" transition="in">
                                      <p:cBhvr>
                                        <p:cTn dur="250" id="80"/>
                                        <p:tgtEl>
                                          <p:spTgt spid="28">
                                            <p:graphicEl>
                                              <a:chart bldStep="ptInCategory" categoryIdx="4" seriesIdx="0"/>
                                            </p:graphicEl>
                                          </p:spTgt>
                                        </p:tgtEl>
                                      </p:cBhvr>
                                    </p:animEffect>
                                  </p:childTnLst>
                                </p:cTn>
                              </p:par>
                            </p:childTnLst>
                          </p:cTn>
                        </p:par>
                        <p:par>
                          <p:cTn fill="hold" id="81">
                            <p:stCondLst>
                              <p:cond delay="2500"/>
                            </p:stCondLst>
                            <p:childTnLst>
                              <p:par>
                                <p:cTn fill="hold" grpId="0" id="82" nodeType="afterEffect" presetClass="entr" presetID="10" presetSubtype="0">
                                  <p:stCondLst>
                                    <p:cond delay="0"/>
                                  </p:stCondLst>
                                  <p:childTnLst>
                                    <p:set>
                                      <p:cBhvr>
                                        <p:cTn dur="1" fill="hold" id="83">
                                          <p:stCondLst>
                                            <p:cond delay="0"/>
                                          </p:stCondLst>
                                        </p:cTn>
                                        <p:tgtEl>
                                          <p:spTgt spid="28">
                                            <p:graphicEl>
                                              <a:chart bldStep="ptInCategory" categoryIdx="5" seriesIdx="0"/>
                                            </p:graphicEl>
                                          </p:spTgt>
                                        </p:tgtEl>
                                        <p:attrNameLst>
                                          <p:attrName>style.visibility</p:attrName>
                                        </p:attrNameLst>
                                      </p:cBhvr>
                                      <p:to>
                                        <p:strVal val="visible"/>
                                      </p:to>
                                    </p:set>
                                    <p:animEffect filter="fade" transition="in">
                                      <p:cBhvr>
                                        <p:cTn dur="250" id="84"/>
                                        <p:tgtEl>
                                          <p:spTgt spid="28">
                                            <p:graphicEl>
                                              <a:chart bldStep="ptInCategory" categoryIdx="5" seriesIdx="0"/>
                                            </p:graphic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4"/>
      <p:bldP grpId="0" spid="21"/>
      <p:bldGraphic grpId="0" spid="28">
        <p:bldSub>
          <a:bldChart bld="categoryEl"/>
        </p:bldSub>
      </p:bldGraphic>
      <p:bldP grpId="0" spid="33"/>
      <p:bldP grpId="0" spid="36"/>
      <p:bldP grpId="0" spid="3"/>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772</Words>
  <Application>Microsoft Office PowerPoint</Application>
  <PresentationFormat>Widescreen</PresentationFormat>
  <Paragraphs>156</Paragraphs>
  <Slides>12</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DINPro-Regular</vt:lpstr>
      <vt:lpstr>DM Serif Display</vt:lpstr>
      <vt:lpstr>Times New Roman</vt:lpstr>
      <vt:lpstr>1_Office Theme</vt:lpstr>
      <vt:lpstr>PowerPoint Presentation</vt:lpstr>
      <vt:lpstr>PowerPoint Presentation</vt:lpstr>
      <vt:lpstr>Background &amp; Introduction a</vt:lpstr>
      <vt:lpstr>Dataset Information</vt:lpstr>
      <vt:lpstr>Climate Action – Need of the hour</vt:lpstr>
      <vt:lpstr>Climate Action – Need of the hour</vt:lpstr>
      <vt:lpstr>Climate Action – Need of the hour</vt:lpstr>
      <vt:lpstr>Climate Action – Need of the hour</vt:lpstr>
      <vt:lpstr>Climate Action – Need of the hour</vt:lpstr>
      <vt:lpstr>Climate Action – Need of the hour</vt:lpstr>
      <vt:lpstr>Can we make a difference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Goyal</dc:creator>
  <cp:lastModifiedBy>Ank Tiwari</cp:lastModifiedBy>
  <cp:revision>10</cp:revision>
  <dcterms:created xsi:type="dcterms:W3CDTF">2022-10-18T14:51:54Z</dcterms:created>
  <dcterms:modified xsi:type="dcterms:W3CDTF">2022-11-23T03:44:03Z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3513498</vt:lpwstr>
  </property>
  <property fmtid="{D5CDD505-2E9C-101B-9397-08002B2CF9AE}" name="NXPowerLiteSettings" pid="3">
    <vt:lpwstr>F7000400038000</vt:lpwstr>
  </property>
  <property fmtid="{D5CDD505-2E9C-101B-9397-08002B2CF9AE}" name="NXPowerLiteVersion" pid="4">
    <vt:lpwstr>S9.2.0</vt:lpwstr>
  </property>
</Properties>
</file>