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3" r:id="rId12"/>
    <p:sldId id="267" r:id="rId13"/>
    <p:sldId id="274" r:id="rId14"/>
    <p:sldId id="271" r:id="rId15"/>
    <p:sldId id="275" r:id="rId16"/>
    <p:sldId id="269" r:id="rId17"/>
    <p:sldId id="272" r:id="rId18"/>
    <p:sldId id="276" r:id="rId19"/>
    <p:sldId id="277" r:id="rId20"/>
    <p:sldId id="279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1730" autoAdjust="0"/>
  </p:normalViewPr>
  <p:slideViewPr>
    <p:cSldViewPr snapToGrid="0">
      <p:cViewPr varScale="1">
        <p:scale>
          <a:sx n="74" d="100"/>
          <a:sy n="74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CE64-32A4-4E74-9C12-E698C53B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DBA5-3AA2-4A43-BE17-34200E017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1DC9-91D1-41B4-8047-4293BDB3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4B82-0802-491F-A85D-A3F78D8F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F46F-932C-4F8C-AA4C-5833E4C0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8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A5D1-D97C-4750-B804-F189CBCD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68C0C-7D00-49B1-82D5-45DD1A1E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D77E-31AA-4076-A573-7A49871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AF94-9DC7-4EEA-AA5F-ED7C7A1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03F2-EBA0-4B15-912C-90733BDB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50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42F42-9AF8-4ADD-AEB1-C5C7990B9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0BA8A-D655-4C91-BE1F-B5D8A68D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3174-2EA8-4141-892E-5C4A4FB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FCD5-1E2F-4700-B5D1-D4D3A18B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F4B3-24E6-4AAD-91A1-3670234A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0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E42A-9431-43F1-B6C2-2F388C97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5E68-B92D-43A2-A4FA-AC23DAA5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4BD8-EEBB-4131-99E6-1CBA397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60E1-F7B8-4F47-9EC8-7EF937EB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CC88-BE04-41C1-8843-EC86C679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13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6FBC-9C6F-4C71-8E37-6EDF9202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5A406-3CF3-42E8-B0F0-A96B377B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40AA-3569-40A6-82CC-9A9A43E5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682B-BC35-4DC5-AA4F-65101473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C503-3762-4FE7-A74E-0DD9D2A0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EF47-29E3-4B1A-AA1A-7B57DC61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9FEC-3493-40B8-8DB5-71147B56B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8E1A-8A0E-43E2-81E6-8A0331FA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6BBB-CEF1-4096-98EE-A4A3574C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416-0A0A-4341-AACA-20C4314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3C3D-4741-40BD-AC2D-DF719E10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1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B97-0703-46ED-9B23-77AAE8F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C10E-D8C8-4EC7-97E0-D4B8DF84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8B3FD-8D87-4ED1-AF4B-1791E9AC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7055C-E680-466D-A244-4351DADE6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40C6-9E32-4371-851A-F5042F22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DD707-1D50-4B0B-BA25-434C9F54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E139F-03A5-4FAD-8C41-60B58ED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383B-75F6-40A3-82FC-96A4C1C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43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0CA4-4FA3-43B0-938F-18A0781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2C230-14C9-4A0C-8A05-334452DA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937A7-1A49-4DA7-B2E5-6A6F6FD0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ECF3A-5663-4AC5-9189-19E41C6B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7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47558-028B-4DEE-BF58-83F84B15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02B1E-5C71-4D34-9D97-0D0C0E5D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4241-A0D0-4496-AB6B-45D183E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9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85BA-53C0-414D-85ED-A1D800BC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AB65-6409-4058-AA6C-3F0000AB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E6B-CB79-4723-8F89-AC0DD195B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A9E1-EAB2-4952-819C-70597BCF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2F7D-5B9F-4AC5-A7C9-3594418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3184-585D-496B-B7D9-7AB94C74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3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926A-AC26-4385-994B-0FF7EBB6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C9E1-056D-49B8-85B9-0132AF195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0572-79F9-47DC-9FF5-9AD9D5B9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D438-029B-4960-9B0B-6506AD44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10AD9-7811-4299-8371-D2E413ED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D35C-194D-4533-85B4-B89007A1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4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6EB42-2D65-4A95-8CC7-3A6B1A2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01D4-858C-4EF9-8F73-816002F1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D31B-0FA5-4A26-BEEF-C7A71473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BA82-C73F-434B-99B8-98D64141CE16}" type="datetimeFigureOut">
              <a:rPr lang="en-ID" smtClean="0"/>
              <a:t>10/01/2025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FDFC-8E06-4977-A6B7-E03562277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5D69-E9E6-4BF2-9F88-1F898464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43DF-8A1B-4792-B077-36624FC31E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0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>
            <a:extLst>
              <a:ext uri="{FF2B5EF4-FFF2-40B4-BE49-F238E27FC236}">
                <a16:creationId xmlns:a16="http://schemas.microsoft.com/office/drawing/2014/main" id="{9844CAC1-0AB3-4B98-8224-2577A72FD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5" b="16024"/>
          <a:stretch/>
        </p:blipFill>
        <p:spPr bwMode="auto">
          <a:xfrm>
            <a:off x="0" y="0"/>
            <a:ext cx="12192000" cy="68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F6AF2-434A-4BEA-BD5E-FFB8C6A0BF52}"/>
              </a:ext>
            </a:extLst>
          </p:cNvPr>
          <p:cNvSpPr/>
          <p:nvPr/>
        </p:nvSpPr>
        <p:spPr>
          <a:xfrm>
            <a:off x="-1" y="-13058"/>
            <a:ext cx="4865914" cy="686997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CFB41CD-E9FF-44CE-9323-D3155F7B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" y="262088"/>
            <a:ext cx="3467102" cy="7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389209-845A-410B-AA5E-92A97148D7EF}"/>
              </a:ext>
            </a:extLst>
          </p:cNvPr>
          <p:cNvSpPr/>
          <p:nvPr/>
        </p:nvSpPr>
        <p:spPr>
          <a:xfrm>
            <a:off x="4865913" y="11972"/>
            <a:ext cx="4147460" cy="68699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0E1F0-77A9-4C38-BC53-5CF8E8A32270}"/>
              </a:ext>
            </a:extLst>
          </p:cNvPr>
          <p:cNvSpPr/>
          <p:nvPr/>
        </p:nvSpPr>
        <p:spPr>
          <a:xfrm>
            <a:off x="0" y="-13058"/>
            <a:ext cx="12192000" cy="1565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997389A-3319-4897-9CDB-6A11FA624338}"/>
              </a:ext>
            </a:extLst>
          </p:cNvPr>
          <p:cNvSpPr txBox="1">
            <a:spLocks/>
          </p:cNvSpPr>
          <p:nvPr/>
        </p:nvSpPr>
        <p:spPr>
          <a:xfrm>
            <a:off x="76079" y="954540"/>
            <a:ext cx="6979348" cy="221656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132268"/>
                </a:solidFill>
                <a:latin typeface="Myriad Pro" panose="020B0503030403020204" pitchFamily="34" charset="0"/>
              </a:rPr>
              <a:t>ANALISIS OPTIMALISASI DAN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132268"/>
                </a:solidFill>
                <a:latin typeface="Myriad Pro" panose="020B0503030403020204" pitchFamily="34" charset="0"/>
              </a:rPr>
              <a:t>PENINGKATAN LAYANAN PADA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132268"/>
                </a:solidFill>
                <a:latin typeface="Myriad Pro" panose="020B0503030403020204" pitchFamily="34" charset="0"/>
              </a:rPr>
              <a:t>SISTEM TRANSJAKARTA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B9F16-46D9-4383-8160-E0372AA314A5}"/>
              </a:ext>
            </a:extLst>
          </p:cNvPr>
          <p:cNvSpPr/>
          <p:nvPr/>
        </p:nvSpPr>
        <p:spPr>
          <a:xfrm>
            <a:off x="0" y="6694885"/>
            <a:ext cx="12192000" cy="1565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4091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F440AA5F-6C83-467B-905A-E15BB834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5" y="4176013"/>
            <a:ext cx="9096868" cy="25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CD63A505-0CFA-468B-838F-5F0D00E5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1" y="1563900"/>
            <a:ext cx="9096871" cy="25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707CBE-084A-41A4-8AB8-48FD35AAAA81}"/>
              </a:ext>
            </a:extLst>
          </p:cNvPr>
          <p:cNvSpPr/>
          <p:nvPr/>
        </p:nvSpPr>
        <p:spPr>
          <a:xfrm>
            <a:off x="1203610" y="5715000"/>
            <a:ext cx="2447925" cy="8956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889962-63E2-44EA-BF6A-DFB430501301}"/>
              </a:ext>
            </a:extLst>
          </p:cNvPr>
          <p:cNvSpPr/>
          <p:nvPr/>
        </p:nvSpPr>
        <p:spPr>
          <a:xfrm>
            <a:off x="1203609" y="1857375"/>
            <a:ext cx="2447925" cy="21995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14056-219F-4284-B9DF-50A614846201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2413285" y="4117657"/>
            <a:ext cx="14288" cy="15973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D5792-2EB6-4676-8D5A-58E1AA97AE39}"/>
              </a:ext>
            </a:extLst>
          </p:cNvPr>
          <p:cNvSpPr/>
          <p:nvPr/>
        </p:nvSpPr>
        <p:spPr>
          <a:xfrm>
            <a:off x="1421558" y="1192213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Morning Rush Hour</a:t>
            </a:r>
            <a:endParaRPr lang="en-ID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D18CE35-72E4-44A5-9444-43390E69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DC7C7267-1D10-450E-A134-E62241EC35A1}"/>
              </a:ext>
            </a:extLst>
          </p:cNvPr>
          <p:cNvSpPr txBox="1">
            <a:spLocks/>
          </p:cNvSpPr>
          <p:nvPr/>
        </p:nvSpPr>
        <p:spPr>
          <a:xfrm>
            <a:off x="1730331" y="243778"/>
            <a:ext cx="847464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 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ALOKASIKAN ARMADA DARI KORIDOR SEPI KE KORIDOR PADAT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70711-B503-460A-A8BB-675C992B2FBC}"/>
              </a:ext>
            </a:extLst>
          </p:cNvPr>
          <p:cNvSpPr txBox="1"/>
          <p:nvPr/>
        </p:nvSpPr>
        <p:spPr>
          <a:xfrm>
            <a:off x="10013097" y="1687800"/>
            <a:ext cx="1175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r>
              <a:rPr lang="en-US" sz="1400" dirty="0"/>
              <a:t>05.00 – 09.59</a:t>
            </a:r>
          </a:p>
          <a:p>
            <a:r>
              <a:rPr lang="en-US" sz="1400" dirty="0"/>
              <a:t>Weekday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FF632-0884-4B68-AFC6-E50070537E37}"/>
              </a:ext>
            </a:extLst>
          </p:cNvPr>
          <p:cNvSpPr txBox="1"/>
          <p:nvPr/>
        </p:nvSpPr>
        <p:spPr>
          <a:xfrm>
            <a:off x="10100452" y="4253767"/>
            <a:ext cx="1175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r>
              <a:rPr lang="en-US" sz="1400" dirty="0"/>
              <a:t>05.00 – 09.59</a:t>
            </a:r>
          </a:p>
          <a:p>
            <a:r>
              <a:rPr lang="en-US" sz="1400" dirty="0"/>
              <a:t>Weekday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3946E9-64FE-46D7-9ACD-EFE87CAB9080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CC77E-A6D0-428B-BCEC-B78A667DF894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9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5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169AA42-A842-452F-9F0E-F6870413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3" y="1414769"/>
            <a:ext cx="10576385" cy="27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9906BCD-6A70-4880-829E-2EE9CA85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8" y="4011613"/>
            <a:ext cx="10496550" cy="27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472471-6293-408C-B650-EA817670B1ED}"/>
              </a:ext>
            </a:extLst>
          </p:cNvPr>
          <p:cNvSpPr/>
          <p:nvPr/>
        </p:nvSpPr>
        <p:spPr>
          <a:xfrm>
            <a:off x="501358" y="5715000"/>
            <a:ext cx="2447925" cy="8956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76937-3E85-4EF7-A1C8-19C9645BDD75}"/>
              </a:ext>
            </a:extLst>
          </p:cNvPr>
          <p:cNvSpPr/>
          <p:nvPr/>
        </p:nvSpPr>
        <p:spPr>
          <a:xfrm>
            <a:off x="501357" y="1857375"/>
            <a:ext cx="2738438" cy="21995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AE9387-46E5-4EB6-9DFB-601D8EA38B3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711033" y="4117657"/>
            <a:ext cx="14288" cy="15973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28B967-DC82-4EDB-9A9D-B52F80D1BA0C}"/>
              </a:ext>
            </a:extLst>
          </p:cNvPr>
          <p:cNvSpPr/>
          <p:nvPr/>
        </p:nvSpPr>
        <p:spPr>
          <a:xfrm>
            <a:off x="690732" y="1157758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Afternoon Rush Hour</a:t>
            </a:r>
            <a:endParaRPr lang="en-ID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F7D2DFD-29DA-402C-AAB8-88E57D48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AAE6978E-D31D-40B6-83DB-F482CC781809}"/>
              </a:ext>
            </a:extLst>
          </p:cNvPr>
          <p:cNvSpPr txBox="1">
            <a:spLocks/>
          </p:cNvSpPr>
          <p:nvPr/>
        </p:nvSpPr>
        <p:spPr>
          <a:xfrm>
            <a:off x="1730331" y="243778"/>
            <a:ext cx="847464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 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ALOKASIKAN ARMADA DARI KORIDOR SEPI KE KORIDOR PADAT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0C9B6-7318-4A1F-8965-B6196EA1BECF}"/>
              </a:ext>
            </a:extLst>
          </p:cNvPr>
          <p:cNvSpPr txBox="1"/>
          <p:nvPr/>
        </p:nvSpPr>
        <p:spPr>
          <a:xfrm>
            <a:off x="10679456" y="1574427"/>
            <a:ext cx="1175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r>
              <a:rPr lang="en-US" sz="1400" dirty="0"/>
              <a:t>16.00 – 21.59</a:t>
            </a:r>
          </a:p>
          <a:p>
            <a:r>
              <a:rPr lang="en-US" sz="1400" dirty="0"/>
              <a:t>Weekday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DED98-4063-45E4-80EF-63E69F32FA79}"/>
              </a:ext>
            </a:extLst>
          </p:cNvPr>
          <p:cNvSpPr txBox="1"/>
          <p:nvPr/>
        </p:nvSpPr>
        <p:spPr>
          <a:xfrm>
            <a:off x="10732281" y="4138151"/>
            <a:ext cx="1175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r>
              <a:rPr lang="en-US" sz="1400" dirty="0"/>
              <a:t>16.00 – 21.59</a:t>
            </a:r>
          </a:p>
          <a:p>
            <a:r>
              <a:rPr lang="en-US" sz="1400" dirty="0"/>
              <a:t>Weekday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3DC492-0007-4B1B-AC35-5DC3F86ED485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92211-A55D-45C5-BD94-2CC493B5108C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10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8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01AB0149-5B09-4325-82D1-F888FE2C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57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A5E8E2-2876-4470-8F7F-1729CC832692}"/>
              </a:ext>
            </a:extLst>
          </p:cNvPr>
          <p:cNvSpPr/>
          <p:nvPr/>
        </p:nvSpPr>
        <p:spPr>
          <a:xfrm>
            <a:off x="524492" y="1189575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Morning Rush Hour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2202C4-405F-4EA4-B26C-DC70E29F107B}"/>
              </a:ext>
            </a:extLst>
          </p:cNvPr>
          <p:cNvSpPr/>
          <p:nvPr/>
        </p:nvSpPr>
        <p:spPr>
          <a:xfrm>
            <a:off x="11153776" y="1752632"/>
            <a:ext cx="571500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89D3B-A12D-483F-B172-0B330A3EA7AC}"/>
              </a:ext>
            </a:extLst>
          </p:cNvPr>
          <p:cNvSpPr/>
          <p:nvPr/>
        </p:nvSpPr>
        <p:spPr>
          <a:xfrm>
            <a:off x="9299860" y="1752631"/>
            <a:ext cx="571500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C7AB6-7ECE-4329-8660-B48F4F42316E}"/>
              </a:ext>
            </a:extLst>
          </p:cNvPr>
          <p:cNvSpPr/>
          <p:nvPr/>
        </p:nvSpPr>
        <p:spPr>
          <a:xfrm>
            <a:off x="1423987" y="1752631"/>
            <a:ext cx="571500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0704F-2633-4491-93F9-6A4C20BA8F6A}"/>
              </a:ext>
            </a:extLst>
          </p:cNvPr>
          <p:cNvSpPr/>
          <p:nvPr/>
        </p:nvSpPr>
        <p:spPr>
          <a:xfrm>
            <a:off x="6491287" y="1752630"/>
            <a:ext cx="571500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4F111-C541-41D6-94CA-482676BC199C}"/>
              </a:ext>
            </a:extLst>
          </p:cNvPr>
          <p:cNvSpPr/>
          <p:nvPr/>
        </p:nvSpPr>
        <p:spPr>
          <a:xfrm>
            <a:off x="3277903" y="1752629"/>
            <a:ext cx="571500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96C85-073B-4C4C-88B0-02C2096DDB14}"/>
              </a:ext>
            </a:extLst>
          </p:cNvPr>
          <p:cNvCxnSpPr/>
          <p:nvPr/>
        </p:nvCxnSpPr>
        <p:spPr>
          <a:xfrm>
            <a:off x="9585610" y="1152525"/>
            <a:ext cx="0" cy="342931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8A601-3F95-43DF-9A42-CD7633A0272D}"/>
              </a:ext>
            </a:extLst>
          </p:cNvPr>
          <p:cNvSpPr/>
          <p:nvPr/>
        </p:nvSpPr>
        <p:spPr>
          <a:xfrm>
            <a:off x="5101940" y="1752628"/>
            <a:ext cx="571500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A5F0E-D44B-459D-9A64-9AFA35EBF8E3}"/>
              </a:ext>
            </a:extLst>
          </p:cNvPr>
          <p:cNvSpPr/>
          <p:nvPr/>
        </p:nvSpPr>
        <p:spPr>
          <a:xfrm>
            <a:off x="10236343" y="1752628"/>
            <a:ext cx="571500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7924248-9A1A-4297-897E-E191397F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81025271-9E42-482D-BEDE-669EA5727329}"/>
              </a:ext>
            </a:extLst>
          </p:cNvPr>
          <p:cNvSpPr txBox="1">
            <a:spLocks/>
          </p:cNvSpPr>
          <p:nvPr/>
        </p:nvSpPr>
        <p:spPr>
          <a:xfrm>
            <a:off x="1709737" y="243807"/>
            <a:ext cx="877119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ALOKASIKAN ARMADA BERDASARKAN DIRECTION SECARA PROPORSIONAL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7BCB3BC-0BD5-4FDD-AE62-30E32025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59574"/>
              </p:ext>
            </p:extLst>
          </p:nvPr>
        </p:nvGraphicFramePr>
        <p:xfrm>
          <a:off x="6234827" y="4990802"/>
          <a:ext cx="5118934" cy="8258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1861502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883602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976831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Direction Back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D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irection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Rasio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Back : Go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PGC 2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Kebayoran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Lama – Tanah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Abang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0D7896C-20B6-4CDD-A5AD-DB04C391A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09789"/>
              </p:ext>
            </p:extLst>
          </p:nvPr>
        </p:nvGraphicFramePr>
        <p:xfrm>
          <a:off x="171941" y="4995389"/>
          <a:ext cx="5794587" cy="16516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687657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775652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Direction Go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D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irection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Rasio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Go : Back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JAK.72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Kampung Rambutan – Pasar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Rebo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via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Poncol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Pinang Ranti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Pramuka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Pluit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6369722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Rusun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Kapuk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Muara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36141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S21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Ciputat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CSW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89947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811046-6077-4BB5-8A31-3FF2C22D7AD4}"/>
              </a:ext>
            </a:extLst>
          </p:cNvPr>
          <p:cNvSpPr txBox="1"/>
          <p:nvPr/>
        </p:nvSpPr>
        <p:spPr>
          <a:xfrm>
            <a:off x="495580" y="905206"/>
            <a:ext cx="299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05.00 – 09.59 Weekday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10F437-1239-4663-BC4C-8A396C9308BD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DA76B-F154-4397-85F8-72ADB665FF29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11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5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C2040B-3C5B-410B-B08A-D81F2BD4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512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A5E8E2-2876-4470-8F7F-1729CC832692}"/>
              </a:ext>
            </a:extLst>
          </p:cNvPr>
          <p:cNvSpPr/>
          <p:nvPr/>
        </p:nvSpPr>
        <p:spPr>
          <a:xfrm>
            <a:off x="524492" y="1123863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Afternoon Rush Hour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96C85-073B-4C4C-88B0-02C2096DDB14}"/>
              </a:ext>
            </a:extLst>
          </p:cNvPr>
          <p:cNvCxnSpPr/>
          <p:nvPr/>
        </p:nvCxnSpPr>
        <p:spPr>
          <a:xfrm>
            <a:off x="9585610" y="1152525"/>
            <a:ext cx="0" cy="3429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A5F0E-D44B-459D-9A64-9AFA35EBF8E3}"/>
              </a:ext>
            </a:extLst>
          </p:cNvPr>
          <p:cNvSpPr/>
          <p:nvPr/>
        </p:nvSpPr>
        <p:spPr>
          <a:xfrm>
            <a:off x="10277475" y="1600228"/>
            <a:ext cx="442913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06652-8CC8-4DD6-A763-392D08058149}"/>
              </a:ext>
            </a:extLst>
          </p:cNvPr>
          <p:cNvSpPr/>
          <p:nvPr/>
        </p:nvSpPr>
        <p:spPr>
          <a:xfrm>
            <a:off x="9354628" y="1600228"/>
            <a:ext cx="442913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06B9-B9BC-4F09-9A81-EE462B751520}"/>
              </a:ext>
            </a:extLst>
          </p:cNvPr>
          <p:cNvSpPr/>
          <p:nvPr/>
        </p:nvSpPr>
        <p:spPr>
          <a:xfrm>
            <a:off x="8893205" y="1600228"/>
            <a:ext cx="442913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9FF01-D4EE-4FB1-AA72-EF3ED1003E94}"/>
              </a:ext>
            </a:extLst>
          </p:cNvPr>
          <p:cNvSpPr/>
          <p:nvPr/>
        </p:nvSpPr>
        <p:spPr>
          <a:xfrm>
            <a:off x="3801283" y="1608210"/>
            <a:ext cx="442913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4CF5C-FD5D-489B-8105-46D5E58DACEF}"/>
              </a:ext>
            </a:extLst>
          </p:cNvPr>
          <p:cNvSpPr/>
          <p:nvPr/>
        </p:nvSpPr>
        <p:spPr>
          <a:xfrm>
            <a:off x="3329795" y="1608210"/>
            <a:ext cx="442913" cy="294319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6FA8EC-80AC-49E9-B8AF-8E356D52FBE1}"/>
              </a:ext>
            </a:extLst>
          </p:cNvPr>
          <p:cNvSpPr/>
          <p:nvPr/>
        </p:nvSpPr>
        <p:spPr>
          <a:xfrm>
            <a:off x="1471612" y="1600227"/>
            <a:ext cx="442913" cy="29431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ACD8B90-A45D-4130-88EA-5063D6EB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83A4576C-7661-4356-8C17-4927862B9D90}"/>
              </a:ext>
            </a:extLst>
          </p:cNvPr>
          <p:cNvSpPr txBox="1">
            <a:spLocks/>
          </p:cNvSpPr>
          <p:nvPr/>
        </p:nvSpPr>
        <p:spPr>
          <a:xfrm>
            <a:off x="1709737" y="243807"/>
            <a:ext cx="877119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ALOKASIKAN ARMADA BERDASARKAN DIRECTION SECARA PROPORSIONAL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0833170A-2155-447F-832E-E3BE7899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27740"/>
              </p:ext>
            </p:extLst>
          </p:nvPr>
        </p:nvGraphicFramePr>
        <p:xfrm>
          <a:off x="0" y="4836873"/>
          <a:ext cx="4693878" cy="8258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1485161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976831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Direction Go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D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irection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Rasio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Go : Back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PGC 2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2P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Gondangdia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Senen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8A65A4A1-8461-4553-8A42-06B646DF0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12807"/>
              </p:ext>
            </p:extLst>
          </p:nvPr>
        </p:nvGraphicFramePr>
        <p:xfrm>
          <a:off x="4796993" y="4836873"/>
          <a:ext cx="5923395" cy="13763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687657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904460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Direction Back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D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irection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Rasio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Back : Go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JAK.72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Kampung Rambutan – Pasar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Rebo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via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Poncol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Pluit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PGC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Juanda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6369722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JAK.50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Kalideres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Kembangan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 :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3614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37EAA9A-6F72-460C-942F-4BA80F4364A3}"/>
              </a:ext>
            </a:extLst>
          </p:cNvPr>
          <p:cNvSpPr txBox="1"/>
          <p:nvPr/>
        </p:nvSpPr>
        <p:spPr>
          <a:xfrm>
            <a:off x="495580" y="863642"/>
            <a:ext cx="299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16.00 – 21.59 Weekday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1C8641-BDFF-4E4E-BCBB-56E9FF537E32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D926-7B81-4D40-A000-6F98D7F37A99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12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6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ABC001F-0CCF-4AFE-B2D0-5059087C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1878"/>
            <a:ext cx="12192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97BE0F-3481-49E7-AAE7-7E2E6DEFDA4C}"/>
              </a:ext>
            </a:extLst>
          </p:cNvPr>
          <p:cNvSpPr/>
          <p:nvPr/>
        </p:nvSpPr>
        <p:spPr>
          <a:xfrm>
            <a:off x="923925" y="2781300"/>
            <a:ext cx="2343150" cy="1628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6984BB7-10F3-4B61-9B8A-DA3A93F1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1E254C2-4F26-4CE2-A9C6-4C890C00D7A2}"/>
              </a:ext>
            </a:extLst>
          </p:cNvPr>
          <p:cNvSpPr txBox="1">
            <a:spLocks/>
          </p:cNvSpPr>
          <p:nvPr/>
        </p:nvSpPr>
        <p:spPr>
          <a:xfrm>
            <a:off x="1706301" y="239254"/>
            <a:ext cx="8771199" cy="4619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REKAYASA RUTE ARMADA DIRECTION 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7F689-9AEC-4E75-BCAC-E9BEE448AA8C}"/>
              </a:ext>
            </a:extLst>
          </p:cNvPr>
          <p:cNvSpPr/>
          <p:nvPr/>
        </p:nvSpPr>
        <p:spPr>
          <a:xfrm>
            <a:off x="467342" y="1305405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Morning Rush Hour</a:t>
            </a:r>
            <a:endParaRPr lang="en-ID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EF3192B5-AE1C-4074-AACC-C715339C2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00612"/>
              </p:ext>
            </p:extLst>
          </p:nvPr>
        </p:nvGraphicFramePr>
        <p:xfrm>
          <a:off x="2156907" y="4695838"/>
          <a:ext cx="7869986" cy="19269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449568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1081436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3250096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newSeqRoute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countSeq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newRouteCorridor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Pinang Ranti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Pramuka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1 - 2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Garuda Taman Mini - BKN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Beta 2 -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Tendean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 -  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Beta 1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Tendean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6V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Ragunan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Gelora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Bung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Karno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2 - 13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SMK 57 – Masjid Agung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49258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Cibubur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Balai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Kota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3 - 15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Benhil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3  – IRTI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127502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JIS3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Harmoni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Jakarta International Stadium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1- 13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 Taman BMW 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Harmoni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Arah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Utara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710167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Rusun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Kapuk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Muara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0 - 1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Rusun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Kapuk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Muara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242774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E68839-7A8E-41D4-8AB8-3E0C673ABFE0}"/>
              </a:ext>
            </a:extLst>
          </p:cNvPr>
          <p:cNvCxnSpPr/>
          <p:nvPr/>
        </p:nvCxnSpPr>
        <p:spPr>
          <a:xfrm>
            <a:off x="1410224" y="6512795"/>
            <a:ext cx="91939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F16B1-6F69-4E56-914D-14FAAD65AC4D}"/>
              </a:ext>
            </a:extLst>
          </p:cNvPr>
          <p:cNvSpPr txBox="1"/>
          <p:nvPr/>
        </p:nvSpPr>
        <p:spPr>
          <a:xfrm>
            <a:off x="467342" y="994113"/>
            <a:ext cx="391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05.00 – 09.59 Weekday Direction 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F78D28-A4D8-464B-BA49-833735B0EDC0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E5230-A341-464F-9EB9-90D9AEA96143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13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66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0E9DED70-6951-4825-8636-DE0757E6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774"/>
            <a:ext cx="12192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4A87C2-6331-4A88-BE86-633E87A1E4A4}"/>
              </a:ext>
            </a:extLst>
          </p:cNvPr>
          <p:cNvSpPr/>
          <p:nvPr/>
        </p:nvSpPr>
        <p:spPr>
          <a:xfrm>
            <a:off x="476250" y="2999512"/>
            <a:ext cx="2790825" cy="142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EB25058-270D-49BD-9260-325C34E2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5C163-C911-43B1-9FB9-7ABC03FD0A9A}"/>
              </a:ext>
            </a:extLst>
          </p:cNvPr>
          <p:cNvSpPr/>
          <p:nvPr/>
        </p:nvSpPr>
        <p:spPr>
          <a:xfrm>
            <a:off x="476250" y="1256907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Afternoon Rush Hour</a:t>
            </a:r>
            <a:endParaRPr lang="en-ID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6A7F792-289B-4CC2-8A28-57759BD3DEA9}"/>
              </a:ext>
            </a:extLst>
          </p:cNvPr>
          <p:cNvSpPr txBox="1">
            <a:spLocks/>
          </p:cNvSpPr>
          <p:nvPr/>
        </p:nvSpPr>
        <p:spPr>
          <a:xfrm>
            <a:off x="1706301" y="239254"/>
            <a:ext cx="8771199" cy="4619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REKAYASA RUTE ARMADA DIRECTION GO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E7048A52-7D66-40F5-8E85-849D8907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12359"/>
              </p:ext>
            </p:extLst>
          </p:nvPr>
        </p:nvGraphicFramePr>
        <p:xfrm>
          <a:off x="2156907" y="4536035"/>
          <a:ext cx="7869986" cy="19945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449568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1081436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3250096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newSeqRoute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countSeq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newRouteCorridor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Pluit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17-18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Pluit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JAK.72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Kampung Rambutan – Pasar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Rebo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via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Poncol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  -  49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Litbang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Depnaker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Jaktim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Islam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PGC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Juanda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5 - 14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Cawang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Otista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Kramat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Sentiong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49258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Beta 2 -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Tendean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0 - 11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Beta 2 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Rawa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Barat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127502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2P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Gondangdia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Senen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3 - 14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Kanisius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Term.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Senen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710167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JIS3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Harmoni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Jakarta International Stadium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0- 13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JIS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Harmoni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Arah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Utara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24277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776163-A45E-46E1-BF8A-BDBF40A3FA46}"/>
              </a:ext>
            </a:extLst>
          </p:cNvPr>
          <p:cNvSpPr txBox="1"/>
          <p:nvPr/>
        </p:nvSpPr>
        <p:spPr>
          <a:xfrm>
            <a:off x="371755" y="949130"/>
            <a:ext cx="398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16.00 – 21.59 Weekday Direction Go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656CE9-2D01-446F-8FF2-614DB1895430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1057E-5A1B-41C9-84FC-00B5CA6B8181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14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44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0290CD7-905A-41F1-B900-D125D2DA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599"/>
            <a:ext cx="12192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BEF5AB-F348-4734-8B60-9201CB67E3AF}"/>
              </a:ext>
            </a:extLst>
          </p:cNvPr>
          <p:cNvSpPr/>
          <p:nvPr/>
        </p:nvSpPr>
        <p:spPr>
          <a:xfrm>
            <a:off x="923925" y="2609850"/>
            <a:ext cx="2800350" cy="1628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41EAD82-2D9C-492C-9B93-F2D32D4E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2FFB458A-52BC-4C19-B4AE-522D4AF70B1B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REKAYASA JALUR DIRECTION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A5433A-6F8F-4734-8113-AF1E1F5A1170}"/>
              </a:ext>
            </a:extLst>
          </p:cNvPr>
          <p:cNvSpPr/>
          <p:nvPr/>
        </p:nvSpPr>
        <p:spPr>
          <a:xfrm>
            <a:off x="524492" y="1123863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Morning Rush Hour</a:t>
            </a:r>
            <a:endParaRPr lang="en-ID" dirty="0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142376B-2E4D-48EB-89D3-F0EEC235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2349"/>
              </p:ext>
            </p:extLst>
          </p:nvPr>
        </p:nvGraphicFramePr>
        <p:xfrm>
          <a:off x="2035865" y="4381918"/>
          <a:ext cx="7869986" cy="22022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449568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1081436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3250096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newSeqRoute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countSeq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newRouteCorridor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Pinang Ranti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Pramuka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1 - 2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Garuda Taman Mini – Pinang Ranti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10289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Matraman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Ancol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5 - 12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Budi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Utomo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Tegalan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189705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M13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Beta 2 -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Tendean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2 - 10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Tirtayasa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Adam Malik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49258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JIS3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Harmoni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Jakarta International Stadium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6 - 14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Pecenongan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JIS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127502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Ragunan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Blok M via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Kemang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12 - 21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 Plaza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Kemang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99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Kementrian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Pertanian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710167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Tanjung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Pluit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8 - 18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Gunung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Sahari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Mangga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Dua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Permai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Koja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Arah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Utara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2427746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3C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Rusun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Kapuk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Muara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0 - 1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Penjaringan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Rusun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Kapuk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Muara</a:t>
                      </a:r>
                      <a:endParaRPr lang="en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24600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2B6188-8729-48A5-BB9F-99133AA462C0}"/>
              </a:ext>
            </a:extLst>
          </p:cNvPr>
          <p:cNvCxnSpPr/>
          <p:nvPr/>
        </p:nvCxnSpPr>
        <p:spPr>
          <a:xfrm>
            <a:off x="1340650" y="6457237"/>
            <a:ext cx="91939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CE23A6-7718-45C9-B908-C3746FFFC15A}"/>
              </a:ext>
            </a:extLst>
          </p:cNvPr>
          <p:cNvSpPr txBox="1"/>
          <p:nvPr/>
        </p:nvSpPr>
        <p:spPr>
          <a:xfrm>
            <a:off x="451755" y="862454"/>
            <a:ext cx="391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05.00 – 09.59 Weekday Direction Back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39A8B1-CA31-4270-86F7-84CF0B575639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ADA47-7168-45FF-B955-8A2AB8DAFB08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15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44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0927833-C05E-4DF3-AC04-2847C640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288"/>
            <a:ext cx="12192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EDBB3E-4134-4571-8A66-4CBD1FBBF5E9}"/>
              </a:ext>
            </a:extLst>
          </p:cNvPr>
          <p:cNvSpPr/>
          <p:nvPr/>
        </p:nvSpPr>
        <p:spPr>
          <a:xfrm>
            <a:off x="476250" y="2781301"/>
            <a:ext cx="2790825" cy="142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0DAE836-84F4-4FF6-AEB5-00F62CFE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609BC685-B098-472D-A310-5B60905CA3CF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REKAYASA JALUR DIRECTION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9205E-2CA8-4E92-AEAD-1F953222CE1D}"/>
              </a:ext>
            </a:extLst>
          </p:cNvPr>
          <p:cNvSpPr/>
          <p:nvPr/>
        </p:nvSpPr>
        <p:spPr>
          <a:xfrm>
            <a:off x="476250" y="1104901"/>
            <a:ext cx="2191876" cy="419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Afternoon Rush Hour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2E13EB-2DE4-4F5D-938F-6D63A31C5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20403"/>
              </p:ext>
            </p:extLst>
          </p:nvPr>
        </p:nvGraphicFramePr>
        <p:xfrm>
          <a:off x="1888311" y="4632028"/>
          <a:ext cx="7869986" cy="19463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478">
                  <a:extLst>
                    <a:ext uri="{9D8B030D-6E8A-4147-A177-3AD203B41FA5}">
                      <a16:colId xmlns:a16="http://schemas.microsoft.com/office/drawing/2014/main" val="2583430631"/>
                    </a:ext>
                  </a:extLst>
                </a:gridCol>
                <a:gridCol w="2348247">
                  <a:extLst>
                    <a:ext uri="{9D8B030D-6E8A-4147-A177-3AD203B41FA5}">
                      <a16:colId xmlns:a16="http://schemas.microsoft.com/office/drawing/2014/main" val="24852977"/>
                    </a:ext>
                  </a:extLst>
                </a:gridCol>
                <a:gridCol w="1182757">
                  <a:extLst>
                    <a:ext uri="{9D8B030D-6E8A-4147-A177-3AD203B41FA5}">
                      <a16:colId xmlns:a16="http://schemas.microsoft.com/office/drawing/2014/main" val="3934628676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1313163417"/>
                    </a:ext>
                  </a:extLst>
                </a:gridCol>
                <a:gridCol w="3250096">
                  <a:extLst>
                    <a:ext uri="{9D8B030D-6E8A-4147-A177-3AD203B41FA5}">
                      <a16:colId xmlns:a16="http://schemas.microsoft.com/office/drawing/2014/main" val="832969319"/>
                    </a:ext>
                  </a:extLst>
                </a:gridCol>
              </a:tblGrid>
              <a:tr h="322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D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newSeqRoute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countSeq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newRouteCorridor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913164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Beta 2 -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Tendean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6 - 11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Seskoal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Beta 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6290743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Pulo Gadung - Monas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2 - 15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Gambir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2 -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Pulo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Gadung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335988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JIS3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Harmoni - Jakarta International Stadium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0 - 13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Harmoni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Arah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Utara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Jembatan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Item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0971838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1T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Cibubur - Balai Kota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1 - 15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Bank Indonesia 1 -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Cibubur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Junction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1770814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Rusun Rawa Bebek - Kodamar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10 - 25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Pool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Taksi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Raya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Pulo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Gebang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Akses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St.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Cakung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752162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PGC 2 -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Tanjung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Priok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0 - 15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Tanjung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Priok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Pedati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Prumpung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9479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4DFB27-F335-4FA0-9E31-D5B1039E0492}"/>
              </a:ext>
            </a:extLst>
          </p:cNvPr>
          <p:cNvSpPr txBox="1"/>
          <p:nvPr/>
        </p:nvSpPr>
        <p:spPr>
          <a:xfrm>
            <a:off x="363433" y="849511"/>
            <a:ext cx="391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Breakdown: 16.00 – 21.59 Weekday Direction Back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33AC8B-B958-466F-A14A-E7EDB5BBFC83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78CB7-ED6C-4720-9617-D0F823D9B1B1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16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30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F6514AF-0C77-4E3E-84B0-B2D7E03AD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25"/>
            <a:ext cx="121920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3B56F4-273D-407F-820B-9B47D4AE5480}"/>
              </a:ext>
            </a:extLst>
          </p:cNvPr>
          <p:cNvSpPr/>
          <p:nvPr/>
        </p:nvSpPr>
        <p:spPr>
          <a:xfrm>
            <a:off x="7972425" y="1209675"/>
            <a:ext cx="390525" cy="3533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80477-A7C9-4AB9-9243-315763E4F21E}"/>
              </a:ext>
            </a:extLst>
          </p:cNvPr>
          <p:cNvSpPr/>
          <p:nvPr/>
        </p:nvSpPr>
        <p:spPr>
          <a:xfrm>
            <a:off x="8439150" y="1200150"/>
            <a:ext cx="390525" cy="3533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0FCC7-B7E6-4746-8E66-AA1C84B31A46}"/>
              </a:ext>
            </a:extLst>
          </p:cNvPr>
          <p:cNvSpPr/>
          <p:nvPr/>
        </p:nvSpPr>
        <p:spPr>
          <a:xfrm>
            <a:off x="6591300" y="1209675"/>
            <a:ext cx="390525" cy="3533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D1294-9239-4024-A2B0-A53E121CF3C3}"/>
              </a:ext>
            </a:extLst>
          </p:cNvPr>
          <p:cNvSpPr/>
          <p:nvPr/>
        </p:nvSpPr>
        <p:spPr>
          <a:xfrm>
            <a:off x="10759003" y="1209675"/>
            <a:ext cx="390525" cy="3533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1BD13-1DEC-41DE-8FE8-CAEFD60A4B0B}"/>
              </a:ext>
            </a:extLst>
          </p:cNvPr>
          <p:cNvSpPr/>
          <p:nvPr/>
        </p:nvSpPr>
        <p:spPr>
          <a:xfrm>
            <a:off x="4271447" y="1191920"/>
            <a:ext cx="390525" cy="3533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D57BC35-33F7-42DD-A424-7E88F53D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AC568354-2ECB-41AF-8965-DB0C31723A38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3. RAMAH WANITA: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OPERASIKAN ARMADA KHUSUS WANITA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F5EC6-50D4-4B8C-9BD0-592BE4A60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1652"/>
              </p:ext>
            </p:extLst>
          </p:nvPr>
        </p:nvGraphicFramePr>
        <p:xfrm>
          <a:off x="3508513" y="4948238"/>
          <a:ext cx="4463912" cy="1464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5307">
                  <a:extLst>
                    <a:ext uri="{9D8B030D-6E8A-4147-A177-3AD203B41FA5}">
                      <a16:colId xmlns:a16="http://schemas.microsoft.com/office/drawing/2014/main" val="4273627293"/>
                    </a:ext>
                  </a:extLst>
                </a:gridCol>
                <a:gridCol w="1911449">
                  <a:extLst>
                    <a:ext uri="{9D8B030D-6E8A-4147-A177-3AD203B41FA5}">
                      <a16:colId xmlns:a16="http://schemas.microsoft.com/office/drawing/2014/main" val="3121619593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993453202"/>
                    </a:ext>
                  </a:extLst>
                </a:gridCol>
                <a:gridCol w="506896">
                  <a:extLst>
                    <a:ext uri="{9D8B030D-6E8A-4147-A177-3AD203B41FA5}">
                      <a16:colId xmlns:a16="http://schemas.microsoft.com/office/drawing/2014/main" val="29579563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9709199"/>
                    </a:ext>
                  </a:extLst>
                </a:gridCol>
              </a:tblGrid>
              <a:tr h="20131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ID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Koridor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r>
                        <a:rPr lang="en-ID" sz="1100" u="none" strike="noStrike" dirty="0">
                          <a:effectLst/>
                        </a:rPr>
                        <a:t> Wanita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Pria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Rasio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890667"/>
                  </a:ext>
                </a:extLst>
              </a:tr>
              <a:tr h="2013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JAK.36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Cilangkap</a:t>
                      </a:r>
                      <a:r>
                        <a:rPr lang="en-ID" sz="1100" u="none" strike="noStrike" dirty="0">
                          <a:effectLst/>
                        </a:rPr>
                        <a:t> - </a:t>
                      </a:r>
                      <a:r>
                        <a:rPr lang="en-ID" sz="1100" u="none" strike="noStrike" dirty="0" err="1">
                          <a:effectLst/>
                        </a:rPr>
                        <a:t>Cililitan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195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65:1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1613336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JAK.51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Taman Kota - Budi </a:t>
                      </a:r>
                      <a:r>
                        <a:rPr lang="en-ID" sz="1100" u="none" strike="noStrike" dirty="0" err="1">
                          <a:effectLst/>
                        </a:rPr>
                        <a:t>Luhur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159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40:1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226948"/>
                  </a:ext>
                </a:extLst>
              </a:tr>
              <a:tr h="2013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JAK.10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Tanah </a:t>
                      </a:r>
                      <a:r>
                        <a:rPr lang="en-ID" sz="1100" u="none" strike="noStrike" dirty="0" err="1">
                          <a:effectLst/>
                        </a:rPr>
                        <a:t>Abang</a:t>
                      </a:r>
                      <a:r>
                        <a:rPr lang="en-ID" sz="1100" u="none" strike="noStrike" dirty="0">
                          <a:effectLst/>
                        </a:rPr>
                        <a:t> - Kota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150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40808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JAK.41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Kampung </a:t>
                      </a:r>
                      <a:r>
                        <a:rPr lang="en-ID" sz="1100" u="none" strike="noStrike" dirty="0" err="1">
                          <a:effectLst/>
                        </a:rPr>
                        <a:t>Melayu</a:t>
                      </a:r>
                      <a:r>
                        <a:rPr lang="en-ID" sz="1100" u="none" strike="noStrike" dirty="0">
                          <a:effectLst/>
                        </a:rPr>
                        <a:t> - </a:t>
                      </a:r>
                      <a:r>
                        <a:rPr lang="en-ID" sz="1100" u="none" strike="noStrike" dirty="0" err="1">
                          <a:effectLst/>
                        </a:rPr>
                        <a:t>Pulo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Gadung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157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12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13:1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276068"/>
                  </a:ext>
                </a:extLst>
              </a:tr>
              <a:tr h="2013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8D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Joglo</a:t>
                      </a:r>
                      <a:r>
                        <a:rPr lang="en-ID" sz="1100" u="none" strike="noStrike" dirty="0">
                          <a:effectLst/>
                        </a:rPr>
                        <a:t> - Blok M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18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9:1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561479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A4E19847-6092-4C91-B4AF-8974D05F5CDE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EEFBF-5661-4119-B122-67F222C84F52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17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04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78F732C6-9F88-4ED9-A398-869FDD4E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98" y="3551278"/>
            <a:ext cx="7524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F06D7282-B8DA-4D58-A488-1122AEB9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98" y="589003"/>
            <a:ext cx="7524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B1388D-749D-4059-B305-E354AF5B73CC}"/>
              </a:ext>
            </a:extLst>
          </p:cNvPr>
          <p:cNvSpPr/>
          <p:nvPr/>
        </p:nvSpPr>
        <p:spPr>
          <a:xfrm>
            <a:off x="2064173" y="1160503"/>
            <a:ext cx="4772025" cy="21907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B8DB-1B36-47BE-BA7B-F94EE1AA4A9C}"/>
              </a:ext>
            </a:extLst>
          </p:cNvPr>
          <p:cNvSpPr/>
          <p:nvPr/>
        </p:nvSpPr>
        <p:spPr>
          <a:xfrm>
            <a:off x="2445173" y="4046577"/>
            <a:ext cx="942975" cy="2162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66FB1-AF99-407C-B3AB-899DB60C4D23}"/>
              </a:ext>
            </a:extLst>
          </p:cNvPr>
          <p:cNvSpPr/>
          <p:nvPr/>
        </p:nvSpPr>
        <p:spPr>
          <a:xfrm>
            <a:off x="6064673" y="4046577"/>
            <a:ext cx="942975" cy="2162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9B9B46-024B-476B-AE91-71E8669E8BD3}"/>
              </a:ext>
            </a:extLst>
          </p:cNvPr>
          <p:cNvCxnSpPr>
            <a:cxnSpLocks/>
          </p:cNvCxnSpPr>
          <p:nvPr/>
        </p:nvCxnSpPr>
        <p:spPr>
          <a:xfrm flipV="1">
            <a:off x="2692823" y="6065878"/>
            <a:ext cx="0" cy="395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A5F2758A-E3C9-44D3-A9A4-261C750C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4304AA73-3EAD-4B01-93BD-0B4A987CC3C8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3. RAMAH WANITA: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OPERASIKAN ARMADA KHUSUS WANITA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DFC18-2A7D-435F-88C3-FF84C5ED1369}"/>
              </a:ext>
            </a:extLst>
          </p:cNvPr>
          <p:cNvSpPr txBox="1"/>
          <p:nvPr/>
        </p:nvSpPr>
        <p:spPr>
          <a:xfrm>
            <a:off x="8912648" y="1006485"/>
            <a:ext cx="1055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JAK.36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JAK.51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JAK.10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JAK.41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8D</a:t>
            </a:r>
            <a:endParaRPr lang="en-ID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BEC0-F327-403E-BCA3-BF76A8EBA426}"/>
              </a:ext>
            </a:extLst>
          </p:cNvPr>
          <p:cNvSpPr txBox="1"/>
          <p:nvPr/>
        </p:nvSpPr>
        <p:spPr>
          <a:xfrm>
            <a:off x="8912647" y="3954039"/>
            <a:ext cx="1760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Breakdown: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JAK.36 Weekday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JAK.51 Weekday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JAK.10 Weekday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JAK.41 Weekday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8D Weekday</a:t>
            </a:r>
            <a:endParaRPr lang="en-ID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D4D5-DDD6-46F1-BAD8-6C10170C0246}"/>
              </a:ext>
            </a:extLst>
          </p:cNvPr>
          <p:cNvSpPr txBox="1"/>
          <p:nvPr/>
        </p:nvSpPr>
        <p:spPr>
          <a:xfrm>
            <a:off x="3388148" y="6436997"/>
            <a:ext cx="342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Penerapan</a:t>
            </a:r>
            <a:r>
              <a:rPr lang="en-US" dirty="0"/>
              <a:t> Armada </a:t>
            </a:r>
            <a:r>
              <a:rPr lang="en-US" dirty="0" err="1"/>
              <a:t>Khusus</a:t>
            </a:r>
            <a:r>
              <a:rPr lang="en-US" dirty="0"/>
              <a:t> Wanita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3385A8-83EF-421E-B2C7-2071FA8A332B}"/>
              </a:ext>
            </a:extLst>
          </p:cNvPr>
          <p:cNvCxnSpPr>
            <a:stCxn id="3" idx="0"/>
          </p:cNvCxnSpPr>
          <p:nvPr/>
        </p:nvCxnSpPr>
        <p:spPr>
          <a:xfrm flipV="1">
            <a:off x="5099835" y="6208753"/>
            <a:ext cx="964838" cy="22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F3D012-B99F-46BA-A4EC-000BC804292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388148" y="6208753"/>
            <a:ext cx="1711687" cy="22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D5324A9-6CA7-491D-949A-2E2F0FE21F45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1F454-6383-4E00-A313-3707A0D9E5C3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18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51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5E7FC68-EA1E-4F0F-AA79-11C57DD2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181" y="143528"/>
            <a:ext cx="2150118" cy="4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41629-279C-4C32-9D39-2B30DF88CEBA}"/>
              </a:ext>
            </a:extLst>
          </p:cNvPr>
          <p:cNvSpPr txBox="1"/>
          <p:nvPr/>
        </p:nvSpPr>
        <p:spPr>
          <a:xfrm>
            <a:off x="3249577" y="2549599"/>
            <a:ext cx="45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BATASAN MASALAH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E9665-9AB6-487C-825F-D73EDAED42D7}"/>
              </a:ext>
            </a:extLst>
          </p:cNvPr>
          <p:cNvSpPr txBox="1"/>
          <p:nvPr/>
        </p:nvSpPr>
        <p:spPr>
          <a:xfrm>
            <a:off x="3282288" y="4082913"/>
            <a:ext cx="45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A7E96-5074-4B66-9A5B-7F00D3313242}"/>
              </a:ext>
            </a:extLst>
          </p:cNvPr>
          <p:cNvSpPr txBox="1"/>
          <p:nvPr/>
        </p:nvSpPr>
        <p:spPr>
          <a:xfrm>
            <a:off x="3282288" y="3357048"/>
            <a:ext cx="45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ANALISIS MASALAH </a:t>
            </a:r>
          </a:p>
          <a:p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F8920-51D4-4DB7-A27D-989277CD3CC9}"/>
              </a:ext>
            </a:extLst>
          </p:cNvPr>
          <p:cNvSpPr txBox="1"/>
          <p:nvPr/>
        </p:nvSpPr>
        <p:spPr>
          <a:xfrm>
            <a:off x="3249577" y="1816743"/>
            <a:ext cx="45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LATAR BELAKANG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7EE43D-4FF0-42E0-9F0F-376364473D26}"/>
              </a:ext>
            </a:extLst>
          </p:cNvPr>
          <p:cNvSpPr/>
          <p:nvPr/>
        </p:nvSpPr>
        <p:spPr>
          <a:xfrm>
            <a:off x="2465236" y="1755111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C10B6-067E-41D5-8AD6-9F5EB8D1FC57}"/>
              </a:ext>
            </a:extLst>
          </p:cNvPr>
          <p:cNvSpPr txBox="1"/>
          <p:nvPr/>
        </p:nvSpPr>
        <p:spPr>
          <a:xfrm>
            <a:off x="2552913" y="1816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4408A-877A-4D8F-9AD7-57A056E94EB4}"/>
              </a:ext>
            </a:extLst>
          </p:cNvPr>
          <p:cNvSpPr/>
          <p:nvPr/>
        </p:nvSpPr>
        <p:spPr>
          <a:xfrm>
            <a:off x="2465236" y="2453982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3E667-5337-41B5-8264-2E6B28C8DDD4}"/>
              </a:ext>
            </a:extLst>
          </p:cNvPr>
          <p:cNvSpPr txBox="1"/>
          <p:nvPr/>
        </p:nvSpPr>
        <p:spPr>
          <a:xfrm>
            <a:off x="2552913" y="2515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2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C8D421-AA01-48DF-9972-C31ADFA84018}"/>
              </a:ext>
            </a:extLst>
          </p:cNvPr>
          <p:cNvSpPr/>
          <p:nvPr/>
        </p:nvSpPr>
        <p:spPr>
          <a:xfrm>
            <a:off x="2465236" y="3295416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0C817-0768-4E83-90FD-2D92A5E36580}"/>
              </a:ext>
            </a:extLst>
          </p:cNvPr>
          <p:cNvSpPr txBox="1"/>
          <p:nvPr/>
        </p:nvSpPr>
        <p:spPr>
          <a:xfrm>
            <a:off x="2552913" y="335704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3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B18A18-ACF7-4E82-A889-C731C3FCAD21}"/>
              </a:ext>
            </a:extLst>
          </p:cNvPr>
          <p:cNvSpPr/>
          <p:nvPr/>
        </p:nvSpPr>
        <p:spPr>
          <a:xfrm>
            <a:off x="2469207" y="4021281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D341B-B53D-4C84-8018-923E4ED2AE7B}"/>
              </a:ext>
            </a:extLst>
          </p:cNvPr>
          <p:cNvSpPr txBox="1"/>
          <p:nvPr/>
        </p:nvSpPr>
        <p:spPr>
          <a:xfrm>
            <a:off x="2556884" y="408291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4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CEF72-7CDC-450F-836F-A021D5531A28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20900-FB3D-415C-94B0-C39D06888227}"/>
              </a:ext>
            </a:extLst>
          </p:cNvPr>
          <p:cNvSpPr txBox="1"/>
          <p:nvPr/>
        </p:nvSpPr>
        <p:spPr>
          <a:xfrm>
            <a:off x="197985" y="62525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67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EAB6E8E2-2141-420A-8353-41981823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" y="1204912"/>
            <a:ext cx="10802512" cy="42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241507-0698-4BC8-A7FC-5200DE7F4A33}"/>
              </a:ext>
            </a:extLst>
          </p:cNvPr>
          <p:cNvSpPr/>
          <p:nvPr/>
        </p:nvSpPr>
        <p:spPr>
          <a:xfrm>
            <a:off x="1152525" y="1743073"/>
            <a:ext cx="1019175" cy="37909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72B5F6-DBA4-4692-90DB-9B8086273360}"/>
              </a:ext>
            </a:extLst>
          </p:cNvPr>
          <p:cNvCxnSpPr/>
          <p:nvPr/>
        </p:nvCxnSpPr>
        <p:spPr>
          <a:xfrm flipV="1">
            <a:off x="1400175" y="5200650"/>
            <a:ext cx="0" cy="5715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ABAD31C0-F63A-452C-81F4-A4E8052D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F4835A74-58E7-4C08-8F37-D9BA2542A56E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3. RAMAH LANSIA: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PENAMBAHAN TEMPAT DUDUK KHUSUS LANSIA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EB0D7-679D-4648-9C11-18CF2705262B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2120B-7B7E-43C9-8437-FDFEB3A9061D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19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01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5DED0-C75C-4FF7-85B1-6574D16B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973"/>
            <a:ext cx="4969010" cy="3254399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1EBD1E9-CB80-4776-BE7B-A82127DC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75" y="1695448"/>
            <a:ext cx="6855981" cy="33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A135BF-A0B0-46EA-BA04-0FFC7B315D6D}"/>
              </a:ext>
            </a:extLst>
          </p:cNvPr>
          <p:cNvSpPr/>
          <p:nvPr/>
        </p:nvSpPr>
        <p:spPr>
          <a:xfrm>
            <a:off x="6381750" y="2266950"/>
            <a:ext cx="676275" cy="2895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F21CF-C1F2-47BC-89E8-7A8FC4C78BF9}"/>
              </a:ext>
            </a:extLst>
          </p:cNvPr>
          <p:cNvSpPr/>
          <p:nvPr/>
        </p:nvSpPr>
        <p:spPr>
          <a:xfrm>
            <a:off x="8061465" y="2266950"/>
            <a:ext cx="676275" cy="2895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316B4-47E7-4FDF-8CEA-7CCC646FA355}"/>
              </a:ext>
            </a:extLst>
          </p:cNvPr>
          <p:cNvSpPr/>
          <p:nvPr/>
        </p:nvSpPr>
        <p:spPr>
          <a:xfrm>
            <a:off x="9172575" y="2266950"/>
            <a:ext cx="676275" cy="2895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29A788F-8E1C-4E41-A9E5-39F47014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A02666-4DE9-43BC-B5B6-EF0849E6F6FC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3. RAMAH LANSIA: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PENAMBAHAN TEMPAT DUDUK KHUSUS LANSIA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39607-F376-4C6E-A03A-48C31F73B9BF}"/>
              </a:ext>
            </a:extLst>
          </p:cNvPr>
          <p:cNvSpPr txBox="1"/>
          <p:nvPr/>
        </p:nvSpPr>
        <p:spPr>
          <a:xfrm>
            <a:off x="6305118" y="5716317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Duduk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Lansia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11F3D-3E79-499D-A55A-C040624ACA4E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H="1" flipV="1">
            <a:off x="6719888" y="5162551"/>
            <a:ext cx="1679714" cy="553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7A40A7-B1A4-409F-A606-CE77672A6942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flipV="1">
            <a:off x="8399602" y="5162551"/>
            <a:ext cx="1111111" cy="553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5316D5-9D77-44F2-BF8C-EF96F0AF3473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V="1">
            <a:off x="8399602" y="5162551"/>
            <a:ext cx="1" cy="553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1F5CB-2C8F-435C-8429-F97E9FCFA22F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DEA1-4059-43A5-A8E3-C017F8528AB2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20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56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29A788F-8E1C-4E41-A9E5-39F47014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A02666-4DE9-43BC-B5B6-EF0849E6F6FC}"/>
              </a:ext>
            </a:extLst>
          </p:cNvPr>
          <p:cNvSpPr txBox="1">
            <a:spLocks/>
          </p:cNvSpPr>
          <p:nvPr/>
        </p:nvSpPr>
        <p:spPr>
          <a:xfrm>
            <a:off x="1706301" y="236337"/>
            <a:ext cx="8771199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KESIMPULAN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1735E-11F9-42F1-A33E-57C5356B3541}"/>
              </a:ext>
            </a:extLst>
          </p:cNvPr>
          <p:cNvSpPr/>
          <p:nvPr/>
        </p:nvSpPr>
        <p:spPr>
          <a:xfrm>
            <a:off x="46808" y="6317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F45D2-1D34-4195-89F5-ACF51FD497F4}"/>
              </a:ext>
            </a:extLst>
          </p:cNvPr>
          <p:cNvSpPr txBox="1"/>
          <p:nvPr/>
        </p:nvSpPr>
        <p:spPr>
          <a:xfrm>
            <a:off x="86471" y="63786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21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6FFE2B-A5DD-4F6D-98F6-3A4EB25F00F7}"/>
              </a:ext>
            </a:extLst>
          </p:cNvPr>
          <p:cNvSpPr/>
          <p:nvPr/>
        </p:nvSpPr>
        <p:spPr>
          <a:xfrm>
            <a:off x="-12075" y="1076502"/>
            <a:ext cx="10452179" cy="18960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effectLst/>
                <a:latin typeface="Myriad Pro" panose="020B0503030403020204"/>
              </a:rPr>
              <a:t>menekan</a:t>
            </a:r>
            <a:r>
              <a:rPr lang="en-ID" sz="1600" b="1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effectLst/>
                <a:latin typeface="Myriad Pro" panose="020B0503030403020204"/>
              </a:rPr>
              <a:t>biaya</a:t>
            </a:r>
            <a:r>
              <a:rPr lang="en-ID" sz="1600" b="1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operasional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dan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mengurangi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ketergantungan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dana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subsidi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dari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pemerintah</a:t>
            </a:r>
            <a:endParaRPr lang="en-ID" sz="1600" b="0" dirty="0">
              <a:solidFill>
                <a:schemeClr val="bg1"/>
              </a:solidFill>
              <a:effectLst/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Menonaktifkan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sepi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pengguna</a:t>
            </a:r>
            <a:endParaRPr lang="en-ID" sz="1600" dirty="0">
              <a:solidFill>
                <a:schemeClr val="bg1"/>
              </a:solidFill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Menonaktifkan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halte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jarang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sekali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digunakan</a:t>
            </a:r>
            <a:endParaRPr lang="en-ID" sz="1600" dirty="0">
              <a:solidFill>
                <a:schemeClr val="bg1"/>
              </a:solidFill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mitra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kerja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bank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penyedia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pembayaran</a:t>
            </a:r>
            <a:endParaRPr lang="en-ID" sz="1600" dirty="0">
              <a:solidFill>
                <a:schemeClr val="bg1"/>
              </a:solidFill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b="1" dirty="0" err="1">
                <a:solidFill>
                  <a:schemeClr val="bg1"/>
                </a:solidFill>
                <a:latin typeface="Myriad Pro" panose="020B0503030403020204"/>
              </a:rPr>
              <a:t>Jangan</a:t>
            </a:r>
            <a:r>
              <a:rPr lang="en-ID" sz="1600" b="1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Myriad Pro" panose="020B0503030403020204"/>
              </a:rPr>
              <a:t>menaikkan</a:t>
            </a:r>
            <a:r>
              <a:rPr lang="en-ID" sz="1600" b="1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Myriad Pro" panose="020B0503030403020204"/>
              </a:rPr>
              <a:t>harga</a:t>
            </a:r>
            <a:r>
              <a:rPr lang="en-ID" sz="1600" b="1" dirty="0">
                <a:solidFill>
                  <a:schemeClr val="bg1"/>
                </a:solidFill>
                <a:latin typeface="Myriad Pro" panose="020B0503030403020204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karena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membebani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masyarakat</a:t>
            </a:r>
            <a:r>
              <a:rPr lang="en-ID" sz="1600" b="1" dirty="0">
                <a:solidFill>
                  <a:schemeClr val="bg1"/>
                </a:solidFill>
                <a:latin typeface="Myriad Pro" panose="020B0503030403020204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5BB6AC-391F-4D94-9886-F7649ACDA4A8}"/>
              </a:ext>
            </a:extLst>
          </p:cNvPr>
          <p:cNvSpPr/>
          <p:nvPr/>
        </p:nvSpPr>
        <p:spPr>
          <a:xfrm>
            <a:off x="-12075" y="3128210"/>
            <a:ext cx="10452179" cy="161040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2. Strategi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pengelolaan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Sistem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Transjakarta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pada </a:t>
            </a:r>
            <a:r>
              <a:rPr lang="en-ID" sz="1600" b="1" dirty="0">
                <a:solidFill>
                  <a:schemeClr val="bg1"/>
                </a:solidFill>
                <a:effectLst/>
                <a:latin typeface="Myriad Pro" panose="020B0503030403020204"/>
              </a:rPr>
              <a:t>Jam-Jam </a:t>
            </a:r>
            <a:r>
              <a:rPr lang="en-ID" sz="1600" b="1" dirty="0" err="1">
                <a:solidFill>
                  <a:schemeClr val="bg1"/>
                </a:solidFill>
                <a:effectLst/>
                <a:latin typeface="Myriad Pro" panose="020B0503030403020204"/>
              </a:rPr>
              <a:t>Padat</a:t>
            </a:r>
            <a:r>
              <a:rPr lang="en-ID" sz="1600" b="1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agar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tidak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terjadi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penumpukan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penumpang</a:t>
            </a:r>
            <a:endParaRPr lang="en-ID" sz="1600" b="0" dirty="0">
              <a:solidFill>
                <a:schemeClr val="bg1"/>
              </a:solidFill>
              <a:effectLst/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Alokasi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Armada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dari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sepi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penumpang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padat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Alokasikan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Armada pada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koridor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secara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proporsional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berdasarkan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direction-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nya</a:t>
            </a:r>
            <a:endParaRPr lang="en-ID" sz="1600" b="0" dirty="0">
              <a:solidFill>
                <a:schemeClr val="bg1"/>
              </a:solidFill>
              <a:effectLst/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Lakukan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rekayasa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jalur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agar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hanya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melewati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urutan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pemberhentian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halte-halte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saja</a:t>
            </a:r>
            <a:endParaRPr lang="en-ID" sz="1600" b="0" dirty="0">
              <a:solidFill>
                <a:schemeClr val="bg1"/>
              </a:solidFill>
              <a:effectLst/>
              <a:latin typeface="Myriad Pro" panose="020B050303040302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9E2C0A-A118-4546-8D4C-D50B9C69C222}"/>
              </a:ext>
            </a:extLst>
          </p:cNvPr>
          <p:cNvSpPr/>
          <p:nvPr/>
        </p:nvSpPr>
        <p:spPr>
          <a:xfrm>
            <a:off x="-12075" y="4900783"/>
            <a:ext cx="10546647" cy="10857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3. L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angkah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awal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untuk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mewujudkan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Transjakarta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yang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ramah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effectLst/>
                <a:latin typeface="Myriad Pro" panose="020B0503030403020204"/>
              </a:rPr>
              <a:t>wanita</a:t>
            </a:r>
            <a:r>
              <a:rPr lang="en-ID" sz="1600" b="1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dan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ramah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6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effectLst/>
                <a:latin typeface="Myriad Pro" panose="020B0503030403020204"/>
              </a:rPr>
              <a:t>lansia</a:t>
            </a:r>
            <a:endParaRPr lang="en-ID" sz="1600" b="1" dirty="0">
              <a:solidFill>
                <a:schemeClr val="bg1"/>
              </a:solidFill>
              <a:effectLst/>
              <a:latin typeface="Myriad Pro" panose="020B0503030403020204"/>
            </a:endParaRP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jumlah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Wanita yang sangat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dominan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dioperasikan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Armada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khusus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Wanita</a:t>
            </a:r>
          </a:p>
          <a:p>
            <a:pPr marL="723900" indent="-342900">
              <a:lnSpc>
                <a:spcPct val="150000"/>
              </a:lnSpc>
              <a:buFont typeface="+mj-lt"/>
              <a:buAutoNum type="alphaLcParenR"/>
            </a:pPr>
            <a:r>
              <a:rPr lang="en-ID" sz="16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K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oridor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terdapat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banyak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lansia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ditambah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tempat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duduk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khusus</a:t>
            </a:r>
            <a:r>
              <a:rPr lang="en-ID" sz="1600" dirty="0">
                <a:solidFill>
                  <a:schemeClr val="bg1"/>
                </a:solidFill>
                <a:latin typeface="Myriad Pro" panose="020B0503030403020204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yriad Pro" panose="020B0503030403020204"/>
              </a:rPr>
              <a:t>lansia</a:t>
            </a:r>
            <a:endParaRPr lang="en-ID" sz="1600" b="0" dirty="0">
              <a:solidFill>
                <a:schemeClr val="bg1"/>
              </a:solidFill>
              <a:effectLst/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2142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>
            <a:extLst>
              <a:ext uri="{FF2B5EF4-FFF2-40B4-BE49-F238E27FC236}">
                <a16:creationId xmlns:a16="http://schemas.microsoft.com/office/drawing/2014/main" id="{9844CAC1-0AB3-4B98-8224-2577A72FD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5" b="16024"/>
          <a:stretch/>
        </p:blipFill>
        <p:spPr bwMode="auto">
          <a:xfrm>
            <a:off x="0" y="0"/>
            <a:ext cx="12192000" cy="68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F6AF2-434A-4BEA-BD5E-FFB8C6A0BF52}"/>
              </a:ext>
            </a:extLst>
          </p:cNvPr>
          <p:cNvSpPr/>
          <p:nvPr/>
        </p:nvSpPr>
        <p:spPr>
          <a:xfrm>
            <a:off x="-1" y="-13058"/>
            <a:ext cx="4865914" cy="686997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CFB41CD-E9FF-44CE-9323-D3155F7B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" y="262088"/>
            <a:ext cx="3467102" cy="7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389209-845A-410B-AA5E-92A97148D7EF}"/>
              </a:ext>
            </a:extLst>
          </p:cNvPr>
          <p:cNvSpPr/>
          <p:nvPr/>
        </p:nvSpPr>
        <p:spPr>
          <a:xfrm>
            <a:off x="4865913" y="11972"/>
            <a:ext cx="4147460" cy="68699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0E1F0-77A9-4C38-BC53-5CF8E8A32270}"/>
              </a:ext>
            </a:extLst>
          </p:cNvPr>
          <p:cNvSpPr/>
          <p:nvPr/>
        </p:nvSpPr>
        <p:spPr>
          <a:xfrm>
            <a:off x="0" y="-13058"/>
            <a:ext cx="12192000" cy="1565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997389A-3319-4897-9CDB-6A11FA624338}"/>
              </a:ext>
            </a:extLst>
          </p:cNvPr>
          <p:cNvSpPr txBox="1">
            <a:spLocks/>
          </p:cNvSpPr>
          <p:nvPr/>
        </p:nvSpPr>
        <p:spPr>
          <a:xfrm>
            <a:off x="133665" y="2310345"/>
            <a:ext cx="6979348" cy="7392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132268"/>
                </a:solidFill>
                <a:latin typeface="Myriad Pro" panose="020B0503030403020204" pitchFamily="34" charset="0"/>
              </a:rPr>
              <a:t>TERIMAKASIH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B9F16-46D9-4383-8160-E0372AA314A5}"/>
              </a:ext>
            </a:extLst>
          </p:cNvPr>
          <p:cNvSpPr/>
          <p:nvPr/>
        </p:nvSpPr>
        <p:spPr>
          <a:xfrm>
            <a:off x="0" y="6694885"/>
            <a:ext cx="12192000" cy="1565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74693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0A7B-6EA0-435A-B69A-90433BF8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558" y="1794532"/>
            <a:ext cx="4160884" cy="3088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99BFD-7ABC-4247-B5FC-6BDE5FA9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6"/>
          <a:stretch/>
        </p:blipFill>
        <p:spPr>
          <a:xfrm>
            <a:off x="8524455" y="1794532"/>
            <a:ext cx="3026850" cy="2801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C0D8C-7302-4877-9A90-C6106A98377F}"/>
              </a:ext>
            </a:extLst>
          </p:cNvPr>
          <p:cNvSpPr txBox="1"/>
          <p:nvPr/>
        </p:nvSpPr>
        <p:spPr>
          <a:xfrm>
            <a:off x="8815950" y="4882974"/>
            <a:ext cx="2788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Jumlah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Wanita &gt;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Jumlah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Pria</a:t>
            </a:r>
            <a:endParaRPr lang="en-ID" sz="1600" dirty="0">
              <a:solidFill>
                <a:schemeClr val="accent1">
                  <a:lumMod val="50000"/>
                </a:schemeClr>
              </a:solidFill>
              <a:latin typeface="Myriad Pro" panose="020B0503030403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C0BEC-A3BB-4325-9C5D-58E4DBF6D6C4}"/>
              </a:ext>
            </a:extLst>
          </p:cNvPr>
          <p:cNvSpPr txBox="1"/>
          <p:nvPr/>
        </p:nvSpPr>
        <p:spPr>
          <a:xfrm>
            <a:off x="5189028" y="4882974"/>
            <a:ext cx="24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Penumpang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Dewasa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66%</a:t>
            </a:r>
          </a:p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Penumpang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Lansia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2%</a:t>
            </a:r>
            <a:endParaRPr lang="en-ID" sz="1600" dirty="0">
              <a:solidFill>
                <a:schemeClr val="accent1">
                  <a:lumMod val="50000"/>
                </a:schemeClr>
              </a:solidFill>
              <a:latin typeface="Myriad Pro" panose="020B0503030403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83D65-6F24-4999-9625-0AAAB9208536}"/>
              </a:ext>
            </a:extLst>
          </p:cNvPr>
          <p:cNvSpPr txBox="1"/>
          <p:nvPr/>
        </p:nvSpPr>
        <p:spPr>
          <a:xfrm>
            <a:off x="448292" y="4801573"/>
            <a:ext cx="3406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Tarif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TransJakarta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 sangat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yriad Pro" panose="020B0503030403020204"/>
              </a:rPr>
              <a:t>Terjangkau</a:t>
            </a:r>
            <a:endParaRPr lang="en-ID" sz="1600" dirty="0">
              <a:solidFill>
                <a:schemeClr val="accent1">
                  <a:lumMod val="50000"/>
                </a:schemeClr>
              </a:solidFill>
              <a:latin typeface="Myriad Pro" panose="020B0503030403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3572A-BB72-4AD0-AB66-14B1E83742AF}"/>
              </a:ext>
            </a:extLst>
          </p:cNvPr>
          <p:cNvSpPr/>
          <p:nvPr/>
        </p:nvSpPr>
        <p:spPr>
          <a:xfrm>
            <a:off x="686037" y="1146273"/>
            <a:ext cx="3149127" cy="39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= 35000 kali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3AA0DA-8811-4893-AFF8-91E59A188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2" y="1875934"/>
            <a:ext cx="3630982" cy="292563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161D6A55-32A4-4301-869E-7CE750A94B82}"/>
              </a:ext>
            </a:extLst>
          </p:cNvPr>
          <p:cNvSpPr txBox="1">
            <a:spLocks/>
          </p:cNvSpPr>
          <p:nvPr/>
        </p:nvSpPr>
        <p:spPr>
          <a:xfrm>
            <a:off x="1638940" y="233566"/>
            <a:ext cx="8724260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2000" b="1" dirty="0">
                <a:solidFill>
                  <a:srgbClr val="132268"/>
                </a:solidFill>
                <a:latin typeface="Myriad Pro" panose="020B0503030403020204" pitchFamily="34" charset="0"/>
              </a:rPr>
              <a:t>LATAR BELAKANG: </a:t>
            </a:r>
            <a:r>
              <a:rPr lang="en-US" sz="2000" dirty="0">
                <a:solidFill>
                  <a:srgbClr val="132268"/>
                </a:solidFill>
                <a:latin typeface="Myriad Pro" panose="020B0503030403020204" pitchFamily="34" charset="0"/>
              </a:rPr>
              <a:t>TARIF MURAH, DIMINATI BERBAGAI KALANGAN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BE9F7BB-F2D2-45AA-9F7D-A2C288DA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7731A4C-2342-4C2B-9A27-8C2A466D3D1F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24A305-6798-427A-B5BA-332A2D3CFCB1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2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9718A-A323-4CDE-8931-513627A5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9" y="1220792"/>
            <a:ext cx="5627417" cy="283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CEC7E-27FC-4353-B9CC-93C3D191E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22" y="1211169"/>
            <a:ext cx="5082450" cy="2833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EC2A20-AEAC-43C6-A4CC-5F6CFCF7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23" y="4032549"/>
            <a:ext cx="7508231" cy="2706188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9CEA5C5-783B-444B-8A54-F9EECEF1C540}"/>
              </a:ext>
            </a:extLst>
          </p:cNvPr>
          <p:cNvSpPr txBox="1">
            <a:spLocks/>
          </p:cNvSpPr>
          <p:nvPr/>
        </p:nvSpPr>
        <p:spPr>
          <a:xfrm>
            <a:off x="1638940" y="233566"/>
            <a:ext cx="8724260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2000" b="1" dirty="0">
                <a:solidFill>
                  <a:srgbClr val="132268"/>
                </a:solidFill>
                <a:latin typeface="Myriad Pro" panose="020B0503030403020204" pitchFamily="34" charset="0"/>
              </a:rPr>
              <a:t>LATAR BELAKANG: </a:t>
            </a:r>
            <a:r>
              <a:rPr lang="en-US" sz="2000" dirty="0">
                <a:solidFill>
                  <a:srgbClr val="132268"/>
                </a:solidFill>
                <a:latin typeface="Myriad Pro" panose="020B0503030403020204" pitchFamily="34" charset="0"/>
              </a:rPr>
              <a:t>PENUMPANG BISA TIBA-TIBA MEMBLUDAK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E18F4CE-D9F8-4D83-A10A-F6B4FA61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4E946-6BED-4707-AD89-57D41492DFB2}"/>
              </a:ext>
            </a:extLst>
          </p:cNvPr>
          <p:cNvSpPr txBox="1"/>
          <p:nvPr/>
        </p:nvSpPr>
        <p:spPr>
          <a:xfrm>
            <a:off x="7474520" y="4118542"/>
            <a:ext cx="277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Penumpang</a:t>
            </a:r>
            <a:r>
              <a:rPr lang="en-US" sz="1400" dirty="0"/>
              <a:t> </a:t>
            </a:r>
            <a:r>
              <a:rPr lang="en-US" sz="1400" dirty="0" err="1"/>
              <a:t>Membludak</a:t>
            </a:r>
            <a:r>
              <a:rPr lang="en-US" sz="1400" dirty="0"/>
              <a:t> pada Pagi dan Sore Hari pada Hari </a:t>
            </a:r>
            <a:r>
              <a:rPr lang="en-US" sz="1400" dirty="0" err="1"/>
              <a:t>Kerja</a:t>
            </a:r>
            <a:endParaRPr lang="en-ID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611F3A-2F17-435C-A22D-937789834CCE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C2B36-AA3D-47D5-B5BD-121C5A86FC51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3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54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3E57DB4-E89E-432C-B81E-2A24E555E546}"/>
              </a:ext>
            </a:extLst>
          </p:cNvPr>
          <p:cNvSpPr txBox="1">
            <a:spLocks/>
          </p:cNvSpPr>
          <p:nvPr/>
        </p:nvSpPr>
        <p:spPr>
          <a:xfrm>
            <a:off x="1763451" y="235197"/>
            <a:ext cx="7847273" cy="4794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2000" b="1" dirty="0">
                <a:solidFill>
                  <a:srgbClr val="132268"/>
                </a:solidFill>
                <a:latin typeface="Myriad Pro" panose="020B0503030403020204" pitchFamily="34" charset="0"/>
              </a:rPr>
              <a:t>BATASAN MASALAH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BF5645-600E-4D43-843B-0CB33332A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D16111-974B-47C1-A44B-B002D1C14B98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F21BE-3374-45FB-9397-C4C184327D0B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4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5D690E-4B1F-436A-998B-B8BC3F6AA70C}"/>
              </a:ext>
            </a:extLst>
          </p:cNvPr>
          <p:cNvSpPr/>
          <p:nvPr/>
        </p:nvSpPr>
        <p:spPr>
          <a:xfrm>
            <a:off x="600735" y="2177511"/>
            <a:ext cx="10566400" cy="8577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1.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Bagaimana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langkah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yang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perlu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dilakukan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untuk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menekan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biaya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operasional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dan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mengurangi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ketergantungan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dana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subsidi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dari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pemerintah</a:t>
            </a:r>
            <a:endParaRPr lang="en-ID" sz="1800" b="0" dirty="0">
              <a:solidFill>
                <a:schemeClr val="bg1"/>
              </a:solidFill>
              <a:effectLst/>
              <a:latin typeface="Myriad Pro" panose="020B050303040302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3B5F9D-3C61-4BE2-8DAF-F2842B6949EC}"/>
              </a:ext>
            </a:extLst>
          </p:cNvPr>
          <p:cNvSpPr/>
          <p:nvPr/>
        </p:nvSpPr>
        <p:spPr>
          <a:xfrm>
            <a:off x="600735" y="3261905"/>
            <a:ext cx="10566400" cy="8577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2.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Bagaimana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strategi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pengelolaan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Sistem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Transjakarta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pada Jam-Jam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Padat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agar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tidak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terjadi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penumpukan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penumpang</a:t>
            </a:r>
            <a:endParaRPr lang="en-ID" sz="1800" b="0" dirty="0">
              <a:solidFill>
                <a:schemeClr val="bg1"/>
              </a:solidFill>
              <a:effectLst/>
              <a:latin typeface="Myriad Pro" panose="020B050303040302020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C888D4-D6EB-44CA-BE41-764145E35151}"/>
              </a:ext>
            </a:extLst>
          </p:cNvPr>
          <p:cNvSpPr/>
          <p:nvPr/>
        </p:nvSpPr>
        <p:spPr>
          <a:xfrm>
            <a:off x="600735" y="4346299"/>
            <a:ext cx="10566400" cy="8577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3.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Bagaimana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langkah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awal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yang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perlu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dilakukan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untuk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mewujudkan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Transjakarta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yang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ramah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wanita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dan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ramah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terhadap</a:t>
            </a:r>
            <a:r>
              <a:rPr lang="en-ID" sz="1800" b="0" dirty="0">
                <a:solidFill>
                  <a:schemeClr val="bg1"/>
                </a:solidFill>
                <a:effectLst/>
                <a:latin typeface="Myriad Pro" panose="020B0503030403020204"/>
              </a:rPr>
              <a:t> </a:t>
            </a:r>
            <a:r>
              <a:rPr lang="en-ID" sz="1800" b="0" dirty="0" err="1">
                <a:solidFill>
                  <a:schemeClr val="bg1"/>
                </a:solidFill>
                <a:effectLst/>
                <a:latin typeface="Myriad Pro" panose="020B0503030403020204"/>
              </a:rPr>
              <a:t>lansia</a:t>
            </a:r>
            <a:endParaRPr lang="en-ID" sz="1800" b="0" dirty="0">
              <a:solidFill>
                <a:schemeClr val="bg1"/>
              </a:solidFill>
              <a:effectLst/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180308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8B839B58-C4FD-4DE0-AEFB-5CBF1DA08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94"/>
          <a:stretch/>
        </p:blipFill>
        <p:spPr bwMode="auto">
          <a:xfrm>
            <a:off x="105755" y="4135905"/>
            <a:ext cx="4899878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CFA1575-276A-48EE-9C55-722EB5AD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94028"/>
            <a:ext cx="117919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B54E4A3-19F6-45B2-8868-7897136193DB}"/>
              </a:ext>
            </a:extLst>
          </p:cNvPr>
          <p:cNvGrpSpPr/>
          <p:nvPr/>
        </p:nvGrpSpPr>
        <p:grpSpPr>
          <a:xfrm>
            <a:off x="5005633" y="4151665"/>
            <a:ext cx="5043340" cy="2553102"/>
            <a:chOff x="5165887" y="4135905"/>
            <a:chExt cx="5156464" cy="2553102"/>
          </a:xfrm>
        </p:grpSpPr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5ABA57B8-D8AB-4D39-A936-02FEB583C0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74" b="69347"/>
            <a:stretch/>
          </p:blipFill>
          <p:spPr bwMode="auto">
            <a:xfrm>
              <a:off x="5165887" y="4135905"/>
              <a:ext cx="5073366" cy="255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B91F5C-78C9-44F1-82E3-B31417777F61}"/>
                </a:ext>
              </a:extLst>
            </p:cNvPr>
            <p:cNvSpPr/>
            <p:nvPr/>
          </p:nvSpPr>
          <p:spPr>
            <a:xfrm>
              <a:off x="7702570" y="5429839"/>
              <a:ext cx="2619781" cy="1259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itle 3">
            <a:extLst>
              <a:ext uri="{FF2B5EF4-FFF2-40B4-BE49-F238E27FC236}">
                <a16:creationId xmlns:a16="http://schemas.microsoft.com/office/drawing/2014/main" id="{D446339C-5229-4ED0-A998-ED9823CA7B61}"/>
              </a:ext>
            </a:extLst>
          </p:cNvPr>
          <p:cNvSpPr txBox="1">
            <a:spLocks/>
          </p:cNvSpPr>
          <p:nvPr/>
        </p:nvSpPr>
        <p:spPr>
          <a:xfrm>
            <a:off x="1763451" y="234392"/>
            <a:ext cx="7847273" cy="4619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1. BEBAN OPERASIONAL: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KORIDOR DENGAN NOL (0) PENUMPANG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4C00777-B9FE-49DE-8CD9-E9589D7B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B022E-B943-46BA-88DC-4255C5C11E14}"/>
              </a:ext>
            </a:extLst>
          </p:cNvPr>
          <p:cNvSpPr/>
          <p:nvPr/>
        </p:nvSpPr>
        <p:spPr>
          <a:xfrm>
            <a:off x="838199" y="1895475"/>
            <a:ext cx="3095626" cy="1914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6064D-99BF-4B13-91C6-806E066B47EB}"/>
              </a:ext>
            </a:extLst>
          </p:cNvPr>
          <p:cNvSpPr txBox="1"/>
          <p:nvPr/>
        </p:nvSpPr>
        <p:spPr>
          <a:xfrm>
            <a:off x="7633703" y="5535216"/>
            <a:ext cx="241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Koridor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0 </a:t>
            </a:r>
            <a:r>
              <a:rPr lang="en-US" sz="1400" dirty="0" err="1">
                <a:solidFill>
                  <a:schemeClr val="tx1"/>
                </a:solidFill>
              </a:rPr>
              <a:t>Penumpang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l</a:t>
            </a:r>
            <a:r>
              <a:rPr lang="en-US" sz="1400" dirty="0" err="1">
                <a:solidFill>
                  <a:schemeClr val="tx1"/>
                </a:solidFill>
              </a:rPr>
              <a:t>ebih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15 Hari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1 </a:t>
            </a:r>
            <a:r>
              <a:rPr lang="en-US" sz="1400" dirty="0" err="1">
                <a:solidFill>
                  <a:schemeClr val="tx1"/>
                </a:solidFill>
              </a:rPr>
              <a:t>Bulan</a:t>
            </a:r>
            <a:endParaRPr lang="en-ID" sz="1400" dirty="0">
              <a:solidFill>
                <a:schemeClr val="tx1"/>
              </a:solidFill>
            </a:endParaRPr>
          </a:p>
          <a:p>
            <a:endParaRPr lang="en-ID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DA2987-6268-4C20-8579-0D7DFC0028AE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F5BFE-01F9-4B9B-AFC9-358068CE418E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5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1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D3BF70-4284-4E0A-BACA-650F40BF9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8"/>
          <a:stretch/>
        </p:blipFill>
        <p:spPr>
          <a:xfrm>
            <a:off x="2343150" y="843686"/>
            <a:ext cx="7029517" cy="44848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C056FB-66CD-43FC-998D-A1B36AD209EC}"/>
              </a:ext>
            </a:extLst>
          </p:cNvPr>
          <p:cNvSpPr txBox="1">
            <a:spLocks/>
          </p:cNvSpPr>
          <p:nvPr/>
        </p:nvSpPr>
        <p:spPr>
          <a:xfrm>
            <a:off x="1763451" y="225672"/>
            <a:ext cx="7847273" cy="4794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1. BEBAN OPERASIONAL: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HALTE YANG JARANG DIGUNAKAN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4A6226-49A5-412E-AEF7-43C6C735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5834F-8AD1-462E-AD34-02A826DF64FD}"/>
              </a:ext>
            </a:extLst>
          </p:cNvPr>
          <p:cNvSpPr txBox="1"/>
          <p:nvPr/>
        </p:nvSpPr>
        <p:spPr>
          <a:xfrm>
            <a:off x="1963882" y="5467101"/>
            <a:ext cx="8676409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Pada April 2023,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dari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total 3533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halte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terdapat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980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halte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dengan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hanya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1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aktivitas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dalam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1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bulan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111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halte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dengan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1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aktivitas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dalam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1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bulan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tersebut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berasal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dari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25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Koridor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Myriad Pro" panose="020B0503030403020204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Myriad Pro" panose="020B0503030403020204"/>
              </a:rPr>
              <a:t>terendah</a:t>
            </a:r>
            <a:endParaRPr lang="en-ID" sz="1400" dirty="0">
              <a:latin typeface="Myriad Pro" panose="020B050303040302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26486B-1A2F-4571-9447-7539A465C342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1645E-1889-4D5A-9B84-FA43C4EB248C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6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31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AB2E89A-E2B7-4266-831A-0268E790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2" y="1670459"/>
            <a:ext cx="5314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261A79E-1610-44F4-A0A9-2C8566C9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02" y="1670459"/>
            <a:ext cx="5353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05D5A5D-CB9E-41C9-853A-FF9E0DF83E35}"/>
              </a:ext>
            </a:extLst>
          </p:cNvPr>
          <p:cNvSpPr txBox="1">
            <a:spLocks/>
          </p:cNvSpPr>
          <p:nvPr/>
        </p:nvSpPr>
        <p:spPr>
          <a:xfrm>
            <a:off x="1696776" y="241001"/>
            <a:ext cx="8590224" cy="46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1. POTENSI INCOME: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JALIN MITRA DENGAN BANK DKI DAN MANDIRI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AC5013-67E8-457D-BD75-28D4A55734DA}"/>
              </a:ext>
            </a:extLst>
          </p:cNvPr>
          <p:cNvSpPr/>
          <p:nvPr/>
        </p:nvSpPr>
        <p:spPr>
          <a:xfrm>
            <a:off x="1190625" y="1990725"/>
            <a:ext cx="1476375" cy="3267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0186D-8835-4538-8B9B-1AC16DEFA7EE}"/>
              </a:ext>
            </a:extLst>
          </p:cNvPr>
          <p:cNvSpPr/>
          <p:nvPr/>
        </p:nvSpPr>
        <p:spPr>
          <a:xfrm>
            <a:off x="6534150" y="1990725"/>
            <a:ext cx="1476375" cy="3267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C66EE0-86F4-402E-B709-D81CEE972905}"/>
              </a:ext>
            </a:extLst>
          </p:cNvPr>
          <p:cNvCxnSpPr/>
          <p:nvPr/>
        </p:nvCxnSpPr>
        <p:spPr>
          <a:xfrm flipV="1">
            <a:off x="1543050" y="5137559"/>
            <a:ext cx="0" cy="52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88CB94-2826-4087-BDB7-F7A2FA6068AF}"/>
              </a:ext>
            </a:extLst>
          </p:cNvPr>
          <p:cNvCxnSpPr/>
          <p:nvPr/>
        </p:nvCxnSpPr>
        <p:spPr>
          <a:xfrm flipV="1">
            <a:off x="6905625" y="5150668"/>
            <a:ext cx="0" cy="52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37A8A410-C1E0-4947-B6AA-B5A431DF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F7D1523-718E-4596-B241-8BD4E19D65FA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9B375-E3CB-4C78-A868-E3F4C297CC99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7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1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65B66E2-26D0-44CA-B38E-54E73BA31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1"/>
          <a:stretch/>
        </p:blipFill>
        <p:spPr bwMode="auto">
          <a:xfrm>
            <a:off x="2143125" y="1047501"/>
            <a:ext cx="7371761" cy="28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94A7BD9-EA61-413F-A06F-FEA26C0C3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1"/>
          <a:stretch/>
        </p:blipFill>
        <p:spPr bwMode="auto">
          <a:xfrm>
            <a:off x="2143125" y="3900417"/>
            <a:ext cx="7371761" cy="28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939A082-047D-4300-B2F6-73B3E43988C6}"/>
              </a:ext>
            </a:extLst>
          </p:cNvPr>
          <p:cNvSpPr txBox="1">
            <a:spLocks/>
          </p:cNvSpPr>
          <p:nvPr/>
        </p:nvSpPr>
        <p:spPr>
          <a:xfrm>
            <a:off x="1763451" y="179794"/>
            <a:ext cx="8388467" cy="4619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6"/>
              </a:lnSpc>
            </a:pPr>
            <a:r>
              <a:rPr lang="en-US" sz="1800" b="1" dirty="0">
                <a:solidFill>
                  <a:srgbClr val="132268"/>
                </a:solidFill>
                <a:latin typeface="Myriad Pro" panose="020B0503030403020204" pitchFamily="34" charset="0"/>
              </a:rPr>
              <a:t>2. PENUMPUKAN PENUMPANG: </a:t>
            </a:r>
            <a:r>
              <a:rPr lang="en-US" sz="1800" dirty="0">
                <a:solidFill>
                  <a:srgbClr val="132268"/>
                </a:solidFill>
                <a:latin typeface="Myriad Pro" panose="020B0503030403020204" pitchFamily="34" charset="0"/>
              </a:rPr>
              <a:t>PENUMPANG MEMBLUDAK DI HARI KERJA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880F6-E6DD-4F4B-BDBD-FA6A50CB1A46}"/>
              </a:ext>
            </a:extLst>
          </p:cNvPr>
          <p:cNvSpPr/>
          <p:nvPr/>
        </p:nvSpPr>
        <p:spPr>
          <a:xfrm>
            <a:off x="2695575" y="1362075"/>
            <a:ext cx="2047875" cy="25383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B870F-9405-4814-BA6E-325CA307B8F8}"/>
              </a:ext>
            </a:extLst>
          </p:cNvPr>
          <p:cNvSpPr/>
          <p:nvPr/>
        </p:nvSpPr>
        <p:spPr>
          <a:xfrm>
            <a:off x="7067551" y="1352442"/>
            <a:ext cx="2362200" cy="25383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B42C3-7A94-47B4-9F95-AB61E99446AB}"/>
              </a:ext>
            </a:extLst>
          </p:cNvPr>
          <p:cNvSpPr txBox="1"/>
          <p:nvPr/>
        </p:nvSpPr>
        <p:spPr>
          <a:xfrm>
            <a:off x="4122767" y="1352442"/>
            <a:ext cx="620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Myriad Pro" panose="020B0503030403020204"/>
              </a:rPr>
              <a:t>Jam</a:t>
            </a:r>
          </a:p>
          <a:p>
            <a:pPr algn="r"/>
            <a:r>
              <a:rPr lang="en-US" sz="1400" dirty="0" err="1">
                <a:latin typeface="Myriad Pro" panose="020B0503030403020204"/>
              </a:rPr>
              <a:t>Sibuk</a:t>
            </a:r>
            <a:endParaRPr lang="en-US" sz="1400" dirty="0">
              <a:latin typeface="Myriad Pro" panose="020B0503030403020204"/>
            </a:endParaRPr>
          </a:p>
          <a:p>
            <a:pPr algn="r"/>
            <a:r>
              <a:rPr lang="en-US" sz="1400" dirty="0">
                <a:latin typeface="Myriad Pro" panose="020B0503030403020204"/>
              </a:rPr>
              <a:t>Pagi</a:t>
            </a:r>
            <a:endParaRPr lang="en-ID" sz="1400" dirty="0">
              <a:latin typeface="Myriad Pro" panose="020B0503030403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1AF9D-DEB9-4BEE-881E-265ED392DF0D}"/>
              </a:ext>
            </a:extLst>
          </p:cNvPr>
          <p:cNvSpPr txBox="1"/>
          <p:nvPr/>
        </p:nvSpPr>
        <p:spPr>
          <a:xfrm>
            <a:off x="8809068" y="1342809"/>
            <a:ext cx="620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Myriad Pro" panose="020B0503030403020204"/>
              </a:rPr>
              <a:t>Jam</a:t>
            </a:r>
          </a:p>
          <a:p>
            <a:pPr algn="r"/>
            <a:r>
              <a:rPr lang="en-US" sz="1400" dirty="0" err="1">
                <a:latin typeface="Myriad Pro" panose="020B0503030403020204"/>
              </a:rPr>
              <a:t>Sibuk</a:t>
            </a:r>
            <a:endParaRPr lang="en-US" sz="1400" dirty="0">
              <a:latin typeface="Myriad Pro" panose="020B0503030403020204"/>
            </a:endParaRPr>
          </a:p>
          <a:p>
            <a:pPr algn="r"/>
            <a:r>
              <a:rPr lang="en-US" sz="1400" dirty="0">
                <a:latin typeface="Myriad Pro" panose="020B0503030403020204"/>
              </a:rPr>
              <a:t>Sore</a:t>
            </a:r>
            <a:endParaRPr lang="en-ID" sz="1400" dirty="0">
              <a:latin typeface="Myriad Pro" panose="020B050303040302020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6F40044-8643-4BFC-8863-3CF4B239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72" y="276014"/>
            <a:ext cx="1638378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3737FE-343C-4D89-A861-3F69574C45A6}"/>
              </a:ext>
            </a:extLst>
          </p:cNvPr>
          <p:cNvSpPr/>
          <p:nvPr/>
        </p:nvSpPr>
        <p:spPr>
          <a:xfrm>
            <a:off x="110308" y="6190875"/>
            <a:ext cx="490427" cy="49042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05CE8-3355-47CE-AB99-7E0317337FB8}"/>
              </a:ext>
            </a:extLst>
          </p:cNvPr>
          <p:cNvSpPr txBox="1"/>
          <p:nvPr/>
        </p:nvSpPr>
        <p:spPr>
          <a:xfrm>
            <a:off x="197985" y="625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268"/>
                </a:solidFill>
                <a:latin typeface="Myriad Pro" panose="020B0503030403020204" pitchFamily="34" charset="0"/>
              </a:rPr>
              <a:t>8</a:t>
            </a:r>
            <a:endParaRPr lang="en-ID" b="1" dirty="0">
              <a:solidFill>
                <a:srgbClr val="13226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60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1276</Words>
  <Application>Microsoft Office PowerPoint</Application>
  <PresentationFormat>Widescreen</PresentationFormat>
  <Paragraphs>383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Zainie Rizal</dc:creator>
  <cp:lastModifiedBy>Zainie Rizal</cp:lastModifiedBy>
  <cp:revision>71</cp:revision>
  <dcterms:created xsi:type="dcterms:W3CDTF">2025-01-09T06:46:46Z</dcterms:created>
  <dcterms:modified xsi:type="dcterms:W3CDTF">2025-01-10T16:25:34Z</dcterms:modified>
</cp:coreProperties>
</file>