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60" r:id="rId5"/>
    <p:sldId id="261" r:id="rId6"/>
    <p:sldId id="262" r:id="rId7"/>
    <p:sldId id="263" r:id="rId8"/>
    <p:sldId id="264" r:id="rId9"/>
    <p:sldId id="265" r:id="rId10"/>
    <p:sldId id="266" r:id="rId11"/>
    <p:sldId id="258" r:id="rId12"/>
    <p:sldId id="269" r:id="rId13"/>
    <p:sldId id="267" r:id="rId14"/>
    <p:sldId id="272" r:id="rId15"/>
    <p:sldId id="271" r:id="rId16"/>
    <p:sldId id="273" r:id="rId17"/>
    <p:sldId id="274" r:id="rId18"/>
    <p:sldId id="275" r:id="rId19"/>
    <p:sldId id="276" r:id="rId20"/>
    <p:sldId id="278" r:id="rId21"/>
    <p:sldId id="277" r:id="rId22"/>
    <p:sldId id="279" r:id="rId23"/>
    <p:sldId id="280" r:id="rId24"/>
    <p:sldId id="281" r:id="rId25"/>
    <p:sldId id="282" r:id="rId26"/>
    <p:sldId id="270"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2" autoAdjust="0"/>
  </p:normalViewPr>
  <p:slideViewPr>
    <p:cSldViewPr snapToGrid="0">
      <p:cViewPr varScale="1">
        <p:scale>
          <a:sx n="74" d="100"/>
          <a:sy n="74" d="100"/>
        </p:scale>
        <p:origin x="10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A4C6A-7911-4D62-A43C-101F807A3C28}"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F9BA9-9440-41F5-BA24-1CF73E2F3E72}" type="slidenum">
              <a:rPr lang="en-US" smtClean="0"/>
              <a:t>‹#›</a:t>
            </a:fld>
            <a:endParaRPr lang="en-US"/>
          </a:p>
        </p:txBody>
      </p:sp>
    </p:spTree>
    <p:extLst>
      <p:ext uri="{BB962C8B-B14F-4D97-AF65-F5344CB8AC3E}">
        <p14:creationId xmlns:p14="http://schemas.microsoft.com/office/powerpoint/2010/main" val="21087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library which includes motivation, </a:t>
            </a:r>
            <a:r>
              <a:rPr lang="en-US" dirty="0" err="1"/>
              <a:t>GDSii</a:t>
            </a:r>
            <a:r>
              <a:rPr lang="en-US" dirty="0"/>
              <a:t> file format basics, operations and functions and procedure to process layout components. It enables the user to go from HFSS to cadence in one run and eliminate the need to draw manually in Cadence except for actives in PEX. </a:t>
            </a:r>
          </a:p>
        </p:txBody>
      </p:sp>
      <p:sp>
        <p:nvSpPr>
          <p:cNvPr id="4" name="Slide Number Placeholder 3"/>
          <p:cNvSpPr>
            <a:spLocks noGrp="1"/>
          </p:cNvSpPr>
          <p:nvPr>
            <p:ph type="sldNum" sz="quarter" idx="5"/>
          </p:nvPr>
        </p:nvSpPr>
        <p:spPr/>
        <p:txBody>
          <a:bodyPr/>
          <a:lstStyle/>
          <a:p>
            <a:fld id="{311F9BA9-9440-41F5-BA24-1CF73E2F3E72}" type="slidenum">
              <a:rPr lang="en-US" smtClean="0"/>
              <a:t>1</a:t>
            </a:fld>
            <a:endParaRPr lang="en-US"/>
          </a:p>
        </p:txBody>
      </p:sp>
    </p:spTree>
    <p:extLst>
      <p:ext uri="{BB962C8B-B14F-4D97-AF65-F5344CB8AC3E}">
        <p14:creationId xmlns:p14="http://schemas.microsoft.com/office/powerpoint/2010/main" val="367154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codes in the library enables you to transform the metals, fill the fillings based on a mosaic block and fill the vias between the metals. Also, you can transform images to Logos. </a:t>
            </a:r>
          </a:p>
        </p:txBody>
      </p:sp>
      <p:sp>
        <p:nvSpPr>
          <p:cNvPr id="4" name="Slide Number Placeholder 3"/>
          <p:cNvSpPr>
            <a:spLocks noGrp="1"/>
          </p:cNvSpPr>
          <p:nvPr>
            <p:ph type="sldNum" sz="quarter" idx="5"/>
          </p:nvPr>
        </p:nvSpPr>
        <p:spPr/>
        <p:txBody>
          <a:bodyPr/>
          <a:lstStyle/>
          <a:p>
            <a:fld id="{311F9BA9-9440-41F5-BA24-1CF73E2F3E72}" type="slidenum">
              <a:rPr lang="en-US" smtClean="0"/>
              <a:t>2</a:t>
            </a:fld>
            <a:endParaRPr lang="en-US"/>
          </a:p>
        </p:txBody>
      </p:sp>
    </p:spTree>
    <p:extLst>
      <p:ext uri="{BB962C8B-B14F-4D97-AF65-F5344CB8AC3E}">
        <p14:creationId xmlns:p14="http://schemas.microsoft.com/office/powerpoint/2010/main" val="147978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E964-42D9-4C87-963D-32E7345ACC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261045-6323-4ED5-851E-41CB7AC16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B28F74-0AD3-4393-B113-5638523B4B4C}"/>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5" name="Footer Placeholder 4">
            <a:extLst>
              <a:ext uri="{FF2B5EF4-FFF2-40B4-BE49-F238E27FC236}">
                <a16:creationId xmlns:a16="http://schemas.microsoft.com/office/drawing/2014/main" id="{54CCA402-EFF0-410F-9C0A-E02202F41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C8640-AC17-4165-8492-09019E24426D}"/>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55691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C16B-A59D-49F8-9798-2F4499D0DF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6E54E9-4EFE-4B61-AC19-51213065A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E91EC-3610-4759-9879-D90CB5CBE5E3}"/>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5" name="Footer Placeholder 4">
            <a:extLst>
              <a:ext uri="{FF2B5EF4-FFF2-40B4-BE49-F238E27FC236}">
                <a16:creationId xmlns:a16="http://schemas.microsoft.com/office/drawing/2014/main" id="{3C694E31-71B3-46D5-9320-7138B8C55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316AF-8D38-4236-9B6F-B15851BA126B}"/>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105552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11F0F-9A80-45EF-B689-FEB4E77646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4DE6B3-E91E-4B45-96A3-BB57F6938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C09F7-43B5-4A0D-9FF0-73424EC5E61A}"/>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5" name="Footer Placeholder 4">
            <a:extLst>
              <a:ext uri="{FF2B5EF4-FFF2-40B4-BE49-F238E27FC236}">
                <a16:creationId xmlns:a16="http://schemas.microsoft.com/office/drawing/2014/main" id="{D884431A-E758-4041-8695-91F8D4F3F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CE50E-AABD-41B8-9FAA-2C811DC203C0}"/>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262042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4F5-E3DF-4454-9C9A-5AD5D94E6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588ED-1F14-4EC9-ABA8-952C45463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F80EC-40BA-4BA5-B80E-9E79729E6722}"/>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5" name="Footer Placeholder 4">
            <a:extLst>
              <a:ext uri="{FF2B5EF4-FFF2-40B4-BE49-F238E27FC236}">
                <a16:creationId xmlns:a16="http://schemas.microsoft.com/office/drawing/2014/main" id="{C4CA5FF6-1509-43A6-999A-5AD5C116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CDA51-9E3E-4B21-874F-8A7572525421}"/>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311170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47D2-DFCF-44C3-B63A-F928CA1A8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1C1887-EFCC-4BD9-AB5F-469CF90E5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1A6BA6-F3C5-41A0-901F-D98CF466DD79}"/>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5" name="Footer Placeholder 4">
            <a:extLst>
              <a:ext uri="{FF2B5EF4-FFF2-40B4-BE49-F238E27FC236}">
                <a16:creationId xmlns:a16="http://schemas.microsoft.com/office/drawing/2014/main" id="{867B1069-A94A-4404-ADA7-C5CD6043D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0FB2-469E-4D8F-8327-817CF9B6763A}"/>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51838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D82E-2369-4DCD-86FB-65930345A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7424D-6315-4C7A-8623-53C1E50526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15A0FE-31EB-448F-9ACC-8F70A4795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920DF-39AC-4555-B816-BAA018B336A9}"/>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6" name="Footer Placeholder 5">
            <a:extLst>
              <a:ext uri="{FF2B5EF4-FFF2-40B4-BE49-F238E27FC236}">
                <a16:creationId xmlns:a16="http://schemas.microsoft.com/office/drawing/2014/main" id="{54236B90-8043-4D99-BB79-532EFABA5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6C400-3962-4AED-A305-DB1B64062CCE}"/>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426716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8E31-3F75-4134-A62F-AFCD18D626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C62183-5604-4DEC-B14B-ADA7A3AA99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15788-A915-4FC4-B9E9-B427E6AF1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BEB73-3BBC-4644-B620-24AF695F7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BFA9C-98E0-4D8B-9000-E0295E0A7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61542A-61E9-457E-9F79-00FCA2460A67}"/>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8" name="Footer Placeholder 7">
            <a:extLst>
              <a:ext uri="{FF2B5EF4-FFF2-40B4-BE49-F238E27FC236}">
                <a16:creationId xmlns:a16="http://schemas.microsoft.com/office/drawing/2014/main" id="{6AA53BE5-69EB-4127-8303-65E3AFA86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D22397-2531-4B7F-9E1D-E2CBCCFBE29B}"/>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168671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A3C9-AFF7-4593-8C7B-DC629C0DA6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FE0ED-2530-41AB-B6BB-A874EB3833B1}"/>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4" name="Footer Placeholder 3">
            <a:extLst>
              <a:ext uri="{FF2B5EF4-FFF2-40B4-BE49-F238E27FC236}">
                <a16:creationId xmlns:a16="http://schemas.microsoft.com/office/drawing/2014/main" id="{9CED0126-808B-4443-BE26-1CD852793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E0A878-04A4-4F11-A818-FCDB3D2C8C9C}"/>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427804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FF35E-7E2E-4D51-9D2C-4B8C3AE1F551}"/>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3" name="Footer Placeholder 2">
            <a:extLst>
              <a:ext uri="{FF2B5EF4-FFF2-40B4-BE49-F238E27FC236}">
                <a16:creationId xmlns:a16="http://schemas.microsoft.com/office/drawing/2014/main" id="{D3BC57CE-476F-41F0-9DBD-0545F39750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A771D1-5D51-4189-B8CE-02F8E239CB4E}"/>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117542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B3F8-B44E-4939-9B77-757781E36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B78A00-51A7-4DD6-A5B1-78EB08963D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29BADA-2055-47CA-97C1-1FE1F0800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4906E-6B0C-4A6C-914F-2386FB274332}"/>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6" name="Footer Placeholder 5">
            <a:extLst>
              <a:ext uri="{FF2B5EF4-FFF2-40B4-BE49-F238E27FC236}">
                <a16:creationId xmlns:a16="http://schemas.microsoft.com/office/drawing/2014/main" id="{DF91C4AE-AD5B-49AE-B859-3A87C39B6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89639-55C8-48E0-B5ED-4594B291F17B}"/>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232733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E594-569C-4A35-BF64-2C3B21D1B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D25EA-304B-45C8-9B5A-B88D2C2D4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BFC748-BD06-4ADA-ACF1-2B54F9ADF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A69E2-DFE2-4455-9078-331E50A362B8}"/>
              </a:ext>
            </a:extLst>
          </p:cNvPr>
          <p:cNvSpPr>
            <a:spLocks noGrp="1"/>
          </p:cNvSpPr>
          <p:nvPr>
            <p:ph type="dt" sz="half" idx="10"/>
          </p:nvPr>
        </p:nvSpPr>
        <p:spPr/>
        <p:txBody>
          <a:bodyPr/>
          <a:lstStyle/>
          <a:p>
            <a:fld id="{499A32B6-1486-4DB7-A20C-7660A30CE616}" type="datetimeFigureOut">
              <a:rPr lang="en-US" smtClean="0"/>
              <a:t>9/8/2020</a:t>
            </a:fld>
            <a:endParaRPr lang="en-US"/>
          </a:p>
        </p:txBody>
      </p:sp>
      <p:sp>
        <p:nvSpPr>
          <p:cNvPr id="6" name="Footer Placeholder 5">
            <a:extLst>
              <a:ext uri="{FF2B5EF4-FFF2-40B4-BE49-F238E27FC236}">
                <a16:creationId xmlns:a16="http://schemas.microsoft.com/office/drawing/2014/main" id="{8646ACB9-07F6-49F6-99D8-A17426118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CA6E3-B67E-48A1-ADE7-0DE7049D516D}"/>
              </a:ext>
            </a:extLst>
          </p:cNvPr>
          <p:cNvSpPr>
            <a:spLocks noGrp="1"/>
          </p:cNvSpPr>
          <p:nvPr>
            <p:ph type="sldNum" sz="quarter" idx="12"/>
          </p:nvPr>
        </p:nvSpPr>
        <p:spPr/>
        <p:txBody>
          <a:bodyPr/>
          <a:lstStyle/>
          <a:p>
            <a:fld id="{1BF3554E-A94C-4F0B-A404-BBE3DEA709D6}" type="slidenum">
              <a:rPr lang="en-US" smtClean="0"/>
              <a:t>‹#›</a:t>
            </a:fld>
            <a:endParaRPr lang="en-US"/>
          </a:p>
        </p:txBody>
      </p:sp>
    </p:spTree>
    <p:extLst>
      <p:ext uri="{BB962C8B-B14F-4D97-AF65-F5344CB8AC3E}">
        <p14:creationId xmlns:p14="http://schemas.microsoft.com/office/powerpoint/2010/main" val="71929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83980-7F4A-4309-B592-4F92D7333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79BBFE-A7AE-4089-8ABB-DE8AB8720E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2EFC4-C2AE-4906-86A2-BCEE2E64B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A32B6-1486-4DB7-A20C-7660A30CE616}" type="datetimeFigureOut">
              <a:rPr lang="en-US" smtClean="0"/>
              <a:t>9/8/2020</a:t>
            </a:fld>
            <a:endParaRPr lang="en-US"/>
          </a:p>
        </p:txBody>
      </p:sp>
      <p:sp>
        <p:nvSpPr>
          <p:cNvPr id="5" name="Footer Placeholder 4">
            <a:extLst>
              <a:ext uri="{FF2B5EF4-FFF2-40B4-BE49-F238E27FC236}">
                <a16:creationId xmlns:a16="http://schemas.microsoft.com/office/drawing/2014/main" id="{9FD7EA66-610E-4EDD-A610-333275433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B71BDE-E85F-451E-826F-4A005EC66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3554E-A94C-4F0B-A404-BBE3DEA709D6}" type="slidenum">
              <a:rPr lang="en-US" smtClean="0"/>
              <a:t>‹#›</a:t>
            </a:fld>
            <a:endParaRPr lang="en-US"/>
          </a:p>
        </p:txBody>
      </p:sp>
    </p:spTree>
    <p:extLst>
      <p:ext uri="{BB962C8B-B14F-4D97-AF65-F5344CB8AC3E}">
        <p14:creationId xmlns:p14="http://schemas.microsoft.com/office/powerpoint/2010/main" val="286237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11F7-999E-4B3A-99CA-96D692D36234}"/>
              </a:ext>
            </a:extLst>
          </p:cNvPr>
          <p:cNvSpPr>
            <a:spLocks noGrp="1"/>
          </p:cNvSpPr>
          <p:nvPr>
            <p:ph type="ctrTitle"/>
          </p:nvPr>
        </p:nvSpPr>
        <p:spPr/>
        <p:txBody>
          <a:bodyPr/>
          <a:lstStyle/>
          <a:p>
            <a:r>
              <a:rPr lang="en-US" dirty="0"/>
              <a:t>GDS Processing for Cadence in </a:t>
            </a:r>
            <a:r>
              <a:rPr lang="en-US" dirty="0" err="1"/>
              <a:t>Matlab</a:t>
            </a:r>
            <a:endParaRPr lang="en-US" dirty="0"/>
          </a:p>
        </p:txBody>
      </p:sp>
      <p:sp>
        <p:nvSpPr>
          <p:cNvPr id="3" name="Subtitle 2">
            <a:extLst>
              <a:ext uri="{FF2B5EF4-FFF2-40B4-BE49-F238E27FC236}">
                <a16:creationId xmlns:a16="http://schemas.microsoft.com/office/drawing/2014/main" id="{364122EF-231C-4F26-B866-F0EC347C0857}"/>
              </a:ext>
            </a:extLst>
          </p:cNvPr>
          <p:cNvSpPr>
            <a:spLocks noGrp="1"/>
          </p:cNvSpPr>
          <p:nvPr>
            <p:ph type="subTitle" idx="1"/>
          </p:nvPr>
        </p:nvSpPr>
        <p:spPr>
          <a:xfrm>
            <a:off x="1524000" y="4775200"/>
            <a:ext cx="9144000" cy="482600"/>
          </a:xfrm>
        </p:spPr>
        <p:txBody>
          <a:bodyPr/>
          <a:lstStyle/>
          <a:p>
            <a:r>
              <a:rPr lang="en-US" dirty="0"/>
              <a:t>By Zainulabideen </a:t>
            </a:r>
            <a:r>
              <a:rPr lang="en-US" dirty="0" err="1" smtClean="0"/>
              <a:t>Khalifa</a:t>
            </a:r>
            <a:endParaRPr lang="en-US" dirty="0" smtClean="0"/>
          </a:p>
        </p:txBody>
      </p:sp>
    </p:spTree>
    <p:extLst>
      <p:ext uri="{BB962C8B-B14F-4D97-AF65-F5344CB8AC3E}">
        <p14:creationId xmlns:p14="http://schemas.microsoft.com/office/powerpoint/2010/main" val="383119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TextBox 2"/>
          <p:cNvSpPr txBox="1"/>
          <p:nvPr/>
        </p:nvSpPr>
        <p:spPr>
          <a:xfrm>
            <a:off x="465249" y="1352281"/>
            <a:ext cx="11261501" cy="5816977"/>
          </a:xfrm>
          <a:prstGeom prst="rect">
            <a:avLst/>
          </a:prstGeom>
          <a:noFill/>
        </p:spPr>
        <p:txBody>
          <a:bodyPr wrap="square" rtlCol="0">
            <a:spAutoFit/>
          </a:bodyPr>
          <a:lstStyle/>
          <a:p>
            <a:r>
              <a:rPr lang="en-US" sz="1200" dirty="0">
                <a:latin typeface="Lucida Console" panose="020B0609040504020204" pitchFamily="49" charset="0"/>
              </a:rPr>
              <a:t>% % ----------------------General Functions--------------------------------</a:t>
            </a:r>
          </a:p>
          <a:p>
            <a:r>
              <a:rPr lang="en-US" sz="1200" dirty="0">
                <a:latin typeface="Lucida Console" panose="020B0609040504020204" pitchFamily="49" charset="0"/>
              </a:rPr>
              <a:t>% function </a:t>
            </a:r>
            <a:r>
              <a:rPr lang="en-US" sz="1200" dirty="0" err="1">
                <a:latin typeface="Lucida Console" panose="020B0609040504020204" pitchFamily="49" charset="0"/>
              </a:rPr>
              <a:t>GDS_plot</a:t>
            </a:r>
            <a:r>
              <a:rPr lang="en-US" sz="1200" dirty="0">
                <a:latin typeface="Lucida Console" panose="020B0609040504020204" pitchFamily="49" charset="0"/>
              </a:rPr>
              <a:t>(</a:t>
            </a:r>
            <a:r>
              <a:rPr lang="en-US" sz="1200" dirty="0" err="1">
                <a:latin typeface="Lucida Console" panose="020B0609040504020204" pitchFamily="49" charset="0"/>
              </a:rPr>
              <a:t>igds,str</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GDS_MATH(ig1,ig2,operation,units)</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GDS_Merge</a:t>
            </a:r>
            <a:r>
              <a:rPr lang="en-US" sz="1200" dirty="0">
                <a:latin typeface="Lucida Console" panose="020B0609040504020204" pitchFamily="49" charset="0"/>
              </a:rPr>
              <a:t>(</a:t>
            </a:r>
            <a:r>
              <a:rPr lang="en-US" sz="1200" dirty="0" err="1">
                <a:latin typeface="Lucida Console" panose="020B0609040504020204" pitchFamily="49" charset="0"/>
              </a:rPr>
              <a:t>igstr,units</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GDS_combine_gstrcells</a:t>
            </a:r>
            <a:r>
              <a:rPr lang="en-US" sz="1200" dirty="0">
                <a:latin typeface="Lucida Console" panose="020B0609040504020204" pitchFamily="49" charset="0"/>
              </a:rPr>
              <a:t>(</a:t>
            </a:r>
            <a:r>
              <a:rPr lang="en-US" sz="1200" dirty="0" err="1">
                <a:latin typeface="Lucida Console" panose="020B0609040504020204" pitchFamily="49" charset="0"/>
              </a:rPr>
              <a:t>igstr</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ogelm</a:t>
            </a:r>
            <a:r>
              <a:rPr lang="en-US" sz="1200" dirty="0">
                <a:latin typeface="Lucida Console" panose="020B0609040504020204" pitchFamily="49" charset="0"/>
              </a:rPr>
              <a:t>] = </a:t>
            </a:r>
            <a:r>
              <a:rPr lang="en-US" sz="1200" dirty="0" err="1">
                <a:latin typeface="Lucida Console" panose="020B0609040504020204" pitchFamily="49" charset="0"/>
              </a:rPr>
              <a:t>GDS_Create_box</a:t>
            </a:r>
            <a:r>
              <a:rPr lang="en-US" sz="1200" dirty="0">
                <a:latin typeface="Lucida Console" panose="020B0609040504020204" pitchFamily="49" charset="0"/>
              </a:rPr>
              <a:t>(</a:t>
            </a:r>
            <a:r>
              <a:rPr lang="en-US" sz="1200" dirty="0" err="1">
                <a:latin typeface="Lucida Console" panose="020B0609040504020204" pitchFamily="49" charset="0"/>
              </a:rPr>
              <a:t>d,c</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ogelm</a:t>
            </a:r>
            <a:r>
              <a:rPr lang="en-US" sz="1200" dirty="0">
                <a:latin typeface="Lucida Console" panose="020B0609040504020204" pitchFamily="49" charset="0"/>
              </a:rPr>
              <a:t>] = </a:t>
            </a:r>
            <a:r>
              <a:rPr lang="en-US" sz="1200" dirty="0" err="1">
                <a:latin typeface="Lucida Console" panose="020B0609040504020204" pitchFamily="49" charset="0"/>
              </a:rPr>
              <a:t>GDS_Create_Octagonal</a:t>
            </a:r>
            <a:r>
              <a:rPr lang="en-US" sz="1200" dirty="0">
                <a:latin typeface="Lucida Console" panose="020B0609040504020204" pitchFamily="49" charset="0"/>
              </a:rPr>
              <a:t>(</a:t>
            </a:r>
            <a:r>
              <a:rPr lang="en-US" sz="1200" dirty="0" err="1">
                <a:latin typeface="Lucida Console" panose="020B0609040504020204" pitchFamily="49" charset="0"/>
              </a:rPr>
              <a:t>d_side</a:t>
            </a:r>
            <a:r>
              <a:rPr lang="en-US" sz="1200" dirty="0">
                <a:latin typeface="Lucida Console" panose="020B0609040504020204" pitchFamily="49" charset="0"/>
              </a:rPr>
              <a:t>, center, max45)</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GDS_Create_Grid</a:t>
            </a:r>
            <a:r>
              <a:rPr lang="en-US" sz="1200" dirty="0">
                <a:latin typeface="Lucida Console" panose="020B0609040504020204" pitchFamily="49" charset="0"/>
              </a:rPr>
              <a:t>(</a:t>
            </a:r>
            <a:r>
              <a:rPr lang="en-US" sz="1200" dirty="0" err="1">
                <a:latin typeface="Lucida Console" panose="020B0609040504020204" pitchFamily="49" charset="0"/>
              </a:rPr>
              <a:t>igstr,NxN</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GDS_Split_gstr</a:t>
            </a:r>
            <a:r>
              <a:rPr lang="en-US" sz="1200" dirty="0">
                <a:latin typeface="Lucida Console" panose="020B0609040504020204" pitchFamily="49" charset="0"/>
              </a:rPr>
              <a:t>(</a:t>
            </a:r>
            <a:r>
              <a:rPr lang="en-US" sz="1200" dirty="0" err="1">
                <a:latin typeface="Lucida Console" panose="020B0609040504020204" pitchFamily="49" charset="0"/>
              </a:rPr>
              <a:t>igstr,NxN,units</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RC,Center</a:t>
            </a:r>
            <a:r>
              <a:rPr lang="en-US" sz="1200" dirty="0">
                <a:latin typeface="Lucida Console" panose="020B0609040504020204" pitchFamily="49" charset="0"/>
              </a:rPr>
              <a:t>] = </a:t>
            </a:r>
            <a:r>
              <a:rPr lang="en-US" sz="1200" dirty="0" err="1">
                <a:latin typeface="Lucida Console" panose="020B0609040504020204" pitchFamily="49" charset="0"/>
              </a:rPr>
              <a:t>GDS_Mosaic_calc</a:t>
            </a:r>
            <a:r>
              <a:rPr lang="en-US" sz="1200" dirty="0">
                <a:latin typeface="Lucida Console" panose="020B0609040504020204" pitchFamily="49" charset="0"/>
              </a:rPr>
              <a:t>(</a:t>
            </a:r>
            <a:r>
              <a:rPr lang="en-US" sz="1200" dirty="0" err="1">
                <a:latin typeface="Lucida Console" panose="020B0609040504020204" pitchFamily="49" charset="0"/>
              </a:rPr>
              <a:t>igelm,Mosaic</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GDS_Mosaic</a:t>
            </a:r>
            <a:r>
              <a:rPr lang="en-US" sz="1200" dirty="0">
                <a:latin typeface="Lucida Console" panose="020B0609040504020204" pitchFamily="49" charset="0"/>
              </a:rPr>
              <a:t>(</a:t>
            </a:r>
            <a:r>
              <a:rPr lang="en-US" sz="1200" dirty="0" err="1">
                <a:latin typeface="Lucida Console" panose="020B0609040504020204" pitchFamily="49" charset="0"/>
              </a:rPr>
              <a:t>igds,Mosaic,RC,Center</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ogds</a:t>
            </a:r>
            <a:r>
              <a:rPr lang="en-US" sz="1200" dirty="0">
                <a:latin typeface="Lucida Console" panose="020B0609040504020204" pitchFamily="49" charset="0"/>
              </a:rPr>
              <a:t>] = </a:t>
            </a:r>
            <a:r>
              <a:rPr lang="en-US" sz="1200" dirty="0" err="1">
                <a:latin typeface="Lucida Console" panose="020B0609040504020204" pitchFamily="49" charset="0"/>
              </a:rPr>
              <a:t>GDS_Shift</a:t>
            </a:r>
            <a:r>
              <a:rPr lang="en-US" sz="1200" dirty="0">
                <a:latin typeface="Lucida Console" panose="020B0609040504020204" pitchFamily="49" charset="0"/>
              </a:rPr>
              <a:t>(</a:t>
            </a:r>
            <a:r>
              <a:rPr lang="en-US" sz="1200" dirty="0" err="1">
                <a:latin typeface="Lucida Console" panose="020B0609040504020204" pitchFamily="49" charset="0"/>
              </a:rPr>
              <a:t>igds,shift</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ogds</a:t>
            </a:r>
            <a:r>
              <a:rPr lang="en-US" sz="1200" dirty="0">
                <a:latin typeface="Lucida Console" panose="020B0609040504020204" pitchFamily="49" charset="0"/>
              </a:rPr>
              <a:t>] = </a:t>
            </a:r>
            <a:r>
              <a:rPr lang="en-US" sz="1200" dirty="0" err="1">
                <a:latin typeface="Lucida Console" panose="020B0609040504020204" pitchFamily="49" charset="0"/>
              </a:rPr>
              <a:t>GDS_reset</a:t>
            </a:r>
            <a:r>
              <a:rPr lang="en-US" sz="1200" dirty="0">
                <a:latin typeface="Lucida Console" panose="020B0609040504020204" pitchFamily="49" charset="0"/>
              </a:rPr>
              <a:t>(</a:t>
            </a:r>
            <a:r>
              <a:rPr lang="en-US" sz="1200" dirty="0" err="1">
                <a:latin typeface="Lucida Console" panose="020B0609040504020204" pitchFamily="49" charset="0"/>
              </a:rPr>
              <a:t>igds,info</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iglib</a:t>
            </a:r>
            <a:r>
              <a:rPr lang="en-US" sz="1200" dirty="0">
                <a:latin typeface="Lucida Console" panose="020B0609040504020204" pitchFamily="49" charset="0"/>
              </a:rPr>
              <a:t>] = </a:t>
            </a:r>
            <a:r>
              <a:rPr lang="en-US" sz="1200" dirty="0" err="1">
                <a:latin typeface="Lucida Console" panose="020B0609040504020204" pitchFamily="49" charset="0"/>
              </a:rPr>
              <a:t>GDS_auto_rename_glib</a:t>
            </a:r>
            <a:r>
              <a:rPr lang="en-US" sz="1200" dirty="0">
                <a:latin typeface="Lucida Console" panose="020B0609040504020204" pitchFamily="49" charset="0"/>
              </a:rPr>
              <a:t>(</a:t>
            </a:r>
            <a:r>
              <a:rPr lang="en-US" sz="1200" dirty="0" err="1">
                <a:latin typeface="Lucida Console" panose="020B0609040504020204" pitchFamily="49" charset="0"/>
              </a:rPr>
              <a:t>iglib,sname</a:t>
            </a:r>
            <a:r>
              <a:rPr lang="en-US" sz="1200" dirty="0" smtClean="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 % ----------------------Layout specific Functions------------------------</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GDS_checkvias</a:t>
            </a:r>
            <a:r>
              <a:rPr lang="en-US" sz="1200" dirty="0">
                <a:latin typeface="Lucida Console" panose="020B0609040504020204" pitchFamily="49" charset="0"/>
              </a:rPr>
              <a:t>(</a:t>
            </a:r>
            <a:r>
              <a:rPr lang="en-US" sz="1200" dirty="0" err="1">
                <a:latin typeface="Lucida Console" panose="020B0609040504020204" pitchFamily="49" charset="0"/>
              </a:rPr>
              <a:t>igstr,d</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GDS_Mosaic_intersections</a:t>
            </a:r>
            <a:r>
              <a:rPr lang="en-US" sz="1200" dirty="0">
                <a:latin typeface="Lucida Console" panose="020B0609040504020204" pitchFamily="49" charset="0"/>
              </a:rPr>
              <a:t>(</a:t>
            </a:r>
            <a:r>
              <a:rPr lang="en-US" sz="1200" dirty="0" err="1">
                <a:latin typeface="Lucida Console" panose="020B0609040504020204" pitchFamily="49" charset="0"/>
              </a:rPr>
              <a:t>igds,Mosaic_gstr,units</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GDS_Mosaic_imprint</a:t>
            </a:r>
            <a:r>
              <a:rPr lang="en-US" sz="1200" dirty="0">
                <a:latin typeface="Lucida Console" panose="020B0609040504020204" pitchFamily="49" charset="0"/>
              </a:rPr>
              <a:t>(</a:t>
            </a:r>
            <a:r>
              <a:rPr lang="en-US" sz="1200" dirty="0" err="1">
                <a:latin typeface="Lucida Console" panose="020B0609040504020204" pitchFamily="49" charset="0"/>
              </a:rPr>
              <a:t>block_gstr,bbox_block,igstr,bbox_gstr,units</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GDS_Discretize_gstr</a:t>
            </a:r>
            <a:r>
              <a:rPr lang="en-US" sz="1200" dirty="0">
                <a:latin typeface="Lucida Console" panose="020B0609040504020204" pitchFamily="49" charset="0"/>
              </a:rPr>
              <a:t>(</a:t>
            </a:r>
            <a:r>
              <a:rPr lang="en-US" sz="1200" dirty="0" err="1">
                <a:latin typeface="Lucida Console" panose="020B0609040504020204" pitchFamily="49" charset="0"/>
              </a:rPr>
              <a:t>igstr,minGrid,units</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ogelm</a:t>
            </a:r>
            <a:r>
              <a:rPr lang="en-US" sz="1200" dirty="0">
                <a:latin typeface="Lucida Console" panose="020B0609040504020204" pitchFamily="49" charset="0"/>
              </a:rPr>
              <a:t>]    = </a:t>
            </a:r>
            <a:r>
              <a:rPr lang="en-US" sz="1200" dirty="0" err="1">
                <a:latin typeface="Lucida Console" panose="020B0609040504020204" pitchFamily="49" charset="0"/>
              </a:rPr>
              <a:t>GDS_minWidth_gelm</a:t>
            </a:r>
            <a:r>
              <a:rPr lang="en-US" sz="1200" dirty="0">
                <a:latin typeface="Lucida Console" panose="020B0609040504020204" pitchFamily="49" charset="0"/>
              </a:rPr>
              <a:t>(</a:t>
            </a:r>
            <a:r>
              <a:rPr lang="en-US" sz="1200" dirty="0" err="1">
                <a:latin typeface="Lucida Console" panose="020B0609040504020204" pitchFamily="49" charset="0"/>
              </a:rPr>
              <a:t>igelm,minWidth,minGrid,SmallestWireWidth,units</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a:t>
            </a:r>
            <a:r>
              <a:rPr lang="en-US" sz="1200" dirty="0" err="1">
                <a:latin typeface="Lucida Console" panose="020B0609040504020204" pitchFamily="49" charset="0"/>
              </a:rPr>
              <a:t>GDS_minWidth_gstr</a:t>
            </a:r>
            <a:r>
              <a:rPr lang="en-US" sz="1200" dirty="0">
                <a:latin typeface="Lucida Console" panose="020B0609040504020204" pitchFamily="49" charset="0"/>
              </a:rPr>
              <a:t>(</a:t>
            </a:r>
            <a:r>
              <a:rPr lang="en-US" sz="1200" dirty="0" err="1">
                <a:latin typeface="Lucida Console" panose="020B0609040504020204" pitchFamily="49" charset="0"/>
              </a:rPr>
              <a:t>igstr,minWidth,minGrid,SmallestWireWidth,units</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xo,yo</a:t>
            </a:r>
            <a:r>
              <a:rPr lang="en-US" sz="1200" dirty="0">
                <a:latin typeface="Lucida Console" panose="020B0609040504020204" pitchFamily="49" charset="0"/>
              </a:rPr>
              <a:t>]    = Discritize_2P(</a:t>
            </a:r>
            <a:r>
              <a:rPr lang="en-US" sz="1200" dirty="0" err="1">
                <a:latin typeface="Lucida Console" panose="020B0609040504020204" pitchFamily="49" charset="0"/>
              </a:rPr>
              <a:t>X,Y,minGrid</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XY,count</a:t>
            </a:r>
            <a:r>
              <a:rPr lang="en-US" sz="1200" dirty="0">
                <a:latin typeface="Lucida Console" panose="020B0609040504020204" pitchFamily="49" charset="0"/>
              </a:rPr>
              <a:t>] = </a:t>
            </a:r>
            <a:r>
              <a:rPr lang="en-US" sz="1200" dirty="0" err="1">
                <a:latin typeface="Lucida Console" panose="020B0609040504020204" pitchFamily="49" charset="0"/>
              </a:rPr>
              <a:t>minWidth_corr</a:t>
            </a:r>
            <a:r>
              <a:rPr lang="en-US" sz="1200" dirty="0">
                <a:latin typeface="Lucida Console" panose="020B0609040504020204" pitchFamily="49" charset="0"/>
              </a:rPr>
              <a:t>(</a:t>
            </a:r>
            <a:r>
              <a:rPr lang="en-US" sz="1200" dirty="0" err="1">
                <a:latin typeface="Lucida Console" panose="020B0609040504020204" pitchFamily="49" charset="0"/>
              </a:rPr>
              <a:t>XY,minWidth,minGrid,SmallestWireWidth,units</a:t>
            </a:r>
            <a:r>
              <a:rPr lang="en-US" sz="1200" dirty="0" smtClean="0">
                <a:latin typeface="Lucida Console" panose="020B0609040504020204" pitchFamily="49" charset="0"/>
              </a:rPr>
              <a:t>)</a:t>
            </a:r>
          </a:p>
          <a:p>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a:latin typeface="Lucida Console" panose="020B0609040504020204" pitchFamily="49" charset="0"/>
              </a:rPr>
              <a:t>% ----------------------ST55 Functions-----------------------------------</a:t>
            </a:r>
          </a:p>
          <a:p>
            <a:r>
              <a:rPr lang="en-US" sz="1200" dirty="0">
                <a:latin typeface="Lucida Console" panose="020B0609040504020204" pitchFamily="49" charset="0"/>
              </a:rPr>
              <a:t>% function [info] = GDS_ST55(</a:t>
            </a:r>
            <a:r>
              <a:rPr lang="en-US" sz="1200" dirty="0" err="1">
                <a:latin typeface="Lucida Console" panose="020B0609040504020204" pitchFamily="49" charset="0"/>
              </a:rPr>
              <a:t>str</a:t>
            </a:r>
            <a:r>
              <a:rPr lang="en-US" sz="1200" dirty="0">
                <a:latin typeface="Lucida Console" panose="020B0609040504020204" pitchFamily="49" charset="0"/>
              </a:rPr>
              <a:t>)</a:t>
            </a:r>
          </a:p>
          <a:p>
            <a:r>
              <a:rPr lang="en-US" sz="1200" dirty="0">
                <a:latin typeface="Lucida Console" panose="020B0609040504020204" pitchFamily="49" charset="0"/>
              </a:rPr>
              <a:t>% function [</a:t>
            </a:r>
            <a:r>
              <a:rPr lang="en-US" sz="1200" dirty="0" err="1">
                <a:latin typeface="Lucida Console" panose="020B0609040504020204" pitchFamily="49" charset="0"/>
              </a:rPr>
              <a:t>ogstr</a:t>
            </a:r>
            <a:r>
              <a:rPr lang="en-US" sz="1200" dirty="0">
                <a:latin typeface="Lucida Console" panose="020B0609040504020204" pitchFamily="49" charset="0"/>
              </a:rPr>
              <a:t>] = GDS_ST55_Generate_tileNot(</a:t>
            </a:r>
            <a:r>
              <a:rPr lang="en-US" sz="1200" dirty="0" err="1">
                <a:latin typeface="Lucida Console" panose="020B0609040504020204" pitchFamily="49" charset="0"/>
              </a:rPr>
              <a:t>igstr</a:t>
            </a:r>
            <a:r>
              <a:rPr lang="en-US" sz="1200" dirty="0">
                <a:latin typeface="Lucida Console" panose="020B0609040504020204" pitchFamily="49" charset="0"/>
              </a:rPr>
              <a:t>)</a:t>
            </a:r>
          </a:p>
          <a:p>
            <a:endParaRPr lang="en-US" sz="1200" dirty="0">
              <a:latin typeface="Lucida Console" panose="020B0609040504020204" pitchFamily="49" charset="0"/>
            </a:endParaRPr>
          </a:p>
          <a:p>
            <a:endParaRPr lang="en-US" sz="1200" dirty="0">
              <a:latin typeface="Lucida Console" panose="020B0609040504020204" pitchFamily="49" charset="0"/>
            </a:endParaRP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287569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36D9-A026-4562-8EAA-0986B3179379}"/>
              </a:ext>
            </a:extLst>
          </p:cNvPr>
          <p:cNvSpPr>
            <a:spLocks noGrp="1"/>
          </p:cNvSpPr>
          <p:nvPr>
            <p:ph type="title"/>
          </p:nvPr>
        </p:nvSpPr>
        <p:spPr/>
        <p:txBody>
          <a:bodyPr/>
          <a:lstStyle/>
          <a:p>
            <a:r>
              <a:rPr lang="en-US" dirty="0" smtClean="0"/>
              <a:t>Needed layers from HFSS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M8 or your line metal layer</a:t>
            </a:r>
          </a:p>
          <a:p>
            <a:pPr marL="514350" indent="-514350">
              <a:buFont typeface="+mj-lt"/>
              <a:buAutoNum type="arabicPeriod"/>
            </a:pPr>
            <a:r>
              <a:rPr lang="en-US" dirty="0" smtClean="0"/>
              <a:t>Shielding </a:t>
            </a:r>
          </a:p>
          <a:p>
            <a:pPr marL="514350" indent="-514350">
              <a:buFont typeface="+mj-lt"/>
              <a:buAutoNum type="arabicPeriod"/>
            </a:pPr>
            <a:r>
              <a:rPr lang="en-US" dirty="0" smtClean="0"/>
              <a:t>Shrunk version of shielding for via filling</a:t>
            </a:r>
          </a:p>
          <a:p>
            <a:pPr marL="514350" indent="-514350">
              <a:buFont typeface="+mj-lt"/>
              <a:buAutoNum type="arabicPeriod"/>
            </a:pPr>
            <a:r>
              <a:rPr lang="en-US" dirty="0" err="1" smtClean="0"/>
              <a:t>Grid_Wall</a:t>
            </a:r>
            <a:r>
              <a:rPr lang="en-US" dirty="0" smtClean="0"/>
              <a:t> filling layers (connected with shielding)</a:t>
            </a:r>
          </a:p>
          <a:p>
            <a:pPr marL="514350" indent="-514350">
              <a:buFont typeface="+mj-lt"/>
              <a:buAutoNum type="arabicPeriod"/>
            </a:pPr>
            <a:r>
              <a:rPr lang="en-US" dirty="0" err="1" smtClean="0"/>
              <a:t>tileNot</a:t>
            </a:r>
            <a:r>
              <a:rPr lang="en-US" dirty="0" smtClean="0"/>
              <a:t> layer</a:t>
            </a:r>
          </a:p>
          <a:p>
            <a:pPr marL="514350" indent="-514350">
              <a:buFont typeface="+mj-lt"/>
              <a:buAutoNum type="arabicPeriod"/>
            </a:pPr>
            <a:endParaRPr lang="en-US" dirty="0"/>
          </a:p>
          <a:p>
            <a:r>
              <a:rPr lang="en-US" dirty="0" smtClean="0"/>
              <a:t>Keep in mind that all layer must have the same reference point.</a:t>
            </a:r>
          </a:p>
          <a:p>
            <a:endParaRPr lang="en-US" dirty="0" smtClean="0"/>
          </a:p>
          <a:p>
            <a:endParaRPr lang="en-US" dirty="0"/>
          </a:p>
        </p:txBody>
      </p:sp>
      <p:pic>
        <p:nvPicPr>
          <p:cNvPr id="9" name="Content Placeholder 3">
            <a:extLst>
              <a:ext uri="{FF2B5EF4-FFF2-40B4-BE49-F238E27FC236}">
                <a16:creationId xmlns:a16="http://schemas.microsoft.com/office/drawing/2014/main" id="{DCA21A13-AA6C-4C3A-9B41-6AB3E26EA3B8}"/>
              </a:ext>
            </a:extLst>
          </p:cNvPr>
          <p:cNvPicPr>
            <a:picLocks noChangeAspect="1"/>
          </p:cNvPicPr>
          <p:nvPr/>
        </p:nvPicPr>
        <p:blipFill>
          <a:blip r:embed="rId2"/>
          <a:stretch>
            <a:fillRect/>
          </a:stretch>
        </p:blipFill>
        <p:spPr>
          <a:xfrm>
            <a:off x="8345509" y="365125"/>
            <a:ext cx="3466591" cy="2816606"/>
          </a:xfrm>
          <a:prstGeom prst="rect">
            <a:avLst/>
          </a:prstGeom>
        </p:spPr>
      </p:pic>
    </p:spTree>
    <p:extLst>
      <p:ext uri="{BB962C8B-B14F-4D97-AF65-F5344CB8AC3E}">
        <p14:creationId xmlns:p14="http://schemas.microsoft.com/office/powerpoint/2010/main" val="217779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36D9-A026-4562-8EAA-0986B3179379}"/>
              </a:ext>
            </a:extLst>
          </p:cNvPr>
          <p:cNvSpPr>
            <a:spLocks noGrp="1"/>
          </p:cNvSpPr>
          <p:nvPr>
            <p:ph type="title"/>
          </p:nvPr>
        </p:nvSpPr>
        <p:spPr/>
        <p:txBody>
          <a:bodyPr/>
          <a:lstStyle/>
          <a:p>
            <a:r>
              <a:rPr lang="en-US" dirty="0" smtClean="0"/>
              <a:t>Needed layers from HFSS</a:t>
            </a:r>
            <a:endParaRPr lang="en-US" dirty="0"/>
          </a:p>
        </p:txBody>
      </p:sp>
      <p:pic>
        <p:nvPicPr>
          <p:cNvPr id="13" name="Content Placeholder 12">
            <a:extLst>
              <a:ext uri="{FF2B5EF4-FFF2-40B4-BE49-F238E27FC236}">
                <a16:creationId xmlns:a16="http://schemas.microsoft.com/office/drawing/2014/main" id="{F5BCFCBA-1942-4A47-82AC-B779B0796CDD}"/>
              </a:ext>
            </a:extLst>
          </p:cNvPr>
          <p:cNvPicPr>
            <a:picLocks noGrp="1" noChangeAspect="1"/>
          </p:cNvPicPr>
          <p:nvPr>
            <p:ph idx="1"/>
          </p:nvPr>
        </p:nvPicPr>
        <p:blipFill>
          <a:blip r:embed="rId2"/>
          <a:stretch>
            <a:fillRect/>
          </a:stretch>
        </p:blipFill>
        <p:spPr>
          <a:xfrm>
            <a:off x="2564820" y="4373428"/>
            <a:ext cx="1828800" cy="1724408"/>
          </a:xfrm>
        </p:spPr>
      </p:pic>
      <p:pic>
        <p:nvPicPr>
          <p:cNvPr id="11" name="Picture 10">
            <a:extLst>
              <a:ext uri="{FF2B5EF4-FFF2-40B4-BE49-F238E27FC236}">
                <a16:creationId xmlns:a16="http://schemas.microsoft.com/office/drawing/2014/main" id="{E9FD6DEC-E505-48F6-B97A-441E1C90C1F5}"/>
              </a:ext>
            </a:extLst>
          </p:cNvPr>
          <p:cNvPicPr>
            <a:picLocks noChangeAspect="1"/>
          </p:cNvPicPr>
          <p:nvPr/>
        </p:nvPicPr>
        <p:blipFill>
          <a:blip r:embed="rId3"/>
          <a:stretch>
            <a:fillRect/>
          </a:stretch>
        </p:blipFill>
        <p:spPr>
          <a:xfrm>
            <a:off x="2564820" y="2440236"/>
            <a:ext cx="1828800" cy="1682803"/>
          </a:xfrm>
          <a:prstGeom prst="rect">
            <a:avLst/>
          </a:prstGeom>
        </p:spPr>
      </p:pic>
      <p:pic>
        <p:nvPicPr>
          <p:cNvPr id="15" name="Picture 14">
            <a:extLst>
              <a:ext uri="{FF2B5EF4-FFF2-40B4-BE49-F238E27FC236}">
                <a16:creationId xmlns:a16="http://schemas.microsoft.com/office/drawing/2014/main" id="{A1D5CEA8-D861-4113-BF2E-D08178553724}"/>
              </a:ext>
            </a:extLst>
          </p:cNvPr>
          <p:cNvPicPr>
            <a:picLocks noChangeAspect="1"/>
          </p:cNvPicPr>
          <p:nvPr/>
        </p:nvPicPr>
        <p:blipFill>
          <a:blip r:embed="rId4"/>
          <a:stretch>
            <a:fillRect/>
          </a:stretch>
        </p:blipFill>
        <p:spPr>
          <a:xfrm>
            <a:off x="502400" y="2440236"/>
            <a:ext cx="1828800" cy="1712562"/>
          </a:xfrm>
          <a:prstGeom prst="rect">
            <a:avLst/>
          </a:prstGeom>
        </p:spPr>
      </p:pic>
      <p:pic>
        <p:nvPicPr>
          <p:cNvPr id="21" name="Picture 20">
            <a:extLst>
              <a:ext uri="{FF2B5EF4-FFF2-40B4-BE49-F238E27FC236}">
                <a16:creationId xmlns:a16="http://schemas.microsoft.com/office/drawing/2014/main" id="{4F9CEC95-68FA-4308-88C7-1CA4D301A8E4}"/>
              </a:ext>
            </a:extLst>
          </p:cNvPr>
          <p:cNvPicPr>
            <a:picLocks noChangeAspect="1"/>
          </p:cNvPicPr>
          <p:nvPr/>
        </p:nvPicPr>
        <p:blipFill>
          <a:blip r:embed="rId5"/>
          <a:stretch>
            <a:fillRect/>
          </a:stretch>
        </p:blipFill>
        <p:spPr>
          <a:xfrm>
            <a:off x="4627240" y="2440236"/>
            <a:ext cx="3494850" cy="3657600"/>
          </a:xfrm>
          <a:prstGeom prst="rect">
            <a:avLst/>
          </a:prstGeom>
        </p:spPr>
      </p:pic>
      <p:pic>
        <p:nvPicPr>
          <p:cNvPr id="23" name="Picture 22">
            <a:extLst>
              <a:ext uri="{FF2B5EF4-FFF2-40B4-BE49-F238E27FC236}">
                <a16:creationId xmlns:a16="http://schemas.microsoft.com/office/drawing/2014/main" id="{013F93A9-63BE-4068-AC50-9354343DC6BD}"/>
              </a:ext>
            </a:extLst>
          </p:cNvPr>
          <p:cNvPicPr>
            <a:picLocks noChangeAspect="1"/>
          </p:cNvPicPr>
          <p:nvPr/>
        </p:nvPicPr>
        <p:blipFill>
          <a:blip r:embed="rId6"/>
          <a:stretch>
            <a:fillRect/>
          </a:stretch>
        </p:blipFill>
        <p:spPr>
          <a:xfrm>
            <a:off x="8322977" y="2440236"/>
            <a:ext cx="3494850" cy="3657600"/>
          </a:xfrm>
          <a:prstGeom prst="rect">
            <a:avLst/>
          </a:prstGeom>
        </p:spPr>
      </p:pic>
    </p:spTree>
    <p:extLst>
      <p:ext uri="{BB962C8B-B14F-4D97-AF65-F5344CB8AC3E}">
        <p14:creationId xmlns:p14="http://schemas.microsoft.com/office/powerpoint/2010/main" val="190437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M8</a:t>
            </a:r>
            <a:endParaRPr lang="en-US" dirty="0"/>
          </a:p>
        </p:txBody>
      </p:sp>
      <p:sp>
        <p:nvSpPr>
          <p:cNvPr id="6" name="TextBox 5"/>
          <p:cNvSpPr txBox="1"/>
          <p:nvPr/>
        </p:nvSpPr>
        <p:spPr>
          <a:xfrm>
            <a:off x="838200" y="1690688"/>
            <a:ext cx="5257800" cy="2308324"/>
          </a:xfrm>
          <a:prstGeom prst="rect">
            <a:avLst/>
          </a:prstGeom>
          <a:noFill/>
        </p:spPr>
        <p:txBody>
          <a:bodyPr wrap="square" rtlCol="0">
            <a:spAutoFit/>
          </a:bodyPr>
          <a:lstStyle/>
          <a:p>
            <a:pPr marL="342900" indent="-342900">
              <a:buFont typeface="+mj-lt"/>
              <a:buAutoNum type="arabicPeriod"/>
            </a:pPr>
            <a:r>
              <a:rPr lang="en-US" dirty="0" smtClean="0"/>
              <a:t>Export the GDS layer from HFSS</a:t>
            </a:r>
          </a:p>
          <a:p>
            <a:pPr marL="342900" indent="-342900">
              <a:buFont typeface="+mj-lt"/>
              <a:buAutoNum type="arabicPeriod"/>
            </a:pPr>
            <a:r>
              <a:rPr lang="en-US" dirty="0" smtClean="0"/>
              <a:t>Import in </a:t>
            </a:r>
            <a:r>
              <a:rPr lang="en-US" dirty="0" err="1" smtClean="0"/>
              <a:t>Matlab</a:t>
            </a:r>
            <a:endParaRPr lang="en-US" dirty="0" smtClean="0"/>
          </a:p>
          <a:p>
            <a:pPr marL="342900" indent="-342900">
              <a:buFont typeface="+mj-lt"/>
              <a:buAutoNum type="arabicPeriod"/>
            </a:pPr>
            <a:r>
              <a:rPr lang="en-US" dirty="0" smtClean="0"/>
              <a:t>Discretize and </a:t>
            </a:r>
            <a:r>
              <a:rPr lang="en-US" dirty="0" err="1" smtClean="0"/>
              <a:t>minWidth</a:t>
            </a:r>
            <a:endParaRPr lang="en-US" dirty="0" smtClean="0"/>
          </a:p>
          <a:p>
            <a:pPr marL="342900" indent="-342900">
              <a:buFont typeface="+mj-lt"/>
              <a:buAutoNum type="arabicPeriod"/>
            </a:pPr>
            <a:r>
              <a:rPr lang="en-US" dirty="0" smtClean="0"/>
              <a:t>Split (Why ?!)</a:t>
            </a:r>
          </a:p>
          <a:p>
            <a:pPr marL="342900" indent="-342900">
              <a:buFont typeface="+mj-lt"/>
              <a:buAutoNum type="arabicPeriod"/>
            </a:pPr>
            <a:r>
              <a:rPr lang="en-US" dirty="0" smtClean="0"/>
              <a:t>Reset layer and </a:t>
            </a:r>
            <a:r>
              <a:rPr lang="en-US" dirty="0" err="1" smtClean="0"/>
              <a:t>dtype</a:t>
            </a:r>
            <a:endParaRPr lang="en-US" dirty="0" smtClean="0"/>
          </a:p>
          <a:p>
            <a:pPr marL="342900" indent="-342900">
              <a:buFont typeface="+mj-lt"/>
              <a:buAutoNum type="arabicPeriod"/>
            </a:pPr>
            <a:r>
              <a:rPr lang="en-US" dirty="0" smtClean="0"/>
              <a:t>Export</a:t>
            </a:r>
          </a:p>
          <a:p>
            <a:pPr marL="285750" indent="-285750">
              <a:buFont typeface="Arial" panose="020B0604020202020204" pitchFamily="34" charset="0"/>
              <a:buChar char="•"/>
            </a:pPr>
            <a:endParaRPr lang="en-US" dirty="0" smtClean="0"/>
          </a:p>
          <a:p>
            <a:endParaRPr lang="en-US" dirty="0"/>
          </a:p>
        </p:txBody>
      </p:sp>
      <p:pic>
        <p:nvPicPr>
          <p:cNvPr id="8" name="Content Placeholder 3">
            <a:extLst>
              <a:ext uri="{FF2B5EF4-FFF2-40B4-BE49-F238E27FC236}">
                <a16:creationId xmlns:a16="http://schemas.microsoft.com/office/drawing/2014/main" id="{A1D5CEA8-D861-4113-BF2E-D08178553724}"/>
              </a:ext>
            </a:extLst>
          </p:cNvPr>
          <p:cNvPicPr>
            <a:picLocks noGrp="1" noChangeAspect="1"/>
          </p:cNvPicPr>
          <p:nvPr>
            <p:ph idx="1"/>
          </p:nvPr>
        </p:nvPicPr>
        <p:blipFill>
          <a:blip r:embed="rId2"/>
          <a:stretch>
            <a:fillRect/>
          </a:stretch>
        </p:blipFill>
        <p:spPr>
          <a:xfrm>
            <a:off x="5554330" y="776288"/>
            <a:ext cx="1952926" cy="1828800"/>
          </a:xfrm>
          <a:prstGeom prst="rect">
            <a:avLst/>
          </a:prstGeom>
        </p:spPr>
      </p:pic>
      <p:pic>
        <p:nvPicPr>
          <p:cNvPr id="9" name="Content Placeholder 2"/>
          <p:cNvPicPr>
            <a:picLocks noChangeAspect="1"/>
          </p:cNvPicPr>
          <p:nvPr/>
        </p:nvPicPr>
        <p:blipFill>
          <a:blip r:embed="rId3"/>
          <a:stretch>
            <a:fillRect/>
          </a:stretch>
        </p:blipFill>
        <p:spPr>
          <a:xfrm>
            <a:off x="7790672" y="629678"/>
            <a:ext cx="3657600" cy="2740206"/>
          </a:xfrm>
          <a:prstGeom prst="rect">
            <a:avLst/>
          </a:prstGeom>
        </p:spPr>
      </p:pic>
      <p:pic>
        <p:nvPicPr>
          <p:cNvPr id="10" name="Picture 9"/>
          <p:cNvPicPr>
            <a:picLocks noChangeAspect="1"/>
          </p:cNvPicPr>
          <p:nvPr/>
        </p:nvPicPr>
        <p:blipFill>
          <a:blip r:embed="rId4"/>
          <a:stretch>
            <a:fillRect/>
          </a:stretch>
        </p:blipFill>
        <p:spPr>
          <a:xfrm>
            <a:off x="838200" y="3686045"/>
            <a:ext cx="3657600" cy="2743200"/>
          </a:xfrm>
          <a:prstGeom prst="rect">
            <a:avLst/>
          </a:prstGeom>
        </p:spPr>
      </p:pic>
      <p:pic>
        <p:nvPicPr>
          <p:cNvPr id="11" name="Picture 10"/>
          <p:cNvPicPr>
            <a:picLocks noChangeAspect="1"/>
          </p:cNvPicPr>
          <p:nvPr/>
        </p:nvPicPr>
        <p:blipFill>
          <a:blip r:embed="rId5"/>
          <a:stretch>
            <a:fillRect/>
          </a:stretch>
        </p:blipFill>
        <p:spPr>
          <a:xfrm>
            <a:off x="4495800" y="3686045"/>
            <a:ext cx="3657600" cy="2740206"/>
          </a:xfrm>
          <a:prstGeom prst="rect">
            <a:avLst/>
          </a:prstGeom>
        </p:spPr>
      </p:pic>
      <p:pic>
        <p:nvPicPr>
          <p:cNvPr id="12" name="Picture 11"/>
          <p:cNvPicPr>
            <a:picLocks noChangeAspect="1"/>
          </p:cNvPicPr>
          <p:nvPr/>
        </p:nvPicPr>
        <p:blipFill>
          <a:blip r:embed="rId6"/>
          <a:stretch>
            <a:fillRect/>
          </a:stretch>
        </p:blipFill>
        <p:spPr>
          <a:xfrm>
            <a:off x="8228842" y="4298076"/>
            <a:ext cx="2781260" cy="1105802"/>
          </a:xfrm>
          <a:prstGeom prst="rect">
            <a:avLst/>
          </a:prstGeom>
        </p:spPr>
      </p:pic>
      <p:sp>
        <p:nvSpPr>
          <p:cNvPr id="13" name="Oval 12"/>
          <p:cNvSpPr/>
          <p:nvPr/>
        </p:nvSpPr>
        <p:spPr>
          <a:xfrm>
            <a:off x="2667000" y="4568528"/>
            <a:ext cx="978795" cy="975239"/>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23540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t>
            </a:r>
            <a:r>
              <a:rPr lang="en-US" dirty="0" err="1"/>
              <a:t>Vias</a:t>
            </a:r>
            <a:endParaRPr lang="en-US" dirty="0"/>
          </a:p>
        </p:txBody>
      </p:sp>
      <p:sp>
        <p:nvSpPr>
          <p:cNvPr id="3" name="Content Placeholder 2"/>
          <p:cNvSpPr>
            <a:spLocks noGrp="1"/>
          </p:cNvSpPr>
          <p:nvPr>
            <p:ph idx="1"/>
          </p:nvPr>
        </p:nvSpPr>
        <p:spPr/>
        <p:txBody>
          <a:bodyPr/>
          <a:lstStyle/>
          <a:p>
            <a:r>
              <a:rPr lang="en-US" dirty="0" smtClean="0"/>
              <a:t>There are two procedures for processing </a:t>
            </a:r>
            <a:r>
              <a:rPr lang="en-US" dirty="0" err="1" smtClean="0"/>
              <a:t>vias</a:t>
            </a:r>
            <a:r>
              <a:rPr lang="en-US" dirty="0" smtClean="0"/>
              <a:t>:</a:t>
            </a:r>
          </a:p>
          <a:p>
            <a:pPr marL="514350" indent="-514350">
              <a:buFont typeface="+mj-lt"/>
              <a:buAutoNum type="arabicPeriod"/>
            </a:pPr>
            <a:r>
              <a:rPr lang="en-US" dirty="0" smtClean="0"/>
              <a:t>Processing </a:t>
            </a:r>
            <a:r>
              <a:rPr lang="en-US" dirty="0" err="1" smtClean="0"/>
              <a:t>vias</a:t>
            </a:r>
            <a:r>
              <a:rPr lang="en-US" dirty="0" smtClean="0"/>
              <a:t> between the shield walls and the ground layer.</a:t>
            </a:r>
          </a:p>
          <a:p>
            <a:pPr marL="514350" indent="-514350">
              <a:buFont typeface="+mj-lt"/>
              <a:buAutoNum type="arabicPeriod"/>
            </a:pPr>
            <a:r>
              <a:rPr lang="en-US" dirty="0" smtClean="0"/>
              <a:t>Processing </a:t>
            </a:r>
            <a:r>
              <a:rPr lang="en-US" dirty="0" err="1" smtClean="0"/>
              <a:t>vias</a:t>
            </a:r>
            <a:r>
              <a:rPr lang="en-US" dirty="0" smtClean="0"/>
              <a:t> between the </a:t>
            </a:r>
            <a:r>
              <a:rPr lang="en-US" dirty="0"/>
              <a:t>shield</a:t>
            </a:r>
            <a:r>
              <a:rPr lang="en-US" dirty="0" smtClean="0"/>
              <a:t> walls itself. </a:t>
            </a:r>
          </a:p>
          <a:p>
            <a:pPr marL="514350" indent="-514350">
              <a:buFont typeface="+mj-lt"/>
              <a:buAutoNum type="arabicPeriod"/>
            </a:pPr>
            <a:endParaRPr lang="en-US" dirty="0" smtClean="0"/>
          </a:p>
        </p:txBody>
      </p:sp>
    </p:spTree>
    <p:extLst>
      <p:ext uri="{BB962C8B-B14F-4D97-AF65-F5344CB8AC3E}">
        <p14:creationId xmlns:p14="http://schemas.microsoft.com/office/powerpoint/2010/main" val="369415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Wall-Ground </a:t>
            </a:r>
            <a:r>
              <a:rPr lang="en-US" dirty="0" err="1" smtClean="0"/>
              <a:t>Vias</a:t>
            </a:r>
            <a:endParaRPr lang="en-US" dirty="0"/>
          </a:p>
        </p:txBody>
      </p:sp>
      <p:pic>
        <p:nvPicPr>
          <p:cNvPr id="4" name="Content Placeholder 3"/>
          <p:cNvPicPr>
            <a:picLocks noGrp="1" noChangeAspect="1"/>
          </p:cNvPicPr>
          <p:nvPr>
            <p:ph idx="1"/>
          </p:nvPr>
        </p:nvPicPr>
        <p:blipFill>
          <a:blip r:embed="rId2"/>
          <a:stretch>
            <a:fillRect/>
          </a:stretch>
        </p:blipFill>
        <p:spPr>
          <a:xfrm>
            <a:off x="8530404" y="2127209"/>
            <a:ext cx="3661596" cy="2743200"/>
          </a:xfrm>
          <a:prstGeom prst="rect">
            <a:avLst/>
          </a:prstGeom>
        </p:spPr>
      </p:pic>
      <p:pic>
        <p:nvPicPr>
          <p:cNvPr id="10" name="Content Placeholder 12">
            <a:extLst>
              <a:ext uri="{FF2B5EF4-FFF2-40B4-BE49-F238E27FC236}">
                <a16:creationId xmlns:a16="http://schemas.microsoft.com/office/drawing/2014/main" id="{F5BCFCBA-1942-4A47-82AC-B779B0796CDD}"/>
              </a:ext>
            </a:extLst>
          </p:cNvPr>
          <p:cNvPicPr>
            <a:picLocks noChangeAspect="1"/>
          </p:cNvPicPr>
          <p:nvPr/>
        </p:nvPicPr>
        <p:blipFill>
          <a:blip r:embed="rId3"/>
          <a:stretch>
            <a:fillRect/>
          </a:stretch>
        </p:blipFill>
        <p:spPr>
          <a:xfrm>
            <a:off x="838200" y="1935081"/>
            <a:ext cx="3316787" cy="3127457"/>
          </a:xfrm>
          <a:prstGeom prst="rect">
            <a:avLst/>
          </a:prstGeom>
        </p:spPr>
      </p:pic>
      <p:pic>
        <p:nvPicPr>
          <p:cNvPr id="11" name="Picture 10"/>
          <p:cNvPicPr>
            <a:picLocks noChangeAspect="1"/>
          </p:cNvPicPr>
          <p:nvPr/>
        </p:nvPicPr>
        <p:blipFill>
          <a:blip r:embed="rId4"/>
          <a:stretch>
            <a:fillRect/>
          </a:stretch>
        </p:blipFill>
        <p:spPr>
          <a:xfrm>
            <a:off x="4154987" y="1862138"/>
            <a:ext cx="4882128" cy="3657600"/>
          </a:xfrm>
          <a:prstGeom prst="rect">
            <a:avLst/>
          </a:prstGeom>
        </p:spPr>
      </p:pic>
    </p:spTree>
    <p:extLst>
      <p:ext uri="{BB962C8B-B14F-4D97-AF65-F5344CB8AC3E}">
        <p14:creationId xmlns:p14="http://schemas.microsoft.com/office/powerpoint/2010/main" val="172459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Wall-Ground </a:t>
            </a:r>
            <a:r>
              <a:rPr lang="en-US" dirty="0" err="1"/>
              <a:t>Vias</a:t>
            </a:r>
            <a:endParaRPr lang="en-US" dirty="0"/>
          </a:p>
        </p:txBody>
      </p:sp>
      <p:pic>
        <p:nvPicPr>
          <p:cNvPr id="8" name="Picture 7"/>
          <p:cNvPicPr>
            <a:picLocks noChangeAspect="1"/>
          </p:cNvPicPr>
          <p:nvPr/>
        </p:nvPicPr>
        <p:blipFill>
          <a:blip r:embed="rId2"/>
          <a:stretch>
            <a:fillRect/>
          </a:stretch>
        </p:blipFill>
        <p:spPr>
          <a:xfrm>
            <a:off x="141225" y="1443286"/>
            <a:ext cx="6400800" cy="4800600"/>
          </a:xfrm>
          <a:prstGeom prst="rect">
            <a:avLst/>
          </a:prstGeom>
        </p:spPr>
      </p:pic>
      <p:pic>
        <p:nvPicPr>
          <p:cNvPr id="7" name="Picture 6"/>
          <p:cNvPicPr>
            <a:picLocks noChangeAspect="1"/>
          </p:cNvPicPr>
          <p:nvPr/>
        </p:nvPicPr>
        <p:blipFill>
          <a:blip r:embed="rId3"/>
          <a:stretch>
            <a:fillRect/>
          </a:stretch>
        </p:blipFill>
        <p:spPr>
          <a:xfrm>
            <a:off x="5787538" y="1448525"/>
            <a:ext cx="6400800" cy="4795361"/>
          </a:xfrm>
          <a:prstGeom prst="rect">
            <a:avLst/>
          </a:prstGeom>
        </p:spPr>
      </p:pic>
    </p:spTree>
    <p:extLst>
      <p:ext uri="{BB962C8B-B14F-4D97-AF65-F5344CB8AC3E}">
        <p14:creationId xmlns:p14="http://schemas.microsoft.com/office/powerpoint/2010/main" val="146858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Wall-Ground </a:t>
            </a:r>
            <a:r>
              <a:rPr lang="en-US" dirty="0" err="1"/>
              <a:t>Vias</a:t>
            </a:r>
            <a:endParaRPr lang="en-US" dirty="0"/>
          </a:p>
        </p:txBody>
      </p:sp>
      <p:pic>
        <p:nvPicPr>
          <p:cNvPr id="4" name="Picture 3"/>
          <p:cNvPicPr>
            <a:picLocks noChangeAspect="1"/>
          </p:cNvPicPr>
          <p:nvPr/>
        </p:nvPicPr>
        <p:blipFill>
          <a:blip r:embed="rId2"/>
          <a:stretch>
            <a:fillRect/>
          </a:stretch>
        </p:blipFill>
        <p:spPr>
          <a:xfrm>
            <a:off x="5909118" y="1690688"/>
            <a:ext cx="5334000" cy="4000500"/>
          </a:xfrm>
          <a:prstGeom prst="rect">
            <a:avLst/>
          </a:prstGeom>
        </p:spPr>
      </p:pic>
      <p:pic>
        <p:nvPicPr>
          <p:cNvPr id="7" name="Picture 6"/>
          <p:cNvPicPr>
            <a:picLocks noChangeAspect="1"/>
          </p:cNvPicPr>
          <p:nvPr/>
        </p:nvPicPr>
        <p:blipFill>
          <a:blip r:embed="rId3"/>
          <a:stretch>
            <a:fillRect/>
          </a:stretch>
        </p:blipFill>
        <p:spPr>
          <a:xfrm>
            <a:off x="464437" y="1690688"/>
            <a:ext cx="5334000" cy="4000500"/>
          </a:xfrm>
          <a:prstGeom prst="rect">
            <a:avLst/>
          </a:prstGeom>
        </p:spPr>
      </p:pic>
    </p:spTree>
    <p:extLst>
      <p:ext uri="{BB962C8B-B14F-4D97-AF65-F5344CB8AC3E}">
        <p14:creationId xmlns:p14="http://schemas.microsoft.com/office/powerpoint/2010/main" val="1828021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Wall-Ground </a:t>
            </a:r>
            <a:r>
              <a:rPr lang="en-US" dirty="0" err="1"/>
              <a:t>Vias</a:t>
            </a:r>
            <a:endParaRPr lang="en-US" dirty="0"/>
          </a:p>
        </p:txBody>
      </p:sp>
      <p:pic>
        <p:nvPicPr>
          <p:cNvPr id="4" name="Picture 3"/>
          <p:cNvPicPr>
            <a:picLocks noChangeAspect="1"/>
          </p:cNvPicPr>
          <p:nvPr/>
        </p:nvPicPr>
        <p:blipFill>
          <a:blip r:embed="rId2"/>
          <a:stretch>
            <a:fillRect/>
          </a:stretch>
        </p:blipFill>
        <p:spPr>
          <a:xfrm>
            <a:off x="838200" y="1931372"/>
            <a:ext cx="5334000" cy="4000500"/>
          </a:xfrm>
          <a:prstGeom prst="rect">
            <a:avLst/>
          </a:prstGeom>
        </p:spPr>
      </p:pic>
      <p:pic>
        <p:nvPicPr>
          <p:cNvPr id="6" name="Picture 5"/>
          <p:cNvPicPr>
            <a:picLocks noChangeAspect="1"/>
          </p:cNvPicPr>
          <p:nvPr/>
        </p:nvPicPr>
        <p:blipFill>
          <a:blip r:embed="rId3"/>
          <a:stretch>
            <a:fillRect/>
          </a:stretch>
        </p:blipFill>
        <p:spPr>
          <a:xfrm>
            <a:off x="6096000" y="1931372"/>
            <a:ext cx="5334000" cy="4000500"/>
          </a:xfrm>
          <a:prstGeom prst="rect">
            <a:avLst/>
          </a:prstGeom>
        </p:spPr>
      </p:pic>
      <p:sp>
        <p:nvSpPr>
          <p:cNvPr id="8" name="Oval 7"/>
          <p:cNvSpPr/>
          <p:nvPr/>
        </p:nvSpPr>
        <p:spPr>
          <a:xfrm>
            <a:off x="1998908" y="3306399"/>
            <a:ext cx="978795" cy="975239"/>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68792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t>
            </a:r>
            <a:r>
              <a:rPr lang="en-US" dirty="0" smtClean="0"/>
              <a:t>Wall-Wall </a:t>
            </a:r>
            <a:r>
              <a:rPr lang="en-US" dirty="0" err="1"/>
              <a:t>Vias</a:t>
            </a:r>
            <a:endParaRPr lang="en-US" dirty="0"/>
          </a:p>
        </p:txBody>
      </p:sp>
      <p:pic>
        <p:nvPicPr>
          <p:cNvPr id="11" name="Content Placeholder 12">
            <a:extLst>
              <a:ext uri="{FF2B5EF4-FFF2-40B4-BE49-F238E27FC236}">
                <a16:creationId xmlns:a16="http://schemas.microsoft.com/office/drawing/2014/main" id="{F5BCFCBA-1942-4A47-82AC-B779B0796CDD}"/>
              </a:ext>
            </a:extLst>
          </p:cNvPr>
          <p:cNvPicPr>
            <a:picLocks noChangeAspect="1"/>
          </p:cNvPicPr>
          <p:nvPr/>
        </p:nvPicPr>
        <p:blipFill>
          <a:blip r:embed="rId2"/>
          <a:stretch>
            <a:fillRect/>
          </a:stretch>
        </p:blipFill>
        <p:spPr>
          <a:xfrm>
            <a:off x="838200" y="1935081"/>
            <a:ext cx="3316787" cy="3127457"/>
          </a:xfrm>
          <a:prstGeom prst="rect">
            <a:avLst/>
          </a:prstGeom>
        </p:spPr>
      </p:pic>
      <p:pic>
        <p:nvPicPr>
          <p:cNvPr id="12" name="Picture 11"/>
          <p:cNvPicPr>
            <a:picLocks noChangeAspect="1"/>
          </p:cNvPicPr>
          <p:nvPr/>
        </p:nvPicPr>
        <p:blipFill>
          <a:blip r:embed="rId3"/>
          <a:stretch>
            <a:fillRect/>
          </a:stretch>
        </p:blipFill>
        <p:spPr>
          <a:xfrm>
            <a:off x="4154987" y="1862138"/>
            <a:ext cx="4882128" cy="3657600"/>
          </a:xfrm>
          <a:prstGeom prst="rect">
            <a:avLst/>
          </a:prstGeom>
        </p:spPr>
      </p:pic>
      <p:pic>
        <p:nvPicPr>
          <p:cNvPr id="13" name="Picture 12"/>
          <p:cNvPicPr>
            <a:picLocks noChangeAspect="1"/>
          </p:cNvPicPr>
          <p:nvPr/>
        </p:nvPicPr>
        <p:blipFill>
          <a:blip r:embed="rId4"/>
          <a:stretch>
            <a:fillRect/>
          </a:stretch>
        </p:blipFill>
        <p:spPr>
          <a:xfrm>
            <a:off x="8530404" y="2225641"/>
            <a:ext cx="3661596" cy="2743200"/>
          </a:xfrm>
          <a:prstGeom prst="rect">
            <a:avLst/>
          </a:prstGeom>
        </p:spPr>
      </p:pic>
    </p:spTree>
    <p:extLst>
      <p:ext uri="{BB962C8B-B14F-4D97-AF65-F5344CB8AC3E}">
        <p14:creationId xmlns:p14="http://schemas.microsoft.com/office/powerpoint/2010/main" val="176026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device&#10;&#10;Description automatically generated">
            <a:extLst>
              <a:ext uri="{FF2B5EF4-FFF2-40B4-BE49-F238E27FC236}">
                <a16:creationId xmlns:a16="http://schemas.microsoft.com/office/drawing/2014/main" id="{86E2CF5E-54B6-479F-A7A7-219A0C5A95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59813" y="1027906"/>
            <a:ext cx="5624071" cy="5059406"/>
          </a:xfrm>
        </p:spPr>
      </p:pic>
      <p:sp>
        <p:nvSpPr>
          <p:cNvPr id="2" name="Title 1">
            <a:extLst>
              <a:ext uri="{FF2B5EF4-FFF2-40B4-BE49-F238E27FC236}">
                <a16:creationId xmlns:a16="http://schemas.microsoft.com/office/drawing/2014/main" id="{E4D1EA71-E120-4CF1-BBA3-C9BF82A81116}"/>
              </a:ext>
            </a:extLst>
          </p:cNvPr>
          <p:cNvSpPr>
            <a:spLocks noGrp="1"/>
          </p:cNvSpPr>
          <p:nvPr>
            <p:ph type="title"/>
          </p:nvPr>
        </p:nvSpPr>
        <p:spPr/>
        <p:txBody>
          <a:bodyPr/>
          <a:lstStyle/>
          <a:p>
            <a:r>
              <a:rPr lang="en-US" dirty="0"/>
              <a:t>HFSS </a:t>
            </a:r>
            <a:r>
              <a:rPr lang="en-US" dirty="0">
                <a:sym typeface="Wingdings" panose="05000000000000000000" pitchFamily="2" charset="2"/>
              </a:rPr>
              <a:t> Cadence Layout</a:t>
            </a:r>
            <a:endParaRPr lang="en-US" dirty="0"/>
          </a:p>
        </p:txBody>
      </p:sp>
      <p:pic>
        <p:nvPicPr>
          <p:cNvPr id="7" name="Picture 6">
            <a:extLst>
              <a:ext uri="{FF2B5EF4-FFF2-40B4-BE49-F238E27FC236}">
                <a16:creationId xmlns:a16="http://schemas.microsoft.com/office/drawing/2014/main" id="{DCA21A13-AA6C-4C3A-9B41-6AB3E26EA3B8}"/>
              </a:ext>
            </a:extLst>
          </p:cNvPr>
          <p:cNvPicPr>
            <a:picLocks noChangeAspect="1"/>
          </p:cNvPicPr>
          <p:nvPr/>
        </p:nvPicPr>
        <p:blipFill>
          <a:blip r:embed="rId4"/>
          <a:stretch>
            <a:fillRect/>
          </a:stretch>
        </p:blipFill>
        <p:spPr>
          <a:xfrm>
            <a:off x="608116" y="1690689"/>
            <a:ext cx="5134287" cy="4171608"/>
          </a:xfrm>
          <a:prstGeom prst="rect">
            <a:avLst/>
          </a:prstGeom>
        </p:spPr>
      </p:pic>
    </p:spTree>
    <p:extLst>
      <p:ext uri="{BB962C8B-B14F-4D97-AF65-F5344CB8AC3E}">
        <p14:creationId xmlns:p14="http://schemas.microsoft.com/office/powerpoint/2010/main" val="2980481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Wall-Wall </a:t>
            </a:r>
            <a:r>
              <a:rPr lang="en-US" dirty="0" err="1"/>
              <a:t>Vias</a:t>
            </a:r>
            <a:endParaRPr lang="en-US" dirty="0"/>
          </a:p>
        </p:txBody>
      </p:sp>
      <p:pic>
        <p:nvPicPr>
          <p:cNvPr id="7" name="Picture 6"/>
          <p:cNvPicPr>
            <a:picLocks noChangeAspect="1"/>
          </p:cNvPicPr>
          <p:nvPr/>
        </p:nvPicPr>
        <p:blipFill>
          <a:blip r:embed="rId2"/>
          <a:stretch>
            <a:fillRect/>
          </a:stretch>
        </p:blipFill>
        <p:spPr>
          <a:xfrm>
            <a:off x="141225" y="1443286"/>
            <a:ext cx="6400800" cy="4800600"/>
          </a:xfrm>
          <a:prstGeom prst="rect">
            <a:avLst/>
          </a:prstGeom>
        </p:spPr>
      </p:pic>
      <p:pic>
        <p:nvPicPr>
          <p:cNvPr id="8" name="Picture 7"/>
          <p:cNvPicPr>
            <a:picLocks noChangeAspect="1"/>
          </p:cNvPicPr>
          <p:nvPr/>
        </p:nvPicPr>
        <p:blipFill>
          <a:blip r:embed="rId3"/>
          <a:stretch>
            <a:fillRect/>
          </a:stretch>
        </p:blipFill>
        <p:spPr>
          <a:xfrm>
            <a:off x="5787538" y="1448525"/>
            <a:ext cx="6400800" cy="4795361"/>
          </a:xfrm>
          <a:prstGeom prst="rect">
            <a:avLst/>
          </a:prstGeom>
        </p:spPr>
      </p:pic>
    </p:spTree>
    <p:extLst>
      <p:ext uri="{BB962C8B-B14F-4D97-AF65-F5344CB8AC3E}">
        <p14:creationId xmlns:p14="http://schemas.microsoft.com/office/powerpoint/2010/main" val="220657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Wall-Wall </a:t>
            </a:r>
            <a:r>
              <a:rPr lang="en-US" dirty="0" err="1"/>
              <a:t>Vias</a:t>
            </a:r>
            <a:endParaRPr lang="en-US" dirty="0"/>
          </a:p>
        </p:txBody>
      </p:sp>
      <p:pic>
        <p:nvPicPr>
          <p:cNvPr id="4" name="Content Placeholder 3"/>
          <p:cNvPicPr>
            <a:picLocks noGrp="1" noChangeAspect="1"/>
          </p:cNvPicPr>
          <p:nvPr>
            <p:ph idx="1"/>
          </p:nvPr>
        </p:nvPicPr>
        <p:blipFill>
          <a:blip r:embed="rId2"/>
          <a:stretch>
            <a:fillRect/>
          </a:stretch>
        </p:blipFill>
        <p:spPr>
          <a:xfrm>
            <a:off x="6019800" y="2039681"/>
            <a:ext cx="5334000" cy="4000500"/>
          </a:xfrm>
          <a:prstGeom prst="rect">
            <a:avLst/>
          </a:prstGeom>
        </p:spPr>
      </p:pic>
      <p:pic>
        <p:nvPicPr>
          <p:cNvPr id="5" name="Picture 4"/>
          <p:cNvPicPr>
            <a:picLocks noChangeAspect="1"/>
          </p:cNvPicPr>
          <p:nvPr/>
        </p:nvPicPr>
        <p:blipFill>
          <a:blip r:embed="rId3"/>
          <a:stretch>
            <a:fillRect/>
          </a:stretch>
        </p:blipFill>
        <p:spPr>
          <a:xfrm>
            <a:off x="762000" y="2039681"/>
            <a:ext cx="5334000" cy="4000500"/>
          </a:xfrm>
          <a:prstGeom prst="rect">
            <a:avLst/>
          </a:prstGeom>
        </p:spPr>
      </p:pic>
    </p:spTree>
    <p:extLst>
      <p:ext uri="{BB962C8B-B14F-4D97-AF65-F5344CB8AC3E}">
        <p14:creationId xmlns:p14="http://schemas.microsoft.com/office/powerpoint/2010/main" val="250606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Fillings and Wall Metals</a:t>
            </a:r>
            <a:endParaRPr lang="en-US" dirty="0"/>
          </a:p>
        </p:txBody>
      </p:sp>
      <p:pic>
        <p:nvPicPr>
          <p:cNvPr id="5" name="Picture 4">
            <a:extLst>
              <a:ext uri="{FF2B5EF4-FFF2-40B4-BE49-F238E27FC236}">
                <a16:creationId xmlns:a16="http://schemas.microsoft.com/office/drawing/2014/main" id="{E9FD6DEC-E505-48F6-B97A-441E1C90C1F5}"/>
              </a:ext>
            </a:extLst>
          </p:cNvPr>
          <p:cNvPicPr>
            <a:picLocks noChangeAspect="1"/>
          </p:cNvPicPr>
          <p:nvPr/>
        </p:nvPicPr>
        <p:blipFill>
          <a:blip r:embed="rId2"/>
          <a:stretch>
            <a:fillRect/>
          </a:stretch>
        </p:blipFill>
        <p:spPr>
          <a:xfrm>
            <a:off x="838199" y="2426197"/>
            <a:ext cx="3398562" cy="3127248"/>
          </a:xfrm>
          <a:prstGeom prst="rect">
            <a:avLst/>
          </a:prstGeom>
        </p:spPr>
      </p:pic>
      <p:pic>
        <p:nvPicPr>
          <p:cNvPr id="6" name="Picture 5">
            <a:extLst>
              <a:ext uri="{FF2B5EF4-FFF2-40B4-BE49-F238E27FC236}">
                <a16:creationId xmlns:a16="http://schemas.microsoft.com/office/drawing/2014/main" id="{4F9CEC95-68FA-4308-88C7-1CA4D301A8E4}"/>
              </a:ext>
            </a:extLst>
          </p:cNvPr>
          <p:cNvPicPr>
            <a:picLocks noChangeAspect="1"/>
          </p:cNvPicPr>
          <p:nvPr/>
        </p:nvPicPr>
        <p:blipFill>
          <a:blip r:embed="rId3"/>
          <a:stretch>
            <a:fillRect/>
          </a:stretch>
        </p:blipFill>
        <p:spPr>
          <a:xfrm>
            <a:off x="4494411" y="2161021"/>
            <a:ext cx="3494850" cy="3657600"/>
          </a:xfrm>
          <a:prstGeom prst="rect">
            <a:avLst/>
          </a:prstGeom>
        </p:spPr>
      </p:pic>
      <p:pic>
        <p:nvPicPr>
          <p:cNvPr id="8" name="Picture 7"/>
          <p:cNvPicPr>
            <a:picLocks noChangeAspect="1"/>
          </p:cNvPicPr>
          <p:nvPr/>
        </p:nvPicPr>
        <p:blipFill>
          <a:blip r:embed="rId4"/>
          <a:stretch>
            <a:fillRect/>
          </a:stretch>
        </p:blipFill>
        <p:spPr>
          <a:xfrm>
            <a:off x="8246911" y="2618221"/>
            <a:ext cx="3661595" cy="2743200"/>
          </a:xfrm>
          <a:prstGeom prst="rect">
            <a:avLst/>
          </a:prstGeom>
        </p:spPr>
      </p:pic>
    </p:spTree>
    <p:extLst>
      <p:ext uri="{BB962C8B-B14F-4D97-AF65-F5344CB8AC3E}">
        <p14:creationId xmlns:p14="http://schemas.microsoft.com/office/powerpoint/2010/main" val="1037382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Fillings and Wall Metals</a:t>
            </a:r>
          </a:p>
        </p:txBody>
      </p:sp>
      <p:pic>
        <p:nvPicPr>
          <p:cNvPr id="4" name="Content Placeholder 3"/>
          <p:cNvPicPr>
            <a:picLocks noGrp="1" noChangeAspect="1"/>
          </p:cNvPicPr>
          <p:nvPr>
            <p:ph idx="1"/>
          </p:nvPr>
        </p:nvPicPr>
        <p:blipFill>
          <a:blip r:embed="rId2"/>
          <a:stretch>
            <a:fillRect/>
          </a:stretch>
        </p:blipFill>
        <p:spPr>
          <a:xfrm>
            <a:off x="438549" y="1690688"/>
            <a:ext cx="6102660" cy="4572000"/>
          </a:xfrm>
          <a:prstGeom prst="rect">
            <a:avLst/>
          </a:prstGeom>
        </p:spPr>
      </p:pic>
    </p:spTree>
    <p:extLst>
      <p:ext uri="{BB962C8B-B14F-4D97-AF65-F5344CB8AC3E}">
        <p14:creationId xmlns:p14="http://schemas.microsoft.com/office/powerpoint/2010/main" val="257797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tretch/>
        </p:blipFill>
        <p:spPr>
          <a:xfrm>
            <a:off x="634773" y="1639173"/>
            <a:ext cx="6096000" cy="4572000"/>
          </a:xfrm>
          <a:prstGeom prst="rect">
            <a:avLst/>
          </a:prstGeom>
        </p:spPr>
      </p:pic>
      <p:sp>
        <p:nvSpPr>
          <p:cNvPr id="2" name="Title 1"/>
          <p:cNvSpPr>
            <a:spLocks noGrp="1"/>
          </p:cNvSpPr>
          <p:nvPr>
            <p:ph type="title"/>
          </p:nvPr>
        </p:nvSpPr>
        <p:spPr/>
        <p:txBody>
          <a:bodyPr/>
          <a:lstStyle/>
          <a:p>
            <a:r>
              <a:rPr lang="en-US" dirty="0"/>
              <a:t>Processing Fillings and Wall Metals</a:t>
            </a:r>
          </a:p>
        </p:txBody>
      </p:sp>
      <p:pic>
        <p:nvPicPr>
          <p:cNvPr id="5" name="Picture 4"/>
          <p:cNvPicPr>
            <a:picLocks noChangeAspect="1"/>
          </p:cNvPicPr>
          <p:nvPr/>
        </p:nvPicPr>
        <p:blipFill rotWithShape="1">
          <a:blip r:embed="rId3"/>
          <a:srcRect l="29965" r="27358"/>
          <a:stretch/>
        </p:blipFill>
        <p:spPr>
          <a:xfrm>
            <a:off x="5151548" y="1639173"/>
            <a:ext cx="2601533" cy="4572000"/>
          </a:xfrm>
          <a:prstGeom prst="rect">
            <a:avLst/>
          </a:prstGeom>
        </p:spPr>
      </p:pic>
      <p:pic>
        <p:nvPicPr>
          <p:cNvPr id="4" name="Content Placeholder 3"/>
          <p:cNvPicPr>
            <a:picLocks noGrp="1" noChangeAspect="1"/>
          </p:cNvPicPr>
          <p:nvPr>
            <p:ph idx="1"/>
          </p:nvPr>
        </p:nvPicPr>
        <p:blipFill rotWithShape="1">
          <a:blip r:embed="rId4"/>
          <a:srcRect l="32185"/>
          <a:stretch/>
        </p:blipFill>
        <p:spPr>
          <a:xfrm>
            <a:off x="7753081" y="1639173"/>
            <a:ext cx="4138522" cy="4572000"/>
          </a:xfrm>
          <a:prstGeom prst="rect">
            <a:avLst/>
          </a:prstGeom>
        </p:spPr>
      </p:pic>
    </p:spTree>
    <p:extLst>
      <p:ext uri="{BB962C8B-B14F-4D97-AF65-F5344CB8AC3E}">
        <p14:creationId xmlns:p14="http://schemas.microsoft.com/office/powerpoint/2010/main" val="410475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Fillings and Wall Metals</a:t>
            </a:r>
          </a:p>
        </p:txBody>
      </p:sp>
      <p:pic>
        <p:nvPicPr>
          <p:cNvPr id="4" name="Content Placeholder 3"/>
          <p:cNvPicPr>
            <a:picLocks noGrp="1" noChangeAspect="1"/>
          </p:cNvPicPr>
          <p:nvPr>
            <p:ph idx="1"/>
          </p:nvPr>
        </p:nvPicPr>
        <p:blipFill>
          <a:blip r:embed="rId2"/>
          <a:stretch>
            <a:fillRect/>
          </a:stretch>
        </p:blipFill>
        <p:spPr>
          <a:xfrm>
            <a:off x="616162" y="1690688"/>
            <a:ext cx="6102660" cy="4572000"/>
          </a:xfrm>
          <a:prstGeom prst="rect">
            <a:avLst/>
          </a:prstGeom>
        </p:spPr>
      </p:pic>
      <p:pic>
        <p:nvPicPr>
          <p:cNvPr id="5" name="Picture 4"/>
          <p:cNvPicPr>
            <a:picLocks noChangeAspect="1"/>
          </p:cNvPicPr>
          <p:nvPr/>
        </p:nvPicPr>
        <p:blipFill>
          <a:blip r:embed="rId3"/>
          <a:stretch>
            <a:fillRect/>
          </a:stretch>
        </p:blipFill>
        <p:spPr>
          <a:xfrm>
            <a:off x="5257800" y="1690688"/>
            <a:ext cx="6096000" cy="4572000"/>
          </a:xfrm>
          <a:prstGeom prst="rect">
            <a:avLst/>
          </a:prstGeom>
        </p:spPr>
      </p:pic>
    </p:spTree>
    <p:extLst>
      <p:ext uri="{BB962C8B-B14F-4D97-AF65-F5344CB8AC3E}">
        <p14:creationId xmlns:p14="http://schemas.microsoft.com/office/powerpoint/2010/main" val="3539810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t>
            </a:r>
            <a:r>
              <a:rPr lang="en-US" dirty="0" err="1" smtClean="0"/>
              <a:t>tileNOT</a:t>
            </a:r>
            <a:r>
              <a:rPr lang="en-US" dirty="0" smtClean="0"/>
              <a:t> filling</a:t>
            </a:r>
            <a:endParaRPr lang="en-US" dirty="0"/>
          </a:p>
        </p:txBody>
      </p:sp>
      <p:pic>
        <p:nvPicPr>
          <p:cNvPr id="4" name="Content Placeholder 3"/>
          <p:cNvPicPr>
            <a:picLocks noGrp="1" noChangeAspect="1"/>
          </p:cNvPicPr>
          <p:nvPr>
            <p:ph idx="1"/>
          </p:nvPr>
        </p:nvPicPr>
        <p:blipFill>
          <a:blip r:embed="rId2"/>
          <a:stretch>
            <a:fillRect/>
          </a:stretch>
        </p:blipFill>
        <p:spPr>
          <a:xfrm>
            <a:off x="413197" y="3954471"/>
            <a:ext cx="3657600" cy="2740207"/>
          </a:xfrm>
          <a:prstGeom prst="rect">
            <a:avLst/>
          </a:prstGeom>
        </p:spPr>
      </p:pic>
      <p:pic>
        <p:nvPicPr>
          <p:cNvPr id="5" name="Picture 4"/>
          <p:cNvPicPr>
            <a:picLocks noChangeAspect="1"/>
          </p:cNvPicPr>
          <p:nvPr/>
        </p:nvPicPr>
        <p:blipFill>
          <a:blip r:embed="rId3"/>
          <a:stretch>
            <a:fillRect/>
          </a:stretch>
        </p:blipFill>
        <p:spPr>
          <a:xfrm>
            <a:off x="7392728" y="3954470"/>
            <a:ext cx="3657600" cy="2740207"/>
          </a:xfrm>
          <a:prstGeom prst="rect">
            <a:avLst/>
          </a:prstGeom>
        </p:spPr>
      </p:pic>
      <p:pic>
        <p:nvPicPr>
          <p:cNvPr id="6" name="Picture 5"/>
          <p:cNvPicPr>
            <a:picLocks noChangeAspect="1"/>
          </p:cNvPicPr>
          <p:nvPr/>
        </p:nvPicPr>
        <p:blipFill>
          <a:blip r:embed="rId4"/>
          <a:stretch>
            <a:fillRect/>
          </a:stretch>
        </p:blipFill>
        <p:spPr>
          <a:xfrm>
            <a:off x="3735128" y="3999012"/>
            <a:ext cx="3657600" cy="2740207"/>
          </a:xfrm>
          <a:prstGeom prst="rect">
            <a:avLst/>
          </a:prstGeom>
        </p:spPr>
      </p:pic>
      <p:sp>
        <p:nvSpPr>
          <p:cNvPr id="7" name="TextBox 6"/>
          <p:cNvSpPr txBox="1"/>
          <p:nvPr/>
        </p:nvSpPr>
        <p:spPr>
          <a:xfrm>
            <a:off x="838200" y="1690688"/>
            <a:ext cx="5257800" cy="2308324"/>
          </a:xfrm>
          <a:prstGeom prst="rect">
            <a:avLst/>
          </a:prstGeom>
          <a:noFill/>
        </p:spPr>
        <p:txBody>
          <a:bodyPr wrap="square" rtlCol="0">
            <a:spAutoFit/>
          </a:bodyPr>
          <a:lstStyle/>
          <a:p>
            <a:pPr marL="342900" indent="-342900">
              <a:buFont typeface="+mj-lt"/>
              <a:buAutoNum type="arabicPeriod"/>
            </a:pPr>
            <a:r>
              <a:rPr lang="en-US" dirty="0" smtClean="0"/>
              <a:t>Export the GDS layer from HFSS</a:t>
            </a:r>
          </a:p>
          <a:p>
            <a:pPr marL="342900" indent="-342900">
              <a:buFont typeface="+mj-lt"/>
              <a:buAutoNum type="arabicPeriod"/>
            </a:pPr>
            <a:r>
              <a:rPr lang="en-US" dirty="0" smtClean="0"/>
              <a:t>Import in </a:t>
            </a:r>
            <a:r>
              <a:rPr lang="en-US" dirty="0" err="1" smtClean="0"/>
              <a:t>Matlab</a:t>
            </a:r>
            <a:endParaRPr lang="en-US" dirty="0" smtClean="0"/>
          </a:p>
          <a:p>
            <a:pPr marL="342900" indent="-342900">
              <a:buFont typeface="+mj-lt"/>
              <a:buAutoNum type="arabicPeriod"/>
            </a:pPr>
            <a:r>
              <a:rPr lang="en-US" dirty="0" smtClean="0"/>
              <a:t>Discretize </a:t>
            </a:r>
          </a:p>
          <a:p>
            <a:pPr marL="342900" indent="-342900">
              <a:buFont typeface="+mj-lt"/>
              <a:buAutoNum type="arabicPeriod"/>
            </a:pPr>
            <a:r>
              <a:rPr lang="en-US" dirty="0" smtClean="0"/>
              <a:t>Split </a:t>
            </a:r>
          </a:p>
          <a:p>
            <a:pPr marL="342900" indent="-342900">
              <a:buFont typeface="+mj-lt"/>
              <a:buAutoNum type="arabicPeriod"/>
            </a:pPr>
            <a:r>
              <a:rPr lang="en-US" dirty="0" smtClean="0"/>
              <a:t>Reset layer and </a:t>
            </a:r>
            <a:r>
              <a:rPr lang="en-US" dirty="0" err="1" smtClean="0"/>
              <a:t>dtype</a:t>
            </a:r>
            <a:endParaRPr lang="en-US" dirty="0" smtClean="0"/>
          </a:p>
          <a:p>
            <a:pPr marL="342900" indent="-342900">
              <a:buFont typeface="+mj-lt"/>
              <a:buAutoNum type="arabicPeriod"/>
            </a:pPr>
            <a:r>
              <a:rPr lang="en-US" dirty="0" smtClean="0"/>
              <a:t>Export</a:t>
            </a:r>
          </a:p>
          <a:p>
            <a:pPr marL="285750" indent="-285750">
              <a:buFont typeface="Arial" panose="020B0604020202020204" pitchFamily="34" charset="0"/>
              <a:buChar char="•"/>
            </a:pPr>
            <a:endParaRPr lang="en-US" dirty="0" smtClean="0"/>
          </a:p>
          <a:p>
            <a:endParaRPr lang="en-US" dirty="0"/>
          </a:p>
        </p:txBody>
      </p:sp>
      <p:pic>
        <p:nvPicPr>
          <p:cNvPr id="8" name="Picture 7">
            <a:extLst>
              <a:ext uri="{FF2B5EF4-FFF2-40B4-BE49-F238E27FC236}">
                <a16:creationId xmlns:a16="http://schemas.microsoft.com/office/drawing/2014/main" id="{013F93A9-63BE-4068-AC50-9354343DC6BD}"/>
              </a:ext>
            </a:extLst>
          </p:cNvPr>
          <p:cNvPicPr>
            <a:picLocks noChangeAspect="1"/>
          </p:cNvPicPr>
          <p:nvPr/>
        </p:nvPicPr>
        <p:blipFill>
          <a:blip r:embed="rId5"/>
          <a:stretch>
            <a:fillRect/>
          </a:stretch>
        </p:blipFill>
        <p:spPr>
          <a:xfrm>
            <a:off x="8007730" y="671133"/>
            <a:ext cx="2662956" cy="2786966"/>
          </a:xfrm>
          <a:prstGeom prst="rect">
            <a:avLst/>
          </a:prstGeom>
        </p:spPr>
      </p:pic>
    </p:spTree>
    <p:extLst>
      <p:ext uri="{BB962C8B-B14F-4D97-AF65-F5344CB8AC3E}">
        <p14:creationId xmlns:p14="http://schemas.microsoft.com/office/powerpoint/2010/main" val="927689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248" y="2593170"/>
            <a:ext cx="5626994" cy="1325563"/>
          </a:xfrm>
        </p:spPr>
        <p:txBody>
          <a:bodyPr>
            <a:noAutofit/>
          </a:bodyPr>
          <a:lstStyle/>
          <a:p>
            <a:r>
              <a:rPr lang="en-US" sz="9600" dirty="0" smtClean="0"/>
              <a:t>THE END !</a:t>
            </a:r>
            <a:endParaRPr lang="en-US" sz="9600" dirty="0"/>
          </a:p>
        </p:txBody>
      </p:sp>
    </p:spTree>
    <p:extLst>
      <p:ext uri="{BB962C8B-B14F-4D97-AF65-F5344CB8AC3E}">
        <p14:creationId xmlns:p14="http://schemas.microsoft.com/office/powerpoint/2010/main" val="340265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384344" y="344555"/>
            <a:ext cx="3657600" cy="2740206"/>
          </a:xfrm>
          <a:prstGeom prst="rect">
            <a:avLst/>
          </a:prstGeom>
        </p:spPr>
      </p:pic>
      <p:pic>
        <p:nvPicPr>
          <p:cNvPr id="6" name="Picture 5"/>
          <p:cNvPicPr>
            <a:picLocks noChangeAspect="1"/>
          </p:cNvPicPr>
          <p:nvPr/>
        </p:nvPicPr>
        <p:blipFill>
          <a:blip r:embed="rId3"/>
          <a:stretch>
            <a:fillRect/>
          </a:stretch>
        </p:blipFill>
        <p:spPr>
          <a:xfrm>
            <a:off x="4041944" y="344554"/>
            <a:ext cx="3657600" cy="2740207"/>
          </a:xfrm>
          <a:prstGeom prst="rect">
            <a:avLst/>
          </a:prstGeom>
        </p:spPr>
      </p:pic>
      <p:pic>
        <p:nvPicPr>
          <p:cNvPr id="4" name="Picture 3"/>
          <p:cNvPicPr>
            <a:picLocks noChangeAspect="1"/>
          </p:cNvPicPr>
          <p:nvPr/>
        </p:nvPicPr>
        <p:blipFill>
          <a:blip r:embed="rId4"/>
          <a:stretch>
            <a:fillRect/>
          </a:stretch>
        </p:blipFill>
        <p:spPr>
          <a:xfrm>
            <a:off x="7699544" y="341561"/>
            <a:ext cx="3657600" cy="2743200"/>
          </a:xfrm>
          <a:prstGeom prst="rect">
            <a:avLst/>
          </a:prstGeom>
        </p:spPr>
      </p:pic>
    </p:spTree>
    <p:extLst>
      <p:ext uri="{BB962C8B-B14F-4D97-AF65-F5344CB8AC3E}">
        <p14:creationId xmlns:p14="http://schemas.microsoft.com/office/powerpoint/2010/main" val="6216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CDA1-46A2-4AD1-A159-5048FEE7566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D5FC57-A134-4E6B-A76A-F363A5D10350}"/>
              </a:ext>
            </a:extLst>
          </p:cNvPr>
          <p:cNvSpPr>
            <a:spLocks noGrp="1"/>
          </p:cNvSpPr>
          <p:nvPr>
            <p:ph idx="1"/>
          </p:nvPr>
        </p:nvSpPr>
        <p:spPr/>
        <p:txBody>
          <a:bodyPr/>
          <a:lstStyle/>
          <a:p>
            <a:pPr marL="0" indent="0">
              <a:buNone/>
            </a:pPr>
            <a:r>
              <a:rPr lang="en-US" dirty="0"/>
              <a:t>Each code will have the following general structure:</a:t>
            </a:r>
          </a:p>
          <a:p>
            <a:pPr marL="514350" indent="-514350">
              <a:buFont typeface="+mj-lt"/>
              <a:buAutoNum type="arabicPeriod"/>
            </a:pPr>
            <a:r>
              <a:rPr lang="en-US" dirty="0"/>
              <a:t>Import GDS libraries from HFSS or Cadence</a:t>
            </a:r>
          </a:p>
          <a:p>
            <a:pPr marL="514350" indent="-514350">
              <a:buFont typeface="+mj-lt"/>
              <a:buAutoNum type="arabicPeriod"/>
            </a:pPr>
            <a:r>
              <a:rPr lang="en-US" dirty="0"/>
              <a:t>Perform the needed operations</a:t>
            </a:r>
          </a:p>
          <a:p>
            <a:pPr marL="514350" indent="-514350">
              <a:buFont typeface="+mj-lt"/>
              <a:buAutoNum type="arabicPeriod"/>
            </a:pPr>
            <a:r>
              <a:rPr lang="en-US" dirty="0"/>
              <a:t>Assign layer and data type </a:t>
            </a:r>
            <a:r>
              <a:rPr lang="en-US" dirty="0" smtClean="0"/>
              <a:t>numbers (mapping). </a:t>
            </a:r>
            <a:endParaRPr lang="en-US" dirty="0"/>
          </a:p>
          <a:p>
            <a:pPr marL="514350" indent="-514350">
              <a:buFont typeface="+mj-lt"/>
              <a:buAutoNum type="arabicPeriod"/>
            </a:pPr>
            <a:r>
              <a:rPr lang="en-US" dirty="0"/>
              <a:t>Export the GDS library. </a:t>
            </a:r>
          </a:p>
        </p:txBody>
      </p:sp>
    </p:spTree>
    <p:extLst>
      <p:ext uri="{BB962C8B-B14F-4D97-AF65-F5344CB8AC3E}">
        <p14:creationId xmlns:p14="http://schemas.microsoft.com/office/powerpoint/2010/main" val="14386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5453-85A0-436D-9EA0-427F8F40D43C}"/>
              </a:ext>
            </a:extLst>
          </p:cNvPr>
          <p:cNvSpPr>
            <a:spLocks noGrp="1"/>
          </p:cNvSpPr>
          <p:nvPr>
            <p:ph type="title"/>
          </p:nvPr>
        </p:nvSpPr>
        <p:spPr/>
        <p:txBody>
          <a:bodyPr/>
          <a:lstStyle/>
          <a:p>
            <a:r>
              <a:rPr lang="en-US" dirty="0"/>
              <a:t>GDSII File Basics</a:t>
            </a:r>
          </a:p>
        </p:txBody>
      </p:sp>
      <p:sp>
        <p:nvSpPr>
          <p:cNvPr id="9" name="Content Placeholder 8">
            <a:extLst>
              <a:ext uri="{FF2B5EF4-FFF2-40B4-BE49-F238E27FC236}">
                <a16:creationId xmlns:a16="http://schemas.microsoft.com/office/drawing/2014/main" id="{5B64FA92-2319-4904-8372-A24B16BF7107}"/>
              </a:ext>
            </a:extLst>
          </p:cNvPr>
          <p:cNvSpPr>
            <a:spLocks noGrp="1"/>
          </p:cNvSpPr>
          <p:nvPr>
            <p:ph idx="1"/>
          </p:nvPr>
        </p:nvSpPr>
        <p:spPr/>
        <p:txBody>
          <a:bodyPr/>
          <a:lstStyle/>
          <a:p>
            <a:r>
              <a:rPr lang="en-US" dirty="0" err="1"/>
              <a:t>gds_library</a:t>
            </a:r>
            <a:endParaRPr lang="en-US" dirty="0"/>
          </a:p>
          <a:p>
            <a:pPr lvl="1"/>
            <a:r>
              <a:rPr lang="en-US" dirty="0" err="1"/>
              <a:t>gds_structures</a:t>
            </a:r>
            <a:endParaRPr lang="en-US" dirty="0"/>
          </a:p>
          <a:p>
            <a:pPr lvl="2"/>
            <a:r>
              <a:rPr lang="en-US" dirty="0" err="1"/>
              <a:t>gds_elements</a:t>
            </a:r>
            <a:r>
              <a:rPr lang="en-US" dirty="0"/>
              <a:t> </a:t>
            </a:r>
          </a:p>
          <a:p>
            <a:pPr lvl="3"/>
            <a:r>
              <a:rPr lang="en-US" dirty="0" smtClean="0"/>
              <a:t>Different types: “boundary</a:t>
            </a:r>
            <a:r>
              <a:rPr lang="en-US" dirty="0"/>
              <a:t>” </a:t>
            </a:r>
            <a:r>
              <a:rPr lang="en-US" dirty="0" smtClean="0"/>
              <a:t>, “SREF” </a:t>
            </a:r>
            <a:r>
              <a:rPr lang="en-US" dirty="0"/>
              <a:t>or … </a:t>
            </a:r>
            <a:r>
              <a:rPr lang="en-US" dirty="0" err="1"/>
              <a:t>etc</a:t>
            </a:r>
            <a:endParaRPr lang="en-US" dirty="0"/>
          </a:p>
          <a:p>
            <a:pPr lvl="3"/>
            <a:r>
              <a:rPr lang="en-US" dirty="0"/>
              <a:t>Layer number</a:t>
            </a:r>
          </a:p>
          <a:p>
            <a:pPr lvl="3"/>
            <a:r>
              <a:rPr lang="en-US" dirty="0"/>
              <a:t>Data type number</a:t>
            </a:r>
          </a:p>
        </p:txBody>
      </p:sp>
      <p:sp>
        <p:nvSpPr>
          <p:cNvPr id="3" name="TextBox 2"/>
          <p:cNvSpPr txBox="1"/>
          <p:nvPr/>
        </p:nvSpPr>
        <p:spPr>
          <a:xfrm>
            <a:off x="7340957" y="166998"/>
            <a:ext cx="4430333" cy="65556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Lucida Console" panose="020B0609040504020204" pitchFamily="49" charset="0"/>
              </a:rPr>
              <a:t>&gt;&gt; glib = </a:t>
            </a:r>
            <a:r>
              <a:rPr lang="en-US" sz="1200" dirty="0" err="1">
                <a:latin typeface="Lucida Console" panose="020B0609040504020204" pitchFamily="49" charset="0"/>
              </a:rPr>
              <a:t>in_glib</a:t>
            </a:r>
            <a:endParaRPr lang="en-US" sz="1200" dirty="0">
              <a:latin typeface="Lucida Console" panose="020B0609040504020204" pitchFamily="49" charset="0"/>
            </a:endParaRPr>
          </a:p>
          <a:p>
            <a:endParaRPr lang="en-US" sz="1200" dirty="0">
              <a:latin typeface="Lucida Console" panose="020B0609040504020204" pitchFamily="49" charset="0"/>
            </a:endParaRPr>
          </a:p>
          <a:p>
            <a:r>
              <a:rPr lang="en-US" sz="1200" dirty="0">
                <a:latin typeface="Lucida Console" panose="020B0609040504020204" pitchFamily="49" charset="0"/>
              </a:rPr>
              <a:t>glib is a GDSII library:</a:t>
            </a:r>
          </a:p>
          <a:p>
            <a:endParaRPr lang="en-US" sz="1200" dirty="0">
              <a:latin typeface="Lucida Console" panose="020B0609040504020204" pitchFamily="49" charset="0"/>
            </a:endParaRPr>
          </a:p>
          <a:p>
            <a:r>
              <a:rPr lang="en-US" sz="1200" dirty="0">
                <a:latin typeface="Lucida Console" panose="020B0609040504020204" pitchFamily="49" charset="0"/>
              </a:rPr>
              <a:t>   Library name  :  HRO_M8_HFSS.gds</a:t>
            </a:r>
          </a:p>
          <a:p>
            <a:r>
              <a:rPr lang="en-US" sz="1200" dirty="0">
                <a:latin typeface="Lucida Console" panose="020B0609040504020204" pitchFamily="49" charset="0"/>
              </a:rPr>
              <a:t>   Database unit :  1e-09 m</a:t>
            </a:r>
          </a:p>
          <a:p>
            <a:r>
              <a:rPr lang="en-US" sz="1200" dirty="0">
                <a:latin typeface="Lucida Console" panose="020B0609040504020204" pitchFamily="49" charset="0"/>
              </a:rPr>
              <a:t>   User unit     :  1e-06 m</a:t>
            </a:r>
          </a:p>
          <a:p>
            <a:r>
              <a:rPr lang="en-US" sz="1200" dirty="0">
                <a:latin typeface="Lucida Console" panose="020B0609040504020204" pitchFamily="49" charset="0"/>
              </a:rPr>
              <a:t>   Structures    :  1</a:t>
            </a:r>
          </a:p>
          <a:p>
            <a:r>
              <a:rPr lang="en-US" sz="1200" dirty="0">
                <a:latin typeface="Lucida Console" panose="020B0609040504020204" pitchFamily="49" charset="0"/>
              </a:rPr>
              <a:t>        1 ... HRO_M8_HFSSstruct (11)</a:t>
            </a:r>
          </a:p>
          <a:p>
            <a:endParaRPr lang="en-US" sz="1200" dirty="0">
              <a:latin typeface="Lucida Console" panose="020B0609040504020204" pitchFamily="49" charset="0"/>
            </a:endParaRPr>
          </a:p>
          <a:p>
            <a:r>
              <a:rPr lang="en-US" sz="1200" dirty="0">
                <a:latin typeface="Lucida Console" panose="020B0609040504020204" pitchFamily="49" charset="0"/>
              </a:rPr>
              <a:t>&gt;&gt; </a:t>
            </a:r>
            <a:r>
              <a:rPr lang="en-US" sz="1200" dirty="0" err="1">
                <a:latin typeface="Lucida Console" panose="020B0609040504020204" pitchFamily="49" charset="0"/>
              </a:rPr>
              <a:t>gstr</a:t>
            </a:r>
            <a:r>
              <a:rPr lang="en-US" sz="1200" dirty="0">
                <a:latin typeface="Lucida Console" panose="020B0609040504020204" pitchFamily="49" charset="0"/>
              </a:rPr>
              <a:t> = glib(1)</a:t>
            </a:r>
          </a:p>
          <a:p>
            <a:endParaRPr lang="en-US" sz="1200" dirty="0">
              <a:latin typeface="Lucida Console" panose="020B0609040504020204" pitchFamily="49" charset="0"/>
            </a:endParaRPr>
          </a:p>
          <a:p>
            <a:r>
              <a:rPr lang="en-US" sz="1200" dirty="0" err="1">
                <a:latin typeface="Lucida Console" panose="020B0609040504020204" pitchFamily="49" charset="0"/>
              </a:rPr>
              <a:t>gstr</a:t>
            </a:r>
            <a:r>
              <a:rPr lang="en-US" sz="1200" dirty="0">
                <a:latin typeface="Lucida Console" panose="020B0609040504020204" pitchFamily="49" charset="0"/>
              </a:rPr>
              <a:t> is a GDSII structure with 11 elements:</a:t>
            </a:r>
          </a:p>
          <a:p>
            <a:endParaRPr lang="en-US" sz="1200" dirty="0">
              <a:latin typeface="Lucida Console" panose="020B0609040504020204" pitchFamily="49" charset="0"/>
            </a:endParaRPr>
          </a:p>
          <a:p>
            <a:r>
              <a:rPr lang="en-US" sz="1200" dirty="0">
                <a:latin typeface="Lucida Console" panose="020B0609040504020204" pitchFamily="49" charset="0"/>
              </a:rPr>
              <a:t>   </a:t>
            </a:r>
            <a:r>
              <a:rPr lang="en-US" sz="1200" dirty="0" err="1">
                <a:latin typeface="Lucida Console" panose="020B0609040504020204" pitchFamily="49" charset="0"/>
              </a:rPr>
              <a:t>sname</a:t>
            </a:r>
            <a:r>
              <a:rPr lang="en-US" sz="1200" dirty="0">
                <a:latin typeface="Lucida Console" panose="020B0609040504020204" pitchFamily="49" charset="0"/>
              </a:rPr>
              <a:t> = HRO_M8_HFSSstruct</a:t>
            </a:r>
          </a:p>
          <a:p>
            <a:r>
              <a:rPr lang="en-US" sz="1200" dirty="0">
                <a:latin typeface="Lucida Console" panose="020B0609040504020204" pitchFamily="49" charset="0"/>
              </a:rPr>
              <a:t>   </a:t>
            </a:r>
            <a:r>
              <a:rPr lang="en-US" sz="1200" dirty="0" err="1">
                <a:latin typeface="Lucida Console" panose="020B0609040504020204" pitchFamily="49" charset="0"/>
              </a:rPr>
              <a:t>cdate</a:t>
            </a:r>
            <a:r>
              <a:rPr lang="en-US" sz="1200" dirty="0">
                <a:latin typeface="Lucida Console" panose="020B0609040504020204" pitchFamily="49" charset="0"/>
              </a:rPr>
              <a:t> = 120-7-21, 13:31:41</a:t>
            </a:r>
          </a:p>
          <a:p>
            <a:r>
              <a:rPr lang="en-US" sz="1200" dirty="0">
                <a:latin typeface="Lucida Console" panose="020B0609040504020204" pitchFamily="49" charset="0"/>
              </a:rPr>
              <a:t>   </a:t>
            </a:r>
            <a:r>
              <a:rPr lang="en-US" sz="1200" dirty="0" err="1">
                <a:latin typeface="Lucida Console" panose="020B0609040504020204" pitchFamily="49" charset="0"/>
              </a:rPr>
              <a:t>mdate</a:t>
            </a:r>
            <a:r>
              <a:rPr lang="en-US" sz="1200" dirty="0">
                <a:latin typeface="Lucida Console" panose="020B0609040504020204" pitchFamily="49" charset="0"/>
              </a:rPr>
              <a:t> = 120-7-21, 13:31:41</a:t>
            </a:r>
          </a:p>
          <a:p>
            <a:endParaRPr lang="en-US" sz="1200" dirty="0">
              <a:latin typeface="Lucida Console" panose="020B0609040504020204" pitchFamily="49" charset="0"/>
            </a:endParaRPr>
          </a:p>
          <a:p>
            <a:r>
              <a:rPr lang="en-US" sz="1200" dirty="0">
                <a:latin typeface="Lucida Console" panose="020B0609040504020204" pitchFamily="49" charset="0"/>
              </a:rPr>
              <a:t>&gt;&gt; </a:t>
            </a:r>
            <a:r>
              <a:rPr lang="en-US" sz="1200" dirty="0" err="1">
                <a:latin typeface="Lucida Console" panose="020B0609040504020204" pitchFamily="49" charset="0"/>
              </a:rPr>
              <a:t>gelm</a:t>
            </a:r>
            <a:r>
              <a:rPr lang="en-US" sz="1200" dirty="0">
                <a:latin typeface="Lucida Console" panose="020B0609040504020204" pitchFamily="49" charset="0"/>
              </a:rPr>
              <a:t> = </a:t>
            </a:r>
            <a:r>
              <a:rPr lang="en-US" sz="1200" dirty="0" err="1">
                <a:latin typeface="Lucida Console" panose="020B0609040504020204" pitchFamily="49" charset="0"/>
              </a:rPr>
              <a:t>gstr</a:t>
            </a:r>
            <a:r>
              <a:rPr lang="en-US" sz="1200" dirty="0">
                <a:latin typeface="Lucida Console" panose="020B0609040504020204" pitchFamily="49" charset="0"/>
              </a:rPr>
              <a:t>(1)</a:t>
            </a:r>
          </a:p>
          <a:p>
            <a:endParaRPr lang="en-US" sz="1200" dirty="0">
              <a:latin typeface="Lucida Console" panose="020B0609040504020204" pitchFamily="49" charset="0"/>
            </a:endParaRPr>
          </a:p>
          <a:p>
            <a:r>
              <a:rPr lang="en-US" sz="1200" dirty="0" err="1">
                <a:latin typeface="Lucida Console" panose="020B0609040504020204" pitchFamily="49" charset="0"/>
              </a:rPr>
              <a:t>gelm</a:t>
            </a:r>
            <a:r>
              <a:rPr lang="en-US" sz="1200" dirty="0">
                <a:latin typeface="Lucida Console" panose="020B0609040504020204" pitchFamily="49" charset="0"/>
              </a:rPr>
              <a:t> is a GDSII element:</a:t>
            </a:r>
          </a:p>
          <a:p>
            <a:endParaRPr lang="en-US" sz="1200" dirty="0">
              <a:latin typeface="Lucida Console" panose="020B0609040504020204" pitchFamily="49" charset="0"/>
            </a:endParaRPr>
          </a:p>
          <a:p>
            <a:r>
              <a:rPr lang="en-US" sz="1200" dirty="0">
                <a:latin typeface="Lucida Console" panose="020B0609040504020204" pitchFamily="49" charset="0"/>
              </a:rPr>
              <a:t>   Type: boundary (1)</a:t>
            </a:r>
          </a:p>
          <a:p>
            <a:r>
              <a:rPr lang="en-US" sz="1200" dirty="0">
                <a:latin typeface="Lucida Console" panose="020B0609040504020204" pitchFamily="49" charset="0"/>
              </a:rPr>
              <a:t>   layer = 1</a:t>
            </a:r>
          </a:p>
          <a:p>
            <a:r>
              <a:rPr lang="en-US" sz="1200" dirty="0">
                <a:latin typeface="Lucida Console" panose="020B0609040504020204" pitchFamily="49" charset="0"/>
              </a:rPr>
              <a:t>   </a:t>
            </a:r>
            <a:r>
              <a:rPr lang="en-US" sz="1200" dirty="0" err="1">
                <a:latin typeface="Lucida Console" panose="020B0609040504020204" pitchFamily="49" charset="0"/>
              </a:rPr>
              <a:t>dtype</a:t>
            </a:r>
            <a:r>
              <a:rPr lang="en-US" sz="1200" dirty="0">
                <a:latin typeface="Lucida Console" panose="020B0609040504020204" pitchFamily="49" charset="0"/>
              </a:rPr>
              <a:t> = 0</a:t>
            </a:r>
          </a:p>
          <a:p>
            <a:endParaRPr lang="en-US" sz="1200" dirty="0">
              <a:latin typeface="Lucida Console" panose="020B0609040504020204" pitchFamily="49" charset="0"/>
            </a:endParaRPr>
          </a:p>
          <a:p>
            <a:r>
              <a:rPr lang="en-US" sz="1200" dirty="0">
                <a:latin typeface="Lucida Console" panose="020B0609040504020204" pitchFamily="49" charset="0"/>
              </a:rPr>
              <a:t>&gt;&gt; </a:t>
            </a:r>
            <a:r>
              <a:rPr lang="en-US" sz="1200" dirty="0" smtClean="0">
                <a:latin typeface="Lucida Console" panose="020B0609040504020204" pitchFamily="49" charset="0"/>
              </a:rPr>
              <a:t>XY = </a:t>
            </a:r>
            <a:r>
              <a:rPr lang="en-US" sz="1200" dirty="0" err="1" smtClean="0">
                <a:latin typeface="Lucida Console" panose="020B0609040504020204" pitchFamily="49" charset="0"/>
              </a:rPr>
              <a:t>gelm</a:t>
            </a:r>
            <a:r>
              <a:rPr lang="en-US" sz="1200" dirty="0" smtClean="0">
                <a:latin typeface="Lucida Console" panose="020B0609040504020204" pitchFamily="49" charset="0"/>
              </a:rPr>
              <a:t>(1</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err="1">
                <a:latin typeface="Lucida Console" panose="020B0609040504020204" pitchFamily="49" charset="0"/>
              </a:rPr>
              <a:t>ans</a:t>
            </a:r>
            <a:r>
              <a:rPr lang="en-US" sz="1200" dirty="0">
                <a:latin typeface="Lucida Console" panose="020B0609040504020204" pitchFamily="49" charset="0"/>
              </a:rPr>
              <a:t> =</a:t>
            </a:r>
          </a:p>
          <a:p>
            <a:endParaRPr lang="en-US" sz="1200" dirty="0">
              <a:latin typeface="Lucida Console" panose="020B0609040504020204" pitchFamily="49" charset="0"/>
            </a:endParaRPr>
          </a:p>
          <a:p>
            <a:r>
              <a:rPr lang="en-US" sz="1200" dirty="0">
                <a:latin typeface="Lucida Console" panose="020B0609040504020204" pitchFamily="49" charset="0"/>
              </a:rPr>
              <a:t>    2.1000   -2.1000</a:t>
            </a:r>
          </a:p>
          <a:p>
            <a:r>
              <a:rPr lang="en-US" sz="1200" dirty="0">
                <a:latin typeface="Lucida Console" panose="020B0609040504020204" pitchFamily="49" charset="0"/>
              </a:rPr>
              <a:t>    2.1000    0.2630</a:t>
            </a:r>
          </a:p>
          <a:p>
            <a:r>
              <a:rPr lang="en-US" sz="1200" dirty="0">
                <a:latin typeface="Lucida Console" panose="020B0609040504020204" pitchFamily="49" charset="0"/>
              </a:rPr>
              <a:t>    2.5290    0.5770</a:t>
            </a:r>
          </a:p>
          <a:p>
            <a:r>
              <a:rPr lang="en-US" sz="1200" dirty="0">
                <a:latin typeface="Lucida Console" panose="020B0609040504020204" pitchFamily="49" charset="0"/>
              </a:rPr>
              <a:t>    3.0150    </a:t>
            </a:r>
            <a:r>
              <a:rPr lang="en-US" sz="1200" dirty="0" smtClean="0">
                <a:latin typeface="Lucida Console" panose="020B0609040504020204" pitchFamily="49" charset="0"/>
              </a:rPr>
              <a:t>0.9430</a:t>
            </a:r>
          </a:p>
          <a:p>
            <a:r>
              <a:rPr lang="en-US" sz="1200" dirty="0">
                <a:latin typeface="Lucida Console" panose="020B0609040504020204" pitchFamily="49" charset="0"/>
              </a:rPr>
              <a:t> </a:t>
            </a:r>
            <a:r>
              <a:rPr lang="en-US" sz="1200" dirty="0" smtClean="0">
                <a:latin typeface="Lucida Console" panose="020B0609040504020204" pitchFamily="49" charset="0"/>
              </a:rPr>
              <a:t>   ...</a:t>
            </a:r>
            <a:endParaRPr lang="en-US" sz="1200" dirty="0">
              <a:latin typeface="Lucida Console" panose="020B0609040504020204" pitchFamily="49" charset="0"/>
            </a:endParaRPr>
          </a:p>
        </p:txBody>
      </p:sp>
    </p:spTree>
    <p:extLst>
      <p:ext uri="{BB962C8B-B14F-4D97-AF65-F5344CB8AC3E}">
        <p14:creationId xmlns:p14="http://schemas.microsoft.com/office/powerpoint/2010/main" val="364862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4AAB-333F-49F3-9D8E-2482E83A56D5}"/>
              </a:ext>
            </a:extLst>
          </p:cNvPr>
          <p:cNvSpPr>
            <a:spLocks noGrp="1"/>
          </p:cNvSpPr>
          <p:nvPr>
            <p:ph type="title"/>
          </p:nvPr>
        </p:nvSpPr>
        <p:spPr/>
        <p:txBody>
          <a:bodyPr/>
          <a:lstStyle/>
          <a:p>
            <a:r>
              <a:rPr lang="en-US" dirty="0"/>
              <a:t>GDSII File Basics</a:t>
            </a:r>
          </a:p>
        </p:txBody>
      </p:sp>
      <p:sp>
        <p:nvSpPr>
          <p:cNvPr id="5" name="TextBox 4"/>
          <p:cNvSpPr txBox="1"/>
          <p:nvPr/>
        </p:nvSpPr>
        <p:spPr>
          <a:xfrm>
            <a:off x="7300049" y="154120"/>
            <a:ext cx="4430333"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dirty="0">
                <a:latin typeface="Lucida Console" panose="020B0609040504020204" pitchFamily="49" charset="0"/>
              </a:rPr>
              <a:t>&gt;&gt; cell2mat(</a:t>
            </a:r>
            <a:r>
              <a:rPr lang="fr-FR" sz="1200" dirty="0" err="1">
                <a:latin typeface="Lucida Console" panose="020B0609040504020204" pitchFamily="49" charset="0"/>
              </a:rPr>
              <a:t>xy</a:t>
            </a:r>
            <a:r>
              <a:rPr lang="fr-FR" sz="1200" dirty="0">
                <a:latin typeface="Lucida Console" panose="020B0609040504020204" pitchFamily="49" charset="0"/>
              </a:rPr>
              <a:t>(</a:t>
            </a:r>
            <a:r>
              <a:rPr lang="fr-FR" sz="1200" dirty="0" err="1">
                <a:latin typeface="Lucida Console" panose="020B0609040504020204" pitchFamily="49" charset="0"/>
              </a:rPr>
              <a:t>gstr</a:t>
            </a:r>
            <a:r>
              <a:rPr lang="fr-FR" sz="1200" dirty="0">
                <a:latin typeface="Lucida Console" panose="020B0609040504020204" pitchFamily="49" charset="0"/>
              </a:rPr>
              <a:t>(1</a:t>
            </a:r>
            <a:r>
              <a:rPr lang="fr-FR" sz="1200" dirty="0" smtClean="0">
                <a:latin typeface="Lucida Console" panose="020B0609040504020204" pitchFamily="49" charset="0"/>
              </a:rPr>
              <a:t>)))</a:t>
            </a:r>
            <a:endParaRPr lang="fr-FR" sz="1200" dirty="0">
              <a:latin typeface="Lucida Console" panose="020B0609040504020204" pitchFamily="49" charset="0"/>
            </a:endParaRPr>
          </a:p>
          <a:p>
            <a:r>
              <a:rPr lang="fr-FR" sz="1200" dirty="0">
                <a:latin typeface="Lucida Console" panose="020B0609040504020204" pitchFamily="49" charset="0"/>
              </a:rPr>
              <a:t> </a:t>
            </a:r>
            <a:r>
              <a:rPr lang="fr-FR" sz="1200" dirty="0" smtClean="0">
                <a:latin typeface="Lucida Console" panose="020B0609040504020204" pitchFamily="49" charset="0"/>
              </a:rPr>
              <a:t>   65    </a:t>
            </a:r>
            <a:r>
              <a:rPr lang="fr-FR" sz="1200" dirty="0">
                <a:latin typeface="Lucida Console" panose="020B0609040504020204" pitchFamily="49" charset="0"/>
              </a:rPr>
              <a:t>30</a:t>
            </a:r>
          </a:p>
          <a:p>
            <a:r>
              <a:rPr lang="fr-FR" sz="1200" dirty="0">
                <a:latin typeface="Lucida Console" panose="020B0609040504020204" pitchFamily="49" charset="0"/>
              </a:rPr>
              <a:t>    55    30</a:t>
            </a:r>
          </a:p>
          <a:p>
            <a:r>
              <a:rPr lang="fr-FR" sz="1200" dirty="0">
                <a:latin typeface="Lucida Console" panose="020B0609040504020204" pitchFamily="49" charset="0"/>
              </a:rPr>
              <a:t>    55    20</a:t>
            </a:r>
          </a:p>
          <a:p>
            <a:r>
              <a:rPr lang="fr-FR" sz="1200" dirty="0">
                <a:latin typeface="Lucida Console" panose="020B0609040504020204" pitchFamily="49" charset="0"/>
              </a:rPr>
              <a:t>    65    20</a:t>
            </a:r>
          </a:p>
          <a:p>
            <a:r>
              <a:rPr lang="fr-FR" sz="1200" dirty="0">
                <a:latin typeface="Lucida Console" panose="020B0609040504020204" pitchFamily="49" charset="0"/>
              </a:rPr>
              <a:t>    65    </a:t>
            </a:r>
            <a:r>
              <a:rPr lang="fr-FR" sz="1200" dirty="0" smtClean="0">
                <a:latin typeface="Lucida Console" panose="020B0609040504020204" pitchFamily="49" charset="0"/>
              </a:rPr>
              <a:t>30</a:t>
            </a:r>
          </a:p>
          <a:p>
            <a:endParaRPr lang="fr-FR" sz="1200" dirty="0" smtClean="0">
              <a:latin typeface="Lucida Console" panose="020B0609040504020204" pitchFamily="49" charset="0"/>
            </a:endParaRPr>
          </a:p>
          <a:p>
            <a:r>
              <a:rPr lang="fr-FR" sz="1200" dirty="0" smtClean="0">
                <a:latin typeface="Lucida Console" panose="020B0609040504020204" pitchFamily="49" charset="0"/>
              </a:rPr>
              <a:t>&gt;&gt; </a:t>
            </a:r>
            <a:r>
              <a:rPr lang="fr-FR" sz="1200" dirty="0">
                <a:latin typeface="Lucida Console" panose="020B0609040504020204" pitchFamily="49" charset="0"/>
              </a:rPr>
              <a:t>cell2mat(</a:t>
            </a:r>
            <a:r>
              <a:rPr lang="fr-FR" sz="1200" dirty="0" err="1">
                <a:latin typeface="Lucida Console" panose="020B0609040504020204" pitchFamily="49" charset="0"/>
              </a:rPr>
              <a:t>xy</a:t>
            </a:r>
            <a:r>
              <a:rPr lang="fr-FR" sz="1200" dirty="0">
                <a:latin typeface="Lucida Console" panose="020B0609040504020204" pitchFamily="49" charset="0"/>
              </a:rPr>
              <a:t>(</a:t>
            </a:r>
            <a:r>
              <a:rPr lang="fr-FR" sz="1200" dirty="0" err="1">
                <a:latin typeface="Lucida Console" panose="020B0609040504020204" pitchFamily="49" charset="0"/>
              </a:rPr>
              <a:t>gstr</a:t>
            </a:r>
            <a:r>
              <a:rPr lang="fr-FR" sz="1200" dirty="0">
                <a:latin typeface="Lucida Console" panose="020B0609040504020204" pitchFamily="49" charset="0"/>
              </a:rPr>
              <a:t>(2</a:t>
            </a:r>
            <a:r>
              <a:rPr lang="fr-FR" sz="1200" dirty="0" smtClean="0">
                <a:latin typeface="Lucida Console" panose="020B0609040504020204" pitchFamily="49" charset="0"/>
              </a:rPr>
              <a:t>)))</a:t>
            </a:r>
            <a:endParaRPr lang="fr-FR" sz="1200" dirty="0">
              <a:latin typeface="Lucida Console" panose="020B0609040504020204" pitchFamily="49" charset="0"/>
            </a:endParaRPr>
          </a:p>
          <a:p>
            <a:r>
              <a:rPr lang="fr-FR" sz="1200" dirty="0" smtClean="0">
                <a:latin typeface="Lucida Console" panose="020B0609040504020204" pitchFamily="49" charset="0"/>
              </a:rPr>
              <a:t>    </a:t>
            </a:r>
            <a:r>
              <a:rPr lang="fr-FR" sz="1200" dirty="0">
                <a:latin typeface="Lucida Console" panose="020B0609040504020204" pitchFamily="49" charset="0"/>
              </a:rPr>
              <a:t>55     5</a:t>
            </a:r>
          </a:p>
          <a:p>
            <a:r>
              <a:rPr lang="fr-FR" sz="1200" dirty="0">
                <a:latin typeface="Lucida Console" panose="020B0609040504020204" pitchFamily="49" charset="0"/>
              </a:rPr>
              <a:t>    80     5</a:t>
            </a:r>
          </a:p>
          <a:p>
            <a:r>
              <a:rPr lang="fr-FR" sz="1200" dirty="0">
                <a:latin typeface="Lucida Console" panose="020B0609040504020204" pitchFamily="49" charset="0"/>
              </a:rPr>
              <a:t>    80    30</a:t>
            </a:r>
          </a:p>
          <a:p>
            <a:r>
              <a:rPr lang="fr-FR" sz="1200" dirty="0">
                <a:latin typeface="Lucida Console" panose="020B0609040504020204" pitchFamily="49" charset="0"/>
              </a:rPr>
              <a:t>    70    30</a:t>
            </a:r>
          </a:p>
          <a:p>
            <a:r>
              <a:rPr lang="fr-FR" sz="1200" dirty="0">
                <a:latin typeface="Lucida Console" panose="020B0609040504020204" pitchFamily="49" charset="0"/>
              </a:rPr>
              <a:t>    70    15</a:t>
            </a:r>
          </a:p>
          <a:p>
            <a:r>
              <a:rPr lang="fr-FR" sz="1200" dirty="0">
                <a:latin typeface="Lucida Console" panose="020B0609040504020204" pitchFamily="49" charset="0"/>
              </a:rPr>
              <a:t>    55    15</a:t>
            </a:r>
          </a:p>
          <a:p>
            <a:r>
              <a:rPr lang="fr-FR" sz="1200" dirty="0">
                <a:latin typeface="Lucida Console" panose="020B0609040504020204" pitchFamily="49" charset="0"/>
              </a:rPr>
              <a:t>    55     </a:t>
            </a:r>
            <a:r>
              <a:rPr lang="fr-FR" sz="1200" dirty="0" smtClean="0">
                <a:latin typeface="Lucida Console" panose="020B0609040504020204" pitchFamily="49" charset="0"/>
              </a:rPr>
              <a:t>5</a:t>
            </a:r>
          </a:p>
          <a:p>
            <a:endParaRPr lang="fr-FR" sz="1200" dirty="0" smtClean="0">
              <a:latin typeface="Lucida Console" panose="020B0609040504020204" pitchFamily="49" charset="0"/>
            </a:endParaRPr>
          </a:p>
          <a:p>
            <a:r>
              <a:rPr lang="fr-FR" sz="1200" dirty="0">
                <a:latin typeface="Lucida Console" panose="020B0609040504020204" pitchFamily="49" charset="0"/>
              </a:rPr>
              <a:t>&gt;&gt; cell2mat(</a:t>
            </a:r>
            <a:r>
              <a:rPr lang="fr-FR" sz="1200" dirty="0" err="1">
                <a:latin typeface="Lucida Console" panose="020B0609040504020204" pitchFamily="49" charset="0"/>
              </a:rPr>
              <a:t>xy</a:t>
            </a:r>
            <a:r>
              <a:rPr lang="fr-FR" sz="1200" dirty="0">
                <a:latin typeface="Lucida Console" panose="020B0609040504020204" pitchFamily="49" charset="0"/>
              </a:rPr>
              <a:t>(</a:t>
            </a:r>
            <a:r>
              <a:rPr lang="fr-FR" sz="1200" dirty="0" err="1">
                <a:latin typeface="Lucida Console" panose="020B0609040504020204" pitchFamily="49" charset="0"/>
              </a:rPr>
              <a:t>gstr</a:t>
            </a:r>
            <a:r>
              <a:rPr lang="fr-FR" sz="1200" dirty="0">
                <a:latin typeface="Lucida Console" panose="020B0609040504020204" pitchFamily="49" charset="0"/>
              </a:rPr>
              <a:t>(3</a:t>
            </a:r>
            <a:r>
              <a:rPr lang="fr-FR" sz="1200" dirty="0" smtClean="0">
                <a:latin typeface="Lucida Console" panose="020B0609040504020204" pitchFamily="49" charset="0"/>
              </a:rPr>
              <a:t>)))</a:t>
            </a:r>
            <a:endParaRPr lang="fr-FR" sz="1200" dirty="0">
              <a:latin typeface="Lucida Console" panose="020B0609040504020204" pitchFamily="49" charset="0"/>
            </a:endParaRPr>
          </a:p>
          <a:p>
            <a:r>
              <a:rPr lang="fr-FR" sz="1200" dirty="0" smtClean="0">
                <a:latin typeface="Lucida Console" panose="020B0609040504020204" pitchFamily="49" charset="0"/>
              </a:rPr>
              <a:t>  </a:t>
            </a:r>
            <a:r>
              <a:rPr lang="fr-FR" sz="1200" dirty="0">
                <a:latin typeface="Lucida Console" panose="020B0609040504020204" pitchFamily="49" charset="0"/>
              </a:rPr>
              <a:t>50.0100   50.0100</a:t>
            </a:r>
          </a:p>
          <a:p>
            <a:r>
              <a:rPr lang="fr-FR" sz="1200" dirty="0">
                <a:latin typeface="Lucida Console" panose="020B0609040504020204" pitchFamily="49" charset="0"/>
              </a:rPr>
              <a:t>  100.0100   25.0100</a:t>
            </a:r>
          </a:p>
          <a:p>
            <a:r>
              <a:rPr lang="fr-FR" sz="1200" dirty="0">
                <a:latin typeface="Lucida Console" panose="020B0609040504020204" pitchFamily="49" charset="0"/>
              </a:rPr>
              <a:t>  150.0100   50.0100</a:t>
            </a:r>
          </a:p>
          <a:p>
            <a:r>
              <a:rPr lang="fr-FR" sz="1200" dirty="0">
                <a:latin typeface="Lucida Console" panose="020B0609040504020204" pitchFamily="49" charset="0"/>
              </a:rPr>
              <a:t>  125.0100   75.0100</a:t>
            </a:r>
          </a:p>
          <a:p>
            <a:r>
              <a:rPr lang="fr-FR" sz="1200" dirty="0">
                <a:latin typeface="Lucida Console" panose="020B0609040504020204" pitchFamily="49" charset="0"/>
              </a:rPr>
              <a:t>   50.0100   </a:t>
            </a:r>
            <a:r>
              <a:rPr lang="fr-FR" sz="1200" dirty="0" smtClean="0">
                <a:latin typeface="Lucida Console" panose="020B0609040504020204" pitchFamily="49" charset="0"/>
              </a:rPr>
              <a:t>50.0100</a:t>
            </a:r>
          </a:p>
          <a:p>
            <a:endParaRPr lang="fr-FR" sz="1200" dirty="0" smtClean="0">
              <a:latin typeface="Lucida Console" panose="020B0609040504020204" pitchFamily="49" charset="0"/>
            </a:endParaRPr>
          </a:p>
          <a:p>
            <a:r>
              <a:rPr lang="fr-FR" sz="1200" dirty="0">
                <a:latin typeface="Lucida Console" panose="020B0609040504020204" pitchFamily="49" charset="0"/>
              </a:rPr>
              <a:t>&gt;&gt; cell2mat(</a:t>
            </a:r>
            <a:r>
              <a:rPr lang="fr-FR" sz="1200" dirty="0" err="1">
                <a:latin typeface="Lucida Console" panose="020B0609040504020204" pitchFamily="49" charset="0"/>
              </a:rPr>
              <a:t>xy</a:t>
            </a:r>
            <a:r>
              <a:rPr lang="fr-FR" sz="1200" dirty="0">
                <a:latin typeface="Lucida Console" panose="020B0609040504020204" pitchFamily="49" charset="0"/>
              </a:rPr>
              <a:t>(</a:t>
            </a:r>
            <a:r>
              <a:rPr lang="fr-FR" sz="1200" dirty="0" err="1">
                <a:latin typeface="Lucida Console" panose="020B0609040504020204" pitchFamily="49" charset="0"/>
              </a:rPr>
              <a:t>gstr</a:t>
            </a:r>
            <a:r>
              <a:rPr lang="fr-FR" sz="1200" dirty="0">
                <a:latin typeface="Lucida Console" panose="020B0609040504020204" pitchFamily="49" charset="0"/>
              </a:rPr>
              <a:t>(4</a:t>
            </a:r>
            <a:r>
              <a:rPr lang="fr-FR" sz="1200" dirty="0" smtClean="0">
                <a:latin typeface="Lucida Console" panose="020B0609040504020204" pitchFamily="49" charset="0"/>
              </a:rPr>
              <a:t>)))</a:t>
            </a:r>
            <a:endParaRPr lang="fr-FR" sz="1200" dirty="0">
              <a:latin typeface="Lucida Console" panose="020B0609040504020204" pitchFamily="49" charset="0"/>
            </a:endParaRPr>
          </a:p>
          <a:p>
            <a:r>
              <a:rPr lang="fr-FR" sz="1200" dirty="0">
                <a:latin typeface="Lucida Console" panose="020B0609040504020204" pitchFamily="49" charset="0"/>
              </a:rPr>
              <a:t> </a:t>
            </a:r>
            <a:r>
              <a:rPr lang="fr-FR" sz="1200" dirty="0" smtClean="0">
                <a:latin typeface="Lucida Console" panose="020B0609040504020204" pitchFamily="49" charset="0"/>
              </a:rPr>
              <a:t> 134.1400   </a:t>
            </a:r>
            <a:r>
              <a:rPr lang="fr-FR" sz="1200" dirty="0">
                <a:latin typeface="Lucida Console" panose="020B0609040504020204" pitchFamily="49" charset="0"/>
              </a:rPr>
              <a:t>10.0000</a:t>
            </a:r>
          </a:p>
          <a:p>
            <a:r>
              <a:rPr lang="fr-FR" sz="1200" dirty="0">
                <a:latin typeface="Lucida Console" panose="020B0609040504020204" pitchFamily="49" charset="0"/>
              </a:rPr>
              <a:t>  140.0000   15.8600</a:t>
            </a:r>
          </a:p>
          <a:p>
            <a:r>
              <a:rPr lang="fr-FR" sz="1200" dirty="0">
                <a:latin typeface="Lucida Console" panose="020B0609040504020204" pitchFamily="49" charset="0"/>
              </a:rPr>
              <a:t>  140.0000   24.1400</a:t>
            </a:r>
          </a:p>
          <a:p>
            <a:r>
              <a:rPr lang="fr-FR" sz="1200" dirty="0">
                <a:latin typeface="Lucida Console" panose="020B0609040504020204" pitchFamily="49" charset="0"/>
              </a:rPr>
              <a:t>  134.1400   30.0000</a:t>
            </a:r>
          </a:p>
          <a:p>
            <a:r>
              <a:rPr lang="fr-FR" sz="1200" dirty="0">
                <a:latin typeface="Lucida Console" panose="020B0609040504020204" pitchFamily="49" charset="0"/>
              </a:rPr>
              <a:t>  125.8600   30.0000</a:t>
            </a:r>
          </a:p>
          <a:p>
            <a:r>
              <a:rPr lang="fr-FR" sz="1200" dirty="0">
                <a:latin typeface="Lucida Console" panose="020B0609040504020204" pitchFamily="49" charset="0"/>
              </a:rPr>
              <a:t>  120.0000   24.1400</a:t>
            </a:r>
          </a:p>
          <a:p>
            <a:r>
              <a:rPr lang="fr-FR" sz="1200" dirty="0">
                <a:latin typeface="Lucida Console" panose="020B0609040504020204" pitchFamily="49" charset="0"/>
              </a:rPr>
              <a:t>  120.0000   15.8600</a:t>
            </a:r>
          </a:p>
          <a:p>
            <a:r>
              <a:rPr lang="fr-FR" sz="1200" dirty="0">
                <a:latin typeface="Lucida Console" panose="020B0609040504020204" pitchFamily="49" charset="0"/>
              </a:rPr>
              <a:t>  125.8600   10.0000</a:t>
            </a:r>
          </a:p>
          <a:p>
            <a:r>
              <a:rPr lang="fr-FR" sz="1200" dirty="0">
                <a:latin typeface="Lucida Console" panose="020B0609040504020204" pitchFamily="49" charset="0"/>
              </a:rPr>
              <a:t>  134.1400   10.0000</a:t>
            </a:r>
            <a:endParaRPr lang="en-US" sz="1200" dirty="0">
              <a:latin typeface="Lucida Console" panose="020B0609040504020204" pitchFamily="49" charset="0"/>
            </a:endParaRPr>
          </a:p>
        </p:txBody>
      </p:sp>
      <p:pic>
        <p:nvPicPr>
          <p:cNvPr id="7" name="Content Placeholder 6"/>
          <p:cNvPicPr>
            <a:picLocks noGrp="1" noChangeAspect="1"/>
          </p:cNvPicPr>
          <p:nvPr>
            <p:ph idx="1"/>
          </p:nvPr>
        </p:nvPicPr>
        <p:blipFill>
          <a:blip r:embed="rId2"/>
          <a:stretch>
            <a:fillRect/>
          </a:stretch>
        </p:blipFill>
        <p:spPr>
          <a:xfrm>
            <a:off x="838200" y="1690688"/>
            <a:ext cx="5808123" cy="4351338"/>
          </a:xfrm>
          <a:prstGeom prst="rect">
            <a:avLst/>
          </a:prstGeom>
        </p:spPr>
      </p:pic>
    </p:spTree>
    <p:extLst>
      <p:ext uri="{BB962C8B-B14F-4D97-AF65-F5344CB8AC3E}">
        <p14:creationId xmlns:p14="http://schemas.microsoft.com/office/powerpoint/2010/main" val="3197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Operations</a:t>
            </a:r>
            <a:endParaRPr lang="en-US" dirty="0"/>
          </a:p>
        </p:txBody>
      </p:sp>
      <p:sp>
        <p:nvSpPr>
          <p:cNvPr id="3" name="Content Placeholder 2"/>
          <p:cNvSpPr>
            <a:spLocks noGrp="1"/>
          </p:cNvSpPr>
          <p:nvPr>
            <p:ph idx="1"/>
          </p:nvPr>
        </p:nvSpPr>
        <p:spPr/>
        <p:txBody>
          <a:bodyPr/>
          <a:lstStyle/>
          <a:p>
            <a:r>
              <a:rPr lang="en-US" dirty="0" smtClean="0"/>
              <a:t>The goad is to manipulate the layout to pass DRC and maintain your structure from EM point of view. </a:t>
            </a:r>
          </a:p>
          <a:p>
            <a:r>
              <a:rPr lang="en-US" dirty="0" smtClean="0"/>
              <a:t>Operations:</a:t>
            </a:r>
          </a:p>
          <a:p>
            <a:pPr lvl="1"/>
            <a:r>
              <a:rPr lang="en-US" dirty="0" smtClean="0"/>
              <a:t>(Discretize): Discretize to correct for allowed angles and minimum grid.</a:t>
            </a:r>
          </a:p>
          <a:p>
            <a:pPr lvl="1"/>
            <a:r>
              <a:rPr lang="en-US" dirty="0" smtClean="0"/>
              <a:t>(</a:t>
            </a:r>
            <a:r>
              <a:rPr lang="en-US" dirty="0" err="1" smtClean="0"/>
              <a:t>minWidth</a:t>
            </a:r>
            <a:r>
              <a:rPr lang="en-US" dirty="0" smtClean="0"/>
              <a:t>): Correct for minimum Width/Space.</a:t>
            </a:r>
          </a:p>
          <a:p>
            <a:pPr lvl="1"/>
            <a:r>
              <a:rPr lang="en-US" dirty="0" smtClean="0"/>
              <a:t>Generate </a:t>
            </a:r>
            <a:r>
              <a:rPr lang="en-US" dirty="0" err="1" smtClean="0"/>
              <a:t>vias</a:t>
            </a:r>
            <a:r>
              <a:rPr lang="en-US" dirty="0" smtClean="0"/>
              <a:t> between metals</a:t>
            </a:r>
          </a:p>
          <a:p>
            <a:pPr lvl="1"/>
            <a:r>
              <a:rPr lang="en-US" dirty="0" smtClean="0"/>
              <a:t>Fill metal block fillings like (</a:t>
            </a:r>
            <a:r>
              <a:rPr lang="en-US" dirty="0" err="1" smtClean="0"/>
              <a:t>Grid_Wall</a:t>
            </a:r>
            <a:r>
              <a:rPr lang="en-US" dirty="0" smtClean="0"/>
              <a:t>)</a:t>
            </a:r>
          </a:p>
          <a:p>
            <a:r>
              <a:rPr lang="en-US" dirty="0" smtClean="0"/>
              <a:t>With these operations, you can convert any design from HFSS to Cadence without any DRC errors. </a:t>
            </a:r>
          </a:p>
          <a:p>
            <a:pPr lvl="1"/>
            <a:endParaRPr lang="en-US" dirty="0" smtClean="0"/>
          </a:p>
          <a:p>
            <a:pPr lvl="1"/>
            <a:endParaRPr lang="en-US" dirty="0" smtClean="0"/>
          </a:p>
        </p:txBody>
      </p:sp>
    </p:spTree>
    <p:extLst>
      <p:ext uri="{BB962C8B-B14F-4D97-AF65-F5344CB8AC3E}">
        <p14:creationId xmlns:p14="http://schemas.microsoft.com/office/powerpoint/2010/main" val="173585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 Discretize</a:t>
            </a:r>
            <a:endParaRPr lang="en-US" dirty="0"/>
          </a:p>
        </p:txBody>
      </p:sp>
      <p:pic>
        <p:nvPicPr>
          <p:cNvPr id="4" name="Content Placeholder 3"/>
          <p:cNvPicPr>
            <a:picLocks noGrp="1" noChangeAspect="1"/>
          </p:cNvPicPr>
          <p:nvPr>
            <p:ph idx="1"/>
          </p:nvPr>
        </p:nvPicPr>
        <p:blipFill>
          <a:blip r:embed="rId2"/>
          <a:stretch>
            <a:fillRect/>
          </a:stretch>
        </p:blipFill>
        <p:spPr>
          <a:xfrm>
            <a:off x="5932044" y="1690688"/>
            <a:ext cx="5808123" cy="4351338"/>
          </a:xfrm>
          <a:prstGeom prst="rect">
            <a:avLst/>
          </a:prstGeom>
        </p:spPr>
      </p:pic>
      <p:pic>
        <p:nvPicPr>
          <p:cNvPr id="5" name="Content Placeholder 6"/>
          <p:cNvPicPr>
            <a:picLocks noChangeAspect="1"/>
          </p:cNvPicPr>
          <p:nvPr/>
        </p:nvPicPr>
        <p:blipFill>
          <a:blip r:embed="rId3"/>
          <a:stretch>
            <a:fillRect/>
          </a:stretch>
        </p:blipFill>
        <p:spPr>
          <a:xfrm>
            <a:off x="481061" y="1690688"/>
            <a:ext cx="5808123" cy="4351338"/>
          </a:xfrm>
          <a:prstGeom prst="rect">
            <a:avLst/>
          </a:prstGeom>
        </p:spPr>
      </p:pic>
    </p:spTree>
    <p:extLst>
      <p:ext uri="{BB962C8B-B14F-4D97-AF65-F5344CB8AC3E}">
        <p14:creationId xmlns:p14="http://schemas.microsoft.com/office/powerpoint/2010/main" val="393791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 </a:t>
            </a:r>
            <a:r>
              <a:rPr lang="en-US" dirty="0" err="1" smtClean="0"/>
              <a:t>minWidth</a:t>
            </a:r>
            <a:endParaRPr lang="en-US" dirty="0"/>
          </a:p>
        </p:txBody>
      </p:sp>
      <p:pic>
        <p:nvPicPr>
          <p:cNvPr id="4" name="Content Placeholder 3"/>
          <p:cNvPicPr>
            <a:picLocks noGrp="1" noChangeAspect="1"/>
          </p:cNvPicPr>
          <p:nvPr>
            <p:ph idx="1"/>
          </p:nvPr>
        </p:nvPicPr>
        <p:blipFill>
          <a:blip r:embed="rId2"/>
          <a:stretch>
            <a:fillRect/>
          </a:stretch>
        </p:blipFill>
        <p:spPr>
          <a:xfrm>
            <a:off x="287877" y="1690688"/>
            <a:ext cx="5808123" cy="4351338"/>
          </a:xfrm>
          <a:prstGeom prst="rect">
            <a:avLst/>
          </a:prstGeom>
        </p:spPr>
      </p:pic>
      <p:pic>
        <p:nvPicPr>
          <p:cNvPr id="5" name="Picture 4"/>
          <p:cNvPicPr>
            <a:picLocks noChangeAspect="1"/>
          </p:cNvPicPr>
          <p:nvPr/>
        </p:nvPicPr>
        <p:blipFill>
          <a:blip r:embed="rId3"/>
          <a:stretch>
            <a:fillRect/>
          </a:stretch>
        </p:blipFill>
        <p:spPr>
          <a:xfrm>
            <a:off x="5675568" y="1463956"/>
            <a:ext cx="6413401" cy="4804801"/>
          </a:xfrm>
          <a:prstGeom prst="rect">
            <a:avLst/>
          </a:prstGeom>
        </p:spPr>
      </p:pic>
      <p:sp>
        <p:nvSpPr>
          <p:cNvPr id="6" name="Oval 5"/>
          <p:cNvSpPr/>
          <p:nvPr/>
        </p:nvSpPr>
        <p:spPr>
          <a:xfrm>
            <a:off x="9775063" y="1740562"/>
            <a:ext cx="978795" cy="975239"/>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Oval 6"/>
          <p:cNvSpPr/>
          <p:nvPr/>
        </p:nvSpPr>
        <p:spPr>
          <a:xfrm>
            <a:off x="6591820" y="2804312"/>
            <a:ext cx="978795" cy="975239"/>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Oval 7"/>
          <p:cNvSpPr/>
          <p:nvPr/>
        </p:nvSpPr>
        <p:spPr>
          <a:xfrm>
            <a:off x="10753858" y="2765675"/>
            <a:ext cx="978795" cy="975239"/>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Oval 8"/>
          <p:cNvSpPr/>
          <p:nvPr/>
        </p:nvSpPr>
        <p:spPr>
          <a:xfrm>
            <a:off x="8808073" y="3814632"/>
            <a:ext cx="978795" cy="975239"/>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28921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819</Words>
  <Application>Microsoft Office PowerPoint</Application>
  <PresentationFormat>Widescreen</PresentationFormat>
  <Paragraphs>168</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Lucida Console</vt:lpstr>
      <vt:lpstr>Wingdings</vt:lpstr>
      <vt:lpstr>Office Theme</vt:lpstr>
      <vt:lpstr>GDS Processing for Cadence in Matlab</vt:lpstr>
      <vt:lpstr>HFSS  Cadence Layout</vt:lpstr>
      <vt:lpstr>PowerPoint Presentation</vt:lpstr>
      <vt:lpstr>Overview</vt:lpstr>
      <vt:lpstr>GDSII File Basics</vt:lpstr>
      <vt:lpstr>GDSII File Basics</vt:lpstr>
      <vt:lpstr>Main Operations</vt:lpstr>
      <vt:lpstr>Operations - Discretize</vt:lpstr>
      <vt:lpstr>Operations - minWidth</vt:lpstr>
      <vt:lpstr>Functions</vt:lpstr>
      <vt:lpstr>Needed layers from HFSS</vt:lpstr>
      <vt:lpstr>Needed layers from HFSS</vt:lpstr>
      <vt:lpstr>Processing M8</vt:lpstr>
      <vt:lpstr>Processing Vias</vt:lpstr>
      <vt:lpstr>Processing Wall-Ground Vias</vt:lpstr>
      <vt:lpstr>Processing Wall-Ground Vias</vt:lpstr>
      <vt:lpstr>Processing Wall-Ground Vias</vt:lpstr>
      <vt:lpstr>Processing Wall-Ground Vias</vt:lpstr>
      <vt:lpstr>Processing Wall-Wall Vias</vt:lpstr>
      <vt:lpstr>Processing Wall-Wall Vias</vt:lpstr>
      <vt:lpstr>Processing Wall-Wall Vias</vt:lpstr>
      <vt:lpstr>Processing Fillings and Wall Metals</vt:lpstr>
      <vt:lpstr>Processing Fillings and Wall Metals</vt:lpstr>
      <vt:lpstr>Processing Fillings and Wall Metals</vt:lpstr>
      <vt:lpstr>Processing Fillings and Wall Metals</vt:lpstr>
      <vt:lpstr>Processing tileNOT filling</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GDS Processing for Cadence in Matlab</dc:title>
  <dc:creator>Zainulabideen Jamal Ahmad Khalifa</dc:creator>
  <cp:lastModifiedBy>Khalifa, Zainulabideen</cp:lastModifiedBy>
  <cp:revision>69</cp:revision>
  <dcterms:created xsi:type="dcterms:W3CDTF">2020-09-07T08:56:19Z</dcterms:created>
  <dcterms:modified xsi:type="dcterms:W3CDTF">2020-09-09T00:25:20Z</dcterms:modified>
</cp:coreProperties>
</file>