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93ac41a4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93ac41a4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1b11efd1991914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1b11efd1991914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3ac41a4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3ac41a4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93ac41a4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93ac41a4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3ac41a4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3ac41a4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3ac41a4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3ac41a4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3ac41a4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3ac41a4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3ac41a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3ac41a4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3ac41a4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3ac41a4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93ac41a4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93ac41a4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500"/>
              </a:spcBef>
              <a:spcAft>
                <a:spcPts val="0"/>
              </a:spcAft>
              <a:buClr>
                <a:schemeClr val="dk1"/>
              </a:buClr>
              <a:buSzPts val="1800"/>
              <a:buFont typeface="Roboto"/>
              <a:buChar char="●"/>
            </a:pPr>
            <a:r>
              <a:rPr lang="en" sz="1800">
                <a:solidFill>
                  <a:schemeClr val="dk1"/>
                </a:solidFill>
                <a:latin typeface="Roboto"/>
                <a:ea typeface="Roboto"/>
                <a:cs typeface="Roboto"/>
                <a:sym typeface="Roboto"/>
              </a:rPr>
              <a:t>Is it possible to have the opportunity to run some survey </a:t>
            </a:r>
            <a:endParaRPr sz="1800">
              <a:solidFill>
                <a:schemeClr val="dk1"/>
              </a:solidFill>
              <a:latin typeface="Roboto"/>
              <a:ea typeface="Roboto"/>
              <a:cs typeface="Roboto"/>
              <a:sym typeface="Roboto"/>
            </a:endParaRPr>
          </a:p>
          <a:p>
            <a:pPr indent="457200" lvl="0" marL="0" rtl="0" algn="l">
              <a:lnSpc>
                <a:spcPct val="90000"/>
              </a:lnSpc>
              <a:spcBef>
                <a:spcPts val="500"/>
              </a:spcBef>
              <a:spcAft>
                <a:spcPts val="0"/>
              </a:spcAft>
              <a:buClr>
                <a:schemeClr val="dk1"/>
              </a:buClr>
              <a:buSzPts val="1100"/>
              <a:buFont typeface="Arial"/>
              <a:buNone/>
            </a:pPr>
            <a:r>
              <a:rPr lang="en" sz="1800">
                <a:solidFill>
                  <a:schemeClr val="dk1"/>
                </a:solidFill>
                <a:latin typeface="Roboto"/>
                <a:ea typeface="Roboto"/>
                <a:cs typeface="Roboto"/>
                <a:sym typeface="Roboto"/>
              </a:rPr>
              <a:t>in order to find out more about our app functionality on </a:t>
            </a:r>
            <a:endParaRPr sz="1800">
              <a:solidFill>
                <a:schemeClr val="dk1"/>
              </a:solidFill>
              <a:latin typeface="Roboto"/>
              <a:ea typeface="Roboto"/>
              <a:cs typeface="Roboto"/>
              <a:sym typeface="Roboto"/>
            </a:endParaRPr>
          </a:p>
          <a:p>
            <a:pPr indent="0" lvl="0" marL="0" rtl="0" algn="l">
              <a:lnSpc>
                <a:spcPct val="90000"/>
              </a:lnSpc>
              <a:spcBef>
                <a:spcPts val="500"/>
              </a:spcBef>
              <a:spcAft>
                <a:spcPts val="0"/>
              </a:spcAft>
              <a:buClr>
                <a:schemeClr val="dk1"/>
              </a:buClr>
              <a:buSzPts val="1100"/>
              <a:buFont typeface="Arial"/>
              <a:buNone/>
            </a:pPr>
            <a:r>
              <a:rPr lang="en" sz="1800">
                <a:solidFill>
                  <a:schemeClr val="dk1"/>
                </a:solidFill>
                <a:latin typeface="Roboto"/>
                <a:ea typeface="Roboto"/>
                <a:cs typeface="Roboto"/>
                <a:sym typeface="Roboto"/>
              </a:rPr>
              <a:t>        	the end-user side?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NotJustCode3"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NotJustCode3/Project_Vlogs/blob/master/Project%20Demo%20(Scrum%201).mp4"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717200"/>
            <a:ext cx="8222100" cy="148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ENSE 400</a:t>
            </a:r>
            <a:endParaRPr/>
          </a:p>
          <a:p>
            <a:pPr indent="0" lvl="0" marL="0" rtl="0" algn="ctr">
              <a:spcBef>
                <a:spcPts val="0"/>
              </a:spcBef>
              <a:spcAft>
                <a:spcPts val="0"/>
              </a:spcAft>
              <a:buNone/>
            </a:pPr>
            <a:r>
              <a:rPr lang="en"/>
              <a:t>Bi-Weekly Scrum Report-Out</a:t>
            </a:r>
            <a:endParaRPr/>
          </a:p>
        </p:txBody>
      </p:sp>
      <p:sp>
        <p:nvSpPr>
          <p:cNvPr id="86" name="Google Shape;86;p13"/>
          <p:cNvSpPr txBox="1"/>
          <p:nvPr>
            <p:ph idx="1" type="subTitle"/>
          </p:nvPr>
        </p:nvSpPr>
        <p:spPr>
          <a:xfrm>
            <a:off x="598100" y="2334950"/>
            <a:ext cx="8222100" cy="24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NotJustCode</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
              <a:t>Azeezat Lawal</a:t>
            </a:r>
            <a:endParaRPr/>
          </a:p>
          <a:p>
            <a:pPr indent="0" lvl="0" marL="0" rtl="0" algn="ctr">
              <a:spcBef>
                <a:spcPts val="0"/>
              </a:spcBef>
              <a:spcAft>
                <a:spcPts val="0"/>
              </a:spcAft>
              <a:buNone/>
            </a:pPr>
            <a:r>
              <a:rPr lang="en"/>
              <a:t>Mfonisoabasi James</a:t>
            </a:r>
            <a:endParaRPr/>
          </a:p>
          <a:p>
            <a:pPr indent="0" lvl="0" marL="0" rtl="0" algn="ctr">
              <a:spcBef>
                <a:spcPts val="0"/>
              </a:spcBef>
              <a:spcAft>
                <a:spcPts val="0"/>
              </a:spcAft>
              <a:buNone/>
            </a:pPr>
            <a:r>
              <a:rPr lang="en"/>
              <a:t>Shafiq Muhammad Ishraf Zainuddin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September 28,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2"/>
          <p:cNvPicPr preferRelativeResize="0"/>
          <p:nvPr/>
        </p:nvPicPr>
        <p:blipFill>
          <a:blip r:embed="rId3">
            <a:alphaModFix/>
          </a:blip>
          <a:stretch>
            <a:fillRect/>
          </a:stretch>
        </p:blipFill>
        <p:spPr>
          <a:xfrm>
            <a:off x="1805425" y="1438075"/>
            <a:ext cx="4562074" cy="292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Refs</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Cofrancesco, Andrea. “Ryu vs Ken.” Street Fighter Encyclopedia, 2019, streefighterencyclopedia.blogspot.com/2019/05/ryu-vs-ken-by-andrea-confrancesco.html?m=1.</a:t>
            </a:r>
            <a:endParaRPr/>
          </a:p>
          <a:p>
            <a:pPr indent="-342900" lvl="0" marL="457200" rtl="0" algn="l">
              <a:spcBef>
                <a:spcPts val="0"/>
              </a:spcBef>
              <a:spcAft>
                <a:spcPts val="0"/>
              </a:spcAft>
              <a:buSzPts val="1800"/>
              <a:buChar char="●"/>
            </a:pPr>
            <a:r>
              <a:rPr lang="en"/>
              <a:t>Sad cat, https://www.pinterest.se/pin/460070918185553954/</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5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Deats</a:t>
            </a:r>
            <a:endParaRPr/>
          </a:p>
        </p:txBody>
      </p:sp>
      <p:sp>
        <p:nvSpPr>
          <p:cNvPr id="92" name="Google Shape;92;p14"/>
          <p:cNvSpPr txBox="1"/>
          <p:nvPr>
            <p:ph idx="1" type="body"/>
          </p:nvPr>
        </p:nvSpPr>
        <p:spPr>
          <a:xfrm>
            <a:off x="311700" y="659200"/>
            <a:ext cx="8520600" cy="419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At NotJustCode, we decided to create the most fully featured recording application because we couldn’t quite find the perfect recording app to fit all our needs, such as:</a:t>
            </a:r>
            <a:endParaRPr/>
          </a:p>
          <a:p>
            <a:pPr indent="-342900" lvl="0" marL="457200" rtl="0" algn="l">
              <a:lnSpc>
                <a:spcPct val="100000"/>
              </a:lnSpc>
              <a:spcBef>
                <a:spcPts val="1600"/>
              </a:spcBef>
              <a:spcAft>
                <a:spcPts val="0"/>
              </a:spcAft>
              <a:buSzPts val="1800"/>
              <a:buChar char="●"/>
            </a:pPr>
            <a:r>
              <a:rPr lang="en"/>
              <a:t>Folders for different recordings, for example, a person could have their grocery list folder, a school folder, a music folder, and so on.</a:t>
            </a:r>
            <a:endParaRPr/>
          </a:p>
          <a:p>
            <a:pPr indent="-342900" lvl="0" marL="457200" rtl="0" algn="l">
              <a:lnSpc>
                <a:spcPct val="100000"/>
              </a:lnSpc>
              <a:spcBef>
                <a:spcPts val="0"/>
              </a:spcBef>
              <a:spcAft>
                <a:spcPts val="0"/>
              </a:spcAft>
              <a:buSzPts val="1800"/>
              <a:buChar char="●"/>
            </a:pPr>
            <a:r>
              <a:rPr lang="en"/>
              <a:t>The ability to search for any recording within a specific folder or throughout the app.</a:t>
            </a:r>
            <a:endParaRPr/>
          </a:p>
          <a:p>
            <a:pPr indent="-342900" lvl="0" marL="457200" rtl="0" algn="l">
              <a:lnSpc>
                <a:spcPct val="100000"/>
              </a:lnSpc>
              <a:spcBef>
                <a:spcPts val="0"/>
              </a:spcBef>
              <a:spcAft>
                <a:spcPts val="0"/>
              </a:spcAft>
              <a:buSzPts val="1800"/>
              <a:buChar char="●"/>
            </a:pPr>
            <a:r>
              <a:rPr lang="en"/>
              <a:t>Speeding up or slowing down a recording when playing it back.</a:t>
            </a:r>
            <a:endParaRPr/>
          </a:p>
          <a:p>
            <a:pPr indent="-342900" lvl="0" marL="457200" rtl="0" algn="l">
              <a:lnSpc>
                <a:spcPct val="100000"/>
              </a:lnSpc>
              <a:spcBef>
                <a:spcPts val="0"/>
              </a:spcBef>
              <a:spcAft>
                <a:spcPts val="0"/>
              </a:spcAft>
              <a:buSzPts val="1800"/>
              <a:buChar char="●"/>
            </a:pPr>
            <a:r>
              <a:rPr lang="en"/>
              <a:t>The option to add more content to a pre-existing recording instead of creating a new one with the same subject matter.</a:t>
            </a:r>
            <a:endParaRPr/>
          </a:p>
          <a:p>
            <a:pPr indent="-342900" lvl="0" marL="457200" rtl="0" algn="l">
              <a:lnSpc>
                <a:spcPct val="100000"/>
              </a:lnSpc>
              <a:spcBef>
                <a:spcPts val="0"/>
              </a:spcBef>
              <a:spcAft>
                <a:spcPts val="0"/>
              </a:spcAft>
              <a:buSzPts val="1800"/>
              <a:buChar char="●"/>
            </a:pPr>
            <a:r>
              <a:rPr lang="en"/>
              <a:t>Being able to cut out or edit parts of the recordings.</a:t>
            </a:r>
            <a:endParaRPr/>
          </a:p>
          <a:p>
            <a:pPr indent="-342900" lvl="0" marL="457200" rtl="0" algn="l">
              <a:lnSpc>
                <a:spcPct val="100000"/>
              </a:lnSpc>
              <a:spcBef>
                <a:spcPts val="0"/>
              </a:spcBef>
              <a:spcAft>
                <a:spcPts val="0"/>
              </a:spcAft>
              <a:buSzPts val="1800"/>
              <a:buChar char="●"/>
            </a:pPr>
            <a:r>
              <a:rPr lang="en"/>
              <a:t>A text to speech feature which transcribes the recording.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So we decided to build an app with all these functionalities, and more.</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96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&amp; documentation review</a:t>
            </a:r>
            <a:endParaRPr/>
          </a:p>
        </p:txBody>
      </p:sp>
      <p:sp>
        <p:nvSpPr>
          <p:cNvPr id="98" name="Google Shape;98;p15"/>
          <p:cNvSpPr txBox="1"/>
          <p:nvPr>
            <p:ph idx="1" type="body"/>
          </p:nvPr>
        </p:nvSpPr>
        <p:spPr>
          <a:xfrm>
            <a:off x="311700" y="704050"/>
            <a:ext cx="8520600" cy="39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you currently working on?</a:t>
            </a:r>
            <a:endParaRPr/>
          </a:p>
          <a:p>
            <a:pPr indent="-342900" lvl="0" marL="457200" rtl="0" algn="l">
              <a:spcBef>
                <a:spcPts val="1600"/>
              </a:spcBef>
              <a:spcAft>
                <a:spcPts val="0"/>
              </a:spcAft>
              <a:buSzPts val="1800"/>
              <a:buChar char="-"/>
            </a:pPr>
            <a:r>
              <a:rPr lang="en"/>
              <a:t>We are currently working on prototypes, lo/hi-fi, and interactive (using Balsamiq), as well as having discussions on the software we will be using and how we will be implementing our works.</a:t>
            </a:r>
            <a:endParaRPr/>
          </a:p>
          <a:p>
            <a:pPr indent="0" lvl="0" marL="0" rtl="0" algn="l">
              <a:spcBef>
                <a:spcPts val="1600"/>
              </a:spcBef>
              <a:spcAft>
                <a:spcPts val="0"/>
              </a:spcAft>
              <a:buNone/>
            </a:pPr>
            <a:r>
              <a:rPr lang="en"/>
              <a:t>Project Initiation </a:t>
            </a:r>
            <a:endParaRPr/>
          </a:p>
          <a:p>
            <a:pPr indent="-342900" lvl="0" marL="457200" rtl="0" algn="l">
              <a:spcBef>
                <a:spcPts val="1600"/>
              </a:spcBef>
              <a:spcAft>
                <a:spcPts val="0"/>
              </a:spcAft>
              <a:buSzPts val="1800"/>
              <a:buChar char="-"/>
            </a:pPr>
            <a:r>
              <a:rPr lang="en"/>
              <a:t>As mentioned above, we are creating the prototypes in order to make our implementation easier when we begin that process.</a:t>
            </a:r>
            <a:endParaRPr/>
          </a:p>
          <a:p>
            <a:pPr indent="-342900" lvl="0" marL="457200" rtl="0" algn="l">
              <a:spcBef>
                <a:spcPts val="0"/>
              </a:spcBef>
              <a:spcAft>
                <a:spcPts val="0"/>
              </a:spcAft>
              <a:buSzPts val="1800"/>
              <a:buChar char="-"/>
            </a:pPr>
            <a:r>
              <a:rPr lang="en"/>
              <a:t>We have meetings twice a week (more if we need it), to discuss and complete the deliverables, and then move on to the actual</a:t>
            </a:r>
            <a:endParaRPr/>
          </a:p>
          <a:p>
            <a:pPr indent="-342900" lvl="0" marL="457200" rtl="0" algn="l">
              <a:spcBef>
                <a:spcPts val="0"/>
              </a:spcBef>
              <a:spcAft>
                <a:spcPts val="0"/>
              </a:spcAft>
              <a:buClr>
                <a:srgbClr val="FFFFFF"/>
              </a:buClr>
              <a:buSzPts val="1800"/>
              <a:buChar char="-"/>
            </a:pPr>
            <a:r>
              <a:rPr lang="en"/>
              <a:t>implementation</a:t>
            </a:r>
            <a:r>
              <a:rPr lang="en"/>
              <a:t> work after the discussions.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64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Constraints</a:t>
            </a:r>
            <a:endParaRPr/>
          </a:p>
        </p:txBody>
      </p:sp>
      <p:sp>
        <p:nvSpPr>
          <p:cNvPr id="104" name="Google Shape;104;p16"/>
          <p:cNvSpPr txBox="1"/>
          <p:nvPr>
            <p:ph idx="1" type="body"/>
          </p:nvPr>
        </p:nvSpPr>
        <p:spPr>
          <a:xfrm>
            <a:off x="311700" y="950550"/>
            <a:ext cx="8520600" cy="41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 &amp; feature constraint: We may not be able to make the application fully featured at launch, given the time and other technological constraints. We hope to start out with a few key features, and slowly add-on to it over time to create our vision of a one-stop recorder that can do it all.</a:t>
            </a:r>
            <a:endParaRPr/>
          </a:p>
          <a:p>
            <a:pPr indent="-342900" lvl="0" marL="457200" rtl="0" algn="l">
              <a:spcBef>
                <a:spcPts val="0"/>
              </a:spcBef>
              <a:spcAft>
                <a:spcPts val="0"/>
              </a:spcAft>
              <a:buSzPts val="1800"/>
              <a:buChar char="●"/>
            </a:pPr>
            <a:r>
              <a:rPr lang="en"/>
              <a:t>UI Constraints: We hope to find a perfect balance between features we know users would love and also something that is easy and simple to understand. We don’t want to create an app that requires a lot of explanation.</a:t>
            </a:r>
            <a:endParaRPr/>
          </a:p>
          <a:p>
            <a:pPr indent="-342900" lvl="0" marL="457200" rtl="0" algn="l">
              <a:spcBef>
                <a:spcPts val="0"/>
              </a:spcBef>
              <a:spcAft>
                <a:spcPts val="0"/>
              </a:spcAft>
              <a:buSzPts val="1800"/>
              <a:buChar char="●"/>
            </a:pPr>
            <a:r>
              <a:rPr lang="en"/>
              <a:t>Programming language constraint: We would love for our application to be cross-platform, but we may end up having to start on one platform that is more easily accessible to us a team to build on, before </a:t>
            </a:r>
            <a:endParaRPr/>
          </a:p>
          <a:p>
            <a:pPr indent="-342900" lvl="0" marL="457200" rtl="0" algn="l">
              <a:spcBef>
                <a:spcPts val="0"/>
              </a:spcBef>
              <a:spcAft>
                <a:spcPts val="0"/>
              </a:spcAft>
              <a:buClr>
                <a:srgbClr val="FFFFFF"/>
              </a:buClr>
              <a:buSzPts val="1800"/>
              <a:buChar char="●"/>
            </a:pPr>
            <a:r>
              <a:rPr lang="en"/>
              <a:t>branching out to the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52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Execution</a:t>
            </a:r>
            <a:endParaRPr/>
          </a:p>
        </p:txBody>
      </p:sp>
      <p:sp>
        <p:nvSpPr>
          <p:cNvPr id="110" name="Google Shape;110;p17"/>
          <p:cNvSpPr txBox="1"/>
          <p:nvPr>
            <p:ph idx="1" type="body"/>
          </p:nvPr>
        </p:nvSpPr>
        <p:spPr>
          <a:xfrm>
            <a:off x="311700" y="9833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completing our prototypes, we will begin implementing the work with the software of our choice, which is the Android Developer Studio. We have been going through different design iterations, and we will ultimately pick the best consistency for our design language and begin the work on 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74575"/>
            <a:ext cx="85206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a:p>
            <a:pPr indent="0" lvl="0" marL="0" rtl="0" algn="l">
              <a:spcBef>
                <a:spcPts val="0"/>
              </a:spcBef>
              <a:spcAft>
                <a:spcPts val="0"/>
              </a:spcAft>
              <a:buNone/>
            </a:pPr>
            <a:r>
              <a:t/>
            </a:r>
            <a:endParaRPr/>
          </a:p>
        </p:txBody>
      </p:sp>
      <p:sp>
        <p:nvSpPr>
          <p:cNvPr id="116" name="Google Shape;116;p18"/>
          <p:cNvSpPr txBox="1"/>
          <p:nvPr>
            <p:ph idx="1" type="body"/>
          </p:nvPr>
        </p:nvSpPr>
        <p:spPr>
          <a:xfrm>
            <a:off x="389450" y="684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Our Github is </a:t>
            </a:r>
            <a:r>
              <a:rPr lang="en"/>
              <a:t>readable, usable, and we confirm its “goodness”.</a:t>
            </a:r>
            <a:endParaRPr/>
          </a:p>
          <a:p>
            <a:pPr indent="0" lvl="0" marL="0" rtl="0" algn="l">
              <a:lnSpc>
                <a:spcPct val="100000"/>
              </a:lnSpc>
              <a:spcBef>
                <a:spcPts val="1600"/>
              </a:spcBef>
              <a:spcAft>
                <a:spcPts val="0"/>
              </a:spcAft>
              <a:buNone/>
            </a:pPr>
            <a:r>
              <a:rPr lang="en" u="sng">
                <a:solidFill>
                  <a:schemeClr val="hlink"/>
                </a:solidFill>
                <a:hlinkClick r:id="rId3"/>
              </a:rPr>
              <a:t>https://github.com/NotJustCode3</a:t>
            </a:r>
            <a:endParaRPr/>
          </a:p>
          <a:p>
            <a:pPr indent="0" lvl="0" marL="0" rtl="0" algn="l">
              <a:spcBef>
                <a:spcPts val="1600"/>
              </a:spcBef>
              <a:spcAft>
                <a:spcPts val="1600"/>
              </a:spcAft>
              <a:buNone/>
            </a:pPr>
            <a:r>
              <a:rPr lang="en"/>
              <a:t> </a:t>
            </a:r>
            <a:endParaRPr/>
          </a:p>
        </p:txBody>
      </p:sp>
      <p:pic>
        <p:nvPicPr>
          <p:cNvPr id="117" name="Google Shape;117;p18"/>
          <p:cNvPicPr preferRelativeResize="0"/>
          <p:nvPr/>
        </p:nvPicPr>
        <p:blipFill>
          <a:blip r:embed="rId4">
            <a:alphaModFix/>
          </a:blip>
          <a:stretch>
            <a:fillRect/>
          </a:stretch>
        </p:blipFill>
        <p:spPr>
          <a:xfrm>
            <a:off x="510325" y="1611575"/>
            <a:ext cx="5774673" cy="3088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demo</a:t>
            </a:r>
            <a:endParaRPr/>
          </a:p>
        </p:txBody>
      </p:sp>
      <p:sp>
        <p:nvSpPr>
          <p:cNvPr id="123" name="Google Shape;123;p19"/>
          <p:cNvSpPr txBox="1"/>
          <p:nvPr>
            <p:ph idx="1" type="body"/>
          </p:nvPr>
        </p:nvSpPr>
        <p:spPr>
          <a:xfrm>
            <a:off x="311700" y="1256375"/>
            <a:ext cx="8520600" cy="333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u="sng">
                <a:solidFill>
                  <a:schemeClr val="hlink"/>
                </a:solidFill>
                <a:hlinkClick r:id="rId3"/>
              </a:rPr>
              <a:t>https://github.com/NotJustCode3/Project_Vlogs/blob/master/Project%20Demo%20(Scrum%201).mp4</a:t>
            </a:r>
            <a:endParaRPr/>
          </a:p>
          <a:p>
            <a:pPr indent="0" lvl="0" marL="0" rtl="0" algn="l">
              <a:spcBef>
                <a:spcPts val="1600"/>
              </a:spcBef>
              <a:spcAft>
                <a:spcPts val="1600"/>
              </a:spcAft>
              <a:buNone/>
            </a:pPr>
            <a:r>
              <a:t/>
            </a:r>
            <a:endParaRPr/>
          </a:p>
        </p:txBody>
      </p:sp>
      <p:pic>
        <p:nvPicPr>
          <p:cNvPr id="124" name="Google Shape;124;p19"/>
          <p:cNvPicPr preferRelativeResize="0"/>
          <p:nvPr/>
        </p:nvPicPr>
        <p:blipFill>
          <a:blip r:embed="rId4">
            <a:alphaModFix/>
          </a:blip>
          <a:stretch>
            <a:fillRect/>
          </a:stretch>
        </p:blipFill>
        <p:spPr>
          <a:xfrm>
            <a:off x="860850" y="2041300"/>
            <a:ext cx="3503750" cy="277989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52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
        <p:nvSpPr>
          <p:cNvPr id="130" name="Google Shape;130;p20"/>
          <p:cNvSpPr txBox="1"/>
          <p:nvPr/>
        </p:nvSpPr>
        <p:spPr>
          <a:xfrm>
            <a:off x="431850" y="760075"/>
            <a:ext cx="8280300" cy="4020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 sz="1800">
                <a:solidFill>
                  <a:srgbClr val="000000"/>
                </a:solidFill>
                <a:latin typeface="Roboto"/>
                <a:ea typeface="Roboto"/>
                <a:cs typeface="Roboto"/>
                <a:sym typeface="Roboto"/>
              </a:rPr>
              <a:t>Do you feel you are on tra</a:t>
            </a:r>
            <a:r>
              <a:rPr lang="en" sz="1800">
                <a:latin typeface="Roboto"/>
                <a:ea typeface="Roboto"/>
                <a:cs typeface="Roboto"/>
                <a:sym typeface="Roboto"/>
              </a:rPr>
              <a:t>ck?</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There were couple of mishaps in figuring out some stuffs (utilities, techs,</a:t>
            </a:r>
            <a:endParaRPr sz="1800">
              <a:latin typeface="Roboto"/>
              <a:ea typeface="Roboto"/>
              <a:cs typeface="Roboto"/>
              <a:sym typeface="Roboto"/>
            </a:endParaRPr>
          </a:p>
          <a:p>
            <a:pPr indent="0" lvl="0" marL="0" rtl="0" algn="l">
              <a:lnSpc>
                <a:spcPct val="100000"/>
              </a:lnSpc>
              <a:spcBef>
                <a:spcPts val="0"/>
              </a:spcBef>
              <a:spcAft>
                <a:spcPts val="0"/>
              </a:spcAft>
              <a:buNone/>
            </a:pPr>
            <a:r>
              <a:rPr lang="en" sz="1800">
                <a:latin typeface="Roboto"/>
                <a:ea typeface="Roboto"/>
                <a:cs typeface="Roboto"/>
                <a:sym typeface="Roboto"/>
              </a:rPr>
              <a:t>    	meeting time, etc) but we still believe we are still on track.</a:t>
            </a:r>
            <a:endParaRPr sz="1800">
              <a:latin typeface="Roboto"/>
              <a:ea typeface="Roboto"/>
              <a:cs typeface="Roboto"/>
              <a:sym typeface="Roboto"/>
            </a:endParaRPr>
          </a:p>
          <a:p>
            <a:pPr indent="0" lvl="0" marL="0" rtl="0" algn="l">
              <a:lnSpc>
                <a:spcPct val="90000"/>
              </a:lnSpc>
              <a:spcBef>
                <a:spcPts val="1000"/>
              </a:spcBef>
              <a:spcAft>
                <a:spcPts val="0"/>
              </a:spcAft>
              <a:buNone/>
            </a:pPr>
            <a:r>
              <a:t/>
            </a:r>
            <a:endParaRPr sz="1800">
              <a:latin typeface="Roboto"/>
              <a:ea typeface="Roboto"/>
              <a:cs typeface="Roboto"/>
              <a:sym typeface="Roboto"/>
            </a:endParaRPr>
          </a:p>
          <a:p>
            <a:pPr indent="0" lvl="0" marL="0" rtl="0" algn="l">
              <a:lnSpc>
                <a:spcPct val="90000"/>
              </a:lnSpc>
              <a:spcBef>
                <a:spcPts val="1000"/>
              </a:spcBef>
              <a:spcAft>
                <a:spcPts val="0"/>
              </a:spcAft>
              <a:buNone/>
            </a:pPr>
            <a:r>
              <a:rPr lang="en" sz="1800">
                <a:solidFill>
                  <a:srgbClr val="000000"/>
                </a:solidFill>
                <a:latin typeface="Roboto"/>
                <a:ea typeface="Roboto"/>
                <a:cs typeface="Roboto"/>
                <a:sym typeface="Roboto"/>
              </a:rPr>
              <a:t>Do you feel there are barriers to your success (if any)?</a:t>
            </a:r>
            <a:endParaRPr sz="1800">
              <a:solidFill>
                <a:srgbClr val="000000"/>
              </a:solidFill>
              <a:latin typeface="Roboto"/>
              <a:ea typeface="Roboto"/>
              <a:cs typeface="Roboto"/>
              <a:sym typeface="Roboto"/>
            </a:endParaRPr>
          </a:p>
          <a:p>
            <a:pPr indent="-342900" lvl="0" marL="457200" rtl="0" algn="l">
              <a:lnSpc>
                <a:spcPct val="90000"/>
              </a:lnSpc>
              <a:spcBef>
                <a:spcPts val="500"/>
              </a:spcBef>
              <a:spcAft>
                <a:spcPts val="0"/>
              </a:spcAft>
              <a:buSzPts val="1800"/>
              <a:buFont typeface="Roboto"/>
              <a:buChar char="●"/>
            </a:pPr>
            <a:r>
              <a:rPr lang="en" sz="1800">
                <a:latin typeface="Roboto"/>
                <a:ea typeface="Roboto"/>
                <a:cs typeface="Roboto"/>
                <a:sym typeface="Roboto"/>
              </a:rPr>
              <a:t>Timing is always the barriers (schedules differences, different task) but</a:t>
            </a:r>
            <a:endParaRPr sz="1800">
              <a:latin typeface="Roboto"/>
              <a:ea typeface="Roboto"/>
              <a:cs typeface="Roboto"/>
              <a:sym typeface="Roboto"/>
            </a:endParaRPr>
          </a:p>
          <a:p>
            <a:pPr indent="0" lvl="0" marL="457200" rtl="0" algn="l">
              <a:lnSpc>
                <a:spcPct val="90000"/>
              </a:lnSpc>
              <a:spcBef>
                <a:spcPts val="500"/>
              </a:spcBef>
              <a:spcAft>
                <a:spcPts val="0"/>
              </a:spcAft>
              <a:buNone/>
            </a:pPr>
            <a:r>
              <a:rPr lang="en" sz="1800">
                <a:latin typeface="Roboto"/>
                <a:ea typeface="Roboto"/>
                <a:cs typeface="Roboto"/>
                <a:sym typeface="Roboto"/>
              </a:rPr>
              <a:t>as long as we strictly follow our schedule completing our goals, it would be ok.</a:t>
            </a:r>
            <a:endParaRPr sz="1800">
              <a:latin typeface="Roboto"/>
              <a:ea typeface="Roboto"/>
              <a:cs typeface="Roboto"/>
              <a:sym typeface="Roboto"/>
            </a:endParaRPr>
          </a:p>
          <a:p>
            <a:pPr indent="-342900" lvl="0" marL="457200" rtl="0" algn="l">
              <a:lnSpc>
                <a:spcPct val="115000"/>
              </a:lnSpc>
              <a:spcBef>
                <a:spcPts val="500"/>
              </a:spcBef>
              <a:spcAft>
                <a:spcPts val="0"/>
              </a:spcAft>
              <a:buSzPts val="1800"/>
              <a:buFont typeface="Roboto"/>
              <a:buChar char="●"/>
            </a:pPr>
            <a:r>
              <a:rPr lang="en" sz="1800">
                <a:latin typeface="Roboto"/>
                <a:ea typeface="Roboto"/>
                <a:cs typeface="Roboto"/>
                <a:sym typeface="Roboto"/>
              </a:rPr>
              <a:t>We already have a lot of competitors even before we build our first prototype. There is a little bit of pressure, but we would </a:t>
            </a:r>
            <a:endParaRPr sz="1800">
              <a:latin typeface="Roboto"/>
              <a:ea typeface="Roboto"/>
              <a:cs typeface="Roboto"/>
              <a:sym typeface="Roboto"/>
            </a:endParaRPr>
          </a:p>
          <a:p>
            <a:pPr indent="457200" lvl="0" marL="0" rtl="0" algn="l">
              <a:lnSpc>
                <a:spcPct val="90000"/>
              </a:lnSpc>
              <a:spcBef>
                <a:spcPts val="500"/>
              </a:spcBef>
              <a:spcAft>
                <a:spcPts val="0"/>
              </a:spcAft>
              <a:buNone/>
            </a:pPr>
            <a:r>
              <a:rPr lang="en" sz="1800">
                <a:latin typeface="Roboto"/>
                <a:ea typeface="Roboto"/>
                <a:cs typeface="Roboto"/>
                <a:sym typeface="Roboto"/>
              </a:rPr>
              <a:t>definitely can work through this.</a:t>
            </a:r>
            <a:endParaRPr sz="1800">
              <a:latin typeface="Roboto"/>
              <a:ea typeface="Roboto"/>
              <a:cs typeface="Roboto"/>
              <a:sym typeface="Roboto"/>
            </a:endParaRPr>
          </a:p>
          <a:p>
            <a:pPr indent="0" lvl="0" marL="0" rtl="0" algn="l">
              <a:lnSpc>
                <a:spcPct val="90000"/>
              </a:lnSpc>
              <a:spcBef>
                <a:spcPts val="500"/>
              </a:spcBef>
              <a:spcAft>
                <a:spcPts val="0"/>
              </a:spcAft>
              <a:buNone/>
            </a:pPr>
            <a:r>
              <a:t/>
            </a:r>
            <a:endParaRPr sz="1800">
              <a:latin typeface="Roboto"/>
              <a:ea typeface="Roboto"/>
              <a:cs typeface="Roboto"/>
              <a:sym typeface="Roboto"/>
            </a:endParaRPr>
          </a:p>
          <a:p>
            <a:pPr indent="0" lvl="0" marL="0" rtl="0" algn="l">
              <a:lnSpc>
                <a:spcPct val="90000"/>
              </a:lnSpc>
              <a:spcBef>
                <a:spcPts val="1000"/>
              </a:spcBef>
              <a:spcAft>
                <a:spcPts val="0"/>
              </a:spcAft>
              <a:buNone/>
            </a:pPr>
            <a:r>
              <a:t/>
            </a:r>
            <a:endParaRPr sz="18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821800"/>
            <a:ext cx="8520600" cy="3865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a:solidFill>
                  <a:srgbClr val="000000"/>
                </a:solidFill>
              </a:rPr>
              <a:t>Do you need any help going forward?</a:t>
            </a:r>
            <a:endParaRPr>
              <a:solidFill>
                <a:srgbClr val="000000"/>
              </a:solidFill>
            </a:endParaRPr>
          </a:p>
          <a:p>
            <a:pPr indent="0" lvl="0" marL="0" rtl="0" algn="l">
              <a:lnSpc>
                <a:spcPct val="90000"/>
              </a:lnSpc>
              <a:spcBef>
                <a:spcPts val="500"/>
              </a:spcBef>
              <a:spcAft>
                <a:spcPts val="0"/>
              </a:spcAft>
              <a:buNone/>
            </a:pPr>
            <a:r>
              <a:t/>
            </a:r>
            <a:endParaRPr>
              <a:solidFill>
                <a:srgbClr val="000000"/>
              </a:solidFill>
            </a:endParaRPr>
          </a:p>
          <a:p>
            <a:pPr indent="0" lvl="0" marL="0" rtl="0" algn="l">
              <a:lnSpc>
                <a:spcPct val="90000"/>
              </a:lnSpc>
              <a:spcBef>
                <a:spcPts val="500"/>
              </a:spcBef>
              <a:spcAft>
                <a:spcPts val="0"/>
              </a:spcAft>
              <a:buNone/>
            </a:pPr>
            <a:r>
              <a:t/>
            </a:r>
            <a:endParaRPr>
              <a:solidFill>
                <a:srgbClr val="000000"/>
              </a:solidFill>
            </a:endParaRPr>
          </a:p>
          <a:p>
            <a:pPr indent="0" lvl="0" marL="0" rtl="0" algn="l">
              <a:lnSpc>
                <a:spcPct val="90000"/>
              </a:lnSpc>
              <a:spcBef>
                <a:spcPts val="500"/>
              </a:spcBef>
              <a:spcAft>
                <a:spcPts val="0"/>
              </a:spcAft>
              <a:buNone/>
            </a:pPr>
            <a:r>
              <a:t/>
            </a:r>
            <a:endParaRPr>
              <a:solidFill>
                <a:srgbClr val="000000"/>
              </a:solidFill>
            </a:endParaRPr>
          </a:p>
          <a:p>
            <a:pPr indent="0" lvl="0" marL="0" rtl="0" algn="l">
              <a:lnSpc>
                <a:spcPct val="90000"/>
              </a:lnSpc>
              <a:spcBef>
                <a:spcPts val="500"/>
              </a:spcBef>
              <a:spcAft>
                <a:spcPts val="0"/>
              </a:spcAft>
              <a:buNone/>
            </a:pPr>
            <a:r>
              <a:t/>
            </a:r>
            <a:endParaRPr>
              <a:solidFill>
                <a:srgbClr val="000000"/>
              </a:solidFill>
            </a:endParaRPr>
          </a:p>
          <a:p>
            <a:pPr indent="0" lvl="0" marL="0" rtl="0" algn="l">
              <a:lnSpc>
                <a:spcPct val="90000"/>
              </a:lnSpc>
              <a:spcBef>
                <a:spcPts val="500"/>
              </a:spcBef>
              <a:spcAft>
                <a:spcPts val="0"/>
              </a:spcAft>
              <a:buNone/>
            </a:pPr>
            <a:r>
              <a:t/>
            </a:r>
            <a:endParaRPr>
              <a:solidFill>
                <a:srgbClr val="000000"/>
              </a:solidFill>
            </a:endParaRPr>
          </a:p>
          <a:p>
            <a:pPr indent="0" lvl="0" marL="0" rtl="0" algn="l">
              <a:lnSpc>
                <a:spcPct val="90000"/>
              </a:lnSpc>
              <a:spcBef>
                <a:spcPts val="1000"/>
              </a:spcBef>
              <a:spcAft>
                <a:spcPts val="0"/>
              </a:spcAft>
              <a:buNone/>
            </a:pPr>
            <a:r>
              <a:t/>
            </a:r>
            <a:endParaRPr>
              <a:solidFill>
                <a:srgbClr val="000000"/>
              </a:solidFill>
            </a:endParaRPr>
          </a:p>
          <a:p>
            <a:pPr indent="0" lvl="0" marL="0" rtl="0" algn="l">
              <a:lnSpc>
                <a:spcPct val="90000"/>
              </a:lnSpc>
              <a:spcBef>
                <a:spcPts val="1000"/>
              </a:spcBef>
              <a:spcAft>
                <a:spcPts val="0"/>
              </a:spcAft>
              <a:buNone/>
            </a:pPr>
            <a:r>
              <a:rPr lang="en">
                <a:solidFill>
                  <a:srgbClr val="000000"/>
                </a:solidFill>
              </a:rPr>
              <a:t>Any other questions or concerns?</a:t>
            </a:r>
            <a:endParaRPr>
              <a:solidFill>
                <a:srgbClr val="000000"/>
              </a:solidFill>
            </a:endParaRPr>
          </a:p>
          <a:p>
            <a:pPr indent="-342900" lvl="0" marL="457200" rtl="0" algn="l">
              <a:lnSpc>
                <a:spcPct val="115000"/>
              </a:lnSpc>
              <a:spcBef>
                <a:spcPts val="500"/>
              </a:spcBef>
              <a:spcAft>
                <a:spcPts val="0"/>
              </a:spcAft>
              <a:buClr>
                <a:srgbClr val="000000"/>
              </a:buClr>
              <a:buSzPts val="1800"/>
              <a:buChar char="●"/>
            </a:pPr>
            <a:r>
              <a:rPr lang="en">
                <a:solidFill>
                  <a:srgbClr val="000000"/>
                </a:solidFill>
              </a:rPr>
              <a:t>We are pondering the possibility of running some survey in order to find out more about our app functionality on the end-user side.</a:t>
            </a:r>
            <a:endParaRPr sz="1800">
              <a:solidFill>
                <a:srgbClr val="000000"/>
              </a:solidFill>
            </a:endParaRPr>
          </a:p>
          <a:p>
            <a:pPr indent="0" lvl="0" marL="685800" rtl="0" algn="l">
              <a:lnSpc>
                <a:spcPct val="90000"/>
              </a:lnSpc>
              <a:spcBef>
                <a:spcPts val="500"/>
              </a:spcBef>
              <a:spcAft>
                <a:spcPts val="0"/>
              </a:spcAft>
              <a:buNone/>
            </a:pPr>
            <a:r>
              <a:t/>
            </a:r>
            <a:endParaRPr sz="1800">
              <a:solidFill>
                <a:srgbClr val="000000"/>
              </a:solidFill>
            </a:endParaRPr>
          </a:p>
          <a:p>
            <a:pPr indent="0" lvl="0" marL="685800" rtl="0" algn="l">
              <a:lnSpc>
                <a:spcPct val="90000"/>
              </a:lnSpc>
              <a:spcBef>
                <a:spcPts val="500"/>
              </a:spcBef>
              <a:spcAft>
                <a:spcPts val="0"/>
              </a:spcAft>
              <a:buNone/>
            </a:pPr>
            <a:r>
              <a:t/>
            </a:r>
            <a:endParaRPr sz="1800">
              <a:solidFill>
                <a:srgbClr val="000000"/>
              </a:solidFill>
            </a:endParaRPr>
          </a:p>
          <a:p>
            <a:pPr indent="0" lvl="0" marL="685800" rtl="0" algn="l">
              <a:lnSpc>
                <a:spcPct val="90000"/>
              </a:lnSpc>
              <a:spcBef>
                <a:spcPts val="500"/>
              </a:spcBef>
              <a:spcAft>
                <a:spcPts val="0"/>
              </a:spcAft>
              <a:buNone/>
            </a:pPr>
            <a:r>
              <a:t/>
            </a:r>
            <a:endParaRPr sz="1800">
              <a:solidFill>
                <a:srgbClr val="000000"/>
              </a:solidFill>
            </a:endParaRPr>
          </a:p>
          <a:p>
            <a:pPr indent="0" lvl="0" marL="685800" rtl="0" algn="l">
              <a:lnSpc>
                <a:spcPct val="90000"/>
              </a:lnSpc>
              <a:spcBef>
                <a:spcPts val="500"/>
              </a:spcBef>
              <a:spcAft>
                <a:spcPts val="0"/>
              </a:spcAft>
              <a:buNone/>
            </a:pPr>
            <a:r>
              <a:t/>
            </a:r>
            <a:endParaRPr sz="1800">
              <a:solidFill>
                <a:srgbClr val="000000"/>
              </a:solidFill>
            </a:endParaRPr>
          </a:p>
          <a:p>
            <a:pPr indent="0" lvl="0" marL="685800" rtl="0" algn="l">
              <a:lnSpc>
                <a:spcPct val="90000"/>
              </a:lnSpc>
              <a:spcBef>
                <a:spcPts val="500"/>
              </a:spcBef>
              <a:spcAft>
                <a:spcPts val="0"/>
              </a:spcAft>
              <a:buNone/>
            </a:pPr>
            <a:r>
              <a:t/>
            </a:r>
            <a:endParaRPr sz="1800">
              <a:solidFill>
                <a:srgbClr val="000000"/>
              </a:solidFill>
            </a:endParaRPr>
          </a:p>
        </p:txBody>
      </p:sp>
      <p:pic>
        <p:nvPicPr>
          <p:cNvPr id="136" name="Google Shape;136;p21"/>
          <p:cNvPicPr preferRelativeResize="0"/>
          <p:nvPr/>
        </p:nvPicPr>
        <p:blipFill>
          <a:blip r:embed="rId3">
            <a:alphaModFix/>
          </a:blip>
          <a:stretch>
            <a:fillRect/>
          </a:stretch>
        </p:blipFill>
        <p:spPr>
          <a:xfrm>
            <a:off x="668112" y="1346828"/>
            <a:ext cx="3366975" cy="1878462"/>
          </a:xfrm>
          <a:prstGeom prst="rect">
            <a:avLst/>
          </a:prstGeom>
          <a:noFill/>
          <a:ln>
            <a:noFill/>
          </a:ln>
        </p:spPr>
      </p:pic>
      <p:sp>
        <p:nvSpPr>
          <p:cNvPr id="137" name="Google Shape;137;p21"/>
          <p:cNvSpPr txBox="1"/>
          <p:nvPr>
            <p:ph type="title"/>
          </p:nvPr>
        </p:nvSpPr>
        <p:spPr>
          <a:xfrm>
            <a:off x="311700" y="152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reflection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