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214a2a13b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214a2a13b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214a2a13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214a2a13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14a2a13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214a2a13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214a2a13b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214a2a13b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214a2a13b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214a2a13b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14a2a13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14a2a1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214a2a13b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214a2a13b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14a2a13b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14a2a13b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14a2a13b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14a2a13b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14a2a13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214a2a13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14a2a13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14a2a13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214a2a13b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214a2a13b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214a2a13b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214a2a13b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214a2a13b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214a2a13b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f3bbe9e7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f3bbe9e7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f3bbe9e7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f3bbe9e7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f3bbe9e7c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f3bbe9e7c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e155818b2_1_2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e155818b2_1_2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14a2a13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14a2a13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14a2a13b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14a2a13b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214a2a1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214a2a1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214a2a13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214a2a13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14a2a13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214a2a13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14a2a13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14a2a1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14a2a13b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214a2a13b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zainshafiq/User-Interface-Programming-Human-Centered-Design-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882250" y="2990400"/>
            <a:ext cx="5618700" cy="15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9CB9C"/>
                </a:solidFill>
                <a:latin typeface="Comic Sans MS"/>
                <a:ea typeface="Comic Sans MS"/>
                <a:cs typeface="Comic Sans MS"/>
                <a:sym typeface="Comic Sans MS"/>
              </a:rPr>
              <a:t>Milestone 2</a:t>
            </a:r>
            <a:endParaRPr sz="1800">
              <a:solidFill>
                <a:srgbClr val="F9CB9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6B26B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9CB9C"/>
                </a:solidFill>
                <a:latin typeface="Comic Sans MS"/>
                <a:ea typeface="Comic Sans MS"/>
                <a:cs typeface="Comic Sans MS"/>
                <a:sym typeface="Comic Sans MS"/>
              </a:rPr>
              <a:t>Azeezat, Han, Mansi, Shafiq</a:t>
            </a:r>
            <a:endParaRPr sz="1800">
              <a:solidFill>
                <a:srgbClr val="F9CB9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9CB9C"/>
                </a:solidFill>
                <a:latin typeface="Comic Sans MS"/>
                <a:ea typeface="Comic Sans MS"/>
                <a:cs typeface="Comic Sans MS"/>
                <a:sym typeface="Comic Sans MS"/>
              </a:rPr>
              <a:t>March 13, 2019</a:t>
            </a:r>
            <a:endParaRPr sz="1800">
              <a:solidFill>
                <a:srgbClr val="F9CB9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525" y="1089825"/>
            <a:ext cx="4741350" cy="16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Students </a:t>
            </a:r>
            <a:r>
              <a:rPr lang="en"/>
              <a:t>IDEATION #2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 b="49259" l="0" r="0" t="0"/>
          <a:stretch/>
        </p:blipFill>
        <p:spPr>
          <a:xfrm>
            <a:off x="3492575" y="1156975"/>
            <a:ext cx="5519849" cy="336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394725" y="1339700"/>
            <a:ext cx="29187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Will have ways for a current student to get important information like academic advising, access events, and forms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 b="50495" l="0" r="0" t="0"/>
          <a:stretch/>
        </p:blipFill>
        <p:spPr>
          <a:xfrm>
            <a:off x="0" y="0"/>
            <a:ext cx="66360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>
            <p:ph idx="4294967295" type="title"/>
          </p:nvPr>
        </p:nvSpPr>
        <p:spPr>
          <a:xfrm>
            <a:off x="6636075" y="0"/>
            <a:ext cx="23898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Research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IDEATION #1</a:t>
            </a:r>
            <a:endParaRPr b="1" sz="2400"/>
          </a:p>
        </p:txBody>
      </p:sp>
      <p:sp>
        <p:nvSpPr>
          <p:cNvPr id="116" name="Google Shape;116;p23"/>
          <p:cNvSpPr txBox="1"/>
          <p:nvPr/>
        </p:nvSpPr>
        <p:spPr>
          <a:xfrm>
            <a:off x="6576975" y="1131075"/>
            <a:ext cx="25080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 sz="1800">
                <a:solidFill>
                  <a:srgbClr val="F3F3F3"/>
                </a:solidFill>
              </a:rPr>
              <a:t>Shows both students research and professors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/>
        </p:nvSpPr>
        <p:spPr>
          <a:xfrm>
            <a:off x="504675" y="629000"/>
            <a:ext cx="6185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Feedback 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-"/>
            </a:pPr>
            <a:r>
              <a:rPr lang="en">
                <a:solidFill>
                  <a:srgbClr val="F9CB9C"/>
                </a:solidFill>
              </a:rPr>
              <a:t>They are interested in a certain research subject; they want to collaborate with people doing </a:t>
            </a:r>
            <a:r>
              <a:rPr lang="en">
                <a:solidFill>
                  <a:srgbClr val="F9CB9C"/>
                </a:solidFill>
              </a:rPr>
              <a:t>similar t</a:t>
            </a:r>
            <a:r>
              <a:rPr lang="en">
                <a:solidFill>
                  <a:srgbClr val="F9CB9C"/>
                </a:solidFill>
              </a:rPr>
              <a:t>hings related to that subject.</a:t>
            </a:r>
            <a:endParaRPr>
              <a:solidFill>
                <a:srgbClr val="F9CB9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-"/>
            </a:pPr>
            <a:r>
              <a:rPr lang="en">
                <a:solidFill>
                  <a:srgbClr val="F9CB9C"/>
                </a:solidFill>
              </a:rPr>
              <a:t>Information on the site should reflect that.</a:t>
            </a:r>
            <a:endParaRPr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24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</a:t>
            </a:r>
            <a:r>
              <a:rPr lang="en"/>
              <a:t>IDEATION #2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 rotWithShape="1">
          <a:blip r:embed="rId3">
            <a:alphaModFix/>
          </a:blip>
          <a:srcRect b="49067" l="0" r="0" t="0"/>
          <a:stretch/>
        </p:blipFill>
        <p:spPr>
          <a:xfrm>
            <a:off x="3228025" y="1100475"/>
            <a:ext cx="5317449" cy="3504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418650" y="1507175"/>
            <a:ext cx="2715300" cy="29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Now, we have the research separated by program and ordered alphabetically by topic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/>
          <p:cNvPicPr preferRelativeResize="0"/>
          <p:nvPr/>
        </p:nvPicPr>
        <p:blipFill rotWithShape="1">
          <a:blip r:embed="rId3">
            <a:alphaModFix/>
          </a:blip>
          <a:srcRect b="52471" l="63320" r="0" t="23885"/>
          <a:stretch/>
        </p:blipFill>
        <p:spPr>
          <a:xfrm>
            <a:off x="1387525" y="1801988"/>
            <a:ext cx="2021525" cy="141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52471" l="0" r="63320" t="40947"/>
          <a:stretch/>
        </p:blipFill>
        <p:spPr>
          <a:xfrm>
            <a:off x="1387525" y="1437173"/>
            <a:ext cx="2021525" cy="394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 rotWithShape="1">
          <a:blip r:embed="rId3">
            <a:alphaModFix/>
          </a:blip>
          <a:srcRect b="97255" l="0" r="63320" t="-911"/>
          <a:stretch/>
        </p:blipFill>
        <p:spPr>
          <a:xfrm>
            <a:off x="1387525" y="1218137"/>
            <a:ext cx="2021525" cy="21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 rotWithShape="1">
          <a:blip r:embed="rId4">
            <a:alphaModFix/>
          </a:blip>
          <a:srcRect b="50007" l="0" r="0" t="0"/>
          <a:stretch/>
        </p:blipFill>
        <p:spPr>
          <a:xfrm>
            <a:off x="3923375" y="197750"/>
            <a:ext cx="4581300" cy="287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>
            <p:ph idx="4294967295" type="title"/>
          </p:nvPr>
        </p:nvSpPr>
        <p:spPr>
          <a:xfrm>
            <a:off x="311700" y="145025"/>
            <a:ext cx="3554100" cy="10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Graduate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IDEATION #1</a:t>
            </a:r>
            <a:endParaRPr b="1" sz="2400"/>
          </a:p>
        </p:txBody>
      </p:sp>
      <p:sp>
        <p:nvSpPr>
          <p:cNvPr id="145" name="Google Shape;145;p27"/>
          <p:cNvSpPr txBox="1"/>
          <p:nvPr>
            <p:ph idx="4294967295" type="body"/>
          </p:nvPr>
        </p:nvSpPr>
        <p:spPr>
          <a:xfrm>
            <a:off x="311700" y="3280475"/>
            <a:ext cx="8520600" cy="15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Admissions has graduate and undergraduate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Graduate would have information on how to apply, courses and whatever else applies to the graduate student.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Feedback 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-"/>
            </a:pPr>
            <a:r>
              <a:rPr lang="en">
                <a:solidFill>
                  <a:srgbClr val="F9CB9C"/>
                </a:solidFill>
              </a:rPr>
              <a:t>The admissions should reference back to the graduate website</a:t>
            </a:r>
            <a:endParaRPr>
              <a:solidFill>
                <a:srgbClr val="F9CB9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-"/>
            </a:pPr>
            <a:r>
              <a:rPr lang="en">
                <a:solidFill>
                  <a:srgbClr val="F9CB9C"/>
                </a:solidFill>
              </a:rPr>
              <a:t>They need their own forms</a:t>
            </a:r>
            <a:endParaRPr>
              <a:solidFill>
                <a:srgbClr val="F9CB9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-"/>
            </a:pPr>
            <a:r>
              <a:rPr lang="en">
                <a:solidFill>
                  <a:srgbClr val="F9CB9C"/>
                </a:solidFill>
              </a:rPr>
              <a:t>There should be graduate specific information</a:t>
            </a:r>
            <a:endParaRPr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Graduate IDEATION #2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 rotWithShape="1">
          <a:blip r:embed="rId3">
            <a:alphaModFix/>
          </a:blip>
          <a:srcRect b="0" l="54172" r="0" t="0"/>
          <a:stretch/>
        </p:blipFill>
        <p:spPr>
          <a:xfrm rot="-5400000">
            <a:off x="4555762" y="22288"/>
            <a:ext cx="3005600" cy="53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0"/>
          <p:cNvSpPr/>
          <p:nvPr/>
        </p:nvSpPr>
        <p:spPr>
          <a:xfrm>
            <a:off x="5047825" y="1854075"/>
            <a:ext cx="1411500" cy="1184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 txBox="1"/>
          <p:nvPr/>
        </p:nvSpPr>
        <p:spPr>
          <a:xfrm>
            <a:off x="204025" y="1204875"/>
            <a:ext cx="2989800" cy="3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This will include the programs offered, as well as the course in them.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We will have a link that leads to the graduate studies website.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7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Logos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646925"/>
            <a:ext cx="85206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We wanted to have a recognizable logo for the engineering main page.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b="46077" l="0" r="0" t="0"/>
          <a:stretch/>
        </p:blipFill>
        <p:spPr>
          <a:xfrm>
            <a:off x="311688" y="1435325"/>
            <a:ext cx="6339674" cy="356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13775" y="606100"/>
            <a:ext cx="3417000" cy="3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Ideation #1</a:t>
            </a:r>
            <a:endParaRPr>
              <a:solidFill>
                <a:srgbClr val="F9CB9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2800"/>
              <a:buChar char="-"/>
            </a:pPr>
            <a:r>
              <a:rPr lang="en">
                <a:solidFill>
                  <a:srgbClr val="F9CB9C"/>
                </a:solidFill>
              </a:rPr>
              <a:t>Empathy Maps</a:t>
            </a:r>
            <a:endParaRPr>
              <a:solidFill>
                <a:srgbClr val="F9CB9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2800"/>
              <a:buChar char="-"/>
            </a:pPr>
            <a:r>
              <a:rPr lang="en">
                <a:solidFill>
                  <a:srgbClr val="F9CB9C"/>
                </a:solidFill>
              </a:rPr>
              <a:t>Feedback</a:t>
            </a:r>
            <a:endParaRPr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Ideation #2</a:t>
            </a:r>
            <a:endParaRPr>
              <a:solidFill>
                <a:srgbClr val="F9CB9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2800"/>
              <a:buChar char="-"/>
            </a:pPr>
            <a:r>
              <a:rPr lang="en">
                <a:solidFill>
                  <a:srgbClr val="F9CB9C"/>
                </a:solidFill>
              </a:rPr>
              <a:t>Focused ideation</a:t>
            </a:r>
            <a:endParaRPr>
              <a:solidFill>
                <a:srgbClr val="F9CB9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2800"/>
              <a:buChar char="-"/>
            </a:pPr>
            <a:r>
              <a:rPr lang="en">
                <a:solidFill>
                  <a:srgbClr val="F9CB9C"/>
                </a:solidFill>
              </a:rPr>
              <a:t>USM/MVP</a:t>
            </a:r>
            <a:endParaRPr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with focus group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Making the unknown known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from someone else’s perspective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Getting to know what the user wants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There’s never enough time to really pick their brains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16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Questions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790075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Future Students: “</a:t>
            </a:r>
            <a:r>
              <a:rPr lang="en">
                <a:solidFill>
                  <a:srgbClr val="FFFFFF"/>
                </a:solidFill>
              </a:rPr>
              <a:t>I want to be an industrial engineer. What courses would I need to focus on? And what do I need to know before coming in?”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Current Students: “I need to submit the “Letter of Permission” form. Where can I get this form and how do I submit it?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Graduate Students: “How should I do to contact with my professor on the website?”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Research: “</a:t>
            </a:r>
            <a:r>
              <a:rPr lang="en">
                <a:solidFill>
                  <a:srgbClr val="FFFFFF"/>
                </a:solidFill>
              </a:rPr>
              <a:t>I am looking for any interesting research that is available at the University of Regina, but I do not know which are still active and inactive.</a:t>
            </a:r>
            <a:r>
              <a:rPr lang="en">
                <a:solidFill>
                  <a:srgbClr val="FFFFFF"/>
                </a:solidFill>
              </a:rPr>
              <a:t>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2261100" y="1183775"/>
            <a:ext cx="462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https://github.com/zainshafiq/User-Interface-Programming-Human-Centered-Design-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502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179725"/>
            <a:ext cx="8520600" cy="3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en" sz="1600">
                <a:solidFill>
                  <a:srgbClr val="EFEFEF"/>
                </a:solidFill>
              </a:rPr>
              <a:t>How we felt about this milestone?</a:t>
            </a:r>
            <a:endParaRPr sz="1600">
              <a:solidFill>
                <a:srgbClr val="EFEFE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Char char="○"/>
            </a:pPr>
            <a:r>
              <a:rPr lang="en" sz="1600">
                <a:solidFill>
                  <a:srgbClr val="F9CB9C"/>
                </a:solidFill>
              </a:rPr>
              <a:t>We liked getting to talk to the focus group and getting a different perspective.</a:t>
            </a:r>
            <a:endParaRPr sz="1600">
              <a:solidFill>
                <a:srgbClr val="F9CB9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Char char="○"/>
            </a:pPr>
            <a:r>
              <a:rPr lang="en" sz="1600">
                <a:solidFill>
                  <a:srgbClr val="F9CB9C"/>
                </a:solidFill>
              </a:rPr>
              <a:t>We liked this milestone as a whole, however, our other classes intruded on the amount of work we could get done.</a:t>
            </a:r>
            <a:endParaRPr sz="1600"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9CB9C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What we learned about ourselves throughout this milestone?</a:t>
            </a:r>
            <a:endParaRPr sz="1600">
              <a:solidFill>
                <a:srgbClr val="F3F3F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Char char="○"/>
            </a:pPr>
            <a:r>
              <a:rPr lang="en" sz="1600">
                <a:solidFill>
                  <a:srgbClr val="F9CB9C"/>
                </a:solidFill>
              </a:rPr>
              <a:t>Time management is important and we need to keep improving and as always, we are all respectful of everyone’s plans</a:t>
            </a:r>
            <a:endParaRPr sz="1600">
              <a:solidFill>
                <a:srgbClr val="F9CB9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Char char="○"/>
            </a:pPr>
            <a:r>
              <a:rPr lang="en" sz="1600">
                <a:solidFill>
                  <a:srgbClr val="F9CB9C"/>
                </a:solidFill>
              </a:rPr>
              <a:t>We are all stressed :) and work makes us hungry</a:t>
            </a:r>
            <a:endParaRPr sz="1600"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Group Reflection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G</a:t>
            </a:r>
            <a:r>
              <a:rPr lang="en" sz="1600">
                <a:solidFill>
                  <a:srgbClr val="F3F3F3"/>
                </a:solidFill>
              </a:rPr>
              <a:t>oing forward?</a:t>
            </a:r>
            <a:endParaRPr sz="1600">
              <a:solidFill>
                <a:srgbClr val="F9CB9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lang="en" sz="1600">
                <a:solidFill>
                  <a:srgbClr val="F9CB9C"/>
                </a:solidFill>
              </a:rPr>
              <a:t>We will continue to be respectful towards each other as a group. This has been working great for our team</a:t>
            </a:r>
            <a:endParaRPr sz="1600">
              <a:solidFill>
                <a:srgbClr val="F9CB9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lang="en" sz="1600">
                <a:solidFill>
                  <a:srgbClr val="F9CB9C"/>
                </a:solidFill>
              </a:rPr>
              <a:t>Get food first</a:t>
            </a:r>
            <a:endParaRPr sz="1600"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9CB9C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Related things we want help with?</a:t>
            </a:r>
            <a:endParaRPr sz="1600">
              <a:solidFill>
                <a:srgbClr val="F3F3F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lang="en" sz="1600">
                <a:solidFill>
                  <a:srgbClr val="F9CB9C"/>
                </a:solidFill>
              </a:rPr>
              <a:t>So far so good !</a:t>
            </a:r>
            <a:endParaRPr sz="1600">
              <a:solidFill>
                <a:srgbClr val="F9CB9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lang="en" sz="1600">
                <a:solidFill>
                  <a:srgbClr val="F9CB9C"/>
                </a:solidFill>
              </a:rPr>
              <a:t>Opportunity to meet with focus group again. MayBe?</a:t>
            </a:r>
            <a:endParaRPr sz="1600">
              <a:solidFill>
                <a:srgbClr val="F9CB9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762650"/>
            <a:ext cx="8520600" cy="16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>
                <a:solidFill>
                  <a:srgbClr val="F9CB9C"/>
                </a:solidFill>
              </a:rPr>
              <a:t>QUESTIONS?</a:t>
            </a:r>
            <a:endParaRPr sz="9600"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58652" l="0" r="0" t="0"/>
          <a:stretch/>
        </p:blipFill>
        <p:spPr>
          <a:xfrm>
            <a:off x="0" y="2245675"/>
            <a:ext cx="9144000" cy="289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 rotWithShape="1">
          <a:blip r:embed="rId4">
            <a:alphaModFix/>
          </a:blip>
          <a:srcRect b="0" l="61436" r="0" t="0"/>
          <a:stretch/>
        </p:blipFill>
        <p:spPr>
          <a:xfrm rot="-5400000">
            <a:off x="3456912" y="-3456913"/>
            <a:ext cx="2236826" cy="91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66563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52471" l="0" r="0" t="0"/>
          <a:stretch/>
        </p:blipFill>
        <p:spPr>
          <a:xfrm>
            <a:off x="4629150" y="2810975"/>
            <a:ext cx="4514849" cy="23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 b="49259" l="0" r="0" t="0"/>
          <a:stretch/>
        </p:blipFill>
        <p:spPr>
          <a:xfrm>
            <a:off x="4629150" y="0"/>
            <a:ext cx="4514849" cy="27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5">
            <a:alphaModFix/>
          </a:blip>
          <a:srcRect b="50007" l="0" r="0" t="0"/>
          <a:stretch/>
        </p:blipFill>
        <p:spPr>
          <a:xfrm>
            <a:off x="0" y="0"/>
            <a:ext cx="4581300" cy="2873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71800" y="2938950"/>
            <a:ext cx="3769200" cy="20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UNDERGRADUATE (Future and current students)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IDEATION #1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4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Feedback 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-"/>
            </a:pPr>
            <a:r>
              <a:rPr lang="en">
                <a:solidFill>
                  <a:srgbClr val="F9CB9C"/>
                </a:solidFill>
              </a:rPr>
              <a:t>Current Students and Future Students should be more clearly separated more than just having them both in the Undergrad section.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-"/>
            </a:pPr>
            <a:r>
              <a:rPr lang="en">
                <a:solidFill>
                  <a:srgbClr val="F9CB9C"/>
                </a:solidFill>
              </a:rPr>
              <a:t>Include information on what courses that will be offered in the future.</a:t>
            </a:r>
            <a:endParaRPr>
              <a:solidFill>
                <a:srgbClr val="F9CB9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-"/>
            </a:pPr>
            <a:r>
              <a:rPr lang="en">
                <a:solidFill>
                  <a:srgbClr val="F9CB9C"/>
                </a:solidFill>
              </a:rPr>
              <a:t>Include possible jobs.</a:t>
            </a:r>
            <a:endParaRPr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25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Students </a:t>
            </a:r>
            <a:r>
              <a:rPr lang="en"/>
              <a:t>IDEATION #2</a:t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 rotWithShape="1">
          <a:blip r:embed="rId3">
            <a:alphaModFix/>
          </a:blip>
          <a:srcRect b="22324" l="42713" r="0" t="0"/>
          <a:stretch/>
        </p:blipFill>
        <p:spPr>
          <a:xfrm rot="5400000">
            <a:off x="4054950" y="-669862"/>
            <a:ext cx="3694876" cy="648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59800" y="1004775"/>
            <a:ext cx="25119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Each student can click on the program they want and get the information.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There will also be other related things under the future students menu.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