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f3bbe9e7c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f3bbe9e7c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Monday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f3bbe9e7c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f3bbe9e7c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e155818b2_1_2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e155818b2_1_2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214a2a13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214a2a13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61106b3b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61106b3b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61106b3b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61106b3b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561106b3b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61106b3b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61106b3b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61106b3b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61106b3b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61106b3b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61106b3b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61106b3b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f3bbe9e7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f3bbe9e7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zainshafiq/User-Interface-Programming-Human-Centered-Desig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title"/>
          </p:nvPr>
        </p:nvSpPr>
        <p:spPr>
          <a:xfrm>
            <a:off x="1882250" y="2990400"/>
            <a:ext cx="5618700" cy="155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9CB9C"/>
                </a:solidFill>
                <a:latin typeface="Comic Sans MS"/>
                <a:ea typeface="Comic Sans MS"/>
                <a:cs typeface="Comic Sans MS"/>
                <a:sym typeface="Comic Sans MS"/>
              </a:rPr>
              <a:t>Milestone 3</a:t>
            </a:r>
            <a:endParaRPr sz="1800">
              <a:solidFill>
                <a:srgbClr val="F9CB9C"/>
              </a:solidFill>
              <a:latin typeface="Comic Sans MS"/>
              <a:ea typeface="Comic Sans MS"/>
              <a:cs typeface="Comic Sans MS"/>
              <a:sym typeface="Comic Sans MS"/>
            </a:endParaRPr>
          </a:p>
          <a:p>
            <a:pPr indent="0" lvl="0" marL="0" rtl="0" algn="ctr">
              <a:spcBef>
                <a:spcPts val="0"/>
              </a:spcBef>
              <a:spcAft>
                <a:spcPts val="0"/>
              </a:spcAft>
              <a:buNone/>
            </a:pPr>
            <a:r>
              <a:t/>
            </a:r>
            <a:endParaRPr sz="1800">
              <a:solidFill>
                <a:srgbClr val="F6B26B"/>
              </a:solidFill>
              <a:latin typeface="Comic Sans MS"/>
              <a:ea typeface="Comic Sans MS"/>
              <a:cs typeface="Comic Sans MS"/>
              <a:sym typeface="Comic Sans MS"/>
            </a:endParaRPr>
          </a:p>
          <a:p>
            <a:pPr indent="0" lvl="0" marL="0" rtl="0" algn="ctr">
              <a:spcBef>
                <a:spcPts val="0"/>
              </a:spcBef>
              <a:spcAft>
                <a:spcPts val="0"/>
              </a:spcAft>
              <a:buNone/>
            </a:pPr>
            <a:r>
              <a:rPr lang="en" sz="1800">
                <a:solidFill>
                  <a:srgbClr val="F9CB9C"/>
                </a:solidFill>
                <a:latin typeface="Comic Sans MS"/>
                <a:ea typeface="Comic Sans MS"/>
                <a:cs typeface="Comic Sans MS"/>
                <a:sym typeface="Comic Sans MS"/>
              </a:rPr>
              <a:t>Azeezat, Shafiq,</a:t>
            </a:r>
            <a:r>
              <a:rPr lang="en" sz="1800">
                <a:solidFill>
                  <a:srgbClr val="F9CB9C"/>
                </a:solidFill>
                <a:latin typeface="Comic Sans MS"/>
                <a:ea typeface="Comic Sans MS"/>
                <a:cs typeface="Comic Sans MS"/>
                <a:sym typeface="Comic Sans MS"/>
              </a:rPr>
              <a:t> Mansi, Han</a:t>
            </a:r>
            <a:endParaRPr sz="1800">
              <a:solidFill>
                <a:srgbClr val="F9CB9C"/>
              </a:solidFill>
              <a:latin typeface="Comic Sans MS"/>
              <a:ea typeface="Comic Sans MS"/>
              <a:cs typeface="Comic Sans MS"/>
              <a:sym typeface="Comic Sans MS"/>
            </a:endParaRPr>
          </a:p>
          <a:p>
            <a:pPr indent="0" lvl="0" marL="0" rtl="0" algn="ctr">
              <a:spcBef>
                <a:spcPts val="0"/>
              </a:spcBef>
              <a:spcAft>
                <a:spcPts val="0"/>
              </a:spcAft>
              <a:buNone/>
            </a:pPr>
            <a:r>
              <a:rPr lang="en" sz="1800">
                <a:solidFill>
                  <a:srgbClr val="F9CB9C"/>
                </a:solidFill>
                <a:latin typeface="Comic Sans MS"/>
                <a:ea typeface="Comic Sans MS"/>
                <a:cs typeface="Comic Sans MS"/>
                <a:sym typeface="Comic Sans MS"/>
              </a:rPr>
              <a:t>March 10, 2019</a:t>
            </a:r>
            <a:endParaRPr sz="1800">
              <a:solidFill>
                <a:srgbClr val="F9CB9C"/>
              </a:solidFill>
              <a:latin typeface="Comic Sans MS"/>
              <a:ea typeface="Comic Sans MS"/>
              <a:cs typeface="Comic Sans MS"/>
              <a:sym typeface="Comic Sans MS"/>
            </a:endParaRPr>
          </a:p>
        </p:txBody>
      </p:sp>
      <p:pic>
        <p:nvPicPr>
          <p:cNvPr id="55" name="Google Shape;55;p13"/>
          <p:cNvPicPr preferRelativeResize="0"/>
          <p:nvPr/>
        </p:nvPicPr>
        <p:blipFill>
          <a:blip r:embed="rId3">
            <a:alphaModFix/>
          </a:blip>
          <a:stretch>
            <a:fillRect/>
          </a:stretch>
        </p:blipFill>
        <p:spPr>
          <a:xfrm>
            <a:off x="2156525" y="1089825"/>
            <a:ext cx="4741350" cy="1609225"/>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
                                        </p:tgtEl>
                                        <p:attrNameLst>
                                          <p:attrName>style.visibility</p:attrName>
                                        </p:attrNameLst>
                                      </p:cBhvr>
                                      <p:to>
                                        <p:strVal val="visible"/>
                                      </p:to>
                                    </p:set>
                                    <p:animEffect filter="fade" transition="in">
                                      <p:cBhvr>
                                        <p:cTn dur="2500"/>
                                        <p:tgtEl>
                                          <p:spTgt spid="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341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Reflection</a:t>
            </a:r>
            <a:endParaRPr/>
          </a:p>
        </p:txBody>
      </p:sp>
      <p:sp>
        <p:nvSpPr>
          <p:cNvPr id="107" name="Google Shape;107;p22"/>
          <p:cNvSpPr txBox="1"/>
          <p:nvPr>
            <p:ph idx="1" type="body"/>
          </p:nvPr>
        </p:nvSpPr>
        <p:spPr>
          <a:xfrm>
            <a:off x="311700" y="914325"/>
            <a:ext cx="8520600" cy="4021200"/>
          </a:xfrm>
          <a:prstGeom prst="rect">
            <a:avLst/>
          </a:prstGeom>
          <a:ln>
            <a:noFill/>
          </a:ln>
        </p:spPr>
        <p:txBody>
          <a:bodyPr anchorCtr="0" anchor="t" bIns="91425" lIns="91425" spcFirstLastPara="1" rIns="91425" wrap="square" tIns="91425">
            <a:noAutofit/>
          </a:bodyPr>
          <a:lstStyle/>
          <a:p>
            <a:pPr indent="-330200" lvl="0" marL="457200" rtl="0" algn="l">
              <a:spcBef>
                <a:spcPts val="1200"/>
              </a:spcBef>
              <a:spcAft>
                <a:spcPts val="0"/>
              </a:spcAft>
              <a:buClr>
                <a:srgbClr val="EFEFEF"/>
              </a:buClr>
              <a:buSzPts val="1600"/>
              <a:buChar char="●"/>
            </a:pPr>
            <a:r>
              <a:rPr lang="en" sz="1600">
                <a:solidFill>
                  <a:srgbClr val="EFEFEF"/>
                </a:solidFill>
              </a:rPr>
              <a:t>How we felt about this project?</a:t>
            </a:r>
            <a:endParaRPr sz="1600">
              <a:solidFill>
                <a:srgbClr val="EFEFEF"/>
              </a:solidFill>
            </a:endParaRPr>
          </a:p>
          <a:p>
            <a:pPr indent="-330200" lvl="1" marL="914400" rtl="0" algn="l">
              <a:spcBef>
                <a:spcPts val="1000"/>
              </a:spcBef>
              <a:spcAft>
                <a:spcPts val="0"/>
              </a:spcAft>
              <a:buClr>
                <a:srgbClr val="F6B26B"/>
              </a:buClr>
              <a:buSzPts val="1600"/>
              <a:buChar char="○"/>
            </a:pPr>
            <a:r>
              <a:rPr lang="en" sz="1600">
                <a:solidFill>
                  <a:srgbClr val="F9CB9C"/>
                </a:solidFill>
              </a:rPr>
              <a:t>First and foremost, we are happy to be done.</a:t>
            </a:r>
            <a:endParaRPr sz="1600">
              <a:solidFill>
                <a:srgbClr val="F9CB9C"/>
              </a:solidFill>
            </a:endParaRPr>
          </a:p>
          <a:p>
            <a:pPr indent="-330200" lvl="1" marL="914400" rtl="0" algn="l">
              <a:spcBef>
                <a:spcPts val="0"/>
              </a:spcBef>
              <a:spcAft>
                <a:spcPts val="0"/>
              </a:spcAft>
              <a:buClr>
                <a:srgbClr val="F6B26B"/>
              </a:buClr>
              <a:buSzPts val="1600"/>
              <a:buChar char="○"/>
            </a:pPr>
            <a:r>
              <a:rPr lang="en" sz="1600">
                <a:solidFill>
                  <a:srgbClr val="F9CB9C"/>
                </a:solidFill>
              </a:rPr>
              <a:t>We liked this project as a whole and it gave us the experience we need in getting to know customers needs and the back and forth of making sure requirements are met.</a:t>
            </a:r>
            <a:endParaRPr sz="1600">
              <a:solidFill>
                <a:srgbClr val="F9CB9C"/>
              </a:solidFill>
            </a:endParaRPr>
          </a:p>
          <a:p>
            <a:pPr indent="-330200" lvl="0" marL="457200" rtl="0" algn="l">
              <a:spcBef>
                <a:spcPts val="1200"/>
              </a:spcBef>
              <a:spcAft>
                <a:spcPts val="0"/>
              </a:spcAft>
              <a:buSzPts val="1600"/>
              <a:buChar char="●"/>
            </a:pPr>
            <a:r>
              <a:rPr lang="en" sz="1600">
                <a:solidFill>
                  <a:srgbClr val="F3F3F3"/>
                </a:solidFill>
              </a:rPr>
              <a:t>What we learned about ourselves throughout this project?</a:t>
            </a:r>
            <a:endParaRPr sz="1600">
              <a:solidFill>
                <a:srgbClr val="F3F3F3"/>
              </a:solidFill>
            </a:endParaRPr>
          </a:p>
          <a:p>
            <a:pPr indent="-330200" lvl="1" marL="914400" rtl="0" algn="l">
              <a:spcBef>
                <a:spcPts val="1000"/>
              </a:spcBef>
              <a:spcAft>
                <a:spcPts val="0"/>
              </a:spcAft>
              <a:buClr>
                <a:srgbClr val="F9CB9C"/>
              </a:buClr>
              <a:buSzPts val="1600"/>
              <a:buChar char="○"/>
            </a:pPr>
            <a:r>
              <a:rPr lang="en" sz="1600">
                <a:solidFill>
                  <a:srgbClr val="F9CB9C"/>
                </a:solidFill>
              </a:rPr>
              <a:t>We work better, together.</a:t>
            </a:r>
            <a:endParaRPr sz="1600">
              <a:solidFill>
                <a:srgbClr val="F9CB9C"/>
              </a:solidFill>
            </a:endParaRPr>
          </a:p>
          <a:p>
            <a:pPr indent="-330200" lvl="1" marL="914400" rtl="0" algn="l">
              <a:spcBef>
                <a:spcPts val="0"/>
              </a:spcBef>
              <a:spcAft>
                <a:spcPts val="0"/>
              </a:spcAft>
              <a:buClr>
                <a:srgbClr val="F9CB9C"/>
              </a:buClr>
              <a:buSzPts val="1600"/>
              <a:buChar char="○"/>
            </a:pPr>
            <a:r>
              <a:rPr lang="en" sz="1600">
                <a:solidFill>
                  <a:srgbClr val="F9CB9C"/>
                </a:solidFill>
              </a:rPr>
              <a:t>All in all, we were mostly able to rely on each other to work through to the end of this project, as long as we all met up together instead of working separately.</a:t>
            </a:r>
            <a:endParaRPr sz="1600">
              <a:solidFill>
                <a:srgbClr val="F9CB9C"/>
              </a:solidFill>
            </a:endParaRPr>
          </a:p>
          <a:p>
            <a:pPr indent="0" lvl="0" marL="0" rtl="0" algn="l">
              <a:spcBef>
                <a:spcPts val="12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Group Reflection</a:t>
            </a:r>
            <a:endParaRPr/>
          </a:p>
          <a:p>
            <a:pPr indent="0" lvl="0" marL="0" rtl="0" algn="l">
              <a:spcBef>
                <a:spcPts val="0"/>
              </a:spcBef>
              <a:spcAft>
                <a:spcPts val="0"/>
              </a:spcAft>
              <a:buNone/>
            </a:pPr>
            <a:r>
              <a:t/>
            </a:r>
            <a:endParaRPr/>
          </a:p>
        </p:txBody>
      </p:sp>
      <p:sp>
        <p:nvSpPr>
          <p:cNvPr id="113" name="Google Shape;113;p23"/>
          <p:cNvSpPr txBox="1"/>
          <p:nvPr>
            <p:ph idx="1" type="body"/>
          </p:nvPr>
        </p:nvSpPr>
        <p:spPr>
          <a:xfrm>
            <a:off x="311700" y="1152475"/>
            <a:ext cx="8520600" cy="3578400"/>
          </a:xfrm>
          <a:prstGeom prst="rect">
            <a:avLst/>
          </a:prstGeom>
        </p:spPr>
        <p:txBody>
          <a:bodyPr anchorCtr="0" anchor="t" bIns="91425" lIns="91425" spcFirstLastPara="1" rIns="91425" wrap="square" tIns="91425">
            <a:noAutofit/>
          </a:bodyPr>
          <a:lstStyle/>
          <a:p>
            <a:pPr indent="-330200" lvl="0" marL="457200" rtl="0" algn="l">
              <a:spcBef>
                <a:spcPts val="1200"/>
              </a:spcBef>
              <a:spcAft>
                <a:spcPts val="0"/>
              </a:spcAft>
              <a:buClr>
                <a:srgbClr val="F3F3F3"/>
              </a:buClr>
              <a:buSzPts val="1600"/>
              <a:buChar char="●"/>
            </a:pPr>
            <a:r>
              <a:rPr lang="en" sz="1600">
                <a:solidFill>
                  <a:srgbClr val="F3F3F3"/>
                </a:solidFill>
              </a:rPr>
              <a:t>Going forward?</a:t>
            </a:r>
            <a:endParaRPr sz="1600">
              <a:solidFill>
                <a:srgbClr val="F9CB9C"/>
              </a:solidFill>
            </a:endParaRPr>
          </a:p>
          <a:p>
            <a:pPr indent="-330200" lvl="1" marL="914400" rtl="0" algn="l">
              <a:spcBef>
                <a:spcPts val="1000"/>
              </a:spcBef>
              <a:spcAft>
                <a:spcPts val="0"/>
              </a:spcAft>
              <a:buClr>
                <a:srgbClr val="F9CB9C"/>
              </a:buClr>
              <a:buSzPts val="1600"/>
              <a:buChar char="○"/>
            </a:pPr>
            <a:r>
              <a:rPr lang="en" sz="1600">
                <a:solidFill>
                  <a:srgbClr val="F9CB9C"/>
                </a:solidFill>
              </a:rPr>
              <a:t>We now have skills to use for future projects in User Experience Design and we will use these techniques going forward.</a:t>
            </a:r>
            <a:endParaRPr sz="1600">
              <a:solidFill>
                <a:srgbClr val="F9CB9C"/>
              </a:solidFill>
            </a:endParaRPr>
          </a:p>
          <a:p>
            <a:pPr indent="0" lvl="0" marL="457200" rtl="0" algn="l">
              <a:spcBef>
                <a:spcPts val="12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4"/>
          <p:cNvSpPr txBox="1"/>
          <p:nvPr>
            <p:ph idx="1" type="body"/>
          </p:nvPr>
        </p:nvSpPr>
        <p:spPr>
          <a:xfrm>
            <a:off x="311700" y="1762650"/>
            <a:ext cx="8520600" cy="1618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9600">
                <a:solidFill>
                  <a:srgbClr val="F9CB9C"/>
                </a:solidFill>
              </a:rPr>
              <a:t>QUESTIONS?</a:t>
            </a:r>
            <a:endParaRPr sz="9600">
              <a:solidFill>
                <a:srgbClr val="F9CB9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813775" y="606100"/>
            <a:ext cx="3417000" cy="33948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rgbClr val="F9CB9C"/>
              </a:buClr>
              <a:buSzPts val="2800"/>
              <a:buChar char="-"/>
            </a:pPr>
            <a:r>
              <a:rPr lang="en">
                <a:solidFill>
                  <a:srgbClr val="F9CB9C"/>
                </a:solidFill>
              </a:rPr>
              <a:t>Balsamiq</a:t>
            </a:r>
            <a:endParaRPr>
              <a:solidFill>
                <a:srgbClr val="F9CB9C"/>
              </a:solidFill>
            </a:endParaRPr>
          </a:p>
          <a:p>
            <a:pPr indent="-406400" lvl="0" marL="457200" rtl="0" algn="l">
              <a:spcBef>
                <a:spcPts val="0"/>
              </a:spcBef>
              <a:spcAft>
                <a:spcPts val="0"/>
              </a:spcAft>
              <a:buClr>
                <a:srgbClr val="F9CB9C"/>
              </a:buClr>
              <a:buSzPts val="2800"/>
              <a:buChar char="-"/>
            </a:pPr>
            <a:r>
              <a:rPr lang="en">
                <a:solidFill>
                  <a:srgbClr val="F9CB9C"/>
                </a:solidFill>
              </a:rPr>
              <a:t>User Feedback</a:t>
            </a:r>
            <a:endParaRPr>
              <a:solidFill>
                <a:srgbClr val="F9CB9C"/>
              </a:solidFill>
            </a:endParaRPr>
          </a:p>
          <a:p>
            <a:pPr indent="-406400" lvl="0" marL="457200" rtl="0" algn="l">
              <a:spcBef>
                <a:spcPts val="0"/>
              </a:spcBef>
              <a:spcAft>
                <a:spcPts val="0"/>
              </a:spcAft>
              <a:buClr>
                <a:srgbClr val="F9CB9C"/>
              </a:buClr>
              <a:buSzPts val="2800"/>
              <a:buChar char="-"/>
            </a:pPr>
            <a:r>
              <a:rPr lang="en">
                <a:solidFill>
                  <a:srgbClr val="F9CB9C"/>
                </a:solidFill>
              </a:rPr>
              <a:t>Cascade?</a:t>
            </a:r>
            <a:endParaRPr>
              <a:solidFill>
                <a:srgbClr val="F9CB9C"/>
              </a:solidFill>
            </a:endParaRPr>
          </a:p>
          <a:p>
            <a:pPr indent="-406400" lvl="0" marL="457200" rtl="0" algn="l">
              <a:spcBef>
                <a:spcPts val="0"/>
              </a:spcBef>
              <a:spcAft>
                <a:spcPts val="0"/>
              </a:spcAft>
              <a:buClr>
                <a:srgbClr val="F9CB9C"/>
              </a:buClr>
              <a:buSzPts val="2800"/>
              <a:buChar char="-"/>
            </a:pPr>
            <a:r>
              <a:rPr lang="en">
                <a:solidFill>
                  <a:srgbClr val="F9CB9C"/>
                </a:solidFill>
              </a:rPr>
              <a:t>Next Steps</a:t>
            </a:r>
            <a:endParaRPr>
              <a:solidFill>
                <a:srgbClr val="F9CB9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1334400" y="1619100"/>
            <a:ext cx="6475200" cy="190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9600"/>
              <a:t>Balsamiq</a:t>
            </a:r>
            <a:endParaRPr sz="9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240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Concepts Utilized</a:t>
            </a:r>
            <a:endParaRPr/>
          </a:p>
        </p:txBody>
      </p:sp>
      <p:sp>
        <p:nvSpPr>
          <p:cNvPr id="71" name="Google Shape;71;p16"/>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rgbClr val="FFFFFF"/>
              </a:buClr>
              <a:buSzPts val="1800"/>
              <a:buChar char="●"/>
            </a:pPr>
            <a:r>
              <a:rPr lang="en">
                <a:solidFill>
                  <a:srgbClr val="FFFFFF"/>
                </a:solidFill>
              </a:rPr>
              <a:t>Affordances</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The </a:t>
            </a:r>
            <a:r>
              <a:rPr lang="en">
                <a:solidFill>
                  <a:srgbClr val="FFFFFF"/>
                </a:solidFill>
              </a:rPr>
              <a:t>sidebar</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Signifiers</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Search bar</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Constraints</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No drop down option</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No way to upload/download PDF files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Mappings</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Breadcrumbs</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Feedback</a:t>
            </a:r>
            <a:endParaRPr/>
          </a:p>
        </p:txBody>
      </p:sp>
      <p:sp>
        <p:nvSpPr>
          <p:cNvPr id="77" name="Google Shape;7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solidFill>
                  <a:srgbClr val="FFFFFF"/>
                </a:solidFill>
              </a:rPr>
              <a:t>Techniques used to evaluate our designs:</a:t>
            </a:r>
            <a:endParaRPr>
              <a:solidFill>
                <a:srgbClr val="FFFFFF"/>
              </a:solidFill>
            </a:endParaRPr>
          </a:p>
          <a:p>
            <a:pPr indent="-342900" lvl="0" marL="457200" rtl="0" algn="l">
              <a:spcBef>
                <a:spcPts val="1200"/>
              </a:spcBef>
              <a:spcAft>
                <a:spcPts val="0"/>
              </a:spcAft>
              <a:buClr>
                <a:srgbClr val="FFFFFF"/>
              </a:buClr>
              <a:buSzPts val="1800"/>
              <a:buChar char="●"/>
            </a:pPr>
            <a:r>
              <a:rPr lang="en">
                <a:solidFill>
                  <a:srgbClr val="FFFFFF"/>
                </a:solidFill>
              </a:rPr>
              <a:t>Qualitative</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Asked open-ended questions and record the results</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Focus groups, act as a background viewer on what they did, based on our usability questions</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We were able to get the user perspective and basically get the user story</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Quantitative</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We tried to ask more people outside the lab evaluation we did with faculty as our focus group</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3029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Feedback - Comments</a:t>
            </a:r>
            <a:endParaRPr/>
          </a:p>
        </p:txBody>
      </p:sp>
      <p:sp>
        <p:nvSpPr>
          <p:cNvPr id="83" name="Google Shape;83;p18"/>
          <p:cNvSpPr txBox="1"/>
          <p:nvPr>
            <p:ph idx="1" type="body"/>
          </p:nvPr>
        </p:nvSpPr>
        <p:spPr>
          <a:xfrm>
            <a:off x="311700" y="974800"/>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solidFill>
                  <a:srgbClr val="FFFFFF"/>
                </a:solidFill>
              </a:rPr>
              <a:t>Likes</a:t>
            </a:r>
            <a:endParaRPr>
              <a:solidFill>
                <a:srgbClr val="FFFFFF"/>
              </a:solidFill>
            </a:endParaRPr>
          </a:p>
          <a:p>
            <a:pPr indent="-342900" lvl="0" marL="457200" marR="0" rtl="0" algn="l">
              <a:lnSpc>
                <a:spcPct val="115000"/>
              </a:lnSpc>
              <a:spcBef>
                <a:spcPts val="1200"/>
              </a:spcBef>
              <a:spcAft>
                <a:spcPts val="0"/>
              </a:spcAft>
              <a:buClr>
                <a:srgbClr val="FFFFFF"/>
              </a:buClr>
              <a:buSzPts val="1800"/>
              <a:buFont typeface="Arial"/>
              <a:buChar char="●"/>
            </a:pPr>
            <a:r>
              <a:rPr lang="en">
                <a:solidFill>
                  <a:srgbClr val="FFFFFF"/>
                </a:solidFill>
              </a:rPr>
              <a:t>Colour (pleasing to see)</a:t>
            </a:r>
            <a:endParaRPr>
              <a:solidFill>
                <a:srgbClr val="FFFFFF"/>
              </a:solidFill>
            </a:endParaRPr>
          </a:p>
          <a:p>
            <a:pPr indent="-342900" lvl="0" marL="457200" marR="0" rtl="0" algn="l">
              <a:lnSpc>
                <a:spcPct val="115000"/>
              </a:lnSpc>
              <a:spcBef>
                <a:spcPts val="0"/>
              </a:spcBef>
              <a:spcAft>
                <a:spcPts val="0"/>
              </a:spcAft>
              <a:buClr>
                <a:srgbClr val="FFFFFF"/>
              </a:buClr>
              <a:buSzPts val="1800"/>
              <a:buChar char="●"/>
            </a:pPr>
            <a:r>
              <a:rPr lang="en">
                <a:solidFill>
                  <a:srgbClr val="FFFFFF"/>
                </a:solidFill>
              </a:rPr>
              <a:t>External links (important because not everything has to be on the engineering website, whoever updates the engineering website may not be aware of updates made on external sites)</a:t>
            </a:r>
            <a:endParaRPr>
              <a:solidFill>
                <a:srgbClr val="FFFFFF"/>
              </a:solidFill>
            </a:endParaRPr>
          </a:p>
          <a:p>
            <a:pPr indent="-342900" lvl="0" marL="457200" marR="0" rtl="0" algn="l">
              <a:lnSpc>
                <a:spcPct val="115000"/>
              </a:lnSpc>
              <a:spcBef>
                <a:spcPts val="0"/>
              </a:spcBef>
              <a:spcAft>
                <a:spcPts val="0"/>
              </a:spcAft>
              <a:buClr>
                <a:srgbClr val="FFFFFF"/>
              </a:buClr>
              <a:buSzPts val="1800"/>
              <a:buChar char="●"/>
            </a:pPr>
            <a:r>
              <a:rPr lang="en">
                <a:solidFill>
                  <a:srgbClr val="FFFFFF"/>
                </a:solidFill>
              </a:rPr>
              <a:t>Not being repetitive</a:t>
            </a:r>
            <a:endParaRPr>
              <a:solidFill>
                <a:srgbClr val="FFFFFF"/>
              </a:solidFill>
            </a:endParaRPr>
          </a:p>
          <a:p>
            <a:pPr indent="0" lvl="0" marL="0" marR="0" rtl="0" algn="l">
              <a:lnSpc>
                <a:spcPct val="115000"/>
              </a:lnSpc>
              <a:spcBef>
                <a:spcPts val="1200"/>
              </a:spcBef>
              <a:spcAft>
                <a:spcPts val="0"/>
              </a:spcAft>
              <a:buNone/>
            </a:pPr>
            <a:r>
              <a:rPr lang="en">
                <a:solidFill>
                  <a:srgbClr val="FFFFFF"/>
                </a:solidFill>
              </a:rPr>
              <a:t>Better if</a:t>
            </a:r>
            <a:endParaRPr>
              <a:solidFill>
                <a:srgbClr val="FFFFFF"/>
              </a:solidFill>
            </a:endParaRPr>
          </a:p>
          <a:p>
            <a:pPr indent="-342900" lvl="0" marL="457200" marR="0" rtl="0" algn="l">
              <a:lnSpc>
                <a:spcPct val="115000"/>
              </a:lnSpc>
              <a:spcBef>
                <a:spcPts val="1200"/>
              </a:spcBef>
              <a:spcAft>
                <a:spcPts val="0"/>
              </a:spcAft>
              <a:buClr>
                <a:srgbClr val="FFFFFF"/>
              </a:buClr>
              <a:buSzPts val="1800"/>
              <a:buChar char="●"/>
            </a:pPr>
            <a:r>
              <a:rPr lang="en">
                <a:solidFill>
                  <a:srgbClr val="FFFFFF"/>
                </a:solidFill>
              </a:rPr>
              <a:t>Bigger font size</a:t>
            </a:r>
            <a:endParaRPr>
              <a:solidFill>
                <a:srgbClr val="FFFFFF"/>
              </a:solidFill>
            </a:endParaRPr>
          </a:p>
          <a:p>
            <a:pPr indent="-342900" lvl="0" marL="457200" marR="0" rtl="0" algn="l">
              <a:lnSpc>
                <a:spcPct val="115000"/>
              </a:lnSpc>
              <a:spcBef>
                <a:spcPts val="0"/>
              </a:spcBef>
              <a:spcAft>
                <a:spcPts val="0"/>
              </a:spcAft>
              <a:buClr>
                <a:srgbClr val="FFFFFF"/>
              </a:buClr>
              <a:buSzPts val="1800"/>
              <a:buChar char="●"/>
            </a:pPr>
            <a:r>
              <a:rPr lang="en">
                <a:solidFill>
                  <a:srgbClr val="FFFFFF"/>
                </a:solidFill>
              </a:rPr>
              <a:t>Clearer header</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Cascade Server</a:t>
            </a:r>
            <a:endParaRPr>
              <a:solidFill>
                <a:srgbClr val="FFFFFF"/>
              </a:solidFill>
            </a:endParaRPr>
          </a:p>
        </p:txBody>
      </p:sp>
      <p:sp>
        <p:nvSpPr>
          <p:cNvPr id="89" name="Google Shape;8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Pros</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Able to add pictures and PDF files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Would fix most of the issues we had with Balsamiq (e.g. drop downs, PDF files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Overall, it would be a pretty seamless transition</a:t>
            </a:r>
            <a:endParaRPr>
              <a:solidFill>
                <a:srgbClr val="FFFFFF"/>
              </a:solidFill>
            </a:endParaRPr>
          </a:p>
          <a:p>
            <a:pPr indent="0" lvl="0" marL="0" rtl="0" algn="l">
              <a:spcBef>
                <a:spcPts val="1600"/>
              </a:spcBef>
              <a:spcAft>
                <a:spcPts val="0"/>
              </a:spcAft>
              <a:buNone/>
            </a:pPr>
            <a:r>
              <a:rPr lang="en">
                <a:solidFill>
                  <a:srgbClr val="FFFFFF"/>
                </a:solidFill>
              </a:rPr>
              <a:t>Cons</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Unable to change the colour</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We are pretty much only able to follow the templates provided by cascade</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rPr>
              <a:t>D</a:t>
            </a:r>
            <a:r>
              <a:rPr lang="en">
                <a:solidFill>
                  <a:srgbClr val="FFFFFF"/>
                </a:solidFill>
              </a:rPr>
              <a:t>esigning a useful, usable, and desirable solution</a:t>
            </a:r>
            <a:endParaRPr>
              <a:solidFill>
                <a:srgbClr val="FFFFFF"/>
              </a:solidFill>
            </a:endParaRPr>
          </a:p>
        </p:txBody>
      </p:sp>
      <p:sp>
        <p:nvSpPr>
          <p:cNvPr id="95" name="Google Shape;95;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Have a plan, make a lofi prototype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Communicate with the stakeholder; know the requirements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End to end customer experience</a:t>
            </a:r>
            <a:endParaRPr>
              <a:solidFill>
                <a:srgbClr val="FFFFFF"/>
              </a:solidFill>
            </a:endParaRPr>
          </a:p>
          <a:p>
            <a:pPr indent="0" lvl="0" marL="0" rtl="0" algn="l">
              <a:spcBef>
                <a:spcPts val="1600"/>
              </a:spcBef>
              <a:spcAft>
                <a:spcPts val="0"/>
              </a:spcAft>
              <a:buNone/>
            </a:pPr>
            <a:r>
              <a:rPr lang="en">
                <a:solidFill>
                  <a:srgbClr val="FFFFFF"/>
                </a:solidFill>
              </a:rPr>
              <a:t>With regards to Cascade:</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One top navigation bar</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Memorable logo</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GitHub</a:t>
            </a:r>
            <a:endParaRPr/>
          </a:p>
        </p:txBody>
      </p:sp>
      <p:sp>
        <p:nvSpPr>
          <p:cNvPr id="101" name="Google Shape;101;p21"/>
          <p:cNvSpPr txBox="1"/>
          <p:nvPr>
            <p:ph idx="1" type="body"/>
          </p:nvPr>
        </p:nvSpPr>
        <p:spPr>
          <a:xfrm>
            <a:off x="2261100" y="1183775"/>
            <a:ext cx="46218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u="sng">
                <a:solidFill>
                  <a:schemeClr val="hlink"/>
                </a:solidFill>
                <a:hlinkClick r:id="rId3"/>
              </a:rPr>
              <a:t>https://github.com/zainshafiq/User-Interface-Programming-Human-Centered-Design-</a:t>
            </a:r>
            <a:r>
              <a:rPr lang="en"/>
              <a:t> </a:t>
            </a:r>
            <a:endParaRPr>
              <a:solidFill>
                <a:srgbClr val="FF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