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1CAA-2430-4724-BA95-1ACD0C742F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8C4774-08C5-4DC6-A01B-2B54F5C93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97753-CB34-4A98-9370-15F39CBE73BE}"/>
              </a:ext>
            </a:extLst>
          </p:cNvPr>
          <p:cNvSpPr>
            <a:spLocks noGrp="1"/>
          </p:cNvSpPr>
          <p:nvPr>
            <p:ph type="dt" sz="half" idx="10"/>
          </p:nvPr>
        </p:nvSpPr>
        <p:spPr/>
        <p:txBody>
          <a:bodyPr/>
          <a:lstStyle/>
          <a:p>
            <a:pPr algn="r"/>
            <a:fld id="{3F9AFA87-1417-4992-ABD9-27C3BC8CC883}" type="datetimeFigureOut">
              <a:rPr lang="en-US" smtClean="0"/>
              <a:pPr algn="r"/>
              <a:t>1/23/2023</a:t>
            </a:fld>
            <a:endParaRPr lang="en-US" dirty="0"/>
          </a:p>
        </p:txBody>
      </p:sp>
      <p:sp>
        <p:nvSpPr>
          <p:cNvPr id="5" name="Footer Placeholder 4">
            <a:extLst>
              <a:ext uri="{FF2B5EF4-FFF2-40B4-BE49-F238E27FC236}">
                <a16:creationId xmlns:a16="http://schemas.microsoft.com/office/drawing/2014/main" id="{682D0E85-ACA9-4BE2-8648-D52856E2D741}"/>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8C233536-593B-404D-BA7B-C1E2A19393DD}"/>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0367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3A24-0D76-48F0-A181-7762622B86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4BFDE8-10A4-46B0-BB4B-1FDD793DE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6FF41-28DB-4BEF-8736-91587D4DB7F8}"/>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5" name="Footer Placeholder 4">
            <a:extLst>
              <a:ext uri="{FF2B5EF4-FFF2-40B4-BE49-F238E27FC236}">
                <a16:creationId xmlns:a16="http://schemas.microsoft.com/office/drawing/2014/main" id="{C6DA5313-3A87-4CE4-8D90-C39DD0F68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C89AE-3484-49EB-8416-C94D347D12F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2247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B8761-4867-4CF2-B6AB-7B38B82A80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343EC-4124-4FD9-95F8-FC0F609D5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A2533-8E86-4038-8D25-ED7B9FB86A0F}"/>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5" name="Footer Placeholder 4">
            <a:extLst>
              <a:ext uri="{FF2B5EF4-FFF2-40B4-BE49-F238E27FC236}">
                <a16:creationId xmlns:a16="http://schemas.microsoft.com/office/drawing/2014/main" id="{14D18583-4C26-4F15-8AB3-3795D1C6B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55343-6C67-4190-918E-F26A85FC531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806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3AE3-2FCC-4C3F-9481-4BB2C25B4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F2B6-35F5-4E3F-BBBA-623E9F593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420F8-DBB5-4548-8553-3D8FD60FD0CB}"/>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5" name="Footer Placeholder 4">
            <a:extLst>
              <a:ext uri="{FF2B5EF4-FFF2-40B4-BE49-F238E27FC236}">
                <a16:creationId xmlns:a16="http://schemas.microsoft.com/office/drawing/2014/main" id="{C5452E73-B87A-4B1F-A0AC-89689C316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91893-7CCD-43B4-B2F1-59C123E4B572}"/>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7318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4337-5942-45D0-A155-1D7FCD492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91CE32-52E0-4A78-A94A-44D37CBE0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D1E19-3B8A-46A8-A329-E77557C8775B}"/>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5" name="Footer Placeholder 4">
            <a:extLst>
              <a:ext uri="{FF2B5EF4-FFF2-40B4-BE49-F238E27FC236}">
                <a16:creationId xmlns:a16="http://schemas.microsoft.com/office/drawing/2014/main" id="{41E85D6D-C0C7-4975-BFB2-8954CA19F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C7BB4-8DA6-44E0-809B-82A8A27AF7A3}"/>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010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CE0A-3E26-4829-B8BD-52B77ED67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7D796-D6B4-4E45-BE67-6F73D9BFD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8C3AD-8897-47EB-B093-B9E422C52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8B2F3-1030-4ADB-AD5E-DD389C483902}"/>
              </a:ext>
            </a:extLst>
          </p:cNvPr>
          <p:cNvSpPr>
            <a:spLocks noGrp="1"/>
          </p:cNvSpPr>
          <p:nvPr>
            <p:ph type="dt" sz="half" idx="10"/>
          </p:nvPr>
        </p:nvSpPr>
        <p:spPr/>
        <p:txBody>
          <a:bodyPr/>
          <a:lstStyle/>
          <a:p>
            <a:fld id="{3F9AFA87-1417-4992-ABD9-27C3BC8CC883}" type="datetimeFigureOut">
              <a:rPr lang="en-US" smtClean="0"/>
              <a:t>1/23/2023</a:t>
            </a:fld>
            <a:endParaRPr lang="en-US" dirty="0"/>
          </a:p>
        </p:txBody>
      </p:sp>
      <p:sp>
        <p:nvSpPr>
          <p:cNvPr id="6" name="Footer Placeholder 5">
            <a:extLst>
              <a:ext uri="{FF2B5EF4-FFF2-40B4-BE49-F238E27FC236}">
                <a16:creationId xmlns:a16="http://schemas.microsoft.com/office/drawing/2014/main" id="{1D76A7CC-68E7-4D94-B192-3706BBC94D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BCAC1-BF01-45CB-BE18-24D229F6F03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83615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B598-4E7F-4109-A11B-989D3DFCF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A229C-817C-4AF1-8776-F6AF3DCD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6B505A-03E2-4C26-BE6D-BDFE7205F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70F078-74EE-418D-84CF-49549A272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9DEE6-B629-465D-8E1D-F6B12C374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53BC0-83AE-485C-A395-35D714CED52C}"/>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8" name="Footer Placeholder 7">
            <a:extLst>
              <a:ext uri="{FF2B5EF4-FFF2-40B4-BE49-F238E27FC236}">
                <a16:creationId xmlns:a16="http://schemas.microsoft.com/office/drawing/2014/main" id="{18520DF6-66BA-458B-93E5-1C9174D8A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420C5-B901-4FE2-B5FA-611E2A275CA3}"/>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4072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AB04-F9C4-46CD-A22A-5426B49DC4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9017ED-5EA0-4014-99B3-8ECE768E96FC}"/>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4" name="Footer Placeholder 3">
            <a:extLst>
              <a:ext uri="{FF2B5EF4-FFF2-40B4-BE49-F238E27FC236}">
                <a16:creationId xmlns:a16="http://schemas.microsoft.com/office/drawing/2014/main" id="{E8C66E94-C25D-48FA-926A-B602B02097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3E9CD-00E1-4C97-9031-A1EE3014AB3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2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453C5-31E3-423F-A4A8-99B3F5064C95}"/>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3" name="Footer Placeholder 2">
            <a:extLst>
              <a:ext uri="{FF2B5EF4-FFF2-40B4-BE49-F238E27FC236}">
                <a16:creationId xmlns:a16="http://schemas.microsoft.com/office/drawing/2014/main" id="{FB2835AD-BDA4-49A9-B4A9-1CE9BCAEE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5EE08A-3E93-4D6A-BFA0-0512087163A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7441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4900-D32E-4606-97AA-F56800920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8D8EE-00A0-4C4E-99FA-D8C17A8D8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20D4CA-145D-4FB1-9EDF-1FF20C89A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82733-9635-42EF-A192-15CEFB5F92B9}"/>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6" name="Footer Placeholder 5">
            <a:extLst>
              <a:ext uri="{FF2B5EF4-FFF2-40B4-BE49-F238E27FC236}">
                <a16:creationId xmlns:a16="http://schemas.microsoft.com/office/drawing/2014/main" id="{C8950C1D-FA47-4F78-8594-C2FA3E482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B1D9F-9D77-43A2-8721-37BFD58BA12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026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F330-8E07-4185-9A1E-EF3D4CEC8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549F3-8077-419F-9DC3-3009CE2F1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1CD19-9E08-4965-A9D2-74D73E7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911C9-92F3-44DF-B6DE-D318BDEE129F}"/>
              </a:ext>
            </a:extLst>
          </p:cNvPr>
          <p:cNvSpPr>
            <a:spLocks noGrp="1"/>
          </p:cNvSpPr>
          <p:nvPr>
            <p:ph type="dt" sz="half" idx="10"/>
          </p:nvPr>
        </p:nvSpPr>
        <p:spPr/>
        <p:txBody>
          <a:bodyPr/>
          <a:lstStyle/>
          <a:p>
            <a:fld id="{3F9AFA87-1417-4992-ABD9-27C3BC8CC883}" type="datetimeFigureOut">
              <a:rPr lang="en-US" smtClean="0"/>
              <a:t>1/23/2023</a:t>
            </a:fld>
            <a:endParaRPr lang="en-US"/>
          </a:p>
        </p:txBody>
      </p:sp>
      <p:sp>
        <p:nvSpPr>
          <p:cNvPr id="6" name="Footer Placeholder 5">
            <a:extLst>
              <a:ext uri="{FF2B5EF4-FFF2-40B4-BE49-F238E27FC236}">
                <a16:creationId xmlns:a16="http://schemas.microsoft.com/office/drawing/2014/main" id="{ADA87E7E-BFEE-4410-AD33-355276AC8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98931-54BA-431E-A734-237B887C4DB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9420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C925D-A7C4-42BB-B171-53CF6C66E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F3CED-3224-48EF-9263-C9A604AE6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E1B4F-25C8-488D-9C9B-3A6683BCE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1/23/2023</a:t>
            </a:fld>
            <a:endParaRPr lang="en-US" dirty="0"/>
          </a:p>
        </p:txBody>
      </p:sp>
      <p:sp>
        <p:nvSpPr>
          <p:cNvPr id="5" name="Footer Placeholder 4">
            <a:extLst>
              <a:ext uri="{FF2B5EF4-FFF2-40B4-BE49-F238E27FC236}">
                <a16:creationId xmlns:a16="http://schemas.microsoft.com/office/drawing/2014/main" id="{30CB9E27-F25D-4BA3-9FCE-43F9123B7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67630A55-DD16-47C6-9D3C-DA9B1D132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859005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CF85-2494-4CC7-BC86-74AD377B25EC}"/>
              </a:ext>
            </a:extLst>
          </p:cNvPr>
          <p:cNvSpPr>
            <a:spLocks noGrp="1"/>
          </p:cNvSpPr>
          <p:nvPr>
            <p:ph type="ctrTitle"/>
          </p:nvPr>
        </p:nvSpPr>
        <p:spPr>
          <a:xfrm>
            <a:off x="6047980" y="1030406"/>
            <a:ext cx="5068121" cy="3506879"/>
          </a:xfrm>
        </p:spPr>
        <p:txBody>
          <a:bodyPr anchor="ctr">
            <a:normAutofit/>
          </a:bodyPr>
          <a:lstStyle/>
          <a:p>
            <a:pPr algn="l"/>
            <a:r>
              <a:rPr lang="en-US" sz="4700"/>
              <a:t>Multithreading Shared Variable, and Mutex Locks Simulation </a:t>
            </a:r>
          </a:p>
        </p:txBody>
      </p:sp>
      <p:sp>
        <p:nvSpPr>
          <p:cNvPr id="3" name="Subtitle 2">
            <a:extLst>
              <a:ext uri="{FF2B5EF4-FFF2-40B4-BE49-F238E27FC236}">
                <a16:creationId xmlns:a16="http://schemas.microsoft.com/office/drawing/2014/main" id="{6058098F-D370-421B-BA61-DEB53BF59422}"/>
              </a:ext>
            </a:extLst>
          </p:cNvPr>
          <p:cNvSpPr>
            <a:spLocks noGrp="1"/>
          </p:cNvSpPr>
          <p:nvPr>
            <p:ph type="subTitle" idx="1"/>
          </p:nvPr>
        </p:nvSpPr>
        <p:spPr>
          <a:xfrm>
            <a:off x="6047980" y="4691564"/>
            <a:ext cx="5068121" cy="1136029"/>
          </a:xfrm>
        </p:spPr>
        <p:txBody>
          <a:bodyPr>
            <a:normAutofit/>
          </a:bodyPr>
          <a:lstStyle/>
          <a:p>
            <a:pPr algn="l"/>
            <a:r>
              <a:rPr lang="en-US"/>
              <a:t>ZainShahzad 20B-028-CS</a:t>
            </a:r>
          </a:p>
          <a:p>
            <a:pPr algn="l"/>
            <a:r>
              <a:rPr lang="en-US"/>
              <a:t>AlizaAzam 20B-112-CS</a:t>
            </a:r>
          </a:p>
        </p:txBody>
      </p:sp>
      <p:pic>
        <p:nvPicPr>
          <p:cNvPr id="5" name="Picture 4" descr="A picture containing text, scoreboard, clock&#10;&#10;Description automatically generated">
            <a:extLst>
              <a:ext uri="{FF2B5EF4-FFF2-40B4-BE49-F238E27FC236}">
                <a16:creationId xmlns:a16="http://schemas.microsoft.com/office/drawing/2014/main" id="{251692A9-E057-462D-8783-27B59F589E79}"/>
              </a:ext>
            </a:extLst>
          </p:cNvPr>
          <p:cNvPicPr>
            <a:picLocks noChangeAspect="1"/>
          </p:cNvPicPr>
          <p:nvPr/>
        </p:nvPicPr>
        <p:blipFill rotWithShape="1">
          <a:blip r:embed="rId2">
            <a:extLst>
              <a:ext uri="{28A0092B-C50C-407E-A947-70E740481C1C}">
                <a14:useLocalDpi xmlns:a14="http://schemas.microsoft.com/office/drawing/2010/main" val="0"/>
              </a:ext>
            </a:extLst>
          </a:blip>
          <a:srcRect l="18119" r="23170" b="-2"/>
          <a:stretch/>
        </p:blipFill>
        <p:spPr>
          <a:xfrm>
            <a:off x="20" y="10"/>
            <a:ext cx="5404493" cy="6857990"/>
          </a:xfrm>
          <a:prstGeom prst="rect">
            <a:avLst/>
          </a:prstGeom>
        </p:spPr>
      </p:pic>
    </p:spTree>
    <p:extLst>
      <p:ext uri="{BB962C8B-B14F-4D97-AF65-F5344CB8AC3E}">
        <p14:creationId xmlns:p14="http://schemas.microsoft.com/office/powerpoint/2010/main" val="169495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network formed by white dots">
            <a:extLst>
              <a:ext uri="{FF2B5EF4-FFF2-40B4-BE49-F238E27FC236}">
                <a16:creationId xmlns:a16="http://schemas.microsoft.com/office/drawing/2014/main" id="{D5215487-4D1D-4D8C-2A6B-668DE89ED296}"/>
              </a:ext>
            </a:extLst>
          </p:cNvPr>
          <p:cNvPicPr>
            <a:picLocks noChangeAspect="1"/>
          </p:cNvPicPr>
          <p:nvPr/>
        </p:nvPicPr>
        <p:blipFill rotWithShape="1">
          <a:blip r:embed="rId2"/>
          <a:srcRect t="8749" b="18199"/>
          <a:stretch/>
        </p:blipFill>
        <p:spPr>
          <a:xfrm>
            <a:off x="20" y="10"/>
            <a:ext cx="12191977" cy="6857990"/>
          </a:xfrm>
          <a:prstGeom prst="rect">
            <a:avLst/>
          </a:prstGeom>
        </p:spPr>
      </p:pic>
      <p:sp>
        <p:nvSpPr>
          <p:cNvPr id="2" name="Title 1">
            <a:extLst>
              <a:ext uri="{FF2B5EF4-FFF2-40B4-BE49-F238E27FC236}">
                <a16:creationId xmlns:a16="http://schemas.microsoft.com/office/drawing/2014/main" id="{31B6F24A-9BEC-44F4-B3FB-8ED119A708DC}"/>
              </a:ext>
            </a:extLst>
          </p:cNvPr>
          <p:cNvSpPr>
            <a:spLocks noGrp="1"/>
          </p:cNvSpPr>
          <p:nvPr>
            <p:ph type="title"/>
          </p:nvPr>
        </p:nvSpPr>
        <p:spPr>
          <a:xfrm>
            <a:off x="304800" y="241732"/>
            <a:ext cx="5989320" cy="2762904"/>
          </a:xfrm>
        </p:spPr>
        <p:txBody>
          <a:bodyPr vert="horz" lIns="91440" tIns="45720" rIns="91440" bIns="45720" rtlCol="0" anchor="b">
            <a:normAutofit/>
          </a:bodyPr>
          <a:lstStyle/>
          <a:p>
            <a:r>
              <a:rPr lang="en-US" sz="6000" dirty="0"/>
              <a:t>Purpose</a:t>
            </a:r>
          </a:p>
        </p:txBody>
      </p:sp>
      <p:sp>
        <p:nvSpPr>
          <p:cNvPr id="3" name="Content Placeholder 2">
            <a:extLst>
              <a:ext uri="{FF2B5EF4-FFF2-40B4-BE49-F238E27FC236}">
                <a16:creationId xmlns:a16="http://schemas.microsoft.com/office/drawing/2014/main" id="{D4C2F0C0-CA39-4ED7-91DB-C591CA09F93E}"/>
              </a:ext>
            </a:extLst>
          </p:cNvPr>
          <p:cNvSpPr>
            <a:spLocks noGrp="1"/>
          </p:cNvSpPr>
          <p:nvPr>
            <p:ph idx="1"/>
          </p:nvPr>
        </p:nvSpPr>
        <p:spPr>
          <a:xfrm>
            <a:off x="304800" y="3429000"/>
            <a:ext cx="5989320" cy="1905000"/>
          </a:xfrm>
        </p:spPr>
        <p:txBody>
          <a:bodyPr vert="horz" lIns="91440" tIns="45720" rIns="91440" bIns="45720" rtlCol="0">
            <a:normAutofit fontScale="85000" lnSpcReduction="20000"/>
          </a:bodyPr>
          <a:lstStyle/>
          <a:p>
            <a:pPr marL="0" indent="0">
              <a:buNone/>
            </a:pPr>
            <a:r>
              <a:rPr lang="en-US" sz="2400" dirty="0"/>
              <a:t>To combine topics related to concurrent or parallel computing </a:t>
            </a:r>
          </a:p>
          <a:p>
            <a:pPr marL="0" indent="0">
              <a:buNone/>
            </a:pPr>
            <a:r>
              <a:rPr lang="en-US" sz="2400" dirty="0"/>
              <a:t>Try to visualize multi-threading in python within the constraints of python GIL</a:t>
            </a:r>
          </a:p>
          <a:p>
            <a:pPr marL="0" indent="0">
              <a:buNone/>
            </a:pPr>
            <a:r>
              <a:rPr lang="en-US" sz="2400" dirty="0"/>
              <a:t>The program demonstrates multithreaded programming and using locks to make the code thread-safe (worms will never go through each other.)</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16432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127EF01-7F21-451B-8E20-D98BC90D5C24}"/>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spc="-50">
                <a:solidFill>
                  <a:schemeClr val="tx1"/>
                </a:solidFill>
                <a:latin typeface="+mj-lt"/>
                <a:ea typeface="+mj-ea"/>
                <a:cs typeface="+mj-cs"/>
              </a:rPr>
              <a:t>Flow: </a:t>
            </a:r>
          </a:p>
        </p:txBody>
      </p:sp>
      <p:sp>
        <p:nvSpPr>
          <p:cNvPr id="14"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0A1A0C5E-F7B4-4CE1-A879-8D4080DA1ED8}"/>
              </a:ext>
            </a:extLst>
          </p:cNvPr>
          <p:cNvPicPr>
            <a:picLocks noChangeAspect="1"/>
          </p:cNvPicPr>
          <p:nvPr/>
        </p:nvPicPr>
        <p:blipFill rotWithShape="1">
          <a:blip r:embed="rId2"/>
          <a:srcRect r="8143" b="-1"/>
          <a:stretch/>
        </p:blipFill>
        <p:spPr>
          <a:xfrm>
            <a:off x="5506290" y="625684"/>
            <a:ext cx="6224968" cy="5455380"/>
          </a:xfrm>
          <a:prstGeom prst="rect">
            <a:avLst/>
          </a:prstGeom>
        </p:spPr>
      </p:pic>
    </p:spTree>
    <p:extLst>
      <p:ext uri="{BB962C8B-B14F-4D97-AF65-F5344CB8AC3E}">
        <p14:creationId xmlns:p14="http://schemas.microsoft.com/office/powerpoint/2010/main" val="156764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DC52F-7EFF-451F-8E5F-B47950C8D69F}"/>
              </a:ext>
            </a:extLst>
          </p:cNvPr>
          <p:cNvSpPr>
            <a:spLocks noGrp="1"/>
          </p:cNvSpPr>
          <p:nvPr>
            <p:ph type="title"/>
          </p:nvPr>
        </p:nvSpPr>
        <p:spPr>
          <a:xfrm>
            <a:off x="793662" y="386930"/>
            <a:ext cx="10066122" cy="1298448"/>
          </a:xfrm>
        </p:spPr>
        <p:txBody>
          <a:bodyPr anchor="b">
            <a:normAutofit/>
          </a:bodyPr>
          <a:lstStyle/>
          <a:p>
            <a:r>
              <a:rPr lang="en-US" sz="4800"/>
              <a:t>Threading</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5DA4406-C03A-4832-91A3-2A5EB0957AA5}"/>
              </a:ext>
            </a:extLst>
          </p:cNvPr>
          <p:cNvSpPr>
            <a:spLocks noGrp="1"/>
          </p:cNvSpPr>
          <p:nvPr>
            <p:ph idx="1"/>
          </p:nvPr>
        </p:nvSpPr>
        <p:spPr>
          <a:xfrm>
            <a:off x="793661" y="2599509"/>
            <a:ext cx="4530898" cy="3639450"/>
          </a:xfrm>
        </p:spPr>
        <p:txBody>
          <a:bodyPr anchor="ctr">
            <a:normAutofit/>
          </a:bodyPr>
          <a:lstStyle/>
          <a:p>
            <a:r>
              <a:rPr lang="en-US" sz="2000"/>
              <a:t>Within a program, a thread is a separate execution path. It is a lightweight process that the operating system can schedule and run concurrently with other threads. The operating system creates and manages threads, and they share the same memory and resources as the program that created them. This enables multiple threads to collaborate and work efficiently within a single program.</a:t>
            </a:r>
          </a:p>
        </p:txBody>
      </p:sp>
      <p:pic>
        <p:nvPicPr>
          <p:cNvPr id="9" name="Picture 8" descr="Diagram&#10;&#10;Description automatically generated">
            <a:extLst>
              <a:ext uri="{FF2B5EF4-FFF2-40B4-BE49-F238E27FC236}">
                <a16:creationId xmlns:a16="http://schemas.microsoft.com/office/drawing/2014/main" id="{37BFEC14-328E-483E-8B5D-3DA34DBE7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559" y="2984778"/>
            <a:ext cx="5150277" cy="2343376"/>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8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5DC52F-7EFF-451F-8E5F-B47950C8D69F}"/>
              </a:ext>
            </a:extLst>
          </p:cNvPr>
          <p:cNvSpPr>
            <a:spLocks noGrp="1"/>
          </p:cNvSpPr>
          <p:nvPr>
            <p:ph type="title"/>
          </p:nvPr>
        </p:nvSpPr>
        <p:spPr>
          <a:xfrm>
            <a:off x="1146879" y="998002"/>
            <a:ext cx="3182940" cy="1471959"/>
          </a:xfrm>
        </p:spPr>
        <p:txBody>
          <a:bodyPr>
            <a:normAutofit/>
          </a:bodyPr>
          <a:lstStyle/>
          <a:p>
            <a:r>
              <a:rPr lang="en-US" sz="3300">
                <a:solidFill>
                  <a:srgbClr val="FFFFFF"/>
                </a:solidFill>
              </a:rPr>
              <a:t>Shared Grid Data Structure and Locking</a:t>
            </a:r>
          </a:p>
        </p:txBody>
      </p:sp>
      <p:sp>
        <p:nvSpPr>
          <p:cNvPr id="7" name="Content Placeholder 6">
            <a:extLst>
              <a:ext uri="{FF2B5EF4-FFF2-40B4-BE49-F238E27FC236}">
                <a16:creationId xmlns:a16="http://schemas.microsoft.com/office/drawing/2014/main" id="{75DA4406-C03A-4832-91A3-2A5EB0957AA5}"/>
              </a:ext>
            </a:extLst>
          </p:cNvPr>
          <p:cNvSpPr>
            <a:spLocks noGrp="1"/>
          </p:cNvSpPr>
          <p:nvPr>
            <p:ph idx="1"/>
          </p:nvPr>
        </p:nvSpPr>
        <p:spPr>
          <a:xfrm>
            <a:off x="1139635" y="2546161"/>
            <a:ext cx="3200451" cy="2985929"/>
          </a:xfrm>
        </p:spPr>
        <p:txBody>
          <a:bodyPr anchor="t">
            <a:normAutofit/>
          </a:bodyPr>
          <a:lstStyle/>
          <a:p>
            <a:r>
              <a:rPr lang="en-US" sz="1500">
                <a:solidFill>
                  <a:srgbClr val="FEFFFF"/>
                </a:solidFill>
              </a:rPr>
              <a:t>Each thread acquires a lock within the grid and writes certain co-ordinates onto it (its next position) and the lock is then released. The next thread will first read the data within the grid and check if the position it wants to write on is occupied or free? If its not free (occupied location + 1) all of this will be happening after locking the grid to avoid race conditions and make sure our program is thread safe </a:t>
            </a:r>
          </a:p>
        </p:txBody>
      </p:sp>
      <p:pic>
        <p:nvPicPr>
          <p:cNvPr id="3" name="Picture 2">
            <a:extLst>
              <a:ext uri="{FF2B5EF4-FFF2-40B4-BE49-F238E27FC236}">
                <a16:creationId xmlns:a16="http://schemas.microsoft.com/office/drawing/2014/main" id="{5B9D92AA-A439-445F-8916-EAA70C267F4D}"/>
              </a:ext>
            </a:extLst>
          </p:cNvPr>
          <p:cNvPicPr>
            <a:picLocks noChangeAspect="1"/>
          </p:cNvPicPr>
          <p:nvPr/>
        </p:nvPicPr>
        <p:blipFill rotWithShape="1">
          <a:blip r:embed="rId2"/>
          <a:srcRect b="10339"/>
          <a:stretch/>
        </p:blipFill>
        <p:spPr>
          <a:xfrm>
            <a:off x="4998268" y="1156781"/>
            <a:ext cx="6539075" cy="3788198"/>
          </a:xfrm>
          <a:prstGeom prst="rect">
            <a:avLst/>
          </a:prstGeom>
        </p:spPr>
      </p:pic>
    </p:spTree>
    <p:extLst>
      <p:ext uri="{BB962C8B-B14F-4D97-AF65-F5344CB8AC3E}">
        <p14:creationId xmlns:p14="http://schemas.microsoft.com/office/powerpoint/2010/main" val="419571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5DC52F-7EFF-451F-8E5F-B47950C8D69F}"/>
              </a:ext>
            </a:extLst>
          </p:cNvPr>
          <p:cNvSpPr>
            <a:spLocks noGrp="1"/>
          </p:cNvSpPr>
          <p:nvPr>
            <p:ph type="title"/>
          </p:nvPr>
        </p:nvSpPr>
        <p:spPr>
          <a:xfrm>
            <a:off x="1146879" y="998002"/>
            <a:ext cx="3182940" cy="1471959"/>
          </a:xfrm>
        </p:spPr>
        <p:txBody>
          <a:bodyPr>
            <a:normAutofit/>
          </a:bodyPr>
          <a:lstStyle/>
          <a:p>
            <a:r>
              <a:rPr lang="en-US" sz="3300" dirty="0">
                <a:solidFill>
                  <a:srgbClr val="FFFFFF"/>
                </a:solidFill>
              </a:rPr>
              <a:t>Not Truly Parallel</a:t>
            </a:r>
          </a:p>
        </p:txBody>
      </p:sp>
      <p:sp>
        <p:nvSpPr>
          <p:cNvPr id="7" name="Content Placeholder 6">
            <a:extLst>
              <a:ext uri="{FF2B5EF4-FFF2-40B4-BE49-F238E27FC236}">
                <a16:creationId xmlns:a16="http://schemas.microsoft.com/office/drawing/2014/main" id="{75DA4406-C03A-4832-91A3-2A5EB0957AA5}"/>
              </a:ext>
            </a:extLst>
          </p:cNvPr>
          <p:cNvSpPr>
            <a:spLocks noGrp="1"/>
          </p:cNvSpPr>
          <p:nvPr>
            <p:ph idx="1"/>
          </p:nvPr>
        </p:nvSpPr>
        <p:spPr>
          <a:xfrm>
            <a:off x="1139635" y="2546161"/>
            <a:ext cx="3200451" cy="2985929"/>
          </a:xfrm>
        </p:spPr>
        <p:txBody>
          <a:bodyPr anchor="t">
            <a:normAutofit/>
          </a:bodyPr>
          <a:lstStyle/>
          <a:p>
            <a:r>
              <a:rPr lang="en-US" sz="1500" dirty="0">
                <a:solidFill>
                  <a:srgbClr val="FEFFFF"/>
                </a:solidFill>
              </a:rPr>
              <a:t>Due to the limitation of the </a:t>
            </a:r>
            <a:r>
              <a:rPr lang="en-US" sz="1500" dirty="0" err="1">
                <a:solidFill>
                  <a:srgbClr val="FEFFFF"/>
                </a:solidFill>
              </a:rPr>
              <a:t>Cython</a:t>
            </a:r>
            <a:r>
              <a:rPr lang="en-US" sz="1500" dirty="0">
                <a:solidFill>
                  <a:srgbClr val="FEFFFF"/>
                </a:solidFill>
              </a:rPr>
              <a:t> compiler the threads created in python aren’t fully running in concurrency, python’s Global Interpreter Lock disallows threads to truly run in parallel on a CPU. However, we can achieve some degree of parallelism by having multiple threads one for logic other for I/O. </a:t>
            </a:r>
          </a:p>
        </p:txBody>
      </p:sp>
      <p:pic>
        <p:nvPicPr>
          <p:cNvPr id="4" name="Picture 3">
            <a:extLst>
              <a:ext uri="{FF2B5EF4-FFF2-40B4-BE49-F238E27FC236}">
                <a16:creationId xmlns:a16="http://schemas.microsoft.com/office/drawing/2014/main" id="{DD5049D6-58D8-4780-B84C-7D31524D785A}"/>
              </a:ext>
            </a:extLst>
          </p:cNvPr>
          <p:cNvPicPr>
            <a:picLocks noChangeAspect="1"/>
          </p:cNvPicPr>
          <p:nvPr/>
        </p:nvPicPr>
        <p:blipFill>
          <a:blip r:embed="rId2"/>
          <a:stretch>
            <a:fillRect/>
          </a:stretch>
        </p:blipFill>
        <p:spPr>
          <a:xfrm>
            <a:off x="4919856" y="1733981"/>
            <a:ext cx="6448425" cy="2657475"/>
          </a:xfrm>
          <a:prstGeom prst="rect">
            <a:avLst/>
          </a:prstGeom>
        </p:spPr>
      </p:pic>
    </p:spTree>
    <p:extLst>
      <p:ext uri="{BB962C8B-B14F-4D97-AF65-F5344CB8AC3E}">
        <p14:creationId xmlns:p14="http://schemas.microsoft.com/office/powerpoint/2010/main" val="39698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5DC52F-7EFF-451F-8E5F-B47950C8D69F}"/>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Not Truly Parallel</a:t>
            </a:r>
          </a:p>
        </p:txBody>
      </p:sp>
      <p:sp>
        <p:nvSpPr>
          <p:cNvPr id="7" name="Content Placeholder 6">
            <a:extLst>
              <a:ext uri="{FF2B5EF4-FFF2-40B4-BE49-F238E27FC236}">
                <a16:creationId xmlns:a16="http://schemas.microsoft.com/office/drawing/2014/main" id="{75DA4406-C03A-4832-91A3-2A5EB0957AA5}"/>
              </a:ext>
            </a:extLst>
          </p:cNvPr>
          <p:cNvSpPr>
            <a:spLocks noGrp="1"/>
          </p:cNvSpPr>
          <p:nvPr>
            <p:ph idx="1"/>
          </p:nvPr>
        </p:nvSpPr>
        <p:spPr>
          <a:xfrm>
            <a:off x="4699818" y="640082"/>
            <a:ext cx="6848715" cy="2484884"/>
          </a:xfrm>
        </p:spPr>
        <p:txBody>
          <a:bodyPr anchor="ctr">
            <a:normAutofit fontScale="85000" lnSpcReduction="10000"/>
          </a:bodyPr>
          <a:lstStyle/>
          <a:p>
            <a:r>
              <a:rPr lang="en-US" sz="2000" dirty="0"/>
              <a:t>Each worm thread has two behaviors, </a:t>
            </a:r>
          </a:p>
          <a:p>
            <a:r>
              <a:rPr lang="en-US" sz="2000" dirty="0"/>
              <a:t>1 Calculate logic of next position </a:t>
            </a:r>
          </a:p>
          <a:p>
            <a:r>
              <a:rPr lang="en-US" sz="2000" dirty="0"/>
              <a:t>2 Do an IO request fetch and store data to memory </a:t>
            </a:r>
          </a:p>
          <a:p>
            <a:pPr marL="0" indent="0">
              <a:buNone/>
            </a:pPr>
            <a:r>
              <a:rPr lang="en-US" sz="2000" dirty="0"/>
              <a:t>We achieve parallelism when thread 2 is making an IO request to store some data or read the data from the grid data structure, simultaneously thread 1 will be calculating the next logic for where to move next within the grid. The crux is that whenever there’s an IO request from a thread we utilize threading and move the IO to a different thread and occupy the CPU with the next thread that needs to calculate logic of movement. </a:t>
            </a:r>
          </a:p>
        </p:txBody>
      </p:sp>
      <p:pic>
        <p:nvPicPr>
          <p:cNvPr id="4" name="Picture 3">
            <a:extLst>
              <a:ext uri="{FF2B5EF4-FFF2-40B4-BE49-F238E27FC236}">
                <a16:creationId xmlns:a16="http://schemas.microsoft.com/office/drawing/2014/main" id="{DD5049D6-58D8-4780-B84C-7D31524D785A}"/>
              </a:ext>
            </a:extLst>
          </p:cNvPr>
          <p:cNvPicPr>
            <a:picLocks noChangeAspect="1"/>
          </p:cNvPicPr>
          <p:nvPr/>
        </p:nvPicPr>
        <p:blipFill>
          <a:blip r:embed="rId2"/>
          <a:stretch>
            <a:fillRect/>
          </a:stretch>
        </p:blipFill>
        <p:spPr>
          <a:xfrm>
            <a:off x="5085251" y="3446698"/>
            <a:ext cx="6032328" cy="2488335"/>
          </a:xfrm>
          <a:prstGeom prst="rect">
            <a:avLst/>
          </a:prstGeom>
        </p:spPr>
      </p:pic>
    </p:spTree>
    <p:extLst>
      <p:ext uri="{BB962C8B-B14F-4D97-AF65-F5344CB8AC3E}">
        <p14:creationId xmlns:p14="http://schemas.microsoft.com/office/powerpoint/2010/main" val="130519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F3EEF-8D2C-4D21-843F-3CDB0CD1F8F5}"/>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5400" kern="1200">
                <a:solidFill>
                  <a:srgbClr val="FFFFFF"/>
                </a:solidFill>
                <a:latin typeface="+mj-lt"/>
                <a:ea typeface="+mj-ea"/>
                <a:cs typeface="+mj-cs"/>
              </a:rPr>
              <a:t>Demonstration </a:t>
            </a:r>
          </a:p>
        </p:txBody>
      </p:sp>
      <p:pic>
        <p:nvPicPr>
          <p:cNvPr id="7" name="Graphic 6" descr="Teacher">
            <a:extLst>
              <a:ext uri="{FF2B5EF4-FFF2-40B4-BE49-F238E27FC236}">
                <a16:creationId xmlns:a16="http://schemas.microsoft.com/office/drawing/2014/main" id="{4AC5ABE4-3796-0717-5ABD-E7E5A8A28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0095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71BA7FFE764489BFB809D4CD4BFFE" ma:contentTypeVersion="3" ma:contentTypeDescription="Create a new document." ma:contentTypeScope="" ma:versionID="87a23c2d125522afb0bb05eb5bc70ab3">
  <xsd:schema xmlns:xsd="http://www.w3.org/2001/XMLSchema" xmlns:xs="http://www.w3.org/2001/XMLSchema" xmlns:p="http://schemas.microsoft.com/office/2006/metadata/properties" xmlns:ns2="afbde1a1-886c-4abb-8c53-afd105c944eb" targetNamespace="http://schemas.microsoft.com/office/2006/metadata/properties" ma:root="true" ma:fieldsID="aba3887add469f705de3e2988aeac500" ns2:_="">
    <xsd:import namespace="afbde1a1-886c-4abb-8c53-afd105c944eb"/>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bde1a1-886c-4abb-8c53-afd105c944e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2D2D69-A2FA-4721-BB5F-4232A26BCF25}"/>
</file>

<file path=customXml/itemProps2.xml><?xml version="1.0" encoding="utf-8"?>
<ds:datastoreItem xmlns:ds="http://schemas.openxmlformats.org/officeDocument/2006/customXml" ds:itemID="{C021A0E8-CAB3-4D74-BC08-F8AD35F1FD2D}"/>
</file>

<file path=docProps/app.xml><?xml version="1.0" encoding="utf-8"?>
<Properties xmlns="http://schemas.openxmlformats.org/officeDocument/2006/extended-properties" xmlns:vt="http://schemas.openxmlformats.org/officeDocument/2006/docPropsVTypes">
  <Template/>
  <TotalTime>88</TotalTime>
  <Words>385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Multithreading Shared Variable, and Mutex Locks Simulation </vt:lpstr>
      <vt:lpstr>Purpose</vt:lpstr>
      <vt:lpstr>PowerPoint Presentation</vt:lpstr>
      <vt:lpstr>Threading</vt:lpstr>
      <vt:lpstr>Shared Grid Data Structure and Locking</vt:lpstr>
      <vt:lpstr>Not Truly Parallel</vt:lpstr>
      <vt:lpstr>Not Truly Parallel</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Shared Variable, and Mutex Locks Simulation</dc:title>
  <dc:creator>ZAIN SHAHZAD PARACHA</dc:creator>
  <cp:lastModifiedBy>ZAIN SHAHZAD PARACHA</cp:lastModifiedBy>
  <cp:revision>9</cp:revision>
  <dcterms:created xsi:type="dcterms:W3CDTF">2023-01-22T19:38:00Z</dcterms:created>
  <dcterms:modified xsi:type="dcterms:W3CDTF">2023-01-22T21:06:32Z</dcterms:modified>
</cp:coreProperties>
</file>