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313" r:id="rId4"/>
    <p:sldId id="259" r:id="rId5"/>
    <p:sldId id="315" r:id="rId6"/>
    <p:sldId id="298" r:id="rId7"/>
    <p:sldId id="316" r:id="rId8"/>
    <p:sldId id="324" r:id="rId9"/>
    <p:sldId id="325" r:id="rId10"/>
    <p:sldId id="327" r:id="rId11"/>
    <p:sldId id="323" r:id="rId12"/>
    <p:sldId id="334" r:id="rId13"/>
    <p:sldId id="335" r:id="rId14"/>
    <p:sldId id="336" r:id="rId15"/>
    <p:sldId id="322" r:id="rId16"/>
    <p:sldId id="317" r:id="rId17"/>
    <p:sldId id="318" r:id="rId18"/>
    <p:sldId id="319" r:id="rId19"/>
    <p:sldId id="312" r:id="rId20"/>
    <p:sldId id="314" r:id="rId21"/>
    <p:sldId id="320" r:id="rId22"/>
    <p:sldId id="328" r:id="rId23"/>
    <p:sldId id="329" r:id="rId24"/>
    <p:sldId id="330" r:id="rId25"/>
    <p:sldId id="331" r:id="rId26"/>
    <p:sldId id="332" r:id="rId27"/>
    <p:sldId id="33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60" autoAdjust="0"/>
    <p:restoredTop sz="84382" autoAdjust="0"/>
  </p:normalViewPr>
  <p:slideViewPr>
    <p:cSldViewPr snapToGrid="0">
      <p:cViewPr varScale="1">
        <p:scale>
          <a:sx n="93" d="100"/>
          <a:sy n="93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96014-3B84-4A7A-8160-62ACB263946E}" type="datetimeFigureOut">
              <a:rPr lang="en-CA" smtClean="0"/>
              <a:t>2022-04-07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DF2F1-C566-405A-B924-0948034DF28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839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7416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631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557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AutoNum type="romanU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0988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AutoNum type="romanU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6194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AutoNum type="romanU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7119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arenR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755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6854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arenR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6613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arenR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9794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arenR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3887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6948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arenR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189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arenR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842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arenR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1509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arenR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3912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484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591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6249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1006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4113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4151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DF2F1-C566-405A-B924-0948034DF286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136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 dirty="0"/>
              <a:t>26/05/2021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DSA_202101_14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DSA_202101_14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DSA_202101_14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DSA_202101_14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DSA_202101_14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DSA_202101_14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DSA_202101_14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DSA_202101_14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DSA_202101_14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DSA_202101_14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DSA_202101_14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DSA_202101_14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DSA_202101_14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DSA_202101_14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DSA_202101_14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DSA_202101_14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DSA_202101_14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26/05/2021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DSA_202101_14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espncricinfo.com/latest-cricket-news" TargetMode="External"/><Relationship Id="rId7" Type="http://schemas.openxmlformats.org/officeDocument/2006/relationships/hyperlink" Target="https://www.reuters.com/news/archive/soccer-englan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uters.com/news/archive/sport-f1" TargetMode="External"/><Relationship Id="rId5" Type="http://schemas.openxmlformats.org/officeDocument/2006/relationships/hyperlink" Target="https://www.reuters.com/news/archive/sport-tennis" TargetMode="External"/><Relationship Id="rId4" Type="http://schemas.openxmlformats.org/officeDocument/2006/relationships/hyperlink" Target="https://www.reuters.com/news/archive/basketball-nba" TargetMode="Externa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FCFA-FE19-405E-95E9-2E663C57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9836"/>
            <a:ext cx="9682003" cy="2387600"/>
          </a:xfrm>
        </p:spPr>
        <p:txBody>
          <a:bodyPr>
            <a:normAutofit/>
          </a:bodyPr>
          <a:lstStyle/>
          <a:p>
            <a:r>
              <a:rPr lang="en-US" b="1" dirty="0"/>
              <a:t>Final project – GROUP 10</a:t>
            </a:r>
            <a:br>
              <a:rPr lang="en-US" b="1" dirty="0"/>
            </a:br>
            <a:r>
              <a:rPr lang="en-US" sz="2400" b="1" dirty="0"/>
              <a:t>SPORTS news categorization and integration with AI chatbot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6AF6C-64B0-41B8-B4AA-128C71BDB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930726"/>
            <a:ext cx="10071737" cy="313616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Course: GNG5300 - Machine Learning for Scientists and Engineers</a:t>
            </a:r>
            <a:br>
              <a:rPr lang="en-US" sz="7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7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Professor: Olubisi Runsewe</a:t>
            </a:r>
            <a:br>
              <a:rPr lang="en-US" sz="7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7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Date: 08/04/2022               </a:t>
            </a:r>
            <a:b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7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Students: </a:t>
            </a:r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CA" sz="5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Tareq Dawoudiah, 7136770 </a:t>
            </a:r>
            <a:endParaRPr lang="en-CA" sz="5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Neil Trerice, 300217430</a:t>
            </a:r>
            <a:endParaRPr lang="en-CA" sz="5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Abu-Bakar Irfan, 7398283</a:t>
            </a:r>
            <a:endParaRPr lang="en-CA" sz="5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Zain Ur-Rehman, 300207267</a:t>
            </a:r>
            <a:endParaRPr lang="en-CA" sz="5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br>
              <a:rPr lang="en-US" dirty="0"/>
            </a:b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861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B5D6-20D5-4952-AD2C-8E7B5096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-112214"/>
            <a:ext cx="9905998" cy="1478570"/>
          </a:xfrm>
        </p:spPr>
        <p:txBody>
          <a:bodyPr/>
          <a:lstStyle/>
          <a:p>
            <a:r>
              <a:rPr lang="en-CA" dirty="0"/>
              <a:t>Architecture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8B51-60FC-4ED6-8206-24F34A0C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95021" y="6248398"/>
            <a:ext cx="2743200" cy="365125"/>
          </a:xfrm>
        </p:spPr>
        <p:txBody>
          <a:bodyPr/>
          <a:lstStyle/>
          <a:p>
            <a:r>
              <a:rPr lang="en-US" dirty="0"/>
              <a:t>08/04/2022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F6084-52C3-422C-BE41-A1A41C9B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7612" y="6248399"/>
            <a:ext cx="6239309" cy="365125"/>
          </a:xfrm>
        </p:spPr>
        <p:txBody>
          <a:bodyPr/>
          <a:lstStyle/>
          <a:p>
            <a:r>
              <a:rPr lang="en-US" dirty="0"/>
              <a:t>GROUP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40BB7-7597-4ABD-8CEA-F723CE9B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6D0AA2-07E3-436F-98E5-808F9D35BBF9}"/>
              </a:ext>
            </a:extLst>
          </p:cNvPr>
          <p:cNvSpPr/>
          <p:nvPr/>
        </p:nvSpPr>
        <p:spPr>
          <a:xfrm>
            <a:off x="1217611" y="1195773"/>
            <a:ext cx="21075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WebScrapping.py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17BFFE-2612-41B1-9E78-28D49C2D3AC7}"/>
              </a:ext>
            </a:extLst>
          </p:cNvPr>
          <p:cNvSpPr/>
          <p:nvPr/>
        </p:nvSpPr>
        <p:spPr>
          <a:xfrm>
            <a:off x="1217611" y="2835590"/>
            <a:ext cx="2107580" cy="762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Classification.py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1B71EE-BE2E-42CF-AAAF-526BF46A0C03}"/>
              </a:ext>
            </a:extLst>
          </p:cNvPr>
          <p:cNvSpPr/>
          <p:nvPr/>
        </p:nvSpPr>
        <p:spPr>
          <a:xfrm>
            <a:off x="1217611" y="4001446"/>
            <a:ext cx="21075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r>
              <a:rPr lang="en-CA" dirty="0"/>
              <a:t>app.py</a:t>
            </a:r>
          </a:p>
          <a:p>
            <a:pPr algn="ctr"/>
            <a:r>
              <a:rPr lang="en-CA" sz="1200" dirty="0"/>
              <a:t>def webhook()</a:t>
            </a:r>
          </a:p>
          <a:p>
            <a:pPr algn="ctr"/>
            <a:endParaRPr lang="en-CA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EF5074-6DA2-4D60-A1E3-DA0F474243F3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3325191" y="1652973"/>
            <a:ext cx="1440414" cy="192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6E0949-1B85-4E14-970D-3F9133BA9ABC}"/>
              </a:ext>
            </a:extLst>
          </p:cNvPr>
          <p:cNvCxnSpPr>
            <a:cxnSpLocks/>
            <a:stCxn id="23" idx="2"/>
            <a:endCxn id="8" idx="0"/>
          </p:cNvCxnSpPr>
          <p:nvPr/>
        </p:nvCxnSpPr>
        <p:spPr>
          <a:xfrm rot="5400000">
            <a:off x="4725190" y="-57521"/>
            <a:ext cx="439323" cy="53468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6B54001-8C1F-4774-9570-C76C2120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06" y="3017498"/>
            <a:ext cx="5705389" cy="3962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CAB9CC-62CD-4E7B-8796-27605AB16C2A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3325191" y="3215635"/>
            <a:ext cx="1440415" cy="1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0203F0B-EFBE-4DFD-B4F4-10BED49A57FE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 rot="5400000">
            <a:off x="4651014" y="1034159"/>
            <a:ext cx="587674" cy="53469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45A724A-2E52-4E3E-A48C-014095CDF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605" y="948109"/>
            <a:ext cx="5705389" cy="14481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5725D36-A071-46B0-8CC1-6CE117F3D5D1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>
            <a:off x="3325191" y="4458646"/>
            <a:ext cx="1409888" cy="457200"/>
          </a:xfrm>
          <a:prstGeom prst="bentConnector3">
            <a:avLst>
              <a:gd name="adj1" fmla="val 5000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E5F47A61-361D-43C2-932C-C24CC2F22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079" y="3885749"/>
            <a:ext cx="5735916" cy="2060193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0F0EBF3-A06F-49CC-A236-79837CE4BD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0729" y="4540217"/>
            <a:ext cx="789566" cy="2659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82F447-F683-43EF-8EE5-FFDA0BD9A26C}"/>
              </a:ext>
            </a:extLst>
          </p:cNvPr>
          <p:cNvSpPr txBox="1"/>
          <p:nvPr/>
        </p:nvSpPr>
        <p:spPr>
          <a:xfrm>
            <a:off x="7054227" y="3927169"/>
            <a:ext cx="3027752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Chatbot </a:t>
            </a:r>
            <a:r>
              <a:rPr lang="en-CA" b="1" u="sng" dirty="0">
                <a:solidFill>
                  <a:schemeClr val="bg1"/>
                </a:solidFill>
              </a:rPr>
              <a:t>Web-based</a:t>
            </a:r>
            <a:r>
              <a:rPr lang="en-CA" dirty="0">
                <a:solidFill>
                  <a:schemeClr val="bg1"/>
                </a:solidFill>
              </a:rPr>
              <a:t> Platform: </a:t>
            </a:r>
          </a:p>
          <a:p>
            <a:r>
              <a:rPr lang="en-CA" dirty="0">
                <a:solidFill>
                  <a:schemeClr val="bg1"/>
                </a:solidFill>
              </a:rPr>
              <a:t>Google DialogFlow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E6C6F1-F418-4381-B0B4-51D60BE74D7A}"/>
              </a:ext>
            </a:extLst>
          </p:cNvPr>
          <p:cNvSpPr/>
          <p:nvPr/>
        </p:nvSpPr>
        <p:spPr>
          <a:xfrm>
            <a:off x="1141411" y="3900328"/>
            <a:ext cx="3309432" cy="204561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8ECEC1-F6A2-4BFE-97EB-67DFF342E3B7}"/>
              </a:ext>
            </a:extLst>
          </p:cNvPr>
          <p:cNvSpPr txBox="1"/>
          <p:nvPr/>
        </p:nvSpPr>
        <p:spPr>
          <a:xfrm>
            <a:off x="1353971" y="5194676"/>
            <a:ext cx="2804694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App.py and ngrok.exe running on </a:t>
            </a:r>
            <a:r>
              <a:rPr lang="en-CA" b="1" u="sng" dirty="0">
                <a:solidFill>
                  <a:schemeClr val="bg1"/>
                </a:solidFill>
              </a:rPr>
              <a:t>PC environment</a:t>
            </a:r>
          </a:p>
        </p:txBody>
      </p:sp>
    </p:spTree>
    <p:extLst>
      <p:ext uri="{BB962C8B-B14F-4D97-AF65-F5344CB8AC3E}">
        <p14:creationId xmlns:p14="http://schemas.microsoft.com/office/powerpoint/2010/main" val="365841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6" y="512156"/>
            <a:ext cx="5035549" cy="1478570"/>
          </a:xfrm>
        </p:spPr>
        <p:txBody>
          <a:bodyPr>
            <a:normAutofit/>
          </a:bodyPr>
          <a:lstStyle/>
          <a:p>
            <a:r>
              <a:rPr lang="en-CA" sz="3200" dirty="0"/>
              <a:t>Implementation – MACHINE LEARNING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845BBE-8AD0-4132-B0BB-770FEB6EF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73" y="2191371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Use Count Vectorizer</a:t>
            </a:r>
          </a:p>
          <a:p>
            <a:r>
              <a:rPr lang="en-US" sz="2000" dirty="0"/>
              <a:t>Champion model is SGD (more details in later slides)</a:t>
            </a:r>
          </a:p>
          <a:p>
            <a:r>
              <a:rPr lang="en-US" sz="2000" dirty="0"/>
              <a:t>Use pickle to save the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338F7-D6A7-40F7-A739-367544C49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689" y="215366"/>
            <a:ext cx="6401663" cy="606557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6340473"/>
            <a:ext cx="6239309" cy="365125"/>
          </a:xfrm>
        </p:spPr>
        <p:txBody>
          <a:bodyPr>
            <a:normAutofit/>
          </a:bodyPr>
          <a:lstStyle/>
          <a:p>
            <a:r>
              <a:rPr lang="en-US" dirty="0"/>
              <a:t>Group 10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5" name="Date Placeholder 3">
            <a:extLst>
              <a:ext uri="{FF2B5EF4-FFF2-40B4-BE49-F238E27FC236}">
                <a16:creationId xmlns:a16="http://schemas.microsoft.com/office/drawing/2014/main" id="{9D5CC81E-ADCD-460B-984B-D08BA11D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6340474"/>
            <a:ext cx="2743200" cy="365125"/>
          </a:xfrm>
        </p:spPr>
        <p:txBody>
          <a:bodyPr>
            <a:normAutofit/>
          </a:bodyPr>
          <a:lstStyle/>
          <a:p>
            <a:r>
              <a:rPr lang="en-US" dirty="0"/>
              <a:t>08/04/2022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3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18" y="465666"/>
            <a:ext cx="9840447" cy="1478570"/>
          </a:xfrm>
        </p:spPr>
        <p:txBody>
          <a:bodyPr>
            <a:normAutofit/>
          </a:bodyPr>
          <a:lstStyle/>
          <a:p>
            <a:r>
              <a:rPr lang="en-CA" sz="3200" dirty="0"/>
              <a:t>Implementation – </a:t>
            </a:r>
            <a:r>
              <a:rPr lang="en-CA" sz="3200" dirty="0" err="1"/>
              <a:t>DialogFlow</a:t>
            </a:r>
            <a:r>
              <a:rPr lang="en-CA" sz="3200" dirty="0"/>
              <a:t> </a:t>
            </a:r>
            <a:r>
              <a:rPr lang="en-CA" sz="3200" dirty="0" err="1"/>
              <a:t>AGENt</a:t>
            </a:r>
            <a:endParaRPr lang="en-CA" sz="3200" dirty="0">
              <a:highlight>
                <a:srgbClr val="FFFF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6340473"/>
            <a:ext cx="6239309" cy="365125"/>
          </a:xfrm>
        </p:spPr>
        <p:txBody>
          <a:bodyPr>
            <a:normAutofit/>
          </a:bodyPr>
          <a:lstStyle/>
          <a:p>
            <a:r>
              <a:rPr lang="en-US" dirty="0"/>
              <a:t>Group 10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sp>
        <p:nvSpPr>
          <p:cNvPr id="78" name="Date Placeholder 3">
            <a:extLst>
              <a:ext uri="{FF2B5EF4-FFF2-40B4-BE49-F238E27FC236}">
                <a16:creationId xmlns:a16="http://schemas.microsoft.com/office/drawing/2014/main" id="{25F65C4A-3341-4BD9-B2F1-A970610F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4905" y="6369051"/>
            <a:ext cx="2743200" cy="365125"/>
          </a:xfrm>
        </p:spPr>
        <p:txBody>
          <a:bodyPr/>
          <a:lstStyle/>
          <a:p>
            <a:r>
              <a:rPr lang="en-US" dirty="0"/>
              <a:t>08/04/2022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41432B3-FB3A-4303-9AA4-0B318CB28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61" y="1924368"/>
            <a:ext cx="3314120" cy="3965046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Agent: FinalProject_grp10</a:t>
            </a:r>
          </a:p>
          <a:p>
            <a:r>
              <a:rPr lang="en-US" sz="1800" dirty="0"/>
              <a:t>Agent has many intents</a:t>
            </a:r>
          </a:p>
          <a:p>
            <a:r>
              <a:rPr lang="en-US" sz="1800" dirty="0"/>
              <a:t>When user writes, DialogFlow matches the user expression to the best intent</a:t>
            </a:r>
          </a:p>
          <a:p>
            <a:r>
              <a:rPr lang="en-US" sz="1800" dirty="0"/>
              <a:t>Intent contains Training phrases, Action, and Responses 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28DF40-457A-4C88-8E53-DD108E98E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933" y="2375427"/>
            <a:ext cx="7779696" cy="27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4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18" y="344698"/>
            <a:ext cx="9840447" cy="1478570"/>
          </a:xfrm>
        </p:spPr>
        <p:txBody>
          <a:bodyPr>
            <a:normAutofit/>
          </a:bodyPr>
          <a:lstStyle/>
          <a:p>
            <a:r>
              <a:rPr lang="en-CA" sz="3200" dirty="0"/>
              <a:t>Implementation – </a:t>
            </a:r>
            <a:r>
              <a:rPr lang="en-CA" sz="3200" dirty="0" err="1"/>
              <a:t>DialogFlow</a:t>
            </a:r>
            <a:r>
              <a:rPr lang="en-CA" sz="3200" dirty="0"/>
              <a:t> Intents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6340473"/>
            <a:ext cx="6239309" cy="365125"/>
          </a:xfrm>
        </p:spPr>
        <p:txBody>
          <a:bodyPr>
            <a:normAutofit/>
          </a:bodyPr>
          <a:lstStyle/>
          <a:p>
            <a:r>
              <a:rPr lang="en-US" dirty="0"/>
              <a:t>Group 10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sp>
        <p:nvSpPr>
          <p:cNvPr id="78" name="Date Placeholder 3">
            <a:extLst>
              <a:ext uri="{FF2B5EF4-FFF2-40B4-BE49-F238E27FC236}">
                <a16:creationId xmlns:a16="http://schemas.microsoft.com/office/drawing/2014/main" id="{25F65C4A-3341-4BD9-B2F1-A970610F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4905" y="6369051"/>
            <a:ext cx="2743200" cy="365125"/>
          </a:xfrm>
        </p:spPr>
        <p:txBody>
          <a:bodyPr/>
          <a:lstStyle/>
          <a:p>
            <a:r>
              <a:rPr lang="en-US" dirty="0"/>
              <a:t>08/04/2022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41432B3-FB3A-4303-9AA4-0B318CB28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24" y="939017"/>
            <a:ext cx="10367659" cy="16088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Intent contains Training phrases, Action, and Responses</a:t>
            </a:r>
          </a:p>
          <a:p>
            <a:r>
              <a:rPr lang="en-CA" sz="1800" dirty="0"/>
              <a:t>Enable webhook for all required intents that need response from external APIs 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637AB-CA8F-4DDE-AD34-C53AC176D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51" y="2327693"/>
            <a:ext cx="5082853" cy="4012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A37F4-19BD-4A6C-88D3-CC84FD783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754" y="2338844"/>
            <a:ext cx="5871587" cy="382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0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57" y="123824"/>
            <a:ext cx="5713197" cy="147857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FFFFFF"/>
                </a:solidFill>
              </a:rPr>
              <a:t>Implementation – </a:t>
            </a:r>
            <a:r>
              <a:rPr lang="en-CA" sz="3200" dirty="0" err="1">
                <a:solidFill>
                  <a:srgbClr val="FFFFFF"/>
                </a:solidFill>
              </a:rPr>
              <a:t>Dialogflow</a:t>
            </a:r>
            <a:r>
              <a:rPr lang="en-CA" sz="3200" dirty="0">
                <a:solidFill>
                  <a:srgbClr val="FFFFFF"/>
                </a:solidFill>
              </a:rPr>
              <a:t> API requests</a:t>
            </a:r>
            <a:endParaRPr lang="en-CA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6340473"/>
            <a:ext cx="6239309" cy="365125"/>
          </a:xfrm>
        </p:spPr>
        <p:txBody>
          <a:bodyPr>
            <a:normAutofit/>
          </a:bodyPr>
          <a:lstStyle/>
          <a:p>
            <a:r>
              <a:rPr lang="en-US" dirty="0"/>
              <a:t>Group 10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sp>
        <p:nvSpPr>
          <p:cNvPr id="78" name="Date Placeholder 3">
            <a:extLst>
              <a:ext uri="{FF2B5EF4-FFF2-40B4-BE49-F238E27FC236}">
                <a16:creationId xmlns:a16="http://schemas.microsoft.com/office/drawing/2014/main" id="{25F65C4A-3341-4BD9-B2F1-A970610F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4905" y="6369051"/>
            <a:ext cx="2743200" cy="365125"/>
          </a:xfrm>
        </p:spPr>
        <p:txBody>
          <a:bodyPr/>
          <a:lstStyle/>
          <a:p>
            <a:r>
              <a:rPr lang="en-US" dirty="0"/>
              <a:t>08/04/2022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565A8E-5DE8-4A18-A1CA-8E38B5721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578" y="0"/>
            <a:ext cx="5465088" cy="68580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A4A79F0-7132-4EB5-B751-4D645190D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340" y="1335087"/>
            <a:ext cx="6239309" cy="500538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App.py (a web app with flask) uses pickle to load the trained model. Also contains the route for webhook calls</a:t>
            </a:r>
          </a:p>
          <a:p>
            <a:r>
              <a:rPr lang="en-US" sz="1800" dirty="0"/>
              <a:t>To handle fulfillment, webhook service (in App.py) accepts JSON requests and return JSON responses</a:t>
            </a:r>
          </a:p>
          <a:p>
            <a:r>
              <a:rPr lang="en-US" sz="1800" dirty="0"/>
              <a:t>Webhook is http callbacks [5] </a:t>
            </a:r>
          </a:p>
          <a:p>
            <a:r>
              <a:rPr lang="en-US" sz="1800" dirty="0"/>
              <a:t>When </a:t>
            </a:r>
            <a:r>
              <a:rPr lang="en-US" sz="1800" dirty="0" err="1"/>
              <a:t>DialogFlow</a:t>
            </a:r>
            <a:r>
              <a:rPr lang="en-US" sz="1800" dirty="0"/>
              <a:t> needs webhook, it sends the request, and with that request, some request data to the webhook</a:t>
            </a:r>
          </a:p>
          <a:p>
            <a:r>
              <a:rPr lang="en-US" sz="1800" dirty="0"/>
              <a:t>The webhook uses model file or other functions/APIs to generate the response for that request</a:t>
            </a:r>
          </a:p>
          <a:p>
            <a:r>
              <a:rPr lang="en-US" sz="1800" dirty="0"/>
              <a:t>The response along with response data is sent back to </a:t>
            </a:r>
            <a:r>
              <a:rPr lang="en-US" sz="1800" dirty="0" err="1"/>
              <a:t>DialogFlow</a:t>
            </a:r>
            <a:endParaRPr lang="en-US" sz="1800" dirty="0"/>
          </a:p>
          <a:p>
            <a:r>
              <a:rPr lang="en-US" sz="1800" dirty="0" err="1"/>
              <a:t>DialogFlow</a:t>
            </a:r>
            <a:r>
              <a:rPr lang="en-US" sz="1800" dirty="0"/>
              <a:t> shows this response to the user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D3F27B-09AD-41B0-85B0-6702BC7327B3}"/>
              </a:ext>
            </a:extLst>
          </p:cNvPr>
          <p:cNvSpPr txBox="1">
            <a:spLocks/>
          </p:cNvSpPr>
          <p:nvPr/>
        </p:nvSpPr>
        <p:spPr>
          <a:xfrm>
            <a:off x="11324740" y="0"/>
            <a:ext cx="897052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app.py</a:t>
            </a:r>
          </a:p>
        </p:txBody>
      </p:sp>
    </p:spTree>
    <p:extLst>
      <p:ext uri="{BB962C8B-B14F-4D97-AF65-F5344CB8AC3E}">
        <p14:creationId xmlns:p14="http://schemas.microsoft.com/office/powerpoint/2010/main" val="3210731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68735"/>
            <a:ext cx="9905998" cy="1478570"/>
          </a:xfrm>
        </p:spPr>
        <p:txBody>
          <a:bodyPr/>
          <a:lstStyle/>
          <a:p>
            <a:r>
              <a:rPr lang="en-CA" dirty="0"/>
              <a:t>Implementation – Ngrok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F63B-666F-46F4-B2D9-67D8B045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845BBE-8AD0-4132-B0BB-770FEB6EF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7953"/>
            <a:ext cx="8905838" cy="1387681"/>
          </a:xfrm>
        </p:spPr>
        <p:txBody>
          <a:bodyPr>
            <a:normAutofit/>
          </a:bodyPr>
          <a:lstStyle/>
          <a:p>
            <a:r>
              <a:rPr lang="en-US" sz="1800" dirty="0"/>
              <a:t>Use Ngrok on PC: </a:t>
            </a:r>
            <a:r>
              <a:rPr lang="en-CA" sz="1800" dirty="0"/>
              <a:t>Application to temporarily expose local development machine/server to the internet</a:t>
            </a:r>
          </a:p>
          <a:p>
            <a:r>
              <a:rPr lang="en-CA" sz="1800" dirty="0"/>
              <a:t>Use the https URL in the fulfillment section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805588-2024-4CF0-A2E9-1930E56A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1" y="2579285"/>
            <a:ext cx="9058710" cy="41550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4EE5B7-ADE7-4D93-8EF6-0E524EE95BA5}"/>
              </a:ext>
            </a:extLst>
          </p:cNvPr>
          <p:cNvCxnSpPr/>
          <p:nvPr/>
        </p:nvCxnSpPr>
        <p:spPr>
          <a:xfrm flipH="1">
            <a:off x="6554912" y="3780890"/>
            <a:ext cx="410967" cy="1818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61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68735"/>
            <a:ext cx="10165218" cy="1478570"/>
          </a:xfrm>
        </p:spPr>
        <p:txBody>
          <a:bodyPr/>
          <a:lstStyle/>
          <a:p>
            <a:r>
              <a:rPr lang="en-CA" dirty="0"/>
              <a:t>Results and evaluation – Classification (SGD)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F63B-666F-46F4-B2D9-67D8B045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29BAA9-A306-463D-ADF6-E3B466ACB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646" y="2039623"/>
            <a:ext cx="5019675" cy="1866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05AAE9-AC24-4385-B774-3D1E9506B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086" y="2018076"/>
            <a:ext cx="3884827" cy="3195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0E2D97-876F-4F76-A032-3B6F9E014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646" y="3975779"/>
            <a:ext cx="47815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68735"/>
            <a:ext cx="10345262" cy="1478570"/>
          </a:xfrm>
        </p:spPr>
        <p:txBody>
          <a:bodyPr/>
          <a:lstStyle/>
          <a:p>
            <a:r>
              <a:rPr lang="en-CA" dirty="0"/>
              <a:t>Results and evaluation – CLUSTERING (K-Means)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F63B-666F-46F4-B2D9-67D8B045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C5CEE-05D1-4B7A-B40A-849A12EA8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436" y="1666586"/>
            <a:ext cx="5247429" cy="39388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5B2540-EF83-4CA7-AC20-83C4011F0CA1}"/>
              </a:ext>
            </a:extLst>
          </p:cNvPr>
          <p:cNvSpPr txBox="1"/>
          <p:nvPr/>
        </p:nvSpPr>
        <p:spPr>
          <a:xfrm>
            <a:off x="1464456" y="2176487"/>
            <a:ext cx="55932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Out of 9,000 samples, the correct labeling count is: 3889</a:t>
            </a:r>
          </a:p>
          <a:p>
            <a:r>
              <a:rPr lang="en-CA" dirty="0"/>
              <a:t>Out of 9,000 samples, the incorrect labeling count is: 5111</a:t>
            </a:r>
          </a:p>
          <a:p>
            <a:r>
              <a:rPr lang="en-CA" dirty="0"/>
              <a:t>The Kappa score is: 0.32797159887798044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D0461A-ACB9-44BD-B4D1-D35E8051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27953"/>
            <a:ext cx="9905999" cy="1903413"/>
          </a:xfrm>
        </p:spPr>
        <p:txBody>
          <a:bodyPr>
            <a:normAutofit/>
          </a:bodyPr>
          <a:lstStyle/>
          <a:p>
            <a:r>
              <a:rPr lang="en-US" dirty="0"/>
              <a:t>TFIDF Transformer as feature extractor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11199E-1D40-4A3A-A40C-40B13019083A}"/>
              </a:ext>
            </a:extLst>
          </p:cNvPr>
          <p:cNvSpPr txBox="1"/>
          <p:nvPr/>
        </p:nvSpPr>
        <p:spPr>
          <a:xfrm>
            <a:off x="2877786" y="3454082"/>
            <a:ext cx="3436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Soccer is cluster: 3</a:t>
            </a:r>
          </a:p>
          <a:p>
            <a:r>
              <a:rPr lang="en-CA" dirty="0"/>
              <a:t>Basketball is cluster: 4</a:t>
            </a:r>
          </a:p>
          <a:p>
            <a:r>
              <a:rPr lang="en-CA" dirty="0"/>
              <a:t>Tennis is cluster: 2</a:t>
            </a:r>
          </a:p>
          <a:p>
            <a:r>
              <a:rPr lang="en-CA" dirty="0"/>
              <a:t>Cricket is cluster: 1</a:t>
            </a:r>
          </a:p>
          <a:p>
            <a:r>
              <a:rPr lang="en-CA" dirty="0"/>
              <a:t>Formula One is cluster: 0</a:t>
            </a:r>
          </a:p>
        </p:txBody>
      </p:sp>
    </p:spTree>
    <p:extLst>
      <p:ext uri="{BB962C8B-B14F-4D97-AF65-F5344CB8AC3E}">
        <p14:creationId xmlns:p14="http://schemas.microsoft.com/office/powerpoint/2010/main" val="3403434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68735"/>
            <a:ext cx="10345262" cy="1478570"/>
          </a:xfrm>
        </p:spPr>
        <p:txBody>
          <a:bodyPr/>
          <a:lstStyle/>
          <a:p>
            <a:r>
              <a:rPr lang="en-CA" dirty="0"/>
              <a:t>Results and evaluation – CLUSTERING (K-Means)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F63B-666F-46F4-B2D9-67D8B045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C97451-D250-465E-BF26-02A405F54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820910"/>
            <a:ext cx="3616190" cy="1869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FAC6C4-C1EB-4F82-AB36-608FC833E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958" y="1834108"/>
            <a:ext cx="3180588" cy="18693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AE8AFA-FAAC-46BB-B42E-493646770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7015" y="1820910"/>
            <a:ext cx="2979658" cy="18693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16A711-564A-42A2-8219-6C35F40E67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9506" y="3908603"/>
            <a:ext cx="3407752" cy="23397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2F15BD-5936-4F3F-B365-E3972015B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5358" y="3908603"/>
            <a:ext cx="3263314" cy="2351314"/>
          </a:xfrm>
          <a:prstGeom prst="rect">
            <a:avLst/>
          </a:prstGeom>
        </p:spPr>
      </p:pic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8969C798-E666-4F19-9213-5AA8E3B7BD40}"/>
              </a:ext>
            </a:extLst>
          </p:cNvPr>
          <p:cNvSpPr txBox="1">
            <a:spLocks/>
          </p:cNvSpPr>
          <p:nvPr/>
        </p:nvSpPr>
        <p:spPr>
          <a:xfrm>
            <a:off x="1141411" y="1363177"/>
            <a:ext cx="8729789" cy="915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Determined top 13 most frequent words in each cluster</a:t>
            </a:r>
          </a:p>
        </p:txBody>
      </p:sp>
    </p:spTree>
    <p:extLst>
      <p:ext uri="{BB962C8B-B14F-4D97-AF65-F5344CB8AC3E}">
        <p14:creationId xmlns:p14="http://schemas.microsoft.com/office/powerpoint/2010/main" val="1150699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79A1-C665-49A6-BBBE-322B27F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4159815"/>
            <a:ext cx="9905999" cy="1903413"/>
          </a:xfrm>
        </p:spPr>
        <p:txBody>
          <a:bodyPr>
            <a:noAutofit/>
          </a:bodyPr>
          <a:lstStyle/>
          <a:p>
            <a:r>
              <a:rPr lang="en-US" sz="2200" dirty="0"/>
              <a:t>Future work on this project</a:t>
            </a:r>
          </a:p>
          <a:p>
            <a:pPr lvl="1"/>
            <a:r>
              <a:rPr lang="en-US" sz="1800" dirty="0"/>
              <a:t>Incremental Model Training</a:t>
            </a:r>
          </a:p>
          <a:p>
            <a:pPr lvl="1"/>
            <a:r>
              <a:rPr lang="en-US" sz="1800" dirty="0"/>
              <a:t>Fake News Detection</a:t>
            </a:r>
          </a:p>
          <a:p>
            <a:endParaRPr lang="en-CA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F63B-666F-46F4-B2D9-67D8B045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2AAA42-602F-4321-B3D3-F36B3E096801}"/>
              </a:ext>
            </a:extLst>
          </p:cNvPr>
          <p:cNvSpPr txBox="1">
            <a:spLocks/>
          </p:cNvSpPr>
          <p:nvPr/>
        </p:nvSpPr>
        <p:spPr>
          <a:xfrm>
            <a:off x="1141410" y="1696243"/>
            <a:ext cx="9905999" cy="2124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Project outcomes</a:t>
            </a:r>
          </a:p>
          <a:p>
            <a:pPr lvl="1"/>
            <a:r>
              <a:rPr lang="en-US" sz="1800" dirty="0"/>
              <a:t>Development of Dialogflow Chatbot and integrating it with Python ML model</a:t>
            </a:r>
          </a:p>
          <a:p>
            <a:pPr lvl="1"/>
            <a:r>
              <a:rPr lang="en-US" sz="1800" dirty="0"/>
              <a:t>Chatbot provides four services: News Classification, Recent News, History and Rules for selected sports topics (cricket, basketball, formula one, soccer, tennis)</a:t>
            </a:r>
          </a:p>
          <a:p>
            <a:pPr lvl="1"/>
            <a:r>
              <a:rPr lang="en-US" sz="1800" dirty="0"/>
              <a:t>Explored various Classification and Clustering algorithms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95427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8ECB-AB13-4E27-8339-4CB09147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9473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9A7A3-6CD6-43DA-A3A3-8CEF40A2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67532"/>
            <a:ext cx="10609312" cy="4515741"/>
          </a:xfrm>
        </p:spPr>
        <p:txBody>
          <a:bodyPr>
            <a:noAutofit/>
          </a:bodyPr>
          <a:lstStyle/>
          <a:p>
            <a:r>
              <a:rPr lang="en-CA" sz="1800" dirty="0"/>
              <a:t>Problem Formulation	</a:t>
            </a:r>
          </a:p>
          <a:p>
            <a:r>
              <a:rPr lang="en-CA" sz="1800" dirty="0"/>
              <a:t>Methodology </a:t>
            </a:r>
          </a:p>
          <a:p>
            <a:r>
              <a:rPr lang="en-CA" sz="1800" dirty="0"/>
              <a:t>Data Description/Sources</a:t>
            </a:r>
          </a:p>
          <a:p>
            <a:r>
              <a:rPr lang="en-CA" sz="1800" dirty="0"/>
              <a:t>Architecture Diagram</a:t>
            </a:r>
          </a:p>
          <a:p>
            <a:r>
              <a:rPr lang="en-CA" sz="1800" dirty="0"/>
              <a:t>Chatbot </a:t>
            </a:r>
          </a:p>
          <a:p>
            <a:r>
              <a:rPr lang="en-CA" sz="1800" dirty="0"/>
              <a:t>Implementation</a:t>
            </a:r>
          </a:p>
          <a:p>
            <a:r>
              <a:rPr lang="en-CA" sz="1800" dirty="0"/>
              <a:t>Results and Evaluation</a:t>
            </a:r>
          </a:p>
          <a:p>
            <a:r>
              <a:rPr lang="en-CA" sz="1800" dirty="0"/>
              <a:t>Conclusion</a:t>
            </a:r>
          </a:p>
          <a:p>
            <a:r>
              <a:rPr lang="en-CA" sz="1800" dirty="0"/>
              <a:t>References</a:t>
            </a:r>
          </a:p>
          <a:p>
            <a:r>
              <a:rPr lang="en-CA" sz="1800" dirty="0"/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0379-16CF-4F23-AC54-054FBC27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9262F-F2C1-402D-9E63-FF29672E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572F-7C0A-4BE3-91A6-8682995A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77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79A1-C665-49A6-BBBE-322B27F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292" y="2477293"/>
            <a:ext cx="11523029" cy="190341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w Cen MT (Body)"/>
                <a:cs typeface="Times New Roman" panose="02020603050405020304" pitchFamily="18" charset="0"/>
              </a:rPr>
              <a:t>[1]</a:t>
            </a:r>
            <a:r>
              <a:rPr lang="en-CA" sz="2000" dirty="0">
                <a:latin typeface="Tw Cen MT (Body)"/>
                <a:cs typeface="Times New Roman" panose="02020603050405020304" pitchFamily="18" charset="0"/>
              </a:rPr>
              <a:t> Google Dialog Flow Application: https://dialogflow.cloud.google.com/</a:t>
            </a:r>
            <a:endParaRPr lang="en-US" sz="2000" dirty="0">
              <a:latin typeface="Tw Cen MT (Body)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w Cen MT (Body)"/>
                <a:cs typeface="Times New Roman" panose="02020603050405020304" pitchFamily="18" charset="0"/>
              </a:rPr>
              <a:t>[2] https://www.caeaccess.org/archives/volume5/number1/kaur-2016-cae-652224.pdf</a:t>
            </a:r>
          </a:p>
          <a:p>
            <a:r>
              <a:rPr lang="en-CA" sz="2000" dirty="0">
                <a:latin typeface="Tw Cen MT (Body)"/>
                <a:cs typeface="Times New Roman" panose="02020603050405020304" pitchFamily="18" charset="0"/>
              </a:rPr>
              <a:t>[3] https://cloud.google.com/dialogflow/es/docs/agents-manage</a:t>
            </a:r>
          </a:p>
          <a:p>
            <a:r>
              <a:rPr lang="en-CA" sz="2000" dirty="0">
                <a:latin typeface="Tw Cen MT (Body)"/>
                <a:cs typeface="Times New Roman" panose="02020603050405020304" pitchFamily="18" charset="0"/>
              </a:rPr>
              <a:t>[4] </a:t>
            </a:r>
            <a:r>
              <a:rPr lang="en-CA" sz="2000" dirty="0"/>
              <a:t>https://www.margo-group.com/en/news/a-brief-introduction-to-chatbots-with-dialogflow/</a:t>
            </a:r>
          </a:p>
          <a:p>
            <a:r>
              <a:rPr lang="en-CA" sz="2000" dirty="0"/>
              <a:t>[5] https://cloud.google.com/dialogflow/es/docs/fulfillment-webhook</a:t>
            </a:r>
          </a:p>
          <a:p>
            <a:endParaRPr lang="en-CA" sz="2000" dirty="0"/>
          </a:p>
          <a:p>
            <a:endParaRPr lang="en-CA" sz="2000" dirty="0">
              <a:latin typeface="Tw Cen MT (Body)"/>
              <a:cs typeface="Times New Roman" panose="02020603050405020304" pitchFamily="18" charset="0"/>
            </a:endParaRPr>
          </a:p>
          <a:p>
            <a:endParaRPr lang="en-CA" sz="2000" dirty="0">
              <a:latin typeface="Tw Cen MT (Body)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F63B-666F-46F4-B2D9-67D8B045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75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F63B-666F-46F4-B2D9-67D8B045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8CBC47-82DA-4CF9-A1DF-2B05F647D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429" y="1875851"/>
            <a:ext cx="5525271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64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F63B-666F-46F4-B2D9-67D8B045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73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 – Testing the chatbot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F63B-666F-46F4-B2D9-67D8B045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501972-109C-4DBB-904D-7AAB6B1BD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520421"/>
            <a:ext cx="9905999" cy="1478570"/>
          </a:xfrm>
        </p:spPr>
        <p:txBody>
          <a:bodyPr>
            <a:normAutofit/>
          </a:bodyPr>
          <a:lstStyle/>
          <a:p>
            <a:r>
              <a:rPr lang="en-US" dirty="0"/>
              <a:t>Testing welcome intent</a:t>
            </a:r>
          </a:p>
          <a:p>
            <a:pPr lvl="1"/>
            <a:r>
              <a:rPr lang="en-US" dirty="0"/>
              <a:t>Type hello or hi to see the below response:</a:t>
            </a:r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8" name="Picture 7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0A764638-317F-4A3F-8AC0-4EA2A4931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533" y="2476574"/>
            <a:ext cx="2923176" cy="392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7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 – Testing the chatbot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F63B-666F-46F4-B2D9-67D8B045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501972-109C-4DBB-904D-7AAB6B1BD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520421"/>
            <a:ext cx="9905999" cy="1757035"/>
          </a:xfrm>
        </p:spPr>
        <p:txBody>
          <a:bodyPr>
            <a:normAutofit fontScale="40000" lnSpcReduction="20000"/>
          </a:bodyPr>
          <a:lstStyle/>
          <a:p>
            <a:r>
              <a:rPr lang="en-US" sz="4500" dirty="0"/>
              <a:t>Testing Latest Sports intent</a:t>
            </a:r>
          </a:p>
          <a:p>
            <a:pPr lvl="1"/>
            <a:r>
              <a:rPr lang="en-US" sz="4500" dirty="0"/>
              <a:t>To test this intent, enter phrases like:</a:t>
            </a:r>
          </a:p>
          <a:p>
            <a:pPr lvl="2"/>
            <a:r>
              <a:rPr lang="en-US" sz="4000" dirty="0"/>
              <a:t>I am interested in soccer</a:t>
            </a:r>
          </a:p>
          <a:p>
            <a:pPr lvl="2"/>
            <a:r>
              <a:rPr lang="en-US" sz="4000" dirty="0"/>
              <a:t>Interested in Tennis</a:t>
            </a:r>
          </a:p>
          <a:p>
            <a:pPr lvl="2"/>
            <a:r>
              <a:rPr lang="en-US" sz="4000" dirty="0"/>
              <a:t>Tell me latest cricket news</a:t>
            </a:r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AC334AA-DA2F-46B9-8F4D-94BC25120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169" y="3178052"/>
            <a:ext cx="2217911" cy="2949935"/>
          </a:xfrm>
          <a:prstGeom prst="rect">
            <a:avLst/>
          </a:prstGeo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2F7BA7-C3B9-45AE-831D-0723C859E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804" y="3178052"/>
            <a:ext cx="2217911" cy="2923211"/>
          </a:xfrm>
          <a:prstGeom prst="rect">
            <a:avLst/>
          </a:prstGeom>
        </p:spPr>
      </p:pic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69830DC-8E10-4E22-B2F9-C558BADE9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538" y="3187834"/>
            <a:ext cx="2174283" cy="292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7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 – Testing the chatbot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F63B-666F-46F4-B2D9-67D8B045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501972-109C-4DBB-904D-7AAB6B1BD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0422"/>
            <a:ext cx="9058710" cy="1478570"/>
          </a:xfrm>
        </p:spPr>
        <p:txBody>
          <a:bodyPr>
            <a:normAutofit fontScale="47500" lnSpcReduction="20000"/>
          </a:bodyPr>
          <a:lstStyle/>
          <a:p>
            <a:r>
              <a:rPr lang="en-US" sz="4500" dirty="0"/>
              <a:t>Testing Classify Headline intent</a:t>
            </a:r>
          </a:p>
          <a:p>
            <a:pPr lvl="1"/>
            <a:r>
              <a:rPr lang="en-US" sz="4500" dirty="0"/>
              <a:t>To test this intent, pick one of the above headlines to see if the chatbot returns correct category of soccer, tennis, or cricket using the model.pkl file</a:t>
            </a:r>
            <a:endParaRPr lang="en-CA" dirty="0"/>
          </a:p>
        </p:txBody>
      </p:sp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21400DC-69A4-428D-8BA1-932B4FD7F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279" y="2697883"/>
            <a:ext cx="2605959" cy="3562306"/>
          </a:xfrm>
          <a:prstGeom prst="rect">
            <a:avLst/>
          </a:prstGeom>
        </p:spPr>
      </p:pic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EE5D79F-05F0-4DC9-8D02-874F68194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449" y="2701694"/>
            <a:ext cx="2743200" cy="35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7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 – Testing the chatbot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F63B-666F-46F4-B2D9-67D8B045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501972-109C-4DBB-904D-7AAB6B1BD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0421"/>
            <a:ext cx="9905998" cy="2044712"/>
          </a:xfrm>
        </p:spPr>
        <p:txBody>
          <a:bodyPr>
            <a:normAutofit/>
          </a:bodyPr>
          <a:lstStyle/>
          <a:p>
            <a:r>
              <a:rPr lang="en-US" sz="1600" dirty="0"/>
              <a:t>Testing History and Rules intent</a:t>
            </a:r>
          </a:p>
          <a:p>
            <a:pPr lvl="1"/>
            <a:r>
              <a:rPr lang="en-US" sz="1600" dirty="0"/>
              <a:t>To test if the chatbot is correctly returning the pre-defined history and rules text to the user, enter phrases like:</a:t>
            </a:r>
          </a:p>
          <a:p>
            <a:pPr lvl="2"/>
            <a:r>
              <a:rPr lang="en-US" sz="1600" dirty="0"/>
              <a:t>rules of soccer</a:t>
            </a:r>
          </a:p>
          <a:p>
            <a:pPr lvl="2"/>
            <a:r>
              <a:rPr lang="en-US" sz="1600" dirty="0"/>
              <a:t>History of cricket</a:t>
            </a:r>
          </a:p>
          <a:p>
            <a:pPr lvl="2"/>
            <a:r>
              <a:rPr lang="en-US" sz="1600" dirty="0"/>
              <a:t>F 1 rules</a:t>
            </a:r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07A0F6B-6A2A-43A0-9CCA-5B8A9DD33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616" y="3316376"/>
            <a:ext cx="2088758" cy="2779927"/>
          </a:xfrm>
          <a:prstGeom prst="rect">
            <a:avLst/>
          </a:prstGeo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8CEC4D5-0DDD-4713-A6AD-B259B0502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575" y="3316376"/>
            <a:ext cx="2090027" cy="2754122"/>
          </a:xfrm>
          <a:prstGeom prst="rect">
            <a:avLst/>
          </a:prstGeom>
        </p:spPr>
      </p:pic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298BAC2-0B5B-4461-B968-F423D8CB5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802" y="3316376"/>
            <a:ext cx="2090027" cy="275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70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 – Testing the chatbot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F63B-666F-46F4-B2D9-67D8B045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501972-109C-4DBB-904D-7AAB6B1BD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0421"/>
            <a:ext cx="9905998" cy="2044712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Testing Services intent</a:t>
            </a:r>
          </a:p>
          <a:p>
            <a:pPr lvl="1"/>
            <a:r>
              <a:rPr lang="en-US" sz="1600" dirty="0"/>
              <a:t>To test if the chatbot is correctly returning the list of services provided by the chatbot, user can enter the following phrases:</a:t>
            </a:r>
          </a:p>
          <a:p>
            <a:pPr lvl="2"/>
            <a:r>
              <a:rPr lang="en-US" sz="1400" dirty="0"/>
              <a:t>What are your services?</a:t>
            </a:r>
          </a:p>
          <a:p>
            <a:pPr lvl="2"/>
            <a:r>
              <a:rPr lang="en-US" sz="1400" dirty="0"/>
              <a:t>Services?</a:t>
            </a:r>
          </a:p>
          <a:p>
            <a:pPr lvl="2"/>
            <a:r>
              <a:rPr lang="en-US" sz="1400" dirty="0"/>
              <a:t>services</a:t>
            </a:r>
          </a:p>
          <a:p>
            <a:pPr lvl="2"/>
            <a:r>
              <a:rPr lang="en-US" sz="1400" dirty="0"/>
              <a:t>What other services do you provide?</a:t>
            </a:r>
          </a:p>
        </p:txBody>
      </p:sp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FB1CDB6-D629-41D4-9F51-6EF45E9DE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953" y="3565133"/>
            <a:ext cx="2380900" cy="3158573"/>
          </a:xfrm>
          <a:prstGeom prst="rect">
            <a:avLst/>
          </a:prstGeom>
        </p:spPr>
      </p:pic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0F156BE-7AF3-42A5-96A0-735F9EFEB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442" y="3588027"/>
            <a:ext cx="2380900" cy="311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9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F63B-666F-46F4-B2D9-67D8B045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594AF9-28A3-46B2-8AC8-03F15DF84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11" y="296878"/>
            <a:ext cx="9400796" cy="626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7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79A1-C665-49A6-BBBE-322B27F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7683"/>
            <a:ext cx="9905999" cy="2512083"/>
          </a:xfrm>
        </p:spPr>
        <p:txBody>
          <a:bodyPr>
            <a:normAutofit/>
          </a:bodyPr>
          <a:lstStyle/>
          <a:p>
            <a:r>
              <a:rPr lang="en-CA" dirty="0"/>
              <a:t>To create a chatbot tool that informs the user of </a:t>
            </a:r>
          </a:p>
          <a:p>
            <a:pPr lvl="1"/>
            <a:r>
              <a:rPr lang="en-CA" dirty="0"/>
              <a:t>Latest news relating to a certain sport (soccer, cricket, basketball, formula 1, tennis)</a:t>
            </a:r>
          </a:p>
          <a:p>
            <a:pPr lvl="1"/>
            <a:r>
              <a:rPr lang="en-CA" dirty="0"/>
              <a:t>Categorizing the sports news headline</a:t>
            </a:r>
          </a:p>
          <a:p>
            <a:pPr lvl="1"/>
            <a:r>
              <a:rPr lang="en-CA" dirty="0"/>
              <a:t>Rules of the sports topic</a:t>
            </a:r>
          </a:p>
          <a:p>
            <a:pPr lvl="1"/>
            <a:r>
              <a:rPr lang="en-CA" dirty="0"/>
              <a:t>History of the sports topic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4950E52-C158-4C79-8B7A-53F3AF04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 dirty="0"/>
              <a:t>08/04/2022</a:t>
            </a:r>
          </a:p>
        </p:txBody>
      </p:sp>
    </p:spTree>
    <p:extLst>
      <p:ext uri="{BB962C8B-B14F-4D97-AF65-F5344CB8AC3E}">
        <p14:creationId xmlns:p14="http://schemas.microsoft.com/office/powerpoint/2010/main" val="94790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79A1-C665-49A6-BBBE-322B27F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923747" cy="3541714"/>
          </a:xfrm>
        </p:spPr>
        <p:txBody>
          <a:bodyPr>
            <a:normAutofit/>
          </a:bodyPr>
          <a:lstStyle/>
          <a:p>
            <a:r>
              <a:rPr lang="en-CA" sz="2200" dirty="0"/>
              <a:t>Classification</a:t>
            </a:r>
          </a:p>
          <a:p>
            <a:pPr lvl="1"/>
            <a:r>
              <a:rPr lang="en-US" sz="1600" dirty="0"/>
              <a:t>Multinomial Navier Bayes</a:t>
            </a:r>
          </a:p>
          <a:p>
            <a:pPr lvl="1"/>
            <a:r>
              <a:rPr lang="en-US" sz="1600" dirty="0"/>
              <a:t>Stochastic Gradient Descent</a:t>
            </a:r>
          </a:p>
          <a:p>
            <a:pPr lvl="1"/>
            <a:r>
              <a:rPr lang="en-US" sz="1600" dirty="0"/>
              <a:t>Logistic Regression</a:t>
            </a:r>
          </a:p>
          <a:p>
            <a:pPr lvl="1"/>
            <a:r>
              <a:rPr lang="en-US" sz="1600" dirty="0"/>
              <a:t>Support Vector Machine</a:t>
            </a:r>
          </a:p>
          <a:p>
            <a:pPr lvl="1"/>
            <a:r>
              <a:rPr lang="en-US" sz="1600" dirty="0"/>
              <a:t>Decision Tree</a:t>
            </a:r>
          </a:p>
          <a:p>
            <a:pPr lvl="1"/>
            <a:r>
              <a:rPr lang="en-US" sz="1600" dirty="0"/>
              <a:t>Nearest Neighbors Classification</a:t>
            </a:r>
          </a:p>
          <a:p>
            <a:pPr lvl="1"/>
            <a:endParaRPr lang="en-US" sz="1600" dirty="0"/>
          </a:p>
          <a:p>
            <a:endParaRPr lang="en-CA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DFA596-E426-4E4D-A982-8C8A3185B990}"/>
              </a:ext>
            </a:extLst>
          </p:cNvPr>
          <p:cNvSpPr txBox="1">
            <a:spLocks/>
          </p:cNvSpPr>
          <p:nvPr/>
        </p:nvSpPr>
        <p:spPr>
          <a:xfrm>
            <a:off x="5727979" y="2249487"/>
            <a:ext cx="345788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dirty="0"/>
              <a:t>Clustering</a:t>
            </a:r>
          </a:p>
          <a:p>
            <a:pPr lvl="1"/>
            <a:r>
              <a:rPr lang="en-CA" sz="1800" dirty="0"/>
              <a:t>K-Means</a:t>
            </a:r>
          </a:p>
          <a:p>
            <a:pPr lvl="1"/>
            <a:endParaRPr lang="en-CA" sz="180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3DE3221-9A73-43A5-80A1-65ED20AC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 dirty="0"/>
              <a:t>08/04/2022</a:t>
            </a:r>
          </a:p>
        </p:txBody>
      </p:sp>
    </p:spTree>
    <p:extLst>
      <p:ext uri="{BB962C8B-B14F-4D97-AF65-F5344CB8AC3E}">
        <p14:creationId xmlns:p14="http://schemas.microsoft.com/office/powerpoint/2010/main" val="383435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66334"/>
            <a:ext cx="9905998" cy="1478570"/>
          </a:xfrm>
        </p:spPr>
        <p:txBody>
          <a:bodyPr/>
          <a:lstStyle/>
          <a:p>
            <a:r>
              <a:rPr lang="en-CA" dirty="0"/>
              <a:t>DATA DESCRIPTION and 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F63B-666F-46F4-B2D9-67D8B045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EFA79A-5E0C-43CA-BC2A-3B5F32FBB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604" y="2387623"/>
            <a:ext cx="2562224" cy="311974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BDAFFEF-36F0-4348-9AB3-F8DD5A6C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01562"/>
            <a:ext cx="5230814" cy="1241852"/>
          </a:xfrm>
        </p:spPr>
        <p:txBody>
          <a:bodyPr>
            <a:normAutofit/>
          </a:bodyPr>
          <a:lstStyle/>
          <a:p>
            <a:r>
              <a:rPr lang="en-CA" sz="1600" dirty="0"/>
              <a:t>10,000 sports articles were collected for training purposes. </a:t>
            </a:r>
          </a:p>
          <a:p>
            <a:r>
              <a:rPr lang="en-CA" sz="1600" dirty="0"/>
              <a:t>Web scraping library BeautifulSoup and Urllib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D2982-BB7C-41BD-91B6-C3E64061F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6" y="1101562"/>
            <a:ext cx="5230814" cy="54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3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685" y="-74675"/>
            <a:ext cx="9905998" cy="1478570"/>
          </a:xfrm>
        </p:spPr>
        <p:txBody>
          <a:bodyPr/>
          <a:lstStyle/>
          <a:p>
            <a:r>
              <a:rPr lang="en-CA" dirty="0"/>
              <a:t>DATA DESCRIPTION and 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F63B-666F-46F4-B2D9-67D8B045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BDAFFEF-36F0-4348-9AB3-F8DD5A6C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685" y="1047863"/>
            <a:ext cx="5335588" cy="2250394"/>
          </a:xfrm>
        </p:spPr>
        <p:txBody>
          <a:bodyPr>
            <a:noAutofit/>
          </a:bodyPr>
          <a:lstStyle/>
          <a:p>
            <a:r>
              <a:rPr lang="en-US" sz="1800" dirty="0"/>
              <a:t>C</a:t>
            </a:r>
            <a:r>
              <a:rPr lang="en-CA" sz="1800" dirty="0"/>
              <a:t>ricket</a:t>
            </a:r>
          </a:p>
          <a:p>
            <a:pPr marL="0" indent="0">
              <a:buNone/>
            </a:pPr>
            <a:r>
              <a:rPr lang="en-CA" sz="1800" dirty="0">
                <a:hlinkClick r:id="rId3"/>
              </a:rPr>
              <a:t>https://www.espncricinfo.com/latest-cricket-news</a:t>
            </a:r>
            <a:endParaRPr lang="en-CA" sz="1800" dirty="0"/>
          </a:p>
          <a:p>
            <a:r>
              <a:rPr lang="en-CA" sz="1800" dirty="0"/>
              <a:t>Basketball</a:t>
            </a:r>
          </a:p>
          <a:p>
            <a:pPr marL="0" indent="0">
              <a:buNone/>
            </a:pPr>
            <a:r>
              <a:rPr lang="en-CA" sz="1800" dirty="0">
                <a:hlinkClick r:id="rId4"/>
              </a:rPr>
              <a:t>https://www.reuters.com/news/archive/basketball-nba</a:t>
            </a:r>
            <a:endParaRPr lang="en-CA" sz="1800" dirty="0"/>
          </a:p>
          <a:p>
            <a:r>
              <a:rPr lang="en-CA" sz="1800" dirty="0"/>
              <a:t>Tennis</a:t>
            </a:r>
          </a:p>
          <a:p>
            <a:pPr marL="0" indent="0">
              <a:buNone/>
            </a:pPr>
            <a:r>
              <a:rPr lang="en-CA" sz="1800" dirty="0">
                <a:hlinkClick r:id="rId5"/>
              </a:rPr>
              <a:t>https://www.reuters.com/news/archive/sport-tennis</a:t>
            </a:r>
            <a:endParaRPr lang="en-CA" sz="1800" dirty="0"/>
          </a:p>
          <a:p>
            <a:r>
              <a:rPr lang="en-CA" sz="1800" dirty="0"/>
              <a:t>FormulaOne</a:t>
            </a:r>
          </a:p>
          <a:p>
            <a:pPr marL="0" indent="0">
              <a:buNone/>
            </a:pPr>
            <a:r>
              <a:rPr lang="en-CA" sz="1800" dirty="0">
                <a:hlinkClick r:id="rId6"/>
              </a:rPr>
              <a:t>https://www.reuters.com/news/archive/sport-f1</a:t>
            </a:r>
            <a:endParaRPr lang="en-CA" sz="1800" dirty="0"/>
          </a:p>
          <a:p>
            <a:r>
              <a:rPr lang="en-CA" sz="1800" dirty="0"/>
              <a:t>Soccer</a:t>
            </a:r>
          </a:p>
          <a:p>
            <a:pPr marL="0" indent="0">
              <a:buNone/>
            </a:pPr>
            <a:r>
              <a:rPr lang="en-CA" sz="1800" dirty="0">
                <a:hlinkClick r:id="rId7"/>
              </a:rPr>
              <a:t>https://www.reuters.com/news/archive/soccer-england</a:t>
            </a:r>
            <a:endParaRPr lang="en-CA" sz="1800" dirty="0"/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endParaRPr lang="en-CA" sz="1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D4339D-58CD-48ED-96E5-30C8D7BF74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3125" y="5116770"/>
            <a:ext cx="4752735" cy="1116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333A5-B805-4836-BCD6-51CE092E89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7270" y="971937"/>
            <a:ext cx="6010743" cy="408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06503"/>
            <a:ext cx="9313227" cy="1478570"/>
          </a:xfrm>
        </p:spPr>
        <p:txBody>
          <a:bodyPr>
            <a:normAutofit/>
          </a:bodyPr>
          <a:lstStyle/>
          <a:p>
            <a:r>
              <a:rPr lang="en-CA" sz="3200" dirty="0"/>
              <a:t>CHATBOT – Introduction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845BBE-8AD0-4132-B0BB-770FEB6EF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879" y="1785073"/>
            <a:ext cx="7921308" cy="396504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Address queries instantly without a need of support agent</a:t>
            </a:r>
          </a:p>
          <a:p>
            <a:r>
              <a:rPr lang="en-US" sz="2000" dirty="0"/>
              <a:t>3 different types of Chatbots: </a:t>
            </a:r>
          </a:p>
          <a:p>
            <a:pPr lvl="1"/>
            <a:r>
              <a:rPr lang="en-US" sz="1800" dirty="0"/>
              <a:t>Rule based</a:t>
            </a:r>
          </a:p>
          <a:p>
            <a:pPr lvl="1"/>
            <a:r>
              <a:rPr lang="en-US" sz="1800" dirty="0"/>
              <a:t>AI</a:t>
            </a:r>
          </a:p>
          <a:p>
            <a:pPr lvl="1"/>
            <a:r>
              <a:rPr lang="en-US" sz="1800" dirty="0"/>
              <a:t>Hybrid</a:t>
            </a:r>
          </a:p>
          <a:p>
            <a:r>
              <a:rPr lang="en-US" sz="2000" dirty="0"/>
              <a:t>Many platforms available to build chatbots:</a:t>
            </a:r>
          </a:p>
          <a:p>
            <a:pPr lvl="1"/>
            <a:r>
              <a:rPr lang="en-US" sz="1800" dirty="0"/>
              <a:t>Wotnot</a:t>
            </a:r>
          </a:p>
          <a:p>
            <a:pPr lvl="1"/>
            <a:r>
              <a:rPr lang="en-US" sz="1800" dirty="0"/>
              <a:t>Intercom</a:t>
            </a:r>
          </a:p>
          <a:p>
            <a:pPr lvl="1"/>
            <a:r>
              <a:rPr lang="en-US" sz="1800" dirty="0"/>
              <a:t>Drift</a:t>
            </a:r>
          </a:p>
          <a:p>
            <a:pPr lvl="1"/>
            <a:r>
              <a:rPr lang="en-US" sz="1800" dirty="0"/>
              <a:t>Google DialogFlow</a:t>
            </a:r>
          </a:p>
          <a:p>
            <a:pPr lvl="1"/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6340473"/>
            <a:ext cx="6239309" cy="365125"/>
          </a:xfrm>
        </p:spPr>
        <p:txBody>
          <a:bodyPr>
            <a:normAutofit/>
          </a:bodyPr>
          <a:lstStyle/>
          <a:p>
            <a:r>
              <a:rPr lang="en-US" dirty="0"/>
              <a:t>Group 10 </a:t>
            </a:r>
          </a:p>
        </p:txBody>
      </p:sp>
      <p:sp>
        <p:nvSpPr>
          <p:cNvPr id="55" name="Date Placeholder 3">
            <a:extLst>
              <a:ext uri="{FF2B5EF4-FFF2-40B4-BE49-F238E27FC236}">
                <a16:creationId xmlns:a16="http://schemas.microsoft.com/office/drawing/2014/main" id="{9D5CC81E-ADCD-460B-984B-D08BA11D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6340474"/>
            <a:ext cx="2743200" cy="365125"/>
          </a:xfrm>
        </p:spPr>
        <p:txBody>
          <a:bodyPr>
            <a:normAutofit/>
          </a:bodyPr>
          <a:lstStyle/>
          <a:p>
            <a:r>
              <a:rPr lang="en-US" dirty="0"/>
              <a:t>08/04/2022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0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56C-40CF-4948-9DB3-86C6D2F3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313227" cy="1478570"/>
          </a:xfrm>
        </p:spPr>
        <p:txBody>
          <a:bodyPr>
            <a:normAutofit/>
          </a:bodyPr>
          <a:lstStyle/>
          <a:p>
            <a:r>
              <a:rPr lang="en-CA" sz="3200" dirty="0"/>
              <a:t>CHATBOT –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845BBE-8AD0-4132-B0BB-770FEB6EF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71" y="1771967"/>
            <a:ext cx="6966268" cy="3965046"/>
          </a:xfrm>
        </p:spPr>
        <p:txBody>
          <a:bodyPr>
            <a:normAutofit/>
          </a:bodyPr>
          <a:lstStyle/>
          <a:p>
            <a:r>
              <a:rPr lang="en-US" sz="2000" dirty="0"/>
              <a:t>Dialogflow is a natural language understanding platform that makes it easy to design and integrate a conversational user interface into your mobile app, web application,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DialogFlow is quite a good choice to learn how to create Chatbots. Free Standard Edition</a:t>
            </a:r>
          </a:p>
          <a:p>
            <a:r>
              <a:rPr lang="en-US" sz="2000" dirty="0"/>
              <a:t>Dialogflow Fulfillment lets developers to integrate the machine learning model using Python Flask API</a:t>
            </a: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7562-3C45-4E8E-8C0F-34AD0C6B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6340473"/>
            <a:ext cx="6239309" cy="365125"/>
          </a:xfrm>
        </p:spPr>
        <p:txBody>
          <a:bodyPr>
            <a:normAutofit/>
          </a:bodyPr>
          <a:lstStyle/>
          <a:p>
            <a:r>
              <a:rPr lang="en-US" dirty="0"/>
              <a:t>Group 10 </a:t>
            </a:r>
          </a:p>
        </p:txBody>
      </p:sp>
      <p:sp>
        <p:nvSpPr>
          <p:cNvPr id="55" name="Date Placeholder 3">
            <a:extLst>
              <a:ext uri="{FF2B5EF4-FFF2-40B4-BE49-F238E27FC236}">
                <a16:creationId xmlns:a16="http://schemas.microsoft.com/office/drawing/2014/main" id="{9D5CC81E-ADCD-460B-984B-D08BA11D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6340474"/>
            <a:ext cx="2743200" cy="365125"/>
          </a:xfrm>
        </p:spPr>
        <p:txBody>
          <a:bodyPr>
            <a:normAutofit/>
          </a:bodyPr>
          <a:lstStyle/>
          <a:p>
            <a:r>
              <a:rPr lang="en-US" dirty="0"/>
              <a:t>08/04/2022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8A6C-ECF2-42E2-B83E-B75F792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6BA5E-C9A9-45EB-9DE1-0DD74C04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611" y="2258589"/>
            <a:ext cx="2743199" cy="14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00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10089</TotalTime>
  <Words>1145</Words>
  <Application>Microsoft Office PowerPoint</Application>
  <PresentationFormat>Widescreen</PresentationFormat>
  <Paragraphs>256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Tw Cen MT</vt:lpstr>
      <vt:lpstr>Tw Cen MT (Body)</vt:lpstr>
      <vt:lpstr>Circuit</vt:lpstr>
      <vt:lpstr>Final project – GROUP 10 SPORTS news categorization and integration with AI chatbot</vt:lpstr>
      <vt:lpstr>Agenda</vt:lpstr>
      <vt:lpstr>PowerPoint Presentation</vt:lpstr>
      <vt:lpstr>Problem Formulation</vt:lpstr>
      <vt:lpstr>Methodology</vt:lpstr>
      <vt:lpstr>DATA DESCRIPTION and SOURCES</vt:lpstr>
      <vt:lpstr>DATA DESCRIPTION and SOURCES</vt:lpstr>
      <vt:lpstr>CHATBOT – Introduction</vt:lpstr>
      <vt:lpstr>CHATBOT – SELECTION</vt:lpstr>
      <vt:lpstr>Architecture diagram</vt:lpstr>
      <vt:lpstr>Implementation – MACHINE LEARNING MODEL</vt:lpstr>
      <vt:lpstr>Implementation – DialogFlow AGENt</vt:lpstr>
      <vt:lpstr>Implementation – DialogFlow Intents</vt:lpstr>
      <vt:lpstr>Implementation – Dialogflow API requests</vt:lpstr>
      <vt:lpstr>Implementation – Ngrok </vt:lpstr>
      <vt:lpstr>Results and evaluation – Classification (SGD)</vt:lpstr>
      <vt:lpstr>Results and evaluation – CLUSTERING (K-Means)</vt:lpstr>
      <vt:lpstr>Results and evaluation – CLUSTERING (K-Means)</vt:lpstr>
      <vt:lpstr>Project conclusions</vt:lpstr>
      <vt:lpstr>References</vt:lpstr>
      <vt:lpstr>DEMO</vt:lpstr>
      <vt:lpstr>Backup slides</vt:lpstr>
      <vt:lpstr>Backup slides – Testing the chatbot</vt:lpstr>
      <vt:lpstr>Backup slides – Testing the chatbot</vt:lpstr>
      <vt:lpstr>Backup slides – Testing the chatbot</vt:lpstr>
      <vt:lpstr>Backup slides – Testing the chatbot</vt:lpstr>
      <vt:lpstr>Backup slides – Testing the chatbot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Data Classification Assignment</dc:title>
  <dc:creator>Neil Trerice</dc:creator>
  <cp:lastModifiedBy>Zain Ur-Rehman</cp:lastModifiedBy>
  <cp:revision>135</cp:revision>
  <dcterms:created xsi:type="dcterms:W3CDTF">2021-05-23T14:43:39Z</dcterms:created>
  <dcterms:modified xsi:type="dcterms:W3CDTF">2022-04-07T22:36:33Z</dcterms:modified>
</cp:coreProperties>
</file>