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2" r:id="rId5"/>
    <p:sldId id="261" r:id="rId6"/>
    <p:sldId id="270" r:id="rId7"/>
    <p:sldId id="268" r:id="rId8"/>
    <p:sldId id="269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76" d="100"/>
          <a:sy n="76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5C0-8D01-4A61-9FE5-37F139D28E38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CC21-3E75-438B-98FB-22975CC67C7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49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CC21-3E75-438B-98FB-22975CC67C7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346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CC21-3E75-438B-98FB-22975CC67C77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6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A233-928C-4ECF-BB3F-8F840303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681A-57F3-4C46-9259-93C68A00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36C7-A458-42E8-8EF4-FC9E6818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F3AC-5F04-4F07-BFD9-3DBBFAEE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2CEC-F6F9-4145-93F0-4C80B4CF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80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A0DA-DB13-4FEB-8552-D0950481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A2F3B-9CE3-464D-AC49-C5721881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77CA-AF5F-4570-A37F-878CF48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A9FC-EDDF-4139-9E7A-2BFE264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3BDE-7455-4B16-BAD5-724B8930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EE7E0-9F24-478C-BF02-EFC3303D6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231E-1D13-4B8D-B623-7ADA73A0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91BB-B7D1-4DAA-812A-810C8BE6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FB89-2593-4949-B4BE-3690B08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BBA8-02FE-4A8D-912F-8F7B756C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4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E65-1AD2-4A2B-A366-837DD810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898F-F0CC-4672-9604-0592E768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6EC-2A01-4C10-B041-45DAB002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9881-88E9-46A4-9FAB-F80ADD4A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2076-C4FC-4A42-9F3C-793A013E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C2D6-E90E-4A14-9E59-8B065EC3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FDF8-E907-4C2F-9F33-23EF8BFE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58F1-0A8B-4C63-9F57-260BE62C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C0A9-D645-4FFC-999A-BDA30418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75C3-1778-48A9-BCBE-4AFA6B87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3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F95B-3554-4277-B4E9-4B929B4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00A5-6402-4446-B75D-B4089C41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AB4CF-6602-4F66-B84A-8ED005B2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BCA80-89C3-4181-92FE-959661F3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132D-ACE5-4165-BAE0-89969103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E4CB-01B4-4E06-AF20-23EE6BC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36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CB08-485C-4107-BC6D-BF6917C6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66E9-861C-4653-9D81-FDB2A5C5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E836-BCB0-4534-B93F-FE735874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F37B6-FC31-481A-BE7A-016C32525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51CB8-DA3B-4096-B80B-7F2D7091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4C5CD-02BF-477D-9E17-EF0F29F9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3C83-C0D4-4A36-999E-91DAE41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1FE14-4A81-4FEF-901D-4DDE8B1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5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5396-CAF8-4782-B30E-CC63504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C7AC2-0A95-4BEC-BAE3-2B1266D7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5F83F-156A-4204-A9C6-A86F312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EC0E9-C73C-469E-8AF0-99D6E17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39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E5D9E-CDBA-4038-881B-196760DA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1E8DA-DC45-4A72-B93B-CA3D0F2A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BDF3-E4D6-464B-8011-177CA62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9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F354-4B54-4530-A566-5897416D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FFD7-7C67-4572-8442-3C1F460E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71272-516B-4288-929E-36F68058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A106-0411-4463-99A0-69078200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CFCC-81A8-4E9E-8E00-F15C0F9B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78EE-C604-4515-B0E1-A89A0E79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59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9B3C-31A5-4165-8A4F-FE7C7E96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9A532-0BC9-4684-96E9-0C49F5198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F357-3192-4EE5-BE1E-140B8BC1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926D-4602-4E8C-9489-198DA5A7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3FDA-8827-45F9-8BF8-9A75D47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8B9A-C583-4D0B-8749-BEF943D2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2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503B-A15E-4A28-B8CC-F5F0C840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AD0E-EE4C-4133-91C4-1E4A2D74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D42E-B399-423B-BEC6-EFA64A1B8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DE3D2-F015-4F05-8D79-A1213650876B}" type="datetimeFigureOut">
              <a:rPr lang="en-CA" smtClean="0"/>
              <a:t>2021-12-10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2EA9-BA12-469E-878B-CD65B0E45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A393-A899-415D-9A90-EAD54A2CA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9D57-DD07-4DCA-A47B-B4AC7F868A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4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F2628-82E1-4724-A845-47998E47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8134207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SYSC5013 – SOFTWARE AGENTS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ROBOCUP PROJECT USING JASON BDI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0F0A8-24A8-441F-B0FD-DC3F2C46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7428942" cy="124182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Abubakar Irfan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Tareq Dawoudiah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Zain Ur-Rehman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75DF-B4DB-4ED0-9CA2-5E015FE1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04F0AB-199F-4521-98A1-CDAFD51A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sz="2000" dirty="0">
                <a:ea typeface="Times New Roman" panose="02020603050405020304" pitchFamily="18" charset="0"/>
              </a:rPr>
              <a:t>[1] “Belief-desire-intention software model,” Academic Dictionaries and Encyclopedias. [Online]. Available: https://en-academic.com/dic.nsf/enwiki/951131. [Accessed: 09-Dec-2021].</a:t>
            </a:r>
          </a:p>
          <a:p>
            <a:pPr marL="0" indent="0">
              <a:buNone/>
            </a:pPr>
            <a:endParaRPr lang="en-CA" sz="2000" dirty="0">
              <a:ea typeface="Times New Roman" panose="02020603050405020304" pitchFamily="18" charset="0"/>
            </a:endParaRPr>
          </a:p>
          <a:p>
            <a:r>
              <a:rPr lang="en-GB" sz="2000" dirty="0">
                <a:effectLst/>
                <a:ea typeface="Times New Roman" panose="02020603050405020304" pitchFamily="18" charset="0"/>
              </a:rPr>
              <a:t>[2] “RoboCup Project,” SYSC5103 course website [Online]. Available: http://www.sce.carleton.ca/cgi-babak/agentcourse.cgi?RoboCupProject. [Accessed: 09-Dec-2021].</a:t>
            </a:r>
            <a:endParaRPr lang="en-CA" sz="2000" dirty="0"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281A-14BC-4623-B845-6EB57ACA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AGENDA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C6C191F-564F-41A5-9AA2-9FF86635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5261049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DESIGN AND ARCHITECTURE</a:t>
            </a:r>
          </a:p>
          <a:p>
            <a:r>
              <a:rPr lang="en-US" sz="2000" dirty="0"/>
              <a:t>AGENT BEHAVIOUR &amp; TESTING</a:t>
            </a:r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8027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962F3-3720-425B-A336-50AD68A7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54E3-AD5F-4225-8BC1-F15A43F2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1" y="2157942"/>
            <a:ext cx="4036506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Beliefs-Desires-Intentions (BDI)</a:t>
            </a:r>
          </a:p>
          <a:p>
            <a:r>
              <a:rPr lang="en-US" sz="2000" dirty="0"/>
              <a:t>AgentSpeak</a:t>
            </a:r>
          </a:p>
          <a:p>
            <a:r>
              <a:rPr lang="en-US" sz="2000" dirty="0"/>
              <a:t>Jason Framework</a:t>
            </a:r>
          </a:p>
          <a:p>
            <a:r>
              <a:rPr lang="en-US" sz="2000" dirty="0"/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24772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1CE7E-CC2B-44DD-93E7-25BCBD37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203" y="318535"/>
            <a:ext cx="7593725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Jason BDI Architecture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DA74F-FBEF-426E-8031-8B6CBDF5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77" y="1891970"/>
            <a:ext cx="2341867" cy="384774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51A0578-C218-4C95-970C-32AEACC7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06" y="1953651"/>
            <a:ext cx="4439111" cy="384774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54BB46-2BD3-4478-8B77-EED2562BFF91}"/>
              </a:ext>
            </a:extLst>
          </p:cNvPr>
          <p:cNvSpPr txBox="1">
            <a:spLocks/>
          </p:cNvSpPr>
          <p:nvPr/>
        </p:nvSpPr>
        <p:spPr>
          <a:xfrm>
            <a:off x="2506949" y="5739719"/>
            <a:ext cx="1913922" cy="393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BDI Architecture [2]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75E302-CB4B-46D3-9856-3398A342622B}"/>
              </a:ext>
            </a:extLst>
          </p:cNvPr>
          <p:cNvSpPr txBox="1">
            <a:spLocks/>
          </p:cNvSpPr>
          <p:nvPr/>
        </p:nvSpPr>
        <p:spPr>
          <a:xfrm>
            <a:off x="6550361" y="5739719"/>
            <a:ext cx="2553445" cy="393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soccerAgent.asl</a:t>
            </a:r>
          </a:p>
        </p:txBody>
      </p:sp>
    </p:spTree>
    <p:extLst>
      <p:ext uri="{BB962C8B-B14F-4D97-AF65-F5344CB8AC3E}">
        <p14:creationId xmlns:p14="http://schemas.microsoft.com/office/powerpoint/2010/main" val="323567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DDD5D-D19E-4CB4-8228-A39F78CE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AND ARCHITECTURE (1/2)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29F3C8E-87DC-41B1-BD57-4EEB5253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95" y="2201465"/>
            <a:ext cx="4897735" cy="40141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effectLst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ea typeface="Times New Roman" panose="02020603050405020304" pitchFamily="18" charset="0"/>
              </a:rPr>
              <a:t>Jason Libraries such as Agent, AgArch, ActionExec, and TransitionSystem  imported in Brain.java</a:t>
            </a:r>
          </a:p>
          <a:p>
            <a:r>
              <a:rPr lang="en-US" sz="2000" dirty="0"/>
              <a:t>Brain class extends the Jason-2.6.3 AgArch class</a:t>
            </a:r>
          </a:p>
          <a:p>
            <a:r>
              <a:rPr lang="en-US" sz="2000" dirty="0"/>
              <a:t>reasoningCycle function senses, deliberates, and acts based on the asl file</a:t>
            </a:r>
          </a:p>
          <a:p>
            <a:r>
              <a:rPr lang="en-US" sz="2000" dirty="0"/>
              <a:t>Override perceive and act functions in Brain class</a:t>
            </a:r>
          </a:p>
          <a:p>
            <a:endParaRPr lang="en-CA" sz="2000" dirty="0"/>
          </a:p>
          <a:p>
            <a:endParaRPr lang="en-US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1523FD-1934-44EA-8101-FBBB6E0A8617}"/>
              </a:ext>
            </a:extLst>
          </p:cNvPr>
          <p:cNvSpPr/>
          <p:nvPr/>
        </p:nvSpPr>
        <p:spPr>
          <a:xfrm>
            <a:off x="6883955" y="2906655"/>
            <a:ext cx="1028968" cy="213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soccerAgent.asl</a:t>
            </a:r>
            <a:endParaRPr lang="en-CA" sz="1000" dirty="0">
              <a:solidFill>
                <a:srgbClr val="00B05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649D66-7469-4132-950F-BC042195EFC6}"/>
              </a:ext>
            </a:extLst>
          </p:cNvPr>
          <p:cNvSpPr/>
          <p:nvPr/>
        </p:nvSpPr>
        <p:spPr>
          <a:xfrm>
            <a:off x="7501556" y="3497956"/>
            <a:ext cx="986372" cy="23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Brain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7B7ED2-658B-4FFF-8FEB-8C3CC7EFFAEC}"/>
              </a:ext>
            </a:extLst>
          </p:cNvPr>
          <p:cNvSpPr/>
          <p:nvPr/>
        </p:nvSpPr>
        <p:spPr>
          <a:xfrm>
            <a:off x="8992226" y="4920889"/>
            <a:ext cx="1115513" cy="2793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PitchEnvironemnt</a:t>
            </a:r>
            <a:endParaRPr lang="en-CA" sz="1000" dirty="0">
              <a:solidFill>
                <a:srgbClr val="00B05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2D88DC-20E7-4BDB-B781-FF44E9F655ED}"/>
              </a:ext>
            </a:extLst>
          </p:cNvPr>
          <p:cNvSpPr/>
          <p:nvPr/>
        </p:nvSpPr>
        <p:spPr>
          <a:xfrm>
            <a:off x="8990674" y="5540553"/>
            <a:ext cx="1117066" cy="2793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PlayerCondition</a:t>
            </a:r>
            <a:endParaRPr lang="en-CA" sz="1000" dirty="0">
              <a:solidFill>
                <a:srgbClr val="00B05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E5E3D1-513B-4E21-8BE8-E999CDDD2C90}"/>
              </a:ext>
            </a:extLst>
          </p:cNvPr>
          <p:cNvSpPr/>
          <p:nvPr/>
        </p:nvSpPr>
        <p:spPr>
          <a:xfrm>
            <a:off x="8547690" y="2897997"/>
            <a:ext cx="1023620" cy="4021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AgArch</a:t>
            </a:r>
          </a:p>
          <a:p>
            <a:pPr algn="ctr"/>
            <a:r>
              <a:rPr lang="en-US" sz="1000" dirty="0">
                <a:solidFill>
                  <a:srgbClr val="00B050"/>
                </a:solidFill>
              </a:rPr>
              <a:t>(Jason-2.6.3.jar)</a:t>
            </a:r>
            <a:endParaRPr lang="en-CA" sz="1000" dirty="0">
              <a:solidFill>
                <a:srgbClr val="00B05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1F9AE5-9457-496D-8240-FFCDA202E782}"/>
              </a:ext>
            </a:extLst>
          </p:cNvPr>
          <p:cNvSpPr/>
          <p:nvPr/>
        </p:nvSpPr>
        <p:spPr>
          <a:xfrm>
            <a:off x="7508964" y="2414206"/>
            <a:ext cx="986372" cy="342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Krislet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main()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C58DD0-C1B2-4F08-BCA6-86C5CB22F1E7}"/>
              </a:ext>
            </a:extLst>
          </p:cNvPr>
          <p:cNvSpPr/>
          <p:nvPr/>
        </p:nvSpPr>
        <p:spPr>
          <a:xfrm>
            <a:off x="7494340" y="4547323"/>
            <a:ext cx="993780" cy="22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ObjectInfo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6A2C6C-9D7B-4405-9BC6-DCE9FEBE067C}"/>
              </a:ext>
            </a:extLst>
          </p:cNvPr>
          <p:cNvSpPr/>
          <p:nvPr/>
        </p:nvSpPr>
        <p:spPr>
          <a:xfrm>
            <a:off x="9048708" y="4100169"/>
            <a:ext cx="1002252" cy="23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VisualInfo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97E155-D8D2-4318-B523-E83DA03E1C40}"/>
              </a:ext>
            </a:extLst>
          </p:cNvPr>
          <p:cNvSpPr/>
          <p:nvPr/>
        </p:nvSpPr>
        <p:spPr>
          <a:xfrm>
            <a:off x="7619100" y="5087346"/>
            <a:ext cx="751283" cy="80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PlayerInfo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LineInfo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FlagInfo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GoalInfo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BallInfo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E9EE5F-C0E6-4F55-BFB6-34D08E2B34A6}"/>
              </a:ext>
            </a:extLst>
          </p:cNvPr>
          <p:cNvSpPr/>
          <p:nvPr/>
        </p:nvSpPr>
        <p:spPr>
          <a:xfrm>
            <a:off x="6999357" y="4101128"/>
            <a:ext cx="628165" cy="24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Memory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E23EC8F-E1D6-419C-BE70-AC3A3CA94C08}"/>
              </a:ext>
            </a:extLst>
          </p:cNvPr>
          <p:cNvCxnSpPr>
            <a:cxnSpLocks/>
          </p:cNvCxnSpPr>
          <p:nvPr/>
        </p:nvCxnSpPr>
        <p:spPr>
          <a:xfrm flipH="1" flipV="1">
            <a:off x="7972942" y="4771696"/>
            <a:ext cx="3512" cy="31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D3C6E7-A79A-4E91-A3A7-34B8642D7CA3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8488120" y="4216586"/>
            <a:ext cx="560588" cy="44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0E68602-8ABB-4E50-8D07-CFB85E5D62E9}"/>
              </a:ext>
            </a:extLst>
          </p:cNvPr>
          <p:cNvCxnSpPr>
            <a:cxnSpLocks/>
            <a:stCxn id="86" idx="1"/>
            <a:endCxn id="89" idx="2"/>
          </p:cNvCxnSpPr>
          <p:nvPr/>
        </p:nvCxnSpPr>
        <p:spPr>
          <a:xfrm flipH="1" flipV="1">
            <a:off x="7313440" y="4342423"/>
            <a:ext cx="180900" cy="31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8BABBC3-3544-46C9-BDC6-5536036487D6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7991230" y="3728658"/>
            <a:ext cx="3512" cy="8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E9EB23-404B-4B22-9214-8B619986BB84}"/>
              </a:ext>
            </a:extLst>
          </p:cNvPr>
          <p:cNvCxnSpPr>
            <a:cxnSpLocks/>
            <a:stCxn id="89" idx="3"/>
            <a:endCxn id="87" idx="1"/>
          </p:cNvCxnSpPr>
          <p:nvPr/>
        </p:nvCxnSpPr>
        <p:spPr>
          <a:xfrm flipV="1">
            <a:off x="7627522" y="4216586"/>
            <a:ext cx="1421186" cy="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9ACF441-4BB0-4B31-AA90-654E01CC35D8}"/>
              </a:ext>
            </a:extLst>
          </p:cNvPr>
          <p:cNvCxnSpPr>
            <a:cxnSpLocks/>
            <a:stCxn id="89" idx="0"/>
            <a:endCxn id="78" idx="1"/>
          </p:cNvCxnSpPr>
          <p:nvPr/>
        </p:nvCxnSpPr>
        <p:spPr>
          <a:xfrm flipV="1">
            <a:off x="7313440" y="3613307"/>
            <a:ext cx="188116" cy="48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DFE5321-3437-42BF-BE18-79E571D8E846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8487928" y="3613307"/>
            <a:ext cx="560780" cy="60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A2739A0-C88B-4AAE-B982-10E9A91F6DD3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V="1">
            <a:off x="9549207" y="5200271"/>
            <a:ext cx="776" cy="340282"/>
          </a:xfrm>
          <a:prstGeom prst="line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E540D0-A112-44D4-80AB-05C925D348AB}"/>
              </a:ext>
            </a:extLst>
          </p:cNvPr>
          <p:cNvCxnSpPr>
            <a:cxnSpLocks/>
            <a:stCxn id="80" idx="1"/>
            <a:endCxn id="86" idx="2"/>
          </p:cNvCxnSpPr>
          <p:nvPr/>
        </p:nvCxnSpPr>
        <p:spPr>
          <a:xfrm flipH="1" flipV="1">
            <a:off x="7991230" y="4771696"/>
            <a:ext cx="1000996" cy="288884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7108CFA-53FB-4919-90D5-8CC894DDB6FE}"/>
              </a:ext>
            </a:extLst>
          </p:cNvPr>
          <p:cNvCxnSpPr>
            <a:cxnSpLocks/>
          </p:cNvCxnSpPr>
          <p:nvPr/>
        </p:nvCxnSpPr>
        <p:spPr>
          <a:xfrm flipH="1" flipV="1">
            <a:off x="9562026" y="4333003"/>
            <a:ext cx="149" cy="587886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17625B-DC3E-4994-BDA8-D0AE0E2D1F6E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flipV="1">
            <a:off x="7994742" y="2757123"/>
            <a:ext cx="7408" cy="74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A62A0D-86A6-4029-8482-E76008D1985B}"/>
              </a:ext>
            </a:extLst>
          </p:cNvPr>
          <p:cNvCxnSpPr>
            <a:cxnSpLocks/>
            <a:stCxn id="84" idx="1"/>
            <a:endCxn id="78" idx="0"/>
          </p:cNvCxnSpPr>
          <p:nvPr/>
        </p:nvCxnSpPr>
        <p:spPr>
          <a:xfrm flipH="1">
            <a:off x="7994742" y="3099082"/>
            <a:ext cx="552948" cy="398874"/>
          </a:xfrm>
          <a:prstGeom prst="line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DF37375-450C-426A-BE11-87D08F5EBE2A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7398439" y="3120404"/>
            <a:ext cx="596303" cy="377552"/>
          </a:xfrm>
          <a:prstGeom prst="line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78E0D77-5BCB-4258-958B-6CA040807416}"/>
              </a:ext>
            </a:extLst>
          </p:cNvPr>
          <p:cNvSpPr/>
          <p:nvPr/>
        </p:nvSpPr>
        <p:spPr>
          <a:xfrm>
            <a:off x="9145119" y="2408957"/>
            <a:ext cx="855697" cy="342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rcssserver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7F5E381-DCDF-4CA6-B15D-272EA0D8BAB1}"/>
              </a:ext>
            </a:extLst>
          </p:cNvPr>
          <p:cNvCxnSpPr>
            <a:cxnSpLocks/>
            <a:stCxn id="103" idx="1"/>
            <a:endCxn id="85" idx="3"/>
          </p:cNvCxnSpPr>
          <p:nvPr/>
        </p:nvCxnSpPr>
        <p:spPr>
          <a:xfrm flipH="1">
            <a:off x="8495336" y="2580416"/>
            <a:ext cx="649783" cy="5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AF31972-246D-4B35-A771-C38A620D4AB9}"/>
              </a:ext>
            </a:extLst>
          </p:cNvPr>
          <p:cNvSpPr txBox="1"/>
          <p:nvPr/>
        </p:nvSpPr>
        <p:spPr>
          <a:xfrm>
            <a:off x="8441638" y="2430526"/>
            <a:ext cx="855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Client               </a:t>
            </a:r>
          </a:p>
          <a:p>
            <a:r>
              <a:rPr lang="en-US" sz="800" dirty="0"/>
              <a:t>               Server</a:t>
            </a:r>
            <a:endParaRPr lang="en-CA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105FE9-E3C4-4D2B-8945-C60A4A9BE377}"/>
              </a:ext>
            </a:extLst>
          </p:cNvPr>
          <p:cNvSpPr txBox="1"/>
          <p:nvPr/>
        </p:nvSpPr>
        <p:spPr>
          <a:xfrm rot="1824487">
            <a:off x="7575033" y="316009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</a:t>
            </a:r>
            <a:endParaRPr lang="en-CA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07B45-0620-41F9-949C-3385553FB8C9}"/>
              </a:ext>
            </a:extLst>
          </p:cNvPr>
          <p:cNvSpPr txBox="1"/>
          <p:nvPr/>
        </p:nvSpPr>
        <p:spPr>
          <a:xfrm rot="19549635">
            <a:off x="7975837" y="3139239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extends</a:t>
            </a:r>
            <a:endParaRPr lang="en-CA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6BF08B-6AAF-405F-850E-0B07114444AF}"/>
              </a:ext>
            </a:extLst>
          </p:cNvPr>
          <p:cNvSpPr txBox="1"/>
          <p:nvPr/>
        </p:nvSpPr>
        <p:spPr>
          <a:xfrm>
            <a:off x="9488219" y="4504663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</a:t>
            </a:r>
            <a:endParaRPr lang="en-CA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84AC82-BDE2-4A58-9248-B85FC0450D28}"/>
              </a:ext>
            </a:extLst>
          </p:cNvPr>
          <p:cNvSpPr txBox="1"/>
          <p:nvPr/>
        </p:nvSpPr>
        <p:spPr>
          <a:xfrm>
            <a:off x="9546203" y="524790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</a:t>
            </a:r>
            <a:endParaRPr lang="en-CA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66BAA11-67D4-4FE5-AC9D-3CE9F1802CF1}"/>
              </a:ext>
            </a:extLst>
          </p:cNvPr>
          <p:cNvSpPr txBox="1"/>
          <p:nvPr/>
        </p:nvSpPr>
        <p:spPr>
          <a:xfrm rot="922224">
            <a:off x="8451801" y="488871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</a:t>
            </a:r>
            <a:endParaRPr lang="en-CA" sz="8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8C02EE-DA3F-4E24-964B-F98BA9F2F7CA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7994742" y="3728658"/>
            <a:ext cx="1555241" cy="11922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11F2ECF-E18E-447F-93EF-6E621C117B37}"/>
              </a:ext>
            </a:extLst>
          </p:cNvPr>
          <p:cNvSpPr txBox="1"/>
          <p:nvPr/>
        </p:nvSpPr>
        <p:spPr>
          <a:xfrm rot="2228178">
            <a:off x="8319431" y="391923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</a:t>
            </a:r>
            <a:endParaRPr lang="en-CA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14958D-9E14-48BC-948F-B5D7E2E8955D}"/>
              </a:ext>
            </a:extLst>
          </p:cNvPr>
          <p:cNvSpPr/>
          <p:nvPr/>
        </p:nvSpPr>
        <p:spPr>
          <a:xfrm>
            <a:off x="7498044" y="3498715"/>
            <a:ext cx="986372" cy="230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Brain </a:t>
            </a:r>
            <a:r>
              <a:rPr lang="en-US" sz="700" dirty="0">
                <a:solidFill>
                  <a:srgbClr val="00B050"/>
                </a:solidFill>
              </a:rPr>
              <a:t>(modified)</a:t>
            </a:r>
            <a:endParaRPr lang="en-CA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82" grpId="0" animBg="1"/>
      <p:bldP spid="84" grpId="0" animBg="1"/>
      <p:bldP spid="106" grpId="0"/>
      <p:bldP spid="107" grpId="0"/>
      <p:bldP spid="108" grpId="0"/>
      <p:bldP spid="109" grpId="0"/>
      <p:bldP spid="110" grpId="0"/>
      <p:bldP spid="11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DDD5D-D19E-4CB4-8228-A39F78CE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AND ARCHITECTURE (2/2)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B992E-59A9-4C86-B134-8778FC30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01" y="6117980"/>
            <a:ext cx="1250640" cy="723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4B2C6-BACE-4F03-BEFD-DA004779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" y="1813673"/>
            <a:ext cx="3332809" cy="3988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6CB25-634C-4A2B-AE08-F34DBF61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648" y="1622746"/>
            <a:ext cx="3199002" cy="3675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056CA-9769-4CF4-8118-6F5AFC83F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022" y="4868646"/>
            <a:ext cx="3445744" cy="1882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394ABD-39B3-49ED-B1EC-28065D274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766" y="1806053"/>
            <a:ext cx="3445744" cy="4490582"/>
          </a:xfrm>
          <a:prstGeom prst="rect">
            <a:avLst/>
          </a:prstGeom>
        </p:spPr>
      </p:pic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452E88D-9776-4621-A17C-883D1373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10" y="2816085"/>
            <a:ext cx="1767227" cy="193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DE566-CCED-47EC-A8E7-8A010EF67DAD}"/>
              </a:ext>
            </a:extLst>
          </p:cNvPr>
          <p:cNvSpPr txBox="1"/>
          <p:nvPr/>
        </p:nvSpPr>
        <p:spPr>
          <a:xfrm>
            <a:off x="1036320" y="1607909"/>
            <a:ext cx="1134421" cy="138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</a:rPr>
              <a:t>PitchEnvironment.java</a:t>
            </a:r>
            <a:endParaRPr lang="en-CA" sz="9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9D990C-2193-4702-A6DE-BB7EEEF42DB4}"/>
              </a:ext>
            </a:extLst>
          </p:cNvPr>
          <p:cNvSpPr txBox="1"/>
          <p:nvPr/>
        </p:nvSpPr>
        <p:spPr>
          <a:xfrm>
            <a:off x="978210" y="5893205"/>
            <a:ext cx="1134421" cy="1384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</a:rPr>
              <a:t>PlayerCondition.java</a:t>
            </a:r>
            <a:endParaRPr lang="en-CA" sz="900" b="1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64B8F9-1D0C-4E24-861D-C40A915404B4}"/>
              </a:ext>
            </a:extLst>
          </p:cNvPr>
          <p:cNvSpPr txBox="1"/>
          <p:nvPr/>
        </p:nvSpPr>
        <p:spPr>
          <a:xfrm>
            <a:off x="5823103" y="1622745"/>
            <a:ext cx="545790" cy="1418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</a:rPr>
              <a:t>Brain.java</a:t>
            </a:r>
            <a:endParaRPr lang="en-CA" sz="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3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75DF-B4DB-4ED0-9CA2-5E015FE1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AGENT BEHAVIOUR AND TESTING (1/2)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70690D-231B-45E9-BBDF-E886D766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91" y="2368832"/>
            <a:ext cx="5607867" cy="4351338"/>
          </a:xfrm>
        </p:spPr>
        <p:txBody>
          <a:bodyPr/>
          <a:lstStyle/>
          <a:p>
            <a:r>
              <a:rPr lang="en-US" sz="2400" dirty="0"/>
              <a:t>Agent behavior:</a:t>
            </a:r>
          </a:p>
          <a:p>
            <a:pPr marL="457200" lvl="1" indent="0">
              <a:buNone/>
            </a:pPr>
            <a:r>
              <a:rPr lang="en-GB" sz="2000" dirty="0"/>
              <a:t>1)	Find the ball</a:t>
            </a:r>
          </a:p>
          <a:p>
            <a:pPr marL="457200" lvl="1" indent="0">
              <a:buNone/>
            </a:pPr>
            <a:r>
              <a:rPr lang="en-GB" sz="2000" dirty="0"/>
              <a:t>2)	Dash to ball</a:t>
            </a:r>
          </a:p>
          <a:p>
            <a:pPr marL="457200" lvl="1" indent="0">
              <a:buNone/>
            </a:pPr>
            <a:r>
              <a:rPr lang="en-GB" sz="2000" dirty="0"/>
              <a:t>3)	Get close enough to kick the ball</a:t>
            </a:r>
          </a:p>
          <a:p>
            <a:pPr marL="457200" lvl="1" indent="0">
              <a:buNone/>
            </a:pPr>
            <a:r>
              <a:rPr lang="en-GB" sz="2000" dirty="0"/>
              <a:t>4)	Aim at the opponent’s goal</a:t>
            </a:r>
          </a:p>
          <a:p>
            <a:pPr marL="457200" lvl="1" indent="0">
              <a:buNone/>
            </a:pPr>
            <a:r>
              <a:rPr lang="en-GB" sz="2000" dirty="0"/>
              <a:t>5)	Kick the ball at the opponent’s goal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0D092-E11B-4A1C-A27C-DF7A2613D671}"/>
              </a:ext>
            </a:extLst>
          </p:cNvPr>
          <p:cNvSpPr txBox="1"/>
          <p:nvPr/>
        </p:nvSpPr>
        <p:spPr>
          <a:xfrm>
            <a:off x="6225770" y="2242083"/>
            <a:ext cx="460850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 events (conditions):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canSeeBall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closeToBall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aroundTheBall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farFromBall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directlyFacingBall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canSeeOpponentGoal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aimingAtOpponentGoal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34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75DF-B4DB-4ED0-9CA2-5E015FE1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AGENT BEHAVIOUR AND TESTING (2/2)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9795DCE-D766-4358-80AF-36D647A5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" y="1597432"/>
            <a:ext cx="2893315" cy="526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9AB03B-C9C1-475B-B9C4-CF6A7EAB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40" y="2240550"/>
            <a:ext cx="7775439" cy="3487359"/>
          </a:xfrm>
        </p:spPr>
        <p:txBody>
          <a:bodyPr>
            <a:normAutofit/>
          </a:bodyPr>
          <a:lstStyle/>
          <a:p>
            <a:r>
              <a:rPr lang="en-US" sz="2000" dirty="0"/>
              <a:t>The plans required for us to reach our goal are shown in the asl file to the left.</a:t>
            </a:r>
          </a:p>
          <a:p>
            <a:r>
              <a:rPr lang="en-US" sz="2000" dirty="0"/>
              <a:t>Mapping between asl actions and Krislit actions:</a:t>
            </a:r>
          </a:p>
          <a:p>
            <a:pPr lvl="1"/>
            <a:r>
              <a:rPr lang="en-US" sz="2000" dirty="0"/>
              <a:t>turn</a:t>
            </a:r>
          </a:p>
          <a:p>
            <a:pPr lvl="1"/>
            <a:r>
              <a:rPr lang="en-US" sz="2000" dirty="0"/>
              <a:t>turn_to_ball</a:t>
            </a:r>
          </a:p>
          <a:p>
            <a:pPr lvl="1"/>
            <a:r>
              <a:rPr lang="en-US" sz="2000" dirty="0"/>
              <a:t>turn_to goal</a:t>
            </a:r>
          </a:p>
          <a:p>
            <a:pPr lvl="1"/>
            <a:r>
              <a:rPr lang="en-US" sz="2000" dirty="0"/>
              <a:t>dash_to_ball</a:t>
            </a:r>
          </a:p>
          <a:p>
            <a:pPr lvl="1"/>
            <a:r>
              <a:rPr lang="en-US" sz="2000" dirty="0"/>
              <a:t>kick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35F0D-C1F7-4F5C-959B-CB6C14682F60}"/>
              </a:ext>
            </a:extLst>
          </p:cNvPr>
          <p:cNvSpPr txBox="1"/>
          <p:nvPr/>
        </p:nvSpPr>
        <p:spPr>
          <a:xfrm>
            <a:off x="3745040" y="5020023"/>
            <a:ext cx="707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testing purposes, we created a batch file with one player to observe its behavior and made improvements accordingly </a:t>
            </a:r>
          </a:p>
        </p:txBody>
      </p:sp>
    </p:spTree>
    <p:extLst>
      <p:ext uri="{BB962C8B-B14F-4D97-AF65-F5344CB8AC3E}">
        <p14:creationId xmlns:p14="http://schemas.microsoft.com/office/powerpoint/2010/main" val="360706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075DF-B4DB-4ED0-9CA2-5E015FE1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8337C-A17D-4B39-94A6-B9C88265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2257580"/>
            <a:ext cx="7666892" cy="3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362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SYSC5013 – SOFTWARE AGENTS ROBOCUP PROJECT USING JASON BDI</vt:lpstr>
      <vt:lpstr>AGENDA</vt:lpstr>
      <vt:lpstr>INTRODUCTION</vt:lpstr>
      <vt:lpstr>Jason BDI Architecture</vt:lpstr>
      <vt:lpstr>DESIGN AND ARCHITECTURE (1/2)</vt:lpstr>
      <vt:lpstr>DESIGN AND ARCHITECTURE (2/2)</vt:lpstr>
      <vt:lpstr>AGENT BEHAVIOUR AND TESTING (1/2)</vt:lpstr>
      <vt:lpstr>AGENT BEHAVIOUR AND TESTING (2/2)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Ur-Rehman</dc:creator>
  <cp:lastModifiedBy>Zain Ur-Rehman</cp:lastModifiedBy>
  <cp:revision>37</cp:revision>
  <dcterms:created xsi:type="dcterms:W3CDTF">2021-12-07T02:08:40Z</dcterms:created>
  <dcterms:modified xsi:type="dcterms:W3CDTF">2021-12-10T21:44:03Z</dcterms:modified>
</cp:coreProperties>
</file>