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1" r:id="rId5"/>
    <p:sldId id="272" r:id="rId6"/>
    <p:sldId id="259" r:id="rId7"/>
    <p:sldId id="260" r:id="rId8"/>
    <p:sldId id="261" r:id="rId9"/>
    <p:sldId id="262" r:id="rId10"/>
    <p:sldId id="267" r:id="rId11"/>
    <p:sldId id="263" r:id="rId12"/>
    <p:sldId id="268" r:id="rId13"/>
    <p:sldId id="269" r:id="rId14"/>
    <p:sldId id="270" r:id="rId15"/>
    <p:sldId id="264" r:id="rId16"/>
    <p:sldId id="265" r:id="rId17"/>
    <p:sldId id="266" r:id="rId1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8"/>
        <p:guide pos="22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自举块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超级块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柱面组0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...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MBR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DPT分区表表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Magic number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6" name="文本框 45"/>
          <p:cNvSpPr txBox="true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446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64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3" name="文本框 52"/>
          <p:cNvSpPr txBox="true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2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分区1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分区2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分区3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57" name="文本框 56"/>
            <p:cNvSpPr txBox="true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8" name="文本框 57"/>
            <p:cNvSpPr txBox="true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 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磁柱0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磁柱是分区最小单位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UUID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,,,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超级块备份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描述符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Block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5461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Inode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19220" y="2828290"/>
            <a:ext cx="4826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d</a:t>
            </a:r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e tabl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数据块1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...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  <a:cs typeface="DejaVu Sans" panose="020B0603030804020204" charset="0"/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...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二次间接块记录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三次间接块记录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true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true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true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true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true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true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true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true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true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true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true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true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true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45958" y="2491423"/>
            <a:ext cx="1576705" cy="2852420"/>
          </a:xfrm>
          <a:prstGeom prst="bentConnector3">
            <a:avLst>
              <a:gd name="adj1" fmla="val 59081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cs typeface="DejaVu Sans" panose="020B0603030804020204" charset="0"/>
            </a:endParaRPr>
          </a:p>
        </p:txBody>
      </p:sp>
      <p:sp>
        <p:nvSpPr>
          <p:cNvPr id="133" name="文本框 132"/>
          <p:cNvSpPr txBox="true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4" name="文本框 133"/>
          <p:cNvSpPr txBox="true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 数据块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true">
            <a:off x="4081780" y="3225800"/>
            <a:ext cx="1240155" cy="1093470"/>
          </a:xfrm>
          <a:prstGeom prst="bentConnector3">
            <a:avLst>
              <a:gd name="adj1" fmla="val 73502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true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目录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true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true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true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5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sysfs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7780" y="2387600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sysfs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780" y="697166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kernfs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275" y="3641090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565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83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021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8630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275" y="5542915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565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2483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021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8630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3204845" y="39624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5400000">
            <a:off x="3204210" y="346837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9" idx="2"/>
            <a:endCxn id="14" idx="0"/>
          </p:cNvCxnSpPr>
          <p:nvPr/>
        </p:nvCxnSpPr>
        <p:spPr>
          <a:xfrm>
            <a:off x="11855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5" idx="0"/>
          </p:cNvCxnSpPr>
          <p:nvPr/>
        </p:nvCxnSpPr>
        <p:spPr>
          <a:xfrm>
            <a:off x="244538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6" idx="0"/>
          </p:cNvCxnSpPr>
          <p:nvPr/>
        </p:nvCxnSpPr>
        <p:spPr>
          <a:xfrm>
            <a:off x="350456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7" idx="0"/>
          </p:cNvCxnSpPr>
          <p:nvPr/>
        </p:nvCxnSpPr>
        <p:spPr>
          <a:xfrm>
            <a:off x="46399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>
            <a:off x="5928360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212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rgbClr val="2C3E50"/>
                </a:solidFill>
              </a:rPr>
              <a:t>root</a:t>
            </a:r>
            <a:r>
              <a:rPr lang="en-US" altLang="zh-CN" sz="2400" b="1">
                <a:solidFill>
                  <a:srgbClr val="2C3E50"/>
                </a:solidFill>
              </a:rPr>
              <a:t>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3960" y="2522220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rootfs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8085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shmem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9830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ram</a:t>
            </a:r>
            <a:r>
              <a:rPr lang="en-US" altLang="en-US" b="1">
                <a:solidFill>
                  <a:srgbClr val="2C3E50"/>
                </a:solidFill>
              </a:rPr>
              <a:t>fs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肘形连接符 4"/>
          <p:cNvCxnSpPr>
            <a:stCxn id="6" idx="2"/>
            <a:endCxn id="3" idx="0"/>
          </p:cNvCxnSpPr>
          <p:nvPr/>
        </p:nvCxnSpPr>
        <p:spPr>
          <a:xfrm rot="5400000">
            <a:off x="1780223" y="3315018"/>
            <a:ext cx="1835785" cy="12941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" idx="2"/>
            <a:endCxn id="2" idx="0"/>
          </p:cNvCxnSpPr>
          <p:nvPr/>
        </p:nvCxnSpPr>
        <p:spPr>
          <a:xfrm rot="5400000" flipV="true">
            <a:off x="3054350" y="3335020"/>
            <a:ext cx="1835785" cy="1254125"/>
          </a:xfrm>
          <a:prstGeom prst="bentConnector3">
            <a:avLst>
              <a:gd name="adj1" fmla="val 500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79425" y="831850"/>
            <a:ext cx="537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rgbClr val="2C3E50"/>
                </a:solidFill>
              </a:rPr>
              <a:t>vfs : inode dir file spuer_block</a:t>
            </a:r>
            <a:endParaRPr lang="" altLang="en-US" sz="2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890" y="3213735"/>
            <a:ext cx="1970405" cy="518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file_system_type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4" name="肘形连接符 13"/>
          <p:cNvCxnSpPr>
            <a:stCxn id="17" idx="3"/>
            <a:endCxn id="3" idx="2"/>
          </p:cNvCxnSpPr>
          <p:nvPr/>
        </p:nvCxnSpPr>
        <p:spPr>
          <a:xfrm flipH="true">
            <a:off x="1828800" y="4883150"/>
            <a:ext cx="3376930" cy="3852545"/>
          </a:xfrm>
          <a:prstGeom prst="bentConnector4">
            <a:avLst>
              <a:gd name="adj1" fmla="val -27228"/>
              <a:gd name="adj2" fmla="val 10618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50340" y="6191250"/>
            <a:ext cx="86233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s_mounts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63670" y="4380230"/>
            <a:ext cx="1667510" cy="816610"/>
            <a:chOff x="6247" y="7006"/>
            <a:chExt cx="2626" cy="1286"/>
          </a:xfrm>
        </p:grpSpPr>
        <p:sp>
          <p:nvSpPr>
            <p:cNvPr id="2" name="矩形 1"/>
            <p:cNvSpPr/>
            <p:nvPr/>
          </p:nvSpPr>
          <p:spPr>
            <a:xfrm>
              <a:off x="6247" y="7006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dir</a:t>
              </a:r>
              <a:endParaRPr lang="" altLang="en-US" sz="1400" b="1">
                <a:solidFill>
                  <a:srgbClr val="2C3E50"/>
                </a:solidFill>
              </a:endParaRPr>
            </a:p>
            <a:p>
              <a:pPr algn="ctr"/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17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.d_inode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4890" y="5246370"/>
            <a:ext cx="1667510" cy="1640840"/>
            <a:chOff x="1696" y="7006"/>
            <a:chExt cx="2626" cy="2584"/>
          </a:xfrm>
        </p:grpSpPr>
        <p:sp>
          <p:nvSpPr>
            <p:cNvPr id="9" name="矩形 8"/>
            <p:cNvSpPr/>
            <p:nvPr/>
          </p:nvSpPr>
          <p:spPr>
            <a:xfrm>
              <a:off x="1696" y="7006"/>
              <a:ext cx="2626" cy="258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super_block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66" y="8030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66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.s_type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1" name="肘形连接符 20"/>
          <p:cNvCxnSpPr>
            <a:stCxn id="19" idx="1"/>
            <a:endCxn id="7" idx="1"/>
          </p:cNvCxnSpPr>
          <p:nvPr/>
        </p:nvCxnSpPr>
        <p:spPr>
          <a:xfrm rot="10800000">
            <a:off x="1024890" y="3473450"/>
            <a:ext cx="425450" cy="227584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3"/>
            <a:endCxn id="2" idx="0"/>
          </p:cNvCxnSpPr>
          <p:nvPr/>
        </p:nvCxnSpPr>
        <p:spPr>
          <a:xfrm flipV="true">
            <a:off x="2266950" y="4380230"/>
            <a:ext cx="2530475" cy="1663700"/>
          </a:xfrm>
          <a:prstGeom prst="bentConnector4">
            <a:avLst>
              <a:gd name="adj1" fmla="val 33526"/>
              <a:gd name="adj2" fmla="val 1143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1"/>
            <a:endCxn id="3" idx="3"/>
          </p:cNvCxnSpPr>
          <p:nvPr/>
        </p:nvCxnSpPr>
        <p:spPr>
          <a:xfrm rot="10800000" flipV="true">
            <a:off x="2662555" y="7654290"/>
            <a:ext cx="1799590" cy="6731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91660" y="6005830"/>
            <a:ext cx="81661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*dentry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036695" y="7176135"/>
            <a:ext cx="1667510" cy="1311910"/>
            <a:chOff x="6357" y="11301"/>
            <a:chExt cx="2626" cy="2066"/>
          </a:xfrm>
        </p:grpSpPr>
        <p:sp>
          <p:nvSpPr>
            <p:cNvPr id="5" name="矩形 4"/>
            <p:cNvSpPr/>
            <p:nvPr/>
          </p:nvSpPr>
          <p:spPr>
            <a:xfrm>
              <a:off x="6357" y="11301"/>
              <a:ext cx="2626" cy="20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file</a:t>
              </a:r>
              <a:endParaRPr lang="" altLang="en-US" sz="1400" b="1">
                <a:solidFill>
                  <a:srgbClr val="2C3E50"/>
                </a:solidFill>
              </a:endParaRPr>
            </a:p>
            <a:p>
              <a:pPr algn="ctr"/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27" y="118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.f_inode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7" y="1228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f_path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95045" y="7919085"/>
            <a:ext cx="1667510" cy="816610"/>
            <a:chOff x="1696" y="11464"/>
            <a:chExt cx="2626" cy="1286"/>
          </a:xfrm>
        </p:grpSpPr>
        <p:sp>
          <p:nvSpPr>
            <p:cNvPr id="3" name="矩形 2"/>
            <p:cNvSpPr/>
            <p:nvPr/>
          </p:nvSpPr>
          <p:spPr>
            <a:xfrm>
              <a:off x="1696" y="11464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inode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13" y="12049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i_sb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9" name="肘形连接符 28"/>
          <p:cNvCxnSpPr>
            <a:stCxn id="28" idx="1"/>
            <a:endCxn id="9" idx="1"/>
          </p:cNvCxnSpPr>
          <p:nvPr/>
        </p:nvCxnSpPr>
        <p:spPr>
          <a:xfrm rot="10800000">
            <a:off x="1024890" y="6066790"/>
            <a:ext cx="425450" cy="2371090"/>
          </a:xfrm>
          <a:prstGeom prst="bentConnector3">
            <a:avLst>
              <a:gd name="adj1" fmla="val 1679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1"/>
            <a:endCxn id="30" idx="1"/>
          </p:cNvCxnSpPr>
          <p:nvPr/>
        </p:nvCxnSpPr>
        <p:spPr>
          <a:xfrm rot="10800000">
            <a:off x="3987165" y="6252210"/>
            <a:ext cx="474980" cy="1696720"/>
          </a:xfrm>
          <a:prstGeom prst="bentConnector3">
            <a:avLst>
              <a:gd name="adj1" fmla="val 1501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987165" y="5704840"/>
            <a:ext cx="1625600" cy="1094740"/>
            <a:chOff x="6279" y="8984"/>
            <a:chExt cx="2560" cy="1724"/>
          </a:xfrm>
        </p:grpSpPr>
        <p:sp>
          <p:nvSpPr>
            <p:cNvPr id="30" name="矩形 29"/>
            <p:cNvSpPr/>
            <p:nvPr/>
          </p:nvSpPr>
          <p:spPr>
            <a:xfrm>
              <a:off x="6279" y="8984"/>
              <a:ext cx="2561" cy="172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path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12" y="99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13200" y="2639060"/>
            <a:ext cx="1620520" cy="1149350"/>
            <a:chOff x="6320" y="4156"/>
            <a:chExt cx="2552" cy="1810"/>
          </a:xfrm>
        </p:grpSpPr>
        <p:sp>
          <p:nvSpPr>
            <p:cNvPr id="35" name="矩形 34"/>
            <p:cNvSpPr/>
            <p:nvPr/>
          </p:nvSpPr>
          <p:spPr>
            <a:xfrm>
              <a:off x="6798" y="5160"/>
              <a:ext cx="151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98" y="4684"/>
              <a:ext cx="152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20" y="4156"/>
              <a:ext cx="2553" cy="18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vfsmount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</p:grpSp>
      <p:cxnSp>
        <p:nvCxnSpPr>
          <p:cNvPr id="38" name="肘形连接符 37"/>
          <p:cNvCxnSpPr>
            <a:stCxn id="26" idx="3"/>
            <a:endCxn id="17" idx="2"/>
          </p:cNvCxnSpPr>
          <p:nvPr/>
        </p:nvCxnSpPr>
        <p:spPr>
          <a:xfrm flipH="true" flipV="true">
            <a:off x="4797425" y="5030470"/>
            <a:ext cx="410845" cy="1122680"/>
          </a:xfrm>
          <a:prstGeom prst="bentConnector4">
            <a:avLst>
              <a:gd name="adj1" fmla="val -57960"/>
              <a:gd name="adj2" fmla="val 5656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4" idx="3"/>
            <a:endCxn id="37" idx="3"/>
          </p:cNvCxnSpPr>
          <p:nvPr/>
        </p:nvCxnSpPr>
        <p:spPr>
          <a:xfrm flipV="true">
            <a:off x="5205730" y="3213735"/>
            <a:ext cx="428625" cy="3234055"/>
          </a:xfrm>
          <a:prstGeom prst="bentConnector3">
            <a:avLst>
              <a:gd name="adj1" fmla="val 1712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2"/>
            <a:endCxn id="9" idx="0"/>
          </p:cNvCxnSpPr>
          <p:nvPr/>
        </p:nvCxnSpPr>
        <p:spPr>
          <a:xfrm rot="5400000">
            <a:off x="2490788" y="2939098"/>
            <a:ext cx="1675130" cy="2939415"/>
          </a:xfrm>
          <a:prstGeom prst="bentConnector3">
            <a:avLst>
              <a:gd name="adj1" fmla="val 223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6" idx="1"/>
            <a:endCxn id="2" idx="1"/>
          </p:cNvCxnSpPr>
          <p:nvPr/>
        </p:nvCxnSpPr>
        <p:spPr>
          <a:xfrm rot="10800000" flipV="true">
            <a:off x="3963670" y="3121025"/>
            <a:ext cx="353060" cy="1666875"/>
          </a:xfrm>
          <a:prstGeom prst="bentConnector3">
            <a:avLst>
              <a:gd name="adj1" fmla="val 1674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1"/>
            <a:endCxn id="44" idx="1"/>
          </p:cNvCxnSpPr>
          <p:nvPr/>
        </p:nvCxnSpPr>
        <p:spPr>
          <a:xfrm rot="10800000">
            <a:off x="1024890" y="1965960"/>
            <a:ext cx="425450" cy="437261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2" idx="3"/>
            <a:endCxn id="37" idx="3"/>
          </p:cNvCxnSpPr>
          <p:nvPr/>
        </p:nvCxnSpPr>
        <p:spPr>
          <a:xfrm>
            <a:off x="5255260" y="1945640"/>
            <a:ext cx="379095" cy="1268095"/>
          </a:xfrm>
          <a:prstGeom prst="bentConnector3">
            <a:avLst>
              <a:gd name="adj1" fmla="val 16281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024890" y="1468120"/>
            <a:ext cx="4498340" cy="994410"/>
            <a:chOff x="1614" y="2312"/>
            <a:chExt cx="7084" cy="1566"/>
          </a:xfrm>
        </p:grpSpPr>
        <p:sp>
          <p:nvSpPr>
            <p:cNvPr id="44" name="矩形 43"/>
            <p:cNvSpPr/>
            <p:nvPr/>
          </p:nvSpPr>
          <p:spPr>
            <a:xfrm>
              <a:off x="1614" y="2312"/>
              <a:ext cx="2202" cy="15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6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000" b="1">
                  <a:solidFill>
                    <a:srgbClr val="2C3E50"/>
                  </a:solidFill>
                </a:rPr>
                <a:t>.mnt</a:t>
              </a:r>
              <a:endParaRPr lang="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11" y="2312"/>
              <a:ext cx="1261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false"/>
            <a:p>
              <a:pPr algn="ctr"/>
              <a:r>
                <a:rPr lang="" altLang="en-US" sz="1400" b="1">
                  <a:solidFill>
                    <a:srgbClr val="2C3E50"/>
                  </a:solidFill>
                  <a:sym typeface="+mn-ea"/>
                </a:rPr>
                <a:t>...</a:t>
              </a:r>
              <a:endParaRPr lang="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496" y="2312"/>
              <a:ext cx="2202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en-US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18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.mnt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cxnSp>
          <p:nvCxnSpPr>
            <p:cNvPr id="54" name="直接连接符 53"/>
            <p:cNvCxnSpPr>
              <a:stCxn id="44" idx="3"/>
              <a:endCxn id="48" idx="1"/>
            </p:cNvCxnSpPr>
            <p:nvPr/>
          </p:nvCxnSpPr>
          <p:spPr>
            <a:xfrm flipV="true">
              <a:off x="3816" y="3095"/>
              <a:ext cx="795" cy="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8" idx="3"/>
              <a:endCxn id="51" idx="1"/>
            </p:cNvCxnSpPr>
            <p:nvPr/>
          </p:nvCxnSpPr>
          <p:spPr>
            <a:xfrm>
              <a:off x="5872" y="3095"/>
              <a:ext cx="624" cy="0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64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71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0" name="肘形连接符 59"/>
          <p:cNvCxnSpPr>
            <a:stCxn id="58" idx="2"/>
            <a:endCxn id="36" idx="1"/>
          </p:cNvCxnSpPr>
          <p:nvPr/>
        </p:nvCxnSpPr>
        <p:spPr>
          <a:xfrm rot="5400000" flipV="true">
            <a:off x="2677160" y="1482090"/>
            <a:ext cx="734060" cy="25450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82295" y="5708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400" b="1">
                <a:solidFill>
                  <a:srgbClr val="2C3E50"/>
                </a:solidFill>
              </a:rPr>
              <a:t>驱动层接口</a:t>
            </a:r>
            <a:endParaRPr lang="zh-CN" altLang="" sz="2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295" y="3396615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I/O scheduler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880" y="4052570"/>
            <a:ext cx="255841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blk_mq_init_sq_queue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295" y="5862955"/>
            <a:ext cx="5537200" cy="766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ea typeface="宋体" charset="0"/>
                <a:cs typeface="DejaVu Sans" panose="020B0603030804020204" charset="0"/>
                <a:sym typeface="+mn-ea"/>
              </a:rPr>
              <a:t>磁盘驱动程序</a:t>
            </a:r>
            <a:endParaRPr lang="en-US" altLang="zh-CN" b="1">
              <a:solidFill>
                <a:srgbClr val="2C3E50"/>
              </a:solidFill>
              <a:ea typeface="宋体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8" name="直接箭头连接符 7"/>
          <p:cNvCxnSpPr>
            <a:endCxn id="3" idx="2"/>
          </p:cNvCxnSpPr>
          <p:nvPr/>
        </p:nvCxnSpPr>
        <p:spPr>
          <a:xfrm flipV="true">
            <a:off x="2212975" y="4574540"/>
            <a:ext cx="11430" cy="12553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2"/>
          </p:cNvCxnSpPr>
          <p:nvPr/>
        </p:nvCxnSpPr>
        <p:spPr>
          <a:xfrm flipH="true" flipV="true">
            <a:off x="4619625" y="2891790"/>
            <a:ext cx="16510" cy="29800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1577975" y="7411720"/>
            <a:ext cx="3701415" cy="1119505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3289935" y="6680200"/>
            <a:ext cx="218440" cy="689610"/>
          </a:xfrm>
          <a:prstGeom prst="upDownArrow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96565" y="1647190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generic block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390" y="2369820"/>
            <a:ext cx="147383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add_disk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true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true" flipV="true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true" flipV="true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true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true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true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true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true" flipV="true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true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true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true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true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true" flipV="true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true" flipV="true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true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true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true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2" name="直角上箭头 51"/>
          <p:cNvSpPr/>
          <p:nvPr/>
        </p:nvSpPr>
        <p:spPr>
          <a:xfrm flipV="true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3" name="直角上箭头 52"/>
          <p:cNvSpPr/>
          <p:nvPr/>
        </p:nvSpPr>
        <p:spPr>
          <a:xfrm flipV="true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4" name="直角上箭头 53"/>
          <p:cNvSpPr/>
          <p:nvPr/>
        </p:nvSpPr>
        <p:spPr>
          <a:xfrm flipV="true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true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磁头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true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磁道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true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true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true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柱面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true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true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true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3" name="文本框 82"/>
          <p:cNvSpPr txBox="true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扇区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簇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true" flipV="true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Ext2/3/4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6915" y="1898015"/>
            <a:ext cx="769620" cy="20980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426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true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true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8953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62496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159702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16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9194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59702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080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8895" y="2345690"/>
            <a:ext cx="1769110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Ext2/3/4</a:t>
            </a:r>
            <a:r>
              <a:rPr lang="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    </a:t>
            </a:r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421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37785" y="1877060"/>
            <a:ext cx="769620" cy="2118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3020" y="2795270"/>
            <a:ext cx="1805305" cy="8286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129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29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63520" y="377698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1498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842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513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159702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4222750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89318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554672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509010" y="217170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77710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5083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3517265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488690" y="3536950"/>
            <a:ext cx="12700" cy="24003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3509645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0227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778375" y="2643505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53335" y="5266055"/>
            <a:ext cx="3560445" cy="5543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" altLang="zh-CN" sz="1200" b="1">
                <a:solidFill>
                  <a:srgbClr val="2C3E50"/>
                </a:solidFill>
              </a:rPr>
              <a:t>fs/open.c  fs/readdir.c ...</a:t>
            </a:r>
            <a:endParaRPr lang="" altLang="zh-CN" sz="1200" b="1">
              <a:solidFill>
                <a:srgbClr val="2C3E50"/>
              </a:solidFill>
            </a:endParaRPr>
          </a:p>
          <a:p>
            <a:pPr algn="l"/>
            <a:r>
              <a:rPr lang="" altLang="en-US" sz="1200" b="1">
                <a:solidFill>
                  <a:srgbClr val="2C3E50"/>
                </a:solidFill>
              </a:rPr>
              <a:t>f</a:t>
            </a:r>
            <a:r>
              <a:rPr lang="en-US" altLang="zh-CN" sz="1200" b="1">
                <a:solidFill>
                  <a:srgbClr val="2C3E50"/>
                </a:solidFill>
              </a:rPr>
              <a:t>s/file.c</a:t>
            </a:r>
            <a:r>
              <a:rPr lang="" altLang="en-US" sz="1200" b="1">
                <a:solidFill>
                  <a:srgbClr val="2C3E50"/>
                </a:solidFill>
              </a:rPr>
              <a:t>  fs/inode.c ...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3335" y="6193155"/>
            <a:ext cx="3560445" cy="36258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fs/cachefiles</a:t>
            </a:r>
            <a:r>
              <a:rPr lang="" altLang="zh-CN" sz="1200" b="1">
                <a:solidFill>
                  <a:srgbClr val="2C3E50"/>
                </a:solidFill>
              </a:rPr>
              <a:t>/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3335" y="6928485"/>
            <a:ext cx="3554730" cy="3536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 fs/ext4/</a:t>
            </a:r>
            <a:r>
              <a:rPr lang="" altLang="zh-CN" sz="1200" b="1">
                <a:solidFill>
                  <a:srgbClr val="2C3E50"/>
                </a:solidFill>
              </a:rPr>
              <a:t>    fs/jffs2/     fs/ntfs/  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3335" y="7654925"/>
            <a:ext cx="3554730" cy="3289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" altLang="zh-CN" sz="1200" b="1">
                <a:solidFill>
                  <a:srgbClr val="2C3E50"/>
                </a:solidFill>
              </a:rPr>
              <a:t>block/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3335" y="8356600"/>
            <a:ext cx="3554730" cy="395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" altLang="zh-CN" sz="1200" b="1">
                <a:solidFill>
                  <a:srgbClr val="2C3E50"/>
                </a:solidFill>
              </a:rPr>
              <a:t>driver/block/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8" idx="1"/>
            <a:endCxn id="2" idx="1"/>
          </p:cNvCxnSpPr>
          <p:nvPr/>
        </p:nvCxnSpPr>
        <p:spPr>
          <a:xfrm rot="10800000" flipV="true">
            <a:off x="2561590" y="1574800"/>
            <a:ext cx="36830" cy="3968750"/>
          </a:xfrm>
          <a:prstGeom prst="bentConnector3">
            <a:avLst>
              <a:gd name="adj1" fmla="val 339655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1"/>
            <a:endCxn id="3" idx="1"/>
          </p:cNvCxnSpPr>
          <p:nvPr/>
        </p:nvCxnSpPr>
        <p:spPr>
          <a:xfrm rot="10800000" flipV="true">
            <a:off x="2561590" y="2024380"/>
            <a:ext cx="37465" cy="4350385"/>
          </a:xfrm>
          <a:prstGeom prst="bentConnector3">
            <a:avLst>
              <a:gd name="adj1" fmla="val 39694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1"/>
            <a:endCxn id="5" idx="1"/>
          </p:cNvCxnSpPr>
          <p:nvPr/>
        </p:nvCxnSpPr>
        <p:spPr>
          <a:xfrm rot="10800000" flipV="true">
            <a:off x="2561590" y="2493010"/>
            <a:ext cx="35560" cy="4612640"/>
          </a:xfrm>
          <a:prstGeom prst="bentConnector3">
            <a:avLst>
              <a:gd name="adj1" fmla="val 49339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7" idx="1"/>
            <a:endCxn id="13" idx="1"/>
          </p:cNvCxnSpPr>
          <p:nvPr/>
        </p:nvCxnSpPr>
        <p:spPr>
          <a:xfrm rot="10800000" flipV="true">
            <a:off x="2561590" y="3209925"/>
            <a:ext cx="19685" cy="4609465"/>
          </a:xfrm>
          <a:prstGeom prst="bentConnector3">
            <a:avLst>
              <a:gd name="adj1" fmla="val 1015806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" idx="1"/>
            <a:endCxn id="26" idx="1"/>
          </p:cNvCxnSpPr>
          <p:nvPr/>
        </p:nvCxnSpPr>
        <p:spPr>
          <a:xfrm rot="10800000" flipV="true">
            <a:off x="2561590" y="3886835"/>
            <a:ext cx="210185" cy="4667885"/>
          </a:xfrm>
          <a:prstGeom prst="bentConnector3">
            <a:avLst>
              <a:gd name="adj1" fmla="val 1158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等价于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cs typeface="DejaVu Sans" panose="020B0603030804020204" charset="0"/>
              </a:rPr>
              <a:t>Initramfs是在 kernel 2.5中引入的技术，实际上它的含义就是：在内核镜像中附加一个cpio包，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这个cpio包中包含了一个小型的文件系统，当内核启动时，内核将这个cpio包解开，并且将其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中包含的文件系统释放到rootfs中，内核中的一部分初始化代码会放到这个文件系统中，作为</a:t>
            </a:r>
            <a:br>
              <a:rPr lang="zh-CN" altLang="en-US" sz="1200">
                <a:cs typeface="DejaVu Sans" panose="020B0603030804020204" charset="0"/>
              </a:rPr>
            </a:br>
            <a:r>
              <a:rPr lang="zh-CN" altLang="en-US" sz="1200">
                <a:cs typeface="DejaVu Sans" panose="020B0603030804020204" charset="0"/>
              </a:rPr>
              <a:t>用户层进程来执行。这样带来的明显的好处是精简了内核的初始化代码，而且使得内核的初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始化过程更容易定制。Linux 2.6.12内核的 initramfs还没有什么实质性的东西，一个包含完整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功能的initramfs的实现可能还需要一个缓慢的过程</a:t>
            </a:r>
            <a:endParaRPr lang="zh-CN" altLang="en-US" sz="1200"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initrd 文件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文件系统镜像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  <a:cs typeface="DejaVu Sans" panose="020B0603030804020204" charset="0"/>
              </a:rPr>
              <a:t>cpio</a:t>
            </a:r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生成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image-initrd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cpio-initrd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文件格式的initrd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cpio 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99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超级块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40410" y="2447925"/>
            <a:ext cx="420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全局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：LIST_HEAD(super_blocks)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1755" y="3759835"/>
            <a:ext cx="300355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shmem</a:t>
            </a:r>
            <a:r>
              <a:rPr lang="en-US" altLang="en-US" b="1">
                <a:solidFill>
                  <a:srgbClr val="2C3E50"/>
                </a:solidFill>
              </a:rPr>
              <a:t> spuer blocks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>
            <a:stCxn id="5" idx="2"/>
            <a:endCxn id="6" idx="0"/>
          </p:cNvCxnSpPr>
          <p:nvPr/>
        </p:nvCxnSpPr>
        <p:spPr>
          <a:xfrm>
            <a:off x="2843530" y="2816225"/>
            <a:ext cx="0" cy="94361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2680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solidFill>
                  <a:srgbClr val="2C3E50"/>
                </a:solidFill>
              </a:rPr>
              <a:t>filesystem </a:t>
            </a:r>
            <a:r>
              <a:rPr lang="zh-CN" altLang="" sz="2400" b="1">
                <a:solidFill>
                  <a:srgbClr val="2C3E50"/>
                </a:solidFill>
              </a:rPr>
              <a:t>注册</a:t>
            </a:r>
            <a:endParaRPr lang="zh-CN" altLang="" sz="2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74320" y="1941195"/>
            <a:ext cx="5887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static struct file_system_type *file_systems;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2555" y="3289300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sysfs_fs_type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" altLang="zh-CN" b="1">
                <a:solidFill>
                  <a:srgbClr val="2C3E50"/>
                </a:solidFill>
              </a:rPr>
              <a:t>.next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190" y="51187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shmem_fs_typepe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2555" y="67824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rootfs_fs_type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肘形连接符 8"/>
          <p:cNvCxnSpPr>
            <a:stCxn id="2" idx="3"/>
            <a:endCxn id="3" idx="0"/>
          </p:cNvCxnSpPr>
          <p:nvPr/>
        </p:nvCxnSpPr>
        <p:spPr>
          <a:xfrm flipH="true">
            <a:off x="4194175" y="2125345"/>
            <a:ext cx="1967865" cy="1163955"/>
          </a:xfrm>
          <a:prstGeom prst="bentConnector4">
            <a:avLst>
              <a:gd name="adj1" fmla="val -12101"/>
              <a:gd name="adj2" fmla="val 5793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6" idx="0"/>
          </p:cNvCxnSpPr>
          <p:nvPr/>
        </p:nvCxnSpPr>
        <p:spPr>
          <a:xfrm rot="5400000">
            <a:off x="3761105" y="4269105"/>
            <a:ext cx="1282700" cy="41592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7" idx="0"/>
          </p:cNvCxnSpPr>
          <p:nvPr/>
        </p:nvCxnSpPr>
        <p:spPr>
          <a:xfrm rot="5400000">
            <a:off x="3846195" y="6017895"/>
            <a:ext cx="1112520" cy="416560"/>
          </a:xfrm>
          <a:prstGeom prst="bentConnector3">
            <a:avLst>
              <a:gd name="adj1" fmla="val 500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演示</Application>
  <PresentationFormat>宽屏</PresentationFormat>
  <Paragraphs>429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文泉驿微米黑</vt:lpstr>
      <vt:lpstr>宋体</vt:lpstr>
      <vt:lpstr>微软雅黑</vt:lpstr>
      <vt:lpstr>Arial Unicode MS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28</cp:revision>
  <dcterms:created xsi:type="dcterms:W3CDTF">2021-01-18T07:14:37Z</dcterms:created>
  <dcterms:modified xsi:type="dcterms:W3CDTF">2021-01-18T07:14:37Z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