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0" r:id="rId3"/>
    <p:sldId id="271" r:id="rId4"/>
    <p:sldId id="291" r:id="rId5"/>
    <p:sldId id="269" r:id="rId6"/>
    <p:sldId id="270" r:id="rId7"/>
    <p:sldId id="256" r:id="rId8"/>
    <p:sldId id="268" r:id="rId9"/>
    <p:sldId id="292" r:id="rId10"/>
    <p:sldId id="276" r:id="rId11"/>
    <p:sldId id="277" r:id="rId12"/>
    <p:sldId id="275" r:id="rId13"/>
    <p:sldId id="261" r:id="rId14"/>
    <p:sldId id="267" r:id="rId15"/>
    <p:sldId id="262" r:id="rId16"/>
    <p:sldId id="266" r:id="rId17"/>
    <p:sldId id="265" r:id="rId18"/>
    <p:sldId id="263" r:id="rId19"/>
    <p:sldId id="264" r:id="rId20"/>
    <p:sldId id="259" r:id="rId21"/>
    <p:sldId id="272" r:id="rId22"/>
    <p:sldId id="273" r:id="rId23"/>
    <p:sldId id="274" r:id="rId24"/>
    <p:sldId id="257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2C3E50"/>
    <a:srgbClr val="3EAF7C"/>
    <a:srgbClr val="B2B2B2"/>
    <a:srgbClr val="202020"/>
    <a:srgbClr val="323232"/>
    <a:srgbClr val="CC33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4933315" y="779780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71345" y="779780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设备模拟器</a:t>
            </a:r>
            <a:r>
              <a:rPr lang="en-US" altLang="zh-CN" b="1">
                <a:solidFill>
                  <a:srgbClr val="2C3E50"/>
                </a:solidFill>
              </a:rPr>
              <a:t>(QEMU)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20875" y="3624580"/>
            <a:ext cx="5756275" cy="20008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7600" y="5911850"/>
            <a:ext cx="4447540" cy="497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硬件设备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42310" y="1743710"/>
            <a:ext cx="1118870" cy="825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完全模拟设备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56130" y="1743710"/>
            <a:ext cx="1086485" cy="8248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34635" y="2480310"/>
            <a:ext cx="2059305" cy="3911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设备驱动前端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87600" y="5040630"/>
            <a:ext cx="444754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23410" y="4215765"/>
            <a:ext cx="241173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设备驱动程序后端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34635" y="1410970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80175" y="1410970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32" name="肘形连接符 31"/>
          <p:cNvCxnSpPr>
            <a:stCxn id="30" idx="1"/>
            <a:endCxn id="25" idx="3"/>
          </p:cNvCxnSpPr>
          <p:nvPr/>
        </p:nvCxnSpPr>
        <p:spPr>
          <a:xfrm rot="10800000" flipV="true">
            <a:off x="4361180" y="1741170"/>
            <a:ext cx="973455" cy="415290"/>
          </a:xfrm>
          <a:prstGeom prst="bentConnector3">
            <a:avLst>
              <a:gd name="adj1" fmla="val 49967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1" idx="0"/>
            <a:endCxn id="26" idx="0"/>
          </p:cNvCxnSpPr>
          <p:nvPr/>
        </p:nvCxnSpPr>
        <p:spPr>
          <a:xfrm rot="16200000" flipH="true" flipV="true">
            <a:off x="4602163" y="-591502"/>
            <a:ext cx="332740" cy="4337685"/>
          </a:xfrm>
          <a:prstGeom prst="bentConnector3">
            <a:avLst>
              <a:gd name="adj1" fmla="val -7166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7" idx="2"/>
            <a:endCxn id="29" idx="0"/>
          </p:cNvCxnSpPr>
          <p:nvPr/>
        </p:nvCxnSpPr>
        <p:spPr>
          <a:xfrm rot="5400000">
            <a:off x="5324793" y="3175953"/>
            <a:ext cx="1344295" cy="7353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2"/>
            <a:endCxn id="28" idx="1"/>
          </p:cNvCxnSpPr>
          <p:nvPr/>
        </p:nvCxnSpPr>
        <p:spPr>
          <a:xfrm rot="5400000">
            <a:off x="1145858" y="3810318"/>
            <a:ext cx="2695575" cy="212090"/>
          </a:xfrm>
          <a:prstGeom prst="bentConnector4">
            <a:avLst>
              <a:gd name="adj1" fmla="val 45854"/>
              <a:gd name="adj2" fmla="val 368713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28" idx="0"/>
          </p:cNvCxnSpPr>
          <p:nvPr/>
        </p:nvCxnSpPr>
        <p:spPr>
          <a:xfrm rot="5400000">
            <a:off x="4931093" y="4342448"/>
            <a:ext cx="378460" cy="1017905"/>
          </a:xfrm>
          <a:prstGeom prst="bentConnector3">
            <a:avLst>
              <a:gd name="adj1" fmla="val 499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2"/>
            <a:endCxn id="24" idx="0"/>
          </p:cNvCxnSpPr>
          <p:nvPr/>
        </p:nvCxnSpPr>
        <p:spPr>
          <a:xfrm>
            <a:off x="4611370" y="5487035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500870" y="5151120"/>
            <a:ext cx="74041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true"/>
          <p:nvPr/>
        </p:nvSpPr>
        <p:spPr>
          <a:xfrm>
            <a:off x="10395585" y="446087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纯软件模拟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9500870" y="4618990"/>
            <a:ext cx="751840" cy="8255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10395585" y="5093970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模拟前后端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500870" y="5847080"/>
            <a:ext cx="725805" cy="1778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true"/>
          <p:nvPr/>
        </p:nvSpPr>
        <p:spPr>
          <a:xfrm>
            <a:off x="10395585" y="5694045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前后端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875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virtio_blk.c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653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_net.c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431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_pci.c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9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_console.c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4365" y="2722245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1428750" y="3578225"/>
            <a:ext cx="1475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2" name="肘形连接符 11"/>
          <p:cNvCxnSpPr>
            <a:stCxn id="4" idx="2"/>
            <a:endCxn id="10" idx="0"/>
          </p:cNvCxnSpPr>
          <p:nvPr/>
        </p:nvCxnSpPr>
        <p:spPr>
          <a:xfrm rot="5400000" flipV="true">
            <a:off x="2389188" y="1322388"/>
            <a:ext cx="939165" cy="18605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2"/>
            <a:endCxn id="10" idx="0"/>
          </p:cNvCxnSpPr>
          <p:nvPr/>
        </p:nvCxnSpPr>
        <p:spPr>
          <a:xfrm rot="5400000" flipV="true">
            <a:off x="3033078" y="1966278"/>
            <a:ext cx="939165" cy="57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676968" y="1895158"/>
            <a:ext cx="939165" cy="7150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10" idx="0"/>
          </p:cNvCxnSpPr>
          <p:nvPr/>
        </p:nvCxnSpPr>
        <p:spPr>
          <a:xfrm rot="5400000">
            <a:off x="4320858" y="1251268"/>
            <a:ext cx="939165" cy="20027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61030" y="3783330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2265" y="4806315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back end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0" idx="2"/>
            <a:endCxn id="16" idx="0"/>
          </p:cNvCxnSpPr>
          <p:nvPr/>
        </p:nvCxnSpPr>
        <p:spPr>
          <a:xfrm flipH="true">
            <a:off x="3775710" y="3209925"/>
            <a:ext cx="13335" cy="5734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3775710" y="4271010"/>
            <a:ext cx="6985" cy="5353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7330" y="568960"/>
            <a:ext cx="6546215" cy="499046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369570" y="4079240"/>
            <a:ext cx="946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QEMU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15720" y="952500"/>
            <a:ext cx="5207000" cy="349504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true"/>
          <p:nvPr/>
        </p:nvSpPr>
        <p:spPr>
          <a:xfrm>
            <a:off x="4692650" y="3209925"/>
            <a:ext cx="1422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Transport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7683500" y="3594100"/>
            <a:ext cx="1572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</a:t>
            </a:r>
            <a:r>
              <a:rPr lang="en-US" altLang="en-US" b="1">
                <a:solidFill>
                  <a:srgbClr val="2C3E50"/>
                </a:solidFill>
              </a:rPr>
              <a:t>M</a:t>
            </a:r>
            <a:r>
              <a:rPr lang="en-US" altLang="zh-CN" b="1">
                <a:solidFill>
                  <a:srgbClr val="2C3E50"/>
                </a:solidFill>
              </a:rPr>
              <a:t>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69705" y="5381625"/>
            <a:ext cx="10039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hardware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69705" y="4076700"/>
            <a:ext cx="10039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hardware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41260" y="3503295"/>
            <a:ext cx="3648710" cy="152019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3" idx="2"/>
            <a:endCxn id="22" idx="0"/>
          </p:cNvCxnSpPr>
          <p:nvPr/>
        </p:nvCxnSpPr>
        <p:spPr>
          <a:xfrm>
            <a:off x="9571990" y="4564380"/>
            <a:ext cx="0" cy="8172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541260" y="5180965"/>
            <a:ext cx="3648710" cy="103060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肘形连接符 1"/>
          <p:cNvCxnSpPr>
            <a:stCxn id="17" idx="2"/>
            <a:endCxn id="27" idx="0"/>
          </p:cNvCxnSpPr>
          <p:nvPr/>
        </p:nvCxnSpPr>
        <p:spPr>
          <a:xfrm rot="5400000" flipH="true" flipV="true">
            <a:off x="5678805" y="1607185"/>
            <a:ext cx="1790700" cy="5582920"/>
          </a:xfrm>
          <a:prstGeom prst="bentConnector5">
            <a:avLst>
              <a:gd name="adj1" fmla="val -49539"/>
              <a:gd name="adj2" fmla="val 60737"/>
              <a:gd name="adj3" fmla="val 113298"/>
            </a:avLst>
          </a:prstGeom>
          <a:ln w="38100">
            <a:solidFill>
              <a:srgbClr val="3EAF7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7341870" y="409575"/>
            <a:ext cx="4486910" cy="1722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为什么</a:t>
            </a:r>
            <a:r>
              <a:rPr lang="en-US" altLang="zh-CN" b="1">
                <a:solidFill>
                  <a:srgbClr val="2C3E50"/>
                </a:solidFill>
              </a:rPr>
              <a:t>VirtQueue </a:t>
            </a:r>
            <a:r>
              <a:rPr lang="zh-CN" altLang="en-US" b="1">
                <a:solidFill>
                  <a:srgbClr val="2C3E50"/>
                </a:solidFill>
              </a:rPr>
              <a:t>的管理交给</a:t>
            </a:r>
            <a:r>
              <a:rPr lang="en-US" altLang="zh-CN" b="1">
                <a:solidFill>
                  <a:srgbClr val="2C3E50"/>
                </a:solidFill>
              </a:rPr>
              <a:t>GUEST OS</a:t>
            </a:r>
            <a:r>
              <a:rPr lang="zh-CN" altLang="en-US" b="1">
                <a:solidFill>
                  <a:srgbClr val="2C3E50"/>
                </a:solidFill>
              </a:rPr>
              <a:t>？</a:t>
            </a:r>
            <a:endParaRPr lang="zh-CN" altLang="en-US"/>
          </a:p>
          <a:p>
            <a:endParaRPr lang="zh-CN" altLang="en-US"/>
          </a:p>
          <a:p>
            <a:r>
              <a:rPr lang="zh-CN" altLang="en-US" sz="1400" b="1">
                <a:solidFill>
                  <a:srgbClr val="2C3E50"/>
                </a:solidFill>
              </a:rPr>
              <a:t>因为从</a:t>
            </a:r>
            <a:r>
              <a:rPr lang="en-US" altLang="zh-CN" sz="1400" b="1">
                <a:solidFill>
                  <a:srgbClr val="2C3E50"/>
                </a:solidFill>
              </a:rPr>
              <a:t>Guset </a:t>
            </a:r>
            <a:r>
              <a:rPr lang="zh-CN" altLang="en-US" sz="1400" b="1">
                <a:solidFill>
                  <a:srgbClr val="2C3E50"/>
                </a:solidFill>
              </a:rPr>
              <a:t>一侧可以将虚拟地址</a:t>
            </a:r>
            <a:r>
              <a:rPr lang="en-US" altLang="zh-CN" sz="1400" b="1">
                <a:solidFill>
                  <a:srgbClr val="2C3E50"/>
                </a:solidFill>
              </a:rPr>
              <a:t>GVA</a:t>
            </a:r>
            <a:r>
              <a:rPr lang="zh-CN" altLang="en-US" sz="1400" b="1">
                <a:solidFill>
                  <a:srgbClr val="2C3E50"/>
                </a:solidFill>
              </a:rPr>
              <a:t>转换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为</a:t>
            </a:r>
            <a:r>
              <a:rPr lang="en-US" altLang="zh-CN" sz="1400" b="1">
                <a:solidFill>
                  <a:srgbClr val="2C3E50"/>
                </a:solidFill>
              </a:rPr>
              <a:t>GPA</a:t>
            </a:r>
            <a:r>
              <a:rPr lang="zh-CN" altLang="en-US" sz="1400" b="1">
                <a:solidFill>
                  <a:srgbClr val="2C3E50"/>
                </a:solidFill>
              </a:rPr>
              <a:t>，</a:t>
            </a:r>
            <a:r>
              <a:rPr lang="en-US" altLang="zh-CN" sz="1400" b="1">
                <a:solidFill>
                  <a:srgbClr val="2C3E50"/>
                </a:solidFill>
              </a:rPr>
              <a:t>VMM</a:t>
            </a:r>
            <a:r>
              <a:rPr lang="zh-CN" altLang="en-US" sz="1400" b="1">
                <a:solidFill>
                  <a:srgbClr val="2C3E50"/>
                </a:solidFill>
              </a:rPr>
              <a:t>拿到</a:t>
            </a:r>
            <a:r>
              <a:rPr lang="en-US" altLang="zh-CN" sz="1400" b="1">
                <a:solidFill>
                  <a:srgbClr val="2C3E50"/>
                </a:solidFill>
              </a:rPr>
              <a:t>GPA</a:t>
            </a:r>
            <a:r>
              <a:rPr lang="zh-CN" altLang="en-US" sz="1400" b="1">
                <a:solidFill>
                  <a:srgbClr val="2C3E50"/>
                </a:solidFill>
              </a:rPr>
              <a:t>很容易转换为</a:t>
            </a:r>
            <a:r>
              <a:rPr lang="en-US" altLang="zh-CN" sz="1400" b="1">
                <a:solidFill>
                  <a:srgbClr val="2C3E50"/>
                </a:solidFill>
              </a:rPr>
              <a:t>HPA</a:t>
            </a:r>
            <a:r>
              <a:rPr lang="zh-CN" altLang="en-US" sz="1400" b="1">
                <a:solidFill>
                  <a:srgbClr val="2C3E50"/>
                </a:solidFill>
              </a:rPr>
              <a:t>，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但是反过来，在</a:t>
            </a:r>
            <a:r>
              <a:rPr lang="en-US" altLang="zh-CN" sz="1400" b="1">
                <a:solidFill>
                  <a:srgbClr val="2C3E50"/>
                </a:solidFill>
              </a:rPr>
              <a:t>VMM</a:t>
            </a:r>
            <a:r>
              <a:rPr lang="zh-CN" altLang="en-US" sz="1400" b="1">
                <a:solidFill>
                  <a:srgbClr val="2C3E50"/>
                </a:solidFill>
              </a:rPr>
              <a:t>中分配一块地址，几乎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不可能将</a:t>
            </a:r>
            <a:r>
              <a:rPr lang="en-US" altLang="zh-CN" sz="1400" b="1">
                <a:solidFill>
                  <a:srgbClr val="2C3E50"/>
                </a:solidFill>
              </a:rPr>
              <a:t>HPA</a:t>
            </a:r>
            <a:r>
              <a:rPr lang="zh-CN" altLang="en-US" sz="1400" b="1">
                <a:solidFill>
                  <a:srgbClr val="2C3E50"/>
                </a:solidFill>
              </a:rPr>
              <a:t>转换为</a:t>
            </a:r>
            <a:r>
              <a:rPr lang="en-US" altLang="zh-CN" sz="1400" b="1">
                <a:solidFill>
                  <a:srgbClr val="2C3E50"/>
                </a:solidFill>
              </a:rPr>
              <a:t>Guest</a:t>
            </a:r>
            <a:r>
              <a:rPr lang="zh-CN" altLang="en-US" sz="1400" b="1">
                <a:solidFill>
                  <a:srgbClr val="2C3E50"/>
                </a:solidFill>
              </a:rPr>
              <a:t>的可以识别的虚拟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地址</a:t>
            </a:r>
            <a:r>
              <a:rPr lang="en-US" altLang="zh-CN" sz="1400" b="1">
                <a:solidFill>
                  <a:srgbClr val="2C3E50"/>
                </a:solidFill>
              </a:rPr>
              <a:t>GVA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526540" y="2560320"/>
            <a:ext cx="1428750" cy="1030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 pci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77945" y="1661160"/>
            <a:ext cx="5153660" cy="4180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70070" y="3463290"/>
            <a:ext cx="1730375" cy="143192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 net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54550" y="4066540"/>
            <a:ext cx="1020445" cy="53911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6" name="文本框 115"/>
          <p:cNvSpPr txBox="true"/>
          <p:nvPr/>
        </p:nvSpPr>
        <p:spPr>
          <a:xfrm>
            <a:off x="424815" y="422275"/>
            <a:ext cx="1473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VirtIO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3170" y="1170940"/>
            <a:ext cx="8388985" cy="5152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413510" y="1407795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451350" y="1776095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8790" y="2560320"/>
            <a:ext cx="1892935" cy="2783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virtio_pci_comment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90080" y="2560320"/>
            <a:ext cx="1790700" cy="10299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virtio_net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7" name="肘形连接符 6"/>
          <p:cNvCxnSpPr>
            <a:stCxn id="63" idx="3"/>
            <a:endCxn id="5" idx="1"/>
          </p:cNvCxnSpPr>
          <p:nvPr/>
        </p:nvCxnSpPr>
        <p:spPr>
          <a:xfrm>
            <a:off x="2955290" y="3075940"/>
            <a:ext cx="1333500" cy="8763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5" idx="2"/>
            <a:endCxn id="6" idx="1"/>
          </p:cNvCxnSpPr>
          <p:nvPr/>
        </p:nvCxnSpPr>
        <p:spPr>
          <a:xfrm rot="5400000" flipH="true" flipV="true">
            <a:off x="5202873" y="3108008"/>
            <a:ext cx="1819910" cy="1754505"/>
          </a:xfrm>
          <a:prstGeom prst="bentConnector4">
            <a:avLst>
              <a:gd name="adj1" fmla="val -13067"/>
              <a:gd name="adj2" fmla="val 746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75525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1010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9" idx="2"/>
            <a:endCxn id="66" idx="3"/>
          </p:cNvCxnSpPr>
          <p:nvPr/>
        </p:nvCxnSpPr>
        <p:spPr>
          <a:xfrm rot="5400000">
            <a:off x="6344285" y="2794000"/>
            <a:ext cx="873125" cy="2211070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6" idx="1"/>
            <a:endCxn id="10" idx="2"/>
          </p:cNvCxnSpPr>
          <p:nvPr/>
        </p:nvCxnSpPr>
        <p:spPr>
          <a:xfrm rot="10800000">
            <a:off x="2241550" y="3462655"/>
            <a:ext cx="2413000" cy="873125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243459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39435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667385" y="636270"/>
            <a:ext cx="2170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ioeventfd </a:t>
            </a:r>
            <a:r>
              <a:rPr lang="zh-CN" altLang="en-US" sz="1600" b="1">
                <a:solidFill>
                  <a:srgbClr val="2C3E50"/>
                </a:solidFill>
              </a:rPr>
              <a:t>与</a:t>
            </a:r>
            <a:r>
              <a:rPr lang="en-US" altLang="zh-CN" sz="1600" b="1">
                <a:solidFill>
                  <a:srgbClr val="2C3E50"/>
                </a:solidFill>
              </a:rPr>
              <a:t> </a:t>
            </a:r>
            <a:r>
              <a:rPr lang="en-US" altLang="zh-CN" sz="1600" b="1">
                <a:solidFill>
                  <a:srgbClr val="2C3E50"/>
                </a:solidFill>
                <a:sym typeface="+mn-ea"/>
              </a:rPr>
              <a:t>irqfd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4428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125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6095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9094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63" idx="3"/>
            <a:endCxn id="64" idx="1"/>
          </p:cNvCxnSpPr>
          <p:nvPr/>
        </p:nvCxnSpPr>
        <p:spPr>
          <a:xfrm>
            <a:off x="3455035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4" idx="3"/>
            <a:endCxn id="3" idx="1"/>
          </p:cNvCxnSpPr>
          <p:nvPr/>
        </p:nvCxnSpPr>
        <p:spPr>
          <a:xfrm>
            <a:off x="6659880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" idx="1"/>
            <a:endCxn id="6" idx="3"/>
          </p:cNvCxnSpPr>
          <p:nvPr/>
        </p:nvCxnSpPr>
        <p:spPr>
          <a:xfrm rot="10800000">
            <a:off x="6606540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1"/>
            <a:endCxn id="5" idx="3"/>
          </p:cNvCxnSpPr>
          <p:nvPr/>
        </p:nvCxnSpPr>
        <p:spPr>
          <a:xfrm rot="10800000">
            <a:off x="3401695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5390515" y="3739515"/>
            <a:ext cx="14122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ioeventfd</a:t>
            </a:r>
            <a:endParaRPr lang="zh-CN" altLang="en-US"/>
          </a:p>
        </p:txBody>
      </p:sp>
      <p:sp>
        <p:nvSpPr>
          <p:cNvPr id="13" name="文本框 12"/>
          <p:cNvSpPr txBox="true"/>
          <p:nvPr/>
        </p:nvSpPr>
        <p:spPr>
          <a:xfrm>
            <a:off x="5707380" y="1297305"/>
            <a:ext cx="801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irqfd</a:t>
            </a:r>
            <a:endParaRPr lang="zh-CN" altLang="en-US"/>
          </a:p>
        </p:txBody>
      </p:sp>
      <p:cxnSp>
        <p:nvCxnSpPr>
          <p:cNvPr id="14" name="肘形连接符 13"/>
          <p:cNvCxnSpPr>
            <a:stCxn id="63" idx="2"/>
            <a:endCxn id="3" idx="2"/>
          </p:cNvCxnSpPr>
          <p:nvPr/>
        </p:nvCxnSpPr>
        <p:spPr>
          <a:xfrm rot="5400000" flipV="true">
            <a:off x="6149975" y="-1099185"/>
            <a:ext cx="3175" cy="6409690"/>
          </a:xfrm>
          <a:prstGeom prst="bentConnector3">
            <a:avLst>
              <a:gd name="adj1" fmla="val 1981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5" idx="2"/>
          </p:cNvCxnSpPr>
          <p:nvPr/>
        </p:nvCxnSpPr>
        <p:spPr>
          <a:xfrm rot="5400000">
            <a:off x="6096635" y="1398270"/>
            <a:ext cx="3175" cy="6409690"/>
          </a:xfrm>
          <a:prstGeom prst="bentConnector3">
            <a:avLst>
              <a:gd name="adj1" fmla="val 2153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true"/>
          <p:nvPr/>
        </p:nvSpPr>
        <p:spPr>
          <a:xfrm>
            <a:off x="4786630" y="2457450"/>
            <a:ext cx="2886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快速注入中断到</a:t>
            </a:r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en-US" altLang="en-US" sz="1200" b="1">
                <a:solidFill>
                  <a:srgbClr val="2C3E50"/>
                </a:solidFill>
              </a:rPr>
              <a:t>   </a:t>
            </a:r>
            <a:r>
              <a:rPr lang="zh-CN" altLang="en-US" sz="1200" b="1">
                <a:solidFill>
                  <a:srgbClr val="2C3E50"/>
                </a:solidFill>
              </a:rPr>
              <a:t>简化路径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45355" y="5030470"/>
            <a:ext cx="3342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zh-CN" altLang="en-US" sz="1200" b="1">
                <a:solidFill>
                  <a:srgbClr val="2C3E50"/>
                </a:solidFill>
              </a:rPr>
              <a:t>向</a:t>
            </a:r>
            <a:r>
              <a:rPr lang="en-US" altLang="zh-CN" sz="1200" b="1">
                <a:solidFill>
                  <a:srgbClr val="2C3E50"/>
                </a:solidFill>
              </a:rPr>
              <a:t>QEMU</a:t>
            </a:r>
            <a:r>
              <a:rPr lang="zh-CN" altLang="en-US" sz="1200" b="1">
                <a:solidFill>
                  <a:srgbClr val="2C3E50"/>
                </a:solidFill>
              </a:rPr>
              <a:t>发送通知</a:t>
            </a:r>
            <a:r>
              <a:rPr lang="en-US" altLang="zh-CN" sz="1200" b="1">
                <a:solidFill>
                  <a:srgbClr val="2C3E50"/>
                </a:solidFill>
              </a:rPr>
              <a:t>  </a:t>
            </a:r>
            <a:r>
              <a:rPr lang="zh-CN" altLang="en-US" sz="1200" b="1">
                <a:solidFill>
                  <a:srgbClr val="2C3E50"/>
                </a:solidFill>
              </a:rPr>
              <a:t>避免内存分发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492625" y="3510915"/>
            <a:ext cx="124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V</a:t>
            </a:r>
            <a:r>
              <a:rPr lang="en-US" sz="2400" b="1">
                <a:solidFill>
                  <a:srgbClr val="2C3E50"/>
                </a:solidFill>
              </a:rPr>
              <a:t>HOST</a:t>
            </a:r>
            <a:endParaRPr 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965325" y="1560195"/>
            <a:ext cx="6369685" cy="262699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65470" y="1924050"/>
            <a:ext cx="2350770" cy="15957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65960" y="4761865"/>
            <a:ext cx="6369050" cy="12484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97150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TAP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434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vhost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240280" y="1778000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809615" y="2044700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7150" y="6010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物理网卡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102485" y="4897120"/>
            <a:ext cx="833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0315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vhost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115" y="2512060"/>
            <a:ext cx="1387475" cy="1007110"/>
          </a:xfrm>
          <a:prstGeom prst="rect">
            <a:avLst/>
          </a:prstGeom>
          <a:noFill/>
          <a:ln w="28575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</a:t>
            </a:r>
            <a:r>
              <a:rPr lang="en-US" altLang="zh-CN" sz="1200" b="1">
                <a:solidFill>
                  <a:srgbClr val="2C3E50"/>
                </a:solidFill>
              </a:rPr>
              <a:t>net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64" idx="2"/>
            <a:endCxn id="7" idx="0"/>
          </p:cNvCxnSpPr>
          <p:nvPr/>
        </p:nvCxnSpPr>
        <p:spPr>
          <a:xfrm>
            <a:off x="6840855" y="3519805"/>
            <a:ext cx="0" cy="177546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1"/>
            <a:endCxn id="66" idx="3"/>
          </p:cNvCxnSpPr>
          <p:nvPr/>
        </p:nvCxnSpPr>
        <p:spPr>
          <a:xfrm flipH="true">
            <a:off x="3617595" y="5443855"/>
            <a:ext cx="2712720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5" idx="0"/>
          </p:cNvCxnSpPr>
          <p:nvPr/>
        </p:nvCxnSpPr>
        <p:spPr>
          <a:xfrm>
            <a:off x="3107690" y="5592445"/>
            <a:ext cx="0" cy="4178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8" idx="3"/>
            <a:endCxn id="7" idx="2"/>
          </p:cNvCxnSpPr>
          <p:nvPr/>
        </p:nvCxnSpPr>
        <p:spPr>
          <a:xfrm>
            <a:off x="4466590" y="3015615"/>
            <a:ext cx="2374265" cy="2576830"/>
          </a:xfrm>
          <a:prstGeom prst="bentConnector4">
            <a:avLst>
              <a:gd name="adj1" fmla="val 26343"/>
              <a:gd name="adj2" fmla="val 109241"/>
            </a:avLst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4584700" y="273558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转移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2348865" y="492125"/>
            <a:ext cx="26644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CC0000"/>
                </a:solidFill>
              </a:rPr>
              <a:t>vhost </a:t>
            </a:r>
            <a:r>
              <a:rPr lang="zh-CN" altLang="en-US" sz="1000" b="1">
                <a:solidFill>
                  <a:srgbClr val="CC0000"/>
                </a:solidFill>
              </a:rPr>
              <a:t>必然是要存在一个</a:t>
            </a:r>
            <a:r>
              <a:rPr lang="en-US" altLang="zh-CN" sz="1000" b="1">
                <a:solidFill>
                  <a:srgbClr val="CC0000"/>
                </a:solidFill>
              </a:rPr>
              <a:t>virtio</a:t>
            </a:r>
            <a:r>
              <a:rPr lang="zh-CN" altLang="en-US" sz="1000" b="1">
                <a:solidFill>
                  <a:srgbClr val="CC0000"/>
                </a:solidFill>
              </a:rPr>
              <a:t>设备在</a:t>
            </a:r>
            <a:r>
              <a:rPr lang="en-US" altLang="zh-CN" sz="1000" b="1">
                <a:solidFill>
                  <a:srgbClr val="CC0000"/>
                </a:solidFill>
              </a:rPr>
              <a:t>VMM</a:t>
            </a:r>
            <a:r>
              <a:rPr lang="zh-CN" altLang="en-US" sz="1000" b="1">
                <a:solidFill>
                  <a:srgbClr val="CC0000"/>
                </a:solidFill>
              </a:rPr>
              <a:t>中</a:t>
            </a:r>
            <a:endParaRPr lang="zh-CN" altLang="en-US" sz="10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492625" y="3510915"/>
            <a:ext cx="2245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VFIO </a:t>
            </a:r>
            <a:r>
              <a:rPr lang="zh-CN" altLang="en-US" sz="2400" b="1">
                <a:solidFill>
                  <a:srgbClr val="2C3E50"/>
                </a:solidFill>
              </a:rPr>
              <a:t>设备直通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805815" y="430530"/>
            <a:ext cx="2814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三大问题与解决方法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95630" y="1123950"/>
            <a:ext cx="2369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驱动程序对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地址空间的访问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95630" y="2443480"/>
            <a:ext cx="47929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设备通过</a:t>
            </a:r>
            <a:r>
              <a:rPr lang="en-US" altLang="zh-CN" sz="1200" b="1">
                <a:solidFill>
                  <a:srgbClr val="2C3E50"/>
                </a:solidFill>
              </a:rPr>
              <a:t>DMA</a:t>
            </a:r>
            <a:r>
              <a:rPr lang="zh-CN" altLang="en-US" sz="1200" b="1">
                <a:solidFill>
                  <a:srgbClr val="2C3E50"/>
                </a:solidFill>
              </a:rPr>
              <a:t>进行数据的访问同时需要避免恶意访问（数据安全）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95630" y="3189605"/>
            <a:ext cx="61125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3.</a:t>
            </a:r>
            <a:r>
              <a:rPr lang="zh-CN" altLang="en-US" sz="1200" b="1">
                <a:solidFill>
                  <a:srgbClr val="2C3E50"/>
                </a:solidFill>
              </a:rPr>
              <a:t>中断直通到虚拟机同时做好隔离与迁移（避免虚拟机通过直通设备发送一些恶意中断）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89000" y="2795270"/>
            <a:ext cx="15240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VT-d</a:t>
            </a:r>
            <a:r>
              <a:rPr lang="en-US" altLang="en-US" sz="1000" b="1">
                <a:solidFill>
                  <a:srgbClr val="2C3E50"/>
                </a:solidFill>
              </a:rPr>
              <a:t> DMA</a:t>
            </a:r>
            <a:r>
              <a:rPr lang="zh-CN" altLang="en-US" sz="1000" b="1">
                <a:solidFill>
                  <a:srgbClr val="2C3E50"/>
                </a:solidFill>
              </a:rPr>
              <a:t>重映射技术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89000" y="3549650"/>
            <a:ext cx="11417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VT-d </a:t>
            </a:r>
            <a:r>
              <a:rPr lang="zh-CN" altLang="en-US" sz="1000" b="1">
                <a:solidFill>
                  <a:srgbClr val="2C3E50"/>
                </a:solidFill>
              </a:rPr>
              <a:t>中断重映射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89000" y="1605915"/>
            <a:ext cx="65989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方式一：报告真实的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给客户机，通过</a:t>
            </a:r>
            <a:r>
              <a:rPr lang="en-US" altLang="zh-CN" sz="1000" b="1">
                <a:solidFill>
                  <a:srgbClr val="2C3E50"/>
                </a:solidFill>
              </a:rPr>
              <a:t>VMCS</a:t>
            </a:r>
            <a:r>
              <a:rPr lang="zh-CN" altLang="en-US" sz="1000" b="1">
                <a:solidFill>
                  <a:srgbClr val="2C3E50"/>
                </a:solidFill>
              </a:rPr>
              <a:t>的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en-US" altLang="en-US" sz="1000" b="1">
                <a:solidFill>
                  <a:srgbClr val="2C3E50"/>
                </a:solidFill>
              </a:rPr>
              <a:t>bitmap</a:t>
            </a:r>
            <a:r>
              <a:rPr lang="zh-CN" altLang="en-US" sz="1000" b="1">
                <a:solidFill>
                  <a:srgbClr val="2C3E50"/>
                </a:solidFill>
              </a:rPr>
              <a:t>来控制对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访问均不引起</a:t>
            </a:r>
            <a:r>
              <a:rPr lang="en-US" altLang="zh-CN" sz="1000" b="1">
                <a:solidFill>
                  <a:srgbClr val="2C3E50"/>
                </a:solidFill>
              </a:rPr>
              <a:t>VM-Exit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889000" y="1908175"/>
            <a:ext cx="6314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方式二：报告虚拟的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</a:t>
            </a:r>
            <a:r>
              <a:rPr lang="en-US" altLang="zh-CN" sz="1000" b="1">
                <a:solidFill>
                  <a:srgbClr val="2C3E50"/>
                </a:solidFill>
              </a:rPr>
              <a:t>VMM</a:t>
            </a:r>
            <a:r>
              <a:rPr lang="zh-CN" altLang="en-US" sz="1000" b="1">
                <a:solidFill>
                  <a:srgbClr val="2C3E50"/>
                </a:solidFill>
              </a:rPr>
              <a:t>捕获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操作，通过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转表和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转换表进行转换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9000" y="1879600"/>
            <a:ext cx="6472555" cy="30226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7656830" y="1344295"/>
            <a:ext cx="1602740" cy="359410"/>
          </a:xfrm>
          <a:prstGeom prst="wedgeRectCallout">
            <a:avLst>
              <a:gd name="adj1" fmla="val -67393"/>
              <a:gd name="adj2" fmla="val 103012"/>
            </a:avLst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目前都使用这个方法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7656830" y="1906270"/>
            <a:ext cx="26200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CC0000"/>
                </a:solidFill>
              </a:rPr>
              <a:t>目前理解</a:t>
            </a:r>
            <a:r>
              <a:rPr lang="en-US" altLang="zh-CN" sz="1200" b="1">
                <a:solidFill>
                  <a:srgbClr val="CC0000"/>
                </a:solidFill>
              </a:rPr>
              <a:t>IO</a:t>
            </a:r>
            <a:r>
              <a:rPr lang="zh-CN" altLang="en-US" sz="1200" b="1">
                <a:solidFill>
                  <a:srgbClr val="CC0000"/>
                </a:solidFill>
              </a:rPr>
              <a:t>操作还是会产生</a:t>
            </a:r>
            <a:r>
              <a:rPr lang="en-US" altLang="zh-CN" sz="1200" b="1">
                <a:solidFill>
                  <a:srgbClr val="CC0000"/>
                </a:solidFill>
              </a:rPr>
              <a:t>VM-Exit</a:t>
            </a:r>
            <a:endParaRPr lang="en-US" altLang="zh-CN" sz="12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713865" y="1165860"/>
            <a:ext cx="8356600" cy="20821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74995" y="1551305"/>
            <a:ext cx="3987800" cy="131127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3865" y="3902710"/>
            <a:ext cx="8357235" cy="137604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84985" y="5601970"/>
            <a:ext cx="2117725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device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57705" y="4276725"/>
            <a:ext cx="1117600" cy="7835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01870" y="4483100"/>
            <a:ext cx="1114425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78905" y="5735955"/>
            <a:ext cx="109982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205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53475" y="5601970"/>
            <a:ext cx="131064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2805" y="4483100"/>
            <a:ext cx="1169670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Interrupt 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899920" y="1322070"/>
            <a:ext cx="6921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QEMU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843905" y="1690370"/>
            <a:ext cx="10426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223250" y="3908425"/>
            <a:ext cx="1421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VMM HOST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9650" y="5734050"/>
            <a:ext cx="1078230" cy="5988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DMA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98140" y="5655945"/>
            <a:ext cx="851535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interrupt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98140" y="5932805"/>
            <a:ext cx="866140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2530" y="4277360"/>
            <a:ext cx="1116965" cy="7829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30575" y="4276090"/>
            <a:ext cx="2651125" cy="7842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VT-d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9795" y="1799590"/>
            <a:ext cx="1456055" cy="649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controlor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stCxn id="13" idx="2"/>
            <a:endCxn id="40" idx="0"/>
          </p:cNvCxnSpPr>
          <p:nvPr/>
        </p:nvCxnSpPr>
        <p:spPr>
          <a:xfrm rot="5400000">
            <a:off x="1793558" y="3172143"/>
            <a:ext cx="1827530" cy="381635"/>
          </a:xfrm>
          <a:prstGeom prst="bentConnector3">
            <a:avLst>
              <a:gd name="adj1" fmla="val 49983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0" idx="2"/>
            <a:endCxn id="38" idx="0"/>
          </p:cNvCxnSpPr>
          <p:nvPr/>
        </p:nvCxnSpPr>
        <p:spPr>
          <a:xfrm rot="5400000" flipV="true">
            <a:off x="2409825" y="5166995"/>
            <a:ext cx="541655" cy="3276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36" idx="1"/>
            <a:endCxn id="4" idx="0"/>
          </p:cNvCxnSpPr>
          <p:nvPr/>
        </p:nvCxnSpPr>
        <p:spPr>
          <a:xfrm rot="10800000" flipV="true">
            <a:off x="3977005" y="2207260"/>
            <a:ext cx="1697355" cy="2275840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9" idx="3"/>
          </p:cNvCxnSpPr>
          <p:nvPr/>
        </p:nvCxnSpPr>
        <p:spPr>
          <a:xfrm rot="5400000">
            <a:off x="3455353" y="5233988"/>
            <a:ext cx="816610" cy="227965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3"/>
            <a:endCxn id="8" idx="1"/>
          </p:cNvCxnSpPr>
          <p:nvPr/>
        </p:nvCxnSpPr>
        <p:spPr>
          <a:xfrm>
            <a:off x="3764280" y="6033135"/>
            <a:ext cx="1055370" cy="635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2" idx="2"/>
            <a:endCxn id="8" idx="0"/>
          </p:cNvCxnSpPr>
          <p:nvPr/>
        </p:nvCxnSpPr>
        <p:spPr>
          <a:xfrm rot="5400000">
            <a:off x="4961890" y="5336540"/>
            <a:ext cx="794385" cy="635"/>
          </a:xfrm>
          <a:prstGeom prst="bentConnector3">
            <a:avLst>
              <a:gd name="adj1" fmla="val 5004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43" idx="1"/>
          </p:cNvCxnSpPr>
          <p:nvPr/>
        </p:nvCxnSpPr>
        <p:spPr>
          <a:xfrm>
            <a:off x="5897880" y="6033770"/>
            <a:ext cx="581025" cy="1905"/>
          </a:xfrm>
          <a:prstGeom prst="bentConnector3">
            <a:avLst>
              <a:gd name="adj1" fmla="val 50055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0"/>
            <a:endCxn id="11" idx="3"/>
          </p:cNvCxnSpPr>
          <p:nvPr/>
        </p:nvCxnSpPr>
        <p:spPr>
          <a:xfrm rot="16200000" flipV="true">
            <a:off x="8567420" y="4760595"/>
            <a:ext cx="932815" cy="7493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1"/>
            <a:endCxn id="43" idx="0"/>
          </p:cNvCxnSpPr>
          <p:nvPr/>
        </p:nvCxnSpPr>
        <p:spPr>
          <a:xfrm rot="10800000" flipV="true">
            <a:off x="7028815" y="4669155"/>
            <a:ext cx="513715" cy="10668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6" idx="2"/>
            <a:endCxn id="11" idx="0"/>
          </p:cNvCxnSpPr>
          <p:nvPr/>
        </p:nvCxnSpPr>
        <p:spPr>
          <a:xfrm rot="5400000" flipV="true">
            <a:off x="7177405" y="3353435"/>
            <a:ext cx="1414780" cy="432435"/>
          </a:xfrm>
          <a:prstGeom prst="bentConnector3">
            <a:avLst>
              <a:gd name="adj1" fmla="val 49978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2"/>
            <a:endCxn id="10" idx="2"/>
          </p:cNvCxnSpPr>
          <p:nvPr/>
        </p:nvCxnSpPr>
        <p:spPr>
          <a:xfrm rot="5400000">
            <a:off x="5179695" y="3211830"/>
            <a:ext cx="1073150" cy="4770120"/>
          </a:xfrm>
          <a:prstGeom prst="bentConnector3">
            <a:avLst>
              <a:gd name="adj1" fmla="val 138934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677035" y="1875155"/>
            <a:ext cx="1020445" cy="7594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29410" y="4466590"/>
            <a:ext cx="1020445" cy="7391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VM2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65920" y="1875155"/>
            <a:ext cx="1020445" cy="7594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VM1:Dev 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65920" y="4466590"/>
            <a:ext cx="1020445" cy="7385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sym typeface="+mn-ea"/>
              </a:rPr>
              <a:t>VM2:Dev 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8500" y="2941320"/>
            <a:ext cx="1149350" cy="9747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EPT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95595" y="1732915"/>
            <a:ext cx="1020445" cy="33915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pyhical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8855" y="2912745"/>
            <a:ext cx="1266190" cy="10325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DMA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" name="肘形连接符 1"/>
          <p:cNvCxnSpPr>
            <a:stCxn id="35" idx="3"/>
            <a:endCxn id="40" idx="0"/>
          </p:cNvCxnSpPr>
          <p:nvPr/>
        </p:nvCxnSpPr>
        <p:spPr>
          <a:xfrm>
            <a:off x="2697480" y="2254885"/>
            <a:ext cx="1115695" cy="68643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6" idx="3"/>
            <a:endCxn id="40" idx="2"/>
          </p:cNvCxnSpPr>
          <p:nvPr/>
        </p:nvCxnSpPr>
        <p:spPr>
          <a:xfrm flipV="true">
            <a:off x="2649855" y="3916045"/>
            <a:ext cx="1163320" cy="9201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0" idx="3"/>
            <a:endCxn id="41" idx="1"/>
          </p:cNvCxnSpPr>
          <p:nvPr/>
        </p:nvCxnSpPr>
        <p:spPr>
          <a:xfrm>
            <a:off x="4387850" y="3429000"/>
            <a:ext cx="100774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42" idx="1"/>
            <a:endCxn id="41" idx="3"/>
          </p:cNvCxnSpPr>
          <p:nvPr/>
        </p:nvCxnSpPr>
        <p:spPr>
          <a:xfrm flipH="true">
            <a:off x="6416040" y="3429000"/>
            <a:ext cx="93281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37" idx="1"/>
            <a:endCxn id="42" idx="0"/>
          </p:cNvCxnSpPr>
          <p:nvPr/>
        </p:nvCxnSpPr>
        <p:spPr>
          <a:xfrm rot="10800000" flipV="true">
            <a:off x="7981950" y="2254885"/>
            <a:ext cx="1283970" cy="65786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8" idx="1"/>
            <a:endCxn id="42" idx="2"/>
          </p:cNvCxnSpPr>
          <p:nvPr/>
        </p:nvCxnSpPr>
        <p:spPr>
          <a:xfrm rot="10800000">
            <a:off x="7981950" y="3944620"/>
            <a:ext cx="1283970" cy="89090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496185" y="157734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SR-IOV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496185" y="2754630"/>
            <a:ext cx="3680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SR-IOV VF</a:t>
            </a:r>
            <a:r>
              <a:rPr lang="zh-CN" altLang="en-US" b="1">
                <a:solidFill>
                  <a:srgbClr val="2C3E50"/>
                </a:solidFill>
              </a:rPr>
              <a:t>设备不再支持</a:t>
            </a:r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操作。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/>
          <p:nvPr/>
        </p:nvCxnSpPr>
        <p:spPr>
          <a:xfrm flipV="true">
            <a:off x="1487170" y="3343910"/>
            <a:ext cx="8988425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67208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true" flipV="true">
            <a:off x="3139440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77520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85075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162175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普通前后端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32075" y="38550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64660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true" flipV="true">
            <a:off x="6092825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79695" y="3855085"/>
            <a:ext cx="1905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vhost-user /DPDK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37375" y="2534920"/>
            <a:ext cx="129476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vPDA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true" flipV="true">
            <a:off x="8574405" y="332994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67040" y="3813175"/>
            <a:ext cx="12782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VFIO/SR-IOV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61085" y="1100455"/>
            <a:ext cx="5806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问题</a:t>
            </a:r>
            <a:r>
              <a:rPr lang="en-US" altLang="zh-CN" b="1">
                <a:solidFill>
                  <a:srgbClr val="2C3E50"/>
                </a:solidFill>
              </a:rPr>
              <a:t>1 </a:t>
            </a:r>
            <a:r>
              <a:rPr lang="zh-CN" altLang="en-US" b="1">
                <a:solidFill>
                  <a:srgbClr val="2C3E50"/>
                </a:solidFill>
              </a:rPr>
              <a:t>：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设备</a:t>
            </a:r>
            <a:r>
              <a:rPr lang="en-US" altLang="zh-CN" b="1">
                <a:solidFill>
                  <a:srgbClr val="2C3E50"/>
                </a:solidFill>
              </a:rPr>
              <a:t>MMIO</a:t>
            </a:r>
            <a:r>
              <a:rPr lang="zh-CN" altLang="en-US" b="1">
                <a:solidFill>
                  <a:srgbClr val="2C3E50"/>
                </a:solidFill>
              </a:rPr>
              <a:t>内存有必要传给</a:t>
            </a:r>
            <a:r>
              <a:rPr lang="en-US" altLang="zh-CN" b="1">
                <a:solidFill>
                  <a:srgbClr val="2C3E50"/>
                </a:solidFill>
              </a:rPr>
              <a:t>KVM</a:t>
            </a:r>
            <a:r>
              <a:rPr lang="zh-CN" altLang="en-US" b="1">
                <a:solidFill>
                  <a:srgbClr val="2C3E50"/>
                </a:solidFill>
              </a:rPr>
              <a:t>建立映射吗？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61085" y="1528445"/>
            <a:ext cx="60058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没有必要，因为</a:t>
            </a:r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zh-CN" altLang="en-US" sz="1200" b="1">
                <a:solidFill>
                  <a:srgbClr val="2C3E50"/>
                </a:solidFill>
              </a:rPr>
              <a:t>访问的内存，</a:t>
            </a:r>
            <a:r>
              <a:rPr lang="en-US" altLang="zh-CN" sz="1200" b="1">
                <a:solidFill>
                  <a:srgbClr val="2C3E50"/>
                </a:solidFill>
              </a:rPr>
              <a:t>QEMU</a:t>
            </a:r>
            <a:r>
              <a:rPr lang="zh-CN" altLang="en-US" sz="1200" b="1">
                <a:solidFill>
                  <a:srgbClr val="2C3E50"/>
                </a:solidFill>
              </a:rPr>
              <a:t>都可以访问到，所以数据没必要多一次</a:t>
            </a:r>
            <a:br>
              <a:rPr lang="zh-CN" altLang="en-US" sz="1200" b="1">
                <a:solidFill>
                  <a:srgbClr val="2C3E50"/>
                </a:solidFill>
              </a:rPr>
            </a:br>
            <a:r>
              <a:rPr lang="zh-CN" altLang="en-US" sz="1200" b="1">
                <a:solidFill>
                  <a:srgbClr val="2C3E50"/>
                </a:solidFill>
              </a:rPr>
              <a:t>拷贝，直接分发给</a:t>
            </a:r>
            <a:r>
              <a:rPr lang="en-US" altLang="zh-CN" sz="1200" b="1">
                <a:solidFill>
                  <a:srgbClr val="2C3E50"/>
                </a:solidFill>
              </a:rPr>
              <a:t>QEMU</a:t>
            </a:r>
            <a:r>
              <a:rPr lang="zh-CN" altLang="en-US" sz="1200" b="1">
                <a:solidFill>
                  <a:srgbClr val="2C3E50"/>
                </a:solidFill>
              </a:rPr>
              <a:t>处理数据就可以了。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492625" y="3510915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完全虚拟化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9550" y="2220595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7225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092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B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2095" y="5242560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72255" y="5579745"/>
            <a:ext cx="365887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Physical Network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2950" y="3416935"/>
            <a:ext cx="280035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Network Protocal Stack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640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eth0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07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tun/tap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7035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SocketA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5070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SocketB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  <a:endCxn id="12" idx="0"/>
          </p:cNvCxnSpPr>
          <p:nvPr/>
        </p:nvCxnSpPr>
        <p:spPr>
          <a:xfrm>
            <a:off x="4872990" y="1730375"/>
            <a:ext cx="0" cy="877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3" idx="0"/>
          </p:cNvCxnSpPr>
          <p:nvPr/>
        </p:nvCxnSpPr>
        <p:spPr>
          <a:xfrm flipH="true">
            <a:off x="6931025" y="1730375"/>
            <a:ext cx="635" cy="8775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</p:cNvCxnSpPr>
          <p:nvPr/>
        </p:nvCxnSpPr>
        <p:spPr>
          <a:xfrm>
            <a:off x="4872990" y="3035935"/>
            <a:ext cx="635" cy="361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31660" y="3090545"/>
            <a:ext cx="635" cy="36195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3"/>
            <a:endCxn id="6" idx="3"/>
          </p:cNvCxnSpPr>
          <p:nvPr/>
        </p:nvCxnSpPr>
        <p:spPr>
          <a:xfrm flipV="true">
            <a:off x="7586980" y="1516380"/>
            <a:ext cx="144780" cy="3075940"/>
          </a:xfrm>
          <a:prstGeom prst="bentConnector3">
            <a:avLst>
              <a:gd name="adj1" fmla="val 6596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</p:cNvCxnSpPr>
          <p:nvPr/>
        </p:nvCxnSpPr>
        <p:spPr>
          <a:xfrm flipH="true">
            <a:off x="4867910" y="4806315"/>
            <a:ext cx="4445" cy="8013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11" idx="0"/>
          </p:cNvCxnSpPr>
          <p:nvPr/>
        </p:nvCxnSpPr>
        <p:spPr>
          <a:xfrm flipH="true">
            <a:off x="6931025" y="3630930"/>
            <a:ext cx="422275" cy="747395"/>
          </a:xfrm>
          <a:prstGeom prst="bentConnector4">
            <a:avLst>
              <a:gd name="adj1" fmla="val -111729"/>
              <a:gd name="adj2" fmla="val 64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1"/>
            <a:endCxn id="10" idx="0"/>
          </p:cNvCxnSpPr>
          <p:nvPr/>
        </p:nvCxnSpPr>
        <p:spPr>
          <a:xfrm rot="10800000" flipH="true" flipV="true">
            <a:off x="4552950" y="3630930"/>
            <a:ext cx="319405" cy="747395"/>
          </a:xfrm>
          <a:prstGeom prst="bentConnector4">
            <a:avLst>
              <a:gd name="adj1" fmla="val -179920"/>
              <a:gd name="adj2" fmla="val 6431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55065" y="123126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55065" y="40411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412875" y="1273810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460500" y="5297170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58290" y="1671320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e1000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64840" y="1385570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5" name="单圆角矩形 14"/>
          <p:cNvSpPr/>
          <p:nvPr/>
        </p:nvSpPr>
        <p:spPr>
          <a:xfrm>
            <a:off x="1786890" y="203263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6" name="单圆角矩形 15"/>
          <p:cNvSpPr/>
          <p:nvPr/>
        </p:nvSpPr>
        <p:spPr>
          <a:xfrm>
            <a:off x="1786890" y="239014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3316605" y="1891665"/>
            <a:ext cx="1123315" cy="35941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e1000driver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72212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tap/tun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4614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17" idx="1"/>
            <a:endCxn id="19" idx="0"/>
          </p:cNvCxnSpPr>
          <p:nvPr/>
        </p:nvCxnSpPr>
        <p:spPr>
          <a:xfrm>
            <a:off x="3878580" y="2251075"/>
            <a:ext cx="635" cy="2242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9" idx="1"/>
            <a:endCxn id="16" idx="0"/>
          </p:cNvCxnSpPr>
          <p:nvPr/>
        </p:nvCxnSpPr>
        <p:spPr>
          <a:xfrm rot="10800000">
            <a:off x="2491105" y="2498725"/>
            <a:ext cx="955040" cy="23107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7" idx="2"/>
            <a:endCxn id="23" idx="2"/>
          </p:cNvCxnSpPr>
          <p:nvPr/>
        </p:nvCxnSpPr>
        <p:spPr>
          <a:xfrm rot="10800000" flipV="true">
            <a:off x="2423795" y="2071370"/>
            <a:ext cx="892810" cy="3054985"/>
          </a:xfrm>
          <a:prstGeom prst="bentConnector4">
            <a:avLst>
              <a:gd name="adj1" fmla="val 25747"/>
              <a:gd name="adj2" fmla="val 107795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99072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4" name="肘形连接符 23"/>
          <p:cNvCxnSpPr>
            <a:stCxn id="23" idx="1"/>
            <a:endCxn id="15" idx="2"/>
          </p:cNvCxnSpPr>
          <p:nvPr/>
        </p:nvCxnSpPr>
        <p:spPr>
          <a:xfrm rot="10800000">
            <a:off x="1786255" y="2141855"/>
            <a:ext cx="203835" cy="2668270"/>
          </a:xfrm>
          <a:prstGeom prst="bentConnector3">
            <a:avLst>
              <a:gd name="adj1" fmla="val 255140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true"/>
          <p:nvPr/>
        </p:nvSpPr>
        <p:spPr>
          <a:xfrm>
            <a:off x="208597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大量的）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1786255" y="77025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完全虚拟化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48" name="直接箭头连接符 47"/>
          <p:cNvCxnSpPr>
            <a:stCxn id="13" idx="2"/>
            <a:endCxn id="18" idx="0"/>
          </p:cNvCxnSpPr>
          <p:nvPr/>
        </p:nvCxnSpPr>
        <p:spPr>
          <a:xfrm>
            <a:off x="2132965" y="2726055"/>
            <a:ext cx="22225" cy="987425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040255" y="1045210"/>
            <a:ext cx="1301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V</a:t>
            </a:r>
            <a:r>
              <a:rPr lang="en-US" sz="2400" b="1">
                <a:solidFill>
                  <a:srgbClr val="2C3E50"/>
                </a:solidFill>
              </a:rPr>
              <a:t>IRTIO</a:t>
            </a:r>
            <a:endParaRPr lang="en-US" sz="24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713865" y="2136140"/>
            <a:ext cx="64503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通过软件进行设备虚拟化，完全没有必要生搬硬套硬件逻辑，完全可以制定一种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简洁、高效的方式来实现虚拟驱动与虚拟设备之间的交互。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746250" y="2871470"/>
            <a:ext cx="656526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通过软件进行完全模拟，虚拟机操作系统无法感知自己处于虚拟环境中，而通过</a:t>
            </a:r>
            <a:br>
              <a:rPr lang="zh-CN" altLang="en-US" sz="1400" b="1">
                <a:solidFill>
                  <a:srgbClr val="2C3E50"/>
                </a:solidFill>
              </a:rPr>
            </a:br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的方式，虚拟机操作可以感知自己处理虚拟环境中，这样可以加载虚拟总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线驱动和虚拟设备驱动，从而提高效率。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746250" y="3829050"/>
            <a:ext cx="63861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本质是设备模拟和虚拟机操作系统同属于一个进程，所以可以共享内存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这是提高效率的关键。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746250" y="4571365"/>
            <a:ext cx="67443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通过内存来交换数据，这样不受总线、寄存器的限制，一次传递的数据量也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不受限制，大大减少</a:t>
            </a:r>
            <a:r>
              <a:rPr lang="en-US" altLang="zh-CN" sz="1400" b="1">
                <a:solidFill>
                  <a:srgbClr val="2C3E50"/>
                </a:solidFill>
              </a:rPr>
              <a:t>VM-Exit</a:t>
            </a:r>
            <a:r>
              <a:rPr lang="zh-CN" altLang="en-US" sz="1400" b="1">
                <a:solidFill>
                  <a:srgbClr val="2C3E50"/>
                </a:solidFill>
              </a:rPr>
              <a:t>提升效率。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061085" y="2626995"/>
            <a:ext cx="2169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2C3E50"/>
                </a:solidFill>
              </a:rPr>
              <a:t>VIRTIO </a:t>
            </a:r>
            <a:r>
              <a:rPr lang="en-US" altLang="zh-CN" sz="3600" b="1">
                <a:solidFill>
                  <a:srgbClr val="3EAF7C"/>
                </a:solidFill>
              </a:rPr>
              <a:t>Over</a:t>
            </a:r>
            <a:endParaRPr lang="en-US" altLang="zh-CN" sz="3600" b="1">
              <a:solidFill>
                <a:srgbClr val="3EAF7C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869055" y="167386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PCIe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869055" y="280289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MMIO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3869055" y="3870325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channel I/O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376295" y="1501140"/>
            <a:ext cx="465455" cy="2972435"/>
          </a:xfrm>
          <a:prstGeom prst="leftBrace">
            <a:avLst>
              <a:gd name="adj1" fmla="val 23008"/>
              <a:gd name="adj2" fmla="val 49116"/>
            </a:avLst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true"/>
          <p:nvPr/>
        </p:nvSpPr>
        <p:spPr>
          <a:xfrm>
            <a:off x="1157605" y="5058410"/>
            <a:ext cx="3048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仅仅是一些控制数据的传输方式不同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6788150" y="12090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788150" y="401891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true"/>
          <p:nvPr/>
        </p:nvSpPr>
        <p:spPr>
          <a:xfrm>
            <a:off x="7045960" y="1251585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7093585" y="5274945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191375" y="1649095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net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797925" y="1363345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7419975" y="201041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4" name="单圆角矩形 33"/>
          <p:cNvSpPr/>
          <p:nvPr/>
        </p:nvSpPr>
        <p:spPr>
          <a:xfrm>
            <a:off x="7419975" y="236791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>
            <a:off x="8955405" y="1784350"/>
            <a:ext cx="1123315" cy="4978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virtio net</a:t>
            </a:r>
            <a:endParaRPr lang="en-US" altLang="en-US" sz="1000" b="1">
              <a:solidFill>
                <a:srgbClr val="2C3E50"/>
              </a:solidFill>
            </a:endParaRPr>
          </a:p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33298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tap/tun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079230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8" name="直接箭头连接符 37"/>
          <p:cNvCxnSpPr>
            <a:stCxn id="35" idx="1"/>
            <a:endCxn id="37" idx="0"/>
          </p:cNvCxnSpPr>
          <p:nvPr/>
        </p:nvCxnSpPr>
        <p:spPr>
          <a:xfrm flipH="true">
            <a:off x="9512300" y="2282190"/>
            <a:ext cx="5080" cy="21888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7" idx="1"/>
            <a:endCxn id="34" idx="0"/>
          </p:cNvCxnSpPr>
          <p:nvPr/>
        </p:nvCxnSpPr>
        <p:spPr>
          <a:xfrm rot="10800000">
            <a:off x="8124190" y="2476500"/>
            <a:ext cx="955040" cy="2310765"/>
          </a:xfrm>
          <a:prstGeom prst="bentConnector3">
            <a:avLst>
              <a:gd name="adj1" fmla="val 3996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332345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7419340" y="748030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49" name="直接箭头连接符 48"/>
          <p:cNvCxnSpPr>
            <a:stCxn id="31" idx="2"/>
            <a:endCxn id="36" idx="0"/>
          </p:cNvCxnSpPr>
          <p:nvPr/>
        </p:nvCxnSpPr>
        <p:spPr>
          <a:xfrm>
            <a:off x="7766050" y="2703830"/>
            <a:ext cx="0" cy="1009650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true"/>
          <p:nvPr/>
        </p:nvSpPr>
        <p:spPr>
          <a:xfrm>
            <a:off x="771588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少量的）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</Words>
  <Application>WPS 演示</Application>
  <PresentationFormat>宽屏</PresentationFormat>
  <Paragraphs>322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Nimbus Roman No9 L</vt:lpstr>
      <vt:lpstr>Droid Sans Fallback</vt:lpstr>
      <vt:lpstr>微软雅黑</vt:lpstr>
      <vt:lpstr>宋体</vt:lpstr>
      <vt:lpstr>Arial Unicode MS</vt:lpstr>
      <vt:lpstr>Arial Black</vt:lpstr>
      <vt:lpstr>Standard Symbols 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19</cp:revision>
  <dcterms:created xsi:type="dcterms:W3CDTF">2021-07-05T06:05:20Z</dcterms:created>
  <dcterms:modified xsi:type="dcterms:W3CDTF">2021-07-05T06:05:20Z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