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F7C"/>
    <a:srgbClr val="2C3E5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8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296920" y="2289175"/>
            <a:ext cx="32435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 b="1">
                <a:solidFill>
                  <a:srgbClr val="2C3E50"/>
                </a:solidFill>
              </a:rPr>
              <a:t>数据结构</a:t>
            </a:r>
            <a:endParaRPr lang="zh-CN" altLang="en-US" sz="6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快慢指针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29410" y="2649855"/>
            <a:ext cx="3310255" cy="1802765"/>
            <a:chOff x="1944" y="4297"/>
            <a:chExt cx="5213" cy="2839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944" y="4297"/>
              <a:ext cx="3698" cy="11"/>
            </a:xfrm>
            <a:prstGeom prst="line">
              <a:avLst/>
            </a:prstGeom>
            <a:ln w="38100">
              <a:solidFill>
                <a:srgbClr val="2C3E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4307" y="4308"/>
              <a:ext cx="2850" cy="28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Text Box 15"/>
          <p:cNvSpPr txBox="true"/>
          <p:nvPr/>
        </p:nvSpPr>
        <p:spPr>
          <a:xfrm>
            <a:off x="1562735" y="2343150"/>
            <a:ext cx="3206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3825240" y="2343150"/>
            <a:ext cx="3181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B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4863465" y="3110230"/>
            <a:ext cx="313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C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29410" y="261493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45890" y="261493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63465" y="328549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1705610" y="5220335"/>
            <a:ext cx="2655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设：</a:t>
            </a:r>
            <a:r>
              <a:rPr lang="en-US" sz="1600" b="1">
                <a:solidFill>
                  <a:srgbClr val="2C3E50"/>
                </a:solidFill>
              </a:rPr>
              <a:t>AB=m BC=n CB=k</a:t>
            </a:r>
            <a:endParaRPr lang="en-US" sz="1600" b="1">
              <a:solidFill>
                <a:srgbClr val="2C3E50"/>
              </a:solidFill>
            </a:endParaRPr>
          </a:p>
          <a:p>
            <a:r>
              <a:rPr lang="en-US" altLang="en-US" sz="1600" b="1">
                <a:solidFill>
                  <a:srgbClr val="2C3E50"/>
                </a:solidFill>
              </a:rPr>
              <a:t>      </a:t>
            </a:r>
            <a:r>
              <a:rPr lang="zh-CN" altLang="en-US" sz="1600" b="1">
                <a:solidFill>
                  <a:srgbClr val="2C3E50"/>
                </a:solidFill>
              </a:rPr>
              <a:t>环周长为</a:t>
            </a:r>
            <a:r>
              <a:rPr lang="en-US" altLang="zh-CN" sz="1600" b="1">
                <a:solidFill>
                  <a:srgbClr val="2C3E50"/>
                </a:solidFill>
              </a:rPr>
              <a:t> R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808345" y="1457325"/>
            <a:ext cx="29845" cy="4654550"/>
          </a:xfrm>
          <a:prstGeom prst="line">
            <a:avLst/>
          </a:prstGeom>
          <a:ln w="28575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true"/>
          <p:nvPr/>
        </p:nvSpPr>
        <p:spPr>
          <a:xfrm>
            <a:off x="6113780" y="1457325"/>
            <a:ext cx="36556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：证明如果存在环，那么快慢指针一定会相遇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6167755" y="1791970"/>
            <a:ext cx="501078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b="1">
                <a:solidFill>
                  <a:srgbClr val="2C3E50"/>
                </a:solidFill>
              </a:rPr>
              <a:t>1.</a:t>
            </a:r>
            <a:r>
              <a:rPr lang="zh-CN" altLang="en-US" sz="1000" b="1">
                <a:solidFill>
                  <a:srgbClr val="2C3E50"/>
                </a:solidFill>
              </a:rPr>
              <a:t>如果存在环，那么必然当慢指针到达</a:t>
            </a:r>
            <a:r>
              <a:rPr lang="en-US" altLang="zh-CN" sz="1000" b="1">
                <a:solidFill>
                  <a:srgbClr val="2C3E50"/>
                </a:solidFill>
              </a:rPr>
              <a:t>B</a:t>
            </a:r>
            <a:r>
              <a:rPr lang="zh-CN" altLang="en-US" sz="1000" b="1">
                <a:solidFill>
                  <a:srgbClr val="2C3E50"/>
                </a:solidFill>
              </a:rPr>
              <a:t>点时，会形成快指针追赶慢指针的情况，假设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   </a:t>
            </a:r>
            <a:r>
              <a:rPr lang="zh-CN" altLang="en-US" sz="1000" b="1">
                <a:solidFill>
                  <a:srgbClr val="2C3E50"/>
                </a:solidFill>
              </a:rPr>
              <a:t>此时，快慢指针之间相差</a:t>
            </a:r>
            <a:r>
              <a:rPr lang="en-US" altLang="zh-CN" sz="1000" b="1">
                <a:solidFill>
                  <a:srgbClr val="2C3E50"/>
                </a:solidFill>
              </a:rPr>
              <a:t>N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2.</a:t>
            </a:r>
            <a:r>
              <a:rPr lang="zh-CN" altLang="en-US" sz="1000" b="1">
                <a:solidFill>
                  <a:srgbClr val="2C3E50"/>
                </a:solidFill>
              </a:rPr>
              <a:t>在下一次指针移动后，那么快指针之间相差（</a:t>
            </a:r>
            <a:r>
              <a:rPr lang="en-US" altLang="zh-CN" sz="1000" b="1">
                <a:solidFill>
                  <a:srgbClr val="2C3E50"/>
                </a:solidFill>
              </a:rPr>
              <a:t>N+1-2</a:t>
            </a:r>
            <a:r>
              <a:rPr lang="zh-CN" altLang="en-US" sz="1000" b="1">
                <a:solidFill>
                  <a:srgbClr val="2C3E50"/>
                </a:solidFill>
              </a:rPr>
              <a:t>）</a:t>
            </a:r>
            <a:r>
              <a:rPr lang="en-US" altLang="zh-CN" sz="1000" b="1">
                <a:solidFill>
                  <a:srgbClr val="2C3E50"/>
                </a:solidFill>
              </a:rPr>
              <a:t>=N-1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3.</a:t>
            </a:r>
            <a:r>
              <a:rPr lang="zh-CN" altLang="en-US" sz="1000" b="1">
                <a:solidFill>
                  <a:srgbClr val="2C3E50"/>
                </a:solidFill>
              </a:rPr>
              <a:t>最终必然会出现快指针之间相差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或者</a:t>
            </a:r>
            <a:r>
              <a:rPr lang="en-US" altLang="zh-CN" sz="1000" b="1">
                <a:solidFill>
                  <a:srgbClr val="2C3E50"/>
                </a:solidFill>
              </a:rPr>
              <a:t>2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4.</a:t>
            </a:r>
            <a:r>
              <a:rPr lang="zh-CN" altLang="en-US" sz="1000" b="1">
                <a:solidFill>
                  <a:srgbClr val="2C3E50"/>
                </a:solidFill>
              </a:rPr>
              <a:t>如果相差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步，那会在下一步指针移动时会相遇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5.</a:t>
            </a:r>
            <a:r>
              <a:rPr lang="zh-CN" altLang="en-US" sz="1000" b="1">
                <a:solidFill>
                  <a:srgbClr val="2C3E50"/>
                </a:solidFill>
              </a:rPr>
              <a:t>如果相差</a:t>
            </a:r>
            <a:r>
              <a:rPr lang="en-US" altLang="zh-CN" sz="1000" b="1">
                <a:solidFill>
                  <a:srgbClr val="2C3E50"/>
                </a:solidFill>
              </a:rPr>
              <a:t>2</a:t>
            </a:r>
            <a:r>
              <a:rPr lang="zh-CN" altLang="en-US" sz="1000" b="1">
                <a:solidFill>
                  <a:srgbClr val="2C3E50"/>
                </a:solidFill>
              </a:rPr>
              <a:t>步，那么下一步指针移动会转化为相差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步的情况，再移动一次就会相遇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6167755" y="3185795"/>
            <a:ext cx="22415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2</a:t>
            </a:r>
            <a:r>
              <a:rPr lang="zh-CN" altLang="en-US" sz="1200" b="1">
                <a:solidFill>
                  <a:srgbClr val="2C3E50"/>
                </a:solidFill>
              </a:rPr>
              <a:t>：找出环的起点</a:t>
            </a:r>
            <a:r>
              <a:rPr lang="en-US" altLang="zh-CN" sz="1200" b="1">
                <a:solidFill>
                  <a:srgbClr val="2C3E50"/>
                </a:solidFill>
              </a:rPr>
              <a:t>B</a:t>
            </a:r>
            <a:r>
              <a:rPr lang="zh-CN" altLang="en-US" sz="1200" b="1">
                <a:solidFill>
                  <a:srgbClr val="2C3E50"/>
                </a:solidFill>
              </a:rPr>
              <a:t>的位置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6329045" y="3718560"/>
            <a:ext cx="462343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由问题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可知，如果存在环那么快慢指针必然会相遇，那么就会存在如下等式：</a:t>
            </a:r>
            <a:endParaRPr lang="zh-CN" altLang="en-US" sz="1000" b="1">
              <a:solidFill>
                <a:srgbClr val="2C3E50"/>
              </a:solidFill>
            </a:endParaRPr>
          </a:p>
          <a:p>
            <a:endParaRPr lang="en-US" altLang="zh-CN" sz="1000" b="1">
              <a:solidFill>
                <a:srgbClr val="2C3E50"/>
              </a:solidFill>
            </a:endParaRPr>
          </a:p>
          <a:p>
            <a:r>
              <a:rPr lang="en-US" altLang="en-US" sz="1000" b="1">
                <a:solidFill>
                  <a:srgbClr val="2C3E50"/>
                </a:solidFill>
              </a:rPr>
              <a:t>2(m+n) = m+n+xR</a:t>
            </a:r>
            <a:endParaRPr lang="en-US" altLang="en-US" sz="1000" b="1">
              <a:solidFill>
                <a:srgbClr val="2C3E50"/>
              </a:solidFill>
            </a:endParaRPr>
          </a:p>
          <a:p>
            <a:endParaRPr lang="en-US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化简之后如下：</a:t>
            </a:r>
            <a:endParaRPr lang="zh-CN" altLang="en-US" sz="1000" b="1">
              <a:solidFill>
                <a:srgbClr val="2C3E50"/>
              </a:solidFill>
            </a:endParaRPr>
          </a:p>
          <a:p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m=xR-n </a:t>
            </a:r>
            <a:endParaRPr lang="en-US" altLang="zh-CN" sz="1000" b="1">
              <a:solidFill>
                <a:srgbClr val="2C3E50"/>
              </a:solidFill>
            </a:endParaRPr>
          </a:p>
          <a:p>
            <a:endParaRPr lang="en-US" altLang="zh-CN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由上面的等式当</a:t>
            </a:r>
            <a:r>
              <a:rPr lang="en-US" altLang="zh-CN" sz="1000" b="1">
                <a:solidFill>
                  <a:srgbClr val="2C3E50"/>
                </a:solidFill>
              </a:rPr>
              <a:t>x=1</a:t>
            </a:r>
            <a:r>
              <a:rPr lang="zh-CN" altLang="en-US" sz="1000" b="1">
                <a:solidFill>
                  <a:srgbClr val="2C3E50"/>
                </a:solidFill>
              </a:rPr>
              <a:t>时，存在</a:t>
            </a:r>
            <a:r>
              <a:rPr lang="en-US" altLang="zh-CN" sz="1000" b="1">
                <a:solidFill>
                  <a:srgbClr val="2C3E50"/>
                </a:solidFill>
              </a:rPr>
              <a:t>AB=CB</a:t>
            </a:r>
            <a:r>
              <a:rPr lang="zh-CN" altLang="en-US" sz="1000" b="1">
                <a:solidFill>
                  <a:srgbClr val="2C3E50"/>
                </a:solidFill>
              </a:rPr>
              <a:t>，这时设置慢指针在</a:t>
            </a:r>
            <a:r>
              <a:rPr lang="en-US" altLang="zh-CN" sz="1000" b="1">
                <a:solidFill>
                  <a:srgbClr val="2C3E50"/>
                </a:solidFill>
              </a:rPr>
              <a:t>A</a:t>
            </a:r>
            <a:r>
              <a:rPr lang="zh-CN" altLang="en-US" sz="1000" b="1">
                <a:solidFill>
                  <a:srgbClr val="2C3E50"/>
                </a:solidFill>
              </a:rPr>
              <a:t>，快指针不变还在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相遇点</a:t>
            </a:r>
            <a:r>
              <a:rPr lang="en-US" altLang="zh-CN" sz="1000" b="1">
                <a:solidFill>
                  <a:srgbClr val="2C3E50"/>
                </a:solidFill>
              </a:rPr>
              <a:t>C</a:t>
            </a:r>
            <a:r>
              <a:rPr lang="zh-CN" altLang="en-US" sz="1000" b="1">
                <a:solidFill>
                  <a:srgbClr val="2C3E50"/>
                </a:solidFill>
              </a:rPr>
              <a:t>，而且设置一次移动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步，那么相遇点就是环的起点</a:t>
            </a:r>
            <a:r>
              <a:rPr lang="en-US" altLang="zh-CN" sz="1000" b="1">
                <a:solidFill>
                  <a:srgbClr val="2C3E50"/>
                </a:solidFill>
              </a:rPr>
              <a:t>B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2800" b="1">
                <a:solidFill>
                  <a:srgbClr val="2C3E50"/>
                </a:solidFill>
              </a:rPr>
              <a:t>动态规划</a:t>
            </a:r>
            <a:endParaRPr lang="zh-CN" altLang="" sz="28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409065"/>
            <a:ext cx="6163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解决的问题：如果给定一个问题规模为</a:t>
            </a:r>
            <a:r>
              <a:rPr lang="" altLang="zh-CN" b="1">
                <a:solidFill>
                  <a:srgbClr val="2C3E50"/>
                </a:solidFill>
              </a:rPr>
              <a:t>n,</a:t>
            </a:r>
            <a:r>
              <a:rPr lang="zh-CN" altLang="" b="1">
                <a:solidFill>
                  <a:srgbClr val="2C3E50"/>
                </a:solidFill>
              </a:rPr>
              <a:t>且具备如下性质：</a:t>
            </a:r>
            <a:endParaRPr lang="zh-CN" altLang="" b="1">
              <a:solidFill>
                <a:srgbClr val="2C3E5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2128520" y="2006600"/>
            <a:ext cx="6868160" cy="11239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 sz="1600" b="1">
                <a:solidFill>
                  <a:srgbClr val="2C3E50"/>
                </a:solidFill>
              </a:rPr>
              <a:t>问题规模可以分解，也就是具备</a:t>
            </a:r>
            <a:r>
              <a:rPr lang="" altLang="zh-CN" sz="1600" b="1">
                <a:solidFill>
                  <a:srgbClr val="2C3E50"/>
                </a:solidFill>
              </a:rPr>
              <a:t>f(n)=f(m)+a[n-m]</a:t>
            </a:r>
            <a:r>
              <a:rPr lang="zh-CN" altLang="" sz="1600" b="1">
                <a:solidFill>
                  <a:srgbClr val="2C3E50"/>
                </a:solidFill>
              </a:rPr>
              <a:t>或者</a:t>
            </a:r>
            <a:r>
              <a:rPr lang="" altLang="zh-CN" sz="1600" b="1">
                <a:solidFill>
                  <a:srgbClr val="2C3E50"/>
                </a:solidFill>
              </a:rPr>
              <a:t>f(n)=f(m)</a:t>
            </a:r>
            <a:endParaRPr lang="zh-CN" altLang="en-US" sz="1600" b="1">
              <a:solidFill>
                <a:srgbClr val="2C3E50"/>
              </a:solidFill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" sz="1600" b="1">
                <a:solidFill>
                  <a:srgbClr val="2C3E50"/>
                </a:solidFill>
              </a:rPr>
              <a:t>每一个规模为</a:t>
            </a:r>
            <a:r>
              <a:rPr lang="" altLang="zh-CN" sz="1600" b="1">
                <a:solidFill>
                  <a:srgbClr val="2C3E50"/>
                </a:solidFill>
              </a:rPr>
              <a:t>m(m&lt;n)</a:t>
            </a:r>
            <a:r>
              <a:rPr lang="zh-CN" altLang="" sz="1600" b="1">
                <a:solidFill>
                  <a:srgbClr val="2C3E50"/>
                </a:solidFill>
              </a:rPr>
              <a:t>问题都存在最优解</a:t>
            </a:r>
            <a:endParaRPr lang="zh-CN" altLang="" sz="1600" b="1">
              <a:solidFill>
                <a:srgbClr val="2C3E50"/>
              </a:solidFill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" sz="1600" b="1">
                <a:solidFill>
                  <a:srgbClr val="2C3E50"/>
                </a:solidFill>
              </a:rPr>
              <a:t>问题规模为</a:t>
            </a:r>
            <a:r>
              <a:rPr lang="" altLang="zh-CN" sz="1600" b="1">
                <a:solidFill>
                  <a:srgbClr val="2C3E50"/>
                </a:solidFill>
              </a:rPr>
              <a:t>n-m</a:t>
            </a:r>
            <a:r>
              <a:rPr lang="zh-CN" altLang="" sz="1600" b="1">
                <a:solidFill>
                  <a:srgbClr val="2C3E50"/>
                </a:solidFill>
              </a:rPr>
              <a:t>时的最优解不会因为规模增加到</a:t>
            </a:r>
            <a:r>
              <a:rPr lang="" altLang="zh-CN" sz="1600" b="1">
                <a:solidFill>
                  <a:srgbClr val="2C3E50"/>
                </a:solidFill>
              </a:rPr>
              <a:t>n</a:t>
            </a:r>
            <a:r>
              <a:rPr lang="zh-CN" altLang="" sz="1600" b="1">
                <a:solidFill>
                  <a:srgbClr val="2C3E50"/>
                </a:solidFill>
              </a:rPr>
              <a:t>时而发生变化</a:t>
            </a:r>
            <a:endParaRPr lang="zh-CN" altLang="" sz="1600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197735" y="3355340"/>
            <a:ext cx="722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b="1">
                <a:solidFill>
                  <a:srgbClr val="2C3E50"/>
                </a:solidFill>
              </a:rPr>
              <a:t>如果需要求问题规模为</a:t>
            </a:r>
            <a:r>
              <a:rPr lang="" altLang="zh-CN" b="1">
                <a:solidFill>
                  <a:srgbClr val="2C3E50"/>
                </a:solidFill>
              </a:rPr>
              <a:t>n</a:t>
            </a:r>
            <a:r>
              <a:rPr lang="zh-CN" altLang="" b="1">
                <a:solidFill>
                  <a:srgbClr val="2C3E50"/>
                </a:solidFill>
              </a:rPr>
              <a:t>的最优解，那么就可以使用动态规划来解决。</a:t>
            </a:r>
            <a:endParaRPr lang="zh-CN" altLang="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动态规划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3576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解决问题的步骤：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852420" y="1357630"/>
            <a:ext cx="1424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1. </a:t>
            </a:r>
            <a:r>
              <a:rPr lang="zh-CN" altLang="en-US" b="1">
                <a:solidFill>
                  <a:srgbClr val="2C3E50"/>
                </a:solidFill>
              </a:rPr>
              <a:t>划分问题</a:t>
            </a:r>
            <a:endParaRPr lang="zh-CN" altLang="en-US" b="1">
              <a:solidFill>
                <a:srgbClr val="2C3E50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6021705" y="1955165"/>
          <a:ext cx="5572760" cy="774065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  <a:gridCol w="696595"/>
              </a:tblGrid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1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2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3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6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3EAF7C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3EAF7C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76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0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2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3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5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8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2C3E50"/>
                          </a:solidFill>
                        </a:rPr>
                        <a:t>13</a:t>
                      </a:r>
                      <a:endParaRPr lang="en-US" sz="1400" b="1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6057900" y="3054350"/>
            <a:ext cx="76200" cy="883285"/>
          </a:xfrm>
          <a:prstGeom prst="leftBrac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6253480" y="3134360"/>
            <a:ext cx="382587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F(0) = 0,   F(1) = 1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F(N) = F(N - 1) + F(N - 2), 其中 N &gt; 1.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970915" y="2564765"/>
            <a:ext cx="43078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</a:rPr>
              <a:t>以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斐波那契数列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为例，如果我们要求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f(7), </a:t>
            </a:r>
            <a:r>
              <a:rPr lang="zh-CN" altLang="" sz="1400" b="1">
                <a:solidFill>
                  <a:srgbClr val="2C3E50"/>
                </a:solidFill>
                <a:sym typeface="+mn-ea"/>
              </a:rPr>
              <a:t>那么我们</a:t>
            </a:r>
            <a:endParaRPr lang="zh-CN" altLang="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" sz="1400" b="1">
                <a:solidFill>
                  <a:srgbClr val="2C3E50"/>
                </a:solidFill>
                <a:sym typeface="+mn-ea"/>
              </a:rPr>
              <a:t>只要求出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f(6)</a:t>
            </a:r>
            <a:r>
              <a:rPr lang="zh-CN" altLang="" sz="1400" b="1">
                <a:solidFill>
                  <a:srgbClr val="2C3E50"/>
                </a:solidFill>
                <a:sym typeface="+mn-ea"/>
              </a:rPr>
              <a:t>和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f(5)</a:t>
            </a:r>
            <a:r>
              <a:rPr lang="zh-CN" altLang="" sz="1400" b="1">
                <a:solidFill>
                  <a:srgbClr val="2C3E50"/>
                </a:solidFill>
                <a:sym typeface="+mn-ea"/>
              </a:rPr>
              <a:t>即可。同样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f(6)</a:t>
            </a:r>
            <a:r>
              <a:rPr lang="zh-CN" altLang="" sz="1400" b="1">
                <a:solidFill>
                  <a:srgbClr val="2C3E50"/>
                </a:solidFill>
                <a:sym typeface="+mn-ea"/>
              </a:rPr>
              <a:t>也可以继续分解</a:t>
            </a:r>
            <a:endParaRPr lang="zh-CN" altLang="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" sz="1400" b="1">
                <a:solidFill>
                  <a:srgbClr val="2C3E50"/>
                </a:solidFill>
                <a:sym typeface="+mn-ea"/>
              </a:rPr>
              <a:t>直到最少规模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f(0).</a:t>
            </a:r>
            <a:endParaRPr lang="" altLang="zh-CN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897890" y="1887220"/>
            <a:ext cx="158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1.1 </a:t>
            </a:r>
            <a:r>
              <a:rPr lang="zh-CN" altLang="en-US" b="1">
                <a:solidFill>
                  <a:srgbClr val="2C3E50"/>
                </a:solidFill>
              </a:rPr>
              <a:t>单点划分</a:t>
            </a:r>
            <a:endParaRPr lang="" altLang="zh-CN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897890" y="4006850"/>
            <a:ext cx="158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1.2 </a:t>
            </a:r>
            <a:r>
              <a:rPr lang="zh-CN" altLang="en-US" b="1">
                <a:solidFill>
                  <a:srgbClr val="2C3E50"/>
                </a:solidFill>
              </a:rPr>
              <a:t>区间</a:t>
            </a:r>
            <a:r>
              <a:rPr lang="zh-CN" altLang="en-US" b="1">
                <a:solidFill>
                  <a:srgbClr val="2C3E50"/>
                </a:solidFill>
              </a:rPr>
              <a:t>划分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6057900" y="4503420"/>
            <a:ext cx="1788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合并石头的最低成本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6021705" y="158051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斐波那契数列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021705" y="4810125"/>
            <a:ext cx="473519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olidFill>
                  <a:srgbClr val="2C3E50"/>
                </a:solidFill>
              </a:rPr>
              <a:t>有 N 堆石头排成一排，第 i 堆中有 stones[i] 块石头。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每次移动（move）需要将连续的 K 堆石头合并为一堆，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而这个移动的成本为这 K 堆石头的总数。找出把所有石</a:t>
            </a:r>
            <a:endParaRPr lang="en-US" sz="1400" b="1">
              <a:solidFill>
                <a:srgbClr val="2C3E50"/>
              </a:solidFill>
            </a:endParaRPr>
          </a:p>
          <a:p>
            <a:pPr algn="l"/>
            <a:r>
              <a:rPr lang="en-US" sz="1400" b="1">
                <a:solidFill>
                  <a:srgbClr val="2C3E50"/>
                </a:solidFill>
              </a:rPr>
              <a:t>头合并成一堆的最低成本。如果不可能，返回 -1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6134100" y="5763260"/>
            <a:ext cx="45669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" sz="1400" b="1">
                <a:solidFill>
                  <a:srgbClr val="3EAF7C"/>
                </a:solidFill>
              </a:rPr>
              <a:t>这里为了说明问题我们假设</a:t>
            </a:r>
            <a:r>
              <a:rPr lang="" altLang="zh-CN" sz="1400" b="1">
                <a:solidFill>
                  <a:srgbClr val="3EAF7C"/>
                </a:solidFill>
              </a:rPr>
              <a:t>k=2,</a:t>
            </a:r>
            <a:r>
              <a:rPr lang="zh-CN" altLang="" sz="1400" b="1">
                <a:solidFill>
                  <a:srgbClr val="3EAF7C"/>
                </a:solidFill>
              </a:rPr>
              <a:t>也就是合并连续的两堆</a:t>
            </a:r>
            <a:endParaRPr lang="zh-CN" altLang="" sz="1400" b="1">
              <a:solidFill>
                <a:srgbClr val="3EAF7C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897890" y="4568825"/>
            <a:ext cx="513397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400" b="1">
                <a:solidFill>
                  <a:srgbClr val="2C3E50"/>
                </a:solidFill>
                <a:sym typeface="+mn-ea"/>
              </a:rPr>
              <a:t>求</a:t>
            </a:r>
            <a:r>
              <a:rPr lang="en-US" altLang="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[i][j](</a:t>
            </a:r>
            <a:r>
              <a:rPr lang="zh-CN" altLang="" sz="1400" b="1">
                <a:solidFill>
                  <a:srgbClr val="2C3E50"/>
                </a:solidFill>
                <a:sym typeface="+mn-ea"/>
              </a:rPr>
              <a:t>从第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i</a:t>
            </a:r>
            <a:r>
              <a:rPr lang="zh-CN" altLang="" sz="1400" b="1">
                <a:solidFill>
                  <a:srgbClr val="2C3E50"/>
                </a:solidFill>
                <a:sym typeface="+mn-ea"/>
              </a:rPr>
              <a:t>堆到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j</a:t>
            </a:r>
            <a:r>
              <a:rPr lang="zh-CN" altLang="" sz="1400" b="1">
                <a:solidFill>
                  <a:srgbClr val="2C3E50"/>
                </a:solidFill>
                <a:sym typeface="+mn-ea"/>
              </a:rPr>
              <a:t>堆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,</a:t>
            </a:r>
            <a:r>
              <a:rPr lang="zh-CN" altLang="" sz="1400" b="1">
                <a:solidFill>
                  <a:srgbClr val="2C3E50"/>
                </a:solidFill>
                <a:sym typeface="+mn-ea"/>
              </a:rPr>
              <a:t>由于第次合并连续的两堆，</a:t>
            </a:r>
            <a:endParaRPr lang="zh-CN" altLang="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" sz="1400" b="1">
                <a:solidFill>
                  <a:srgbClr val="2C3E50"/>
                </a:solidFill>
                <a:sym typeface="+mn-ea"/>
              </a:rPr>
              <a:t>那么必然存在一个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zh-CN" altLang="" sz="1400" b="1">
                <a:solidFill>
                  <a:srgbClr val="2C3E50"/>
                </a:solidFill>
                <a:sym typeface="+mn-ea"/>
              </a:rPr>
              <a:t>（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i&lt;p&lt;j</a:t>
            </a:r>
            <a:r>
              <a:rPr lang="zh-CN" altLang="" sz="1400" b="1">
                <a:solidFill>
                  <a:srgbClr val="2C3E50"/>
                </a:solidFill>
                <a:sym typeface="+mn-ea"/>
              </a:rPr>
              <a:t>）使得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</a:t>
            </a:r>
            <a:r>
              <a:rPr lang="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+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</a:t>
            </a:r>
            <a:r>
              <a:rPr lang="en-US" altLang="" sz="1400" b="1">
                <a:solidFill>
                  <a:srgbClr val="2C3E50"/>
                </a:solidFill>
                <a:sym typeface="+mn-ea"/>
              </a:rPr>
              <a:t>=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[i][j]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" sz="1400" b="1">
                <a:solidFill>
                  <a:srgbClr val="2C3E50"/>
                </a:solidFill>
                <a:sym typeface="+mn-ea"/>
              </a:rPr>
              <a:t>成本最低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.</a:t>
            </a:r>
            <a:r>
              <a:rPr lang="zh-CN" altLang="" sz="1400" b="1">
                <a:solidFill>
                  <a:srgbClr val="2C3E50"/>
                </a:solidFill>
                <a:sym typeface="+mn-ea"/>
              </a:rPr>
              <a:t>这样我们就把问题划分为求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[i][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</a:t>
            </a:r>
            <a:r>
              <a:rPr lang="zh-CN" altLang="" sz="1400" b="1">
                <a:solidFill>
                  <a:srgbClr val="2C3E50"/>
                </a:solidFill>
                <a:sym typeface="+mn-ea"/>
              </a:rPr>
              <a:t>和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p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</a:t>
            </a:r>
            <a:r>
              <a:rPr lang="zh-CN" altLang="" sz="1400" b="1">
                <a:solidFill>
                  <a:srgbClr val="2C3E50"/>
                </a:solidFill>
                <a:sym typeface="+mn-ea"/>
              </a:rPr>
              <a:t>两个</a:t>
            </a:r>
            <a:endParaRPr lang="zh-CN" altLang="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" sz="1400" b="1">
                <a:solidFill>
                  <a:srgbClr val="2C3E50"/>
                </a:solidFill>
                <a:sym typeface="+mn-ea"/>
              </a:rPr>
              <a:t>子问题，使用同样的划分方法，来划分子问题，直到只有两堆</a:t>
            </a:r>
            <a:endParaRPr lang="zh-CN" altLang="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zh-CN" altLang="" sz="1400" b="1">
                <a:solidFill>
                  <a:srgbClr val="2C3E50"/>
                </a:solidFill>
                <a:sym typeface="+mn-ea"/>
              </a:rPr>
              <a:t>可以合并</a:t>
            </a:r>
            <a:endParaRPr lang="zh-CN" altLang="" sz="1400" b="1">
              <a:solidFill>
                <a:srgbClr val="2C3E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10"/>
          <p:cNvSpPr txBox="true"/>
          <p:nvPr/>
        </p:nvSpPr>
        <p:spPr>
          <a:xfrm>
            <a:off x="2822575" y="1357630"/>
            <a:ext cx="3946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2</a:t>
            </a:r>
            <a:r>
              <a:rPr lang="en-US" b="1">
                <a:solidFill>
                  <a:srgbClr val="2C3E50"/>
                </a:solidFill>
              </a:rPr>
              <a:t>. </a:t>
            </a:r>
            <a:r>
              <a:rPr lang="zh-CN" altLang="en-US" b="1">
                <a:solidFill>
                  <a:srgbClr val="2C3E50"/>
                </a:solidFill>
              </a:rPr>
              <a:t>找出大规模的小规模问题转化方程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1374140" y="2266950"/>
            <a:ext cx="51644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对于单点划分：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列，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F(N) = F(N - 1) + F(N - 2)</a:t>
            </a:r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代码实现：略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708025" y="1357630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解决问题的步骤：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89915" y="429895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动态规划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1003935" y="1802130"/>
            <a:ext cx="2421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>
                <a:solidFill>
                  <a:srgbClr val="2C3E50"/>
                </a:solidFill>
              </a:rPr>
              <a:t>1. </a:t>
            </a:r>
            <a:r>
              <a:rPr lang="zh-CN" altLang="en-US" b="1">
                <a:solidFill>
                  <a:srgbClr val="2C3E50"/>
                </a:solidFill>
              </a:rPr>
              <a:t>反向关系</a:t>
            </a:r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（递归）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1003935" y="4183380"/>
            <a:ext cx="1424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2. </a:t>
            </a:r>
            <a:r>
              <a:rPr lang="zh-CN" altLang="en-US" b="1">
                <a:solidFill>
                  <a:srgbClr val="2C3E50"/>
                </a:solidFill>
              </a:rPr>
              <a:t>正向关系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1374140" y="4628515"/>
            <a:ext cx="125171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对于单点划分：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斐波那契数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列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，</a:t>
            </a:r>
            <a:r>
              <a:rPr lang="en-US" sz="1400" b="1">
                <a:solidFill>
                  <a:srgbClr val="2C3E50"/>
                </a:solidFill>
                <a:sym typeface="+mn-ea"/>
              </a:rPr>
              <a:t>F(1) + F(2) = F(3)</a:t>
            </a:r>
            <a:endParaRPr 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               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代码实现：https://leetcode-cn.com/problems/fei-bo-na-qi-shu-lie-lcof/solution/cyu-yan-fei-di-gui-jie-fa-by-ze-hao/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3322955" y="1832610"/>
            <a:ext cx="7320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一般需要配合记忆存储，避免重复计算一个值。这样问题规模不能太大，或者空间复杂度高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374140" y="3168015"/>
            <a:ext cx="95256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对于区间划分：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合并石头的问题，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初始化我们定义数组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F[n][n](n=</a:t>
            </a:r>
            <a:r>
              <a:rPr lang="zh-CN" altLang="" sz="1400" b="1">
                <a:solidFill>
                  <a:srgbClr val="2C3E50"/>
                </a:solidFill>
                <a:sym typeface="+mn-ea"/>
              </a:rPr>
              <a:t>石头的堆数）并初始化每个元素都为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1e9,</a:t>
            </a:r>
            <a:r>
              <a:rPr lang="zh-CN" altLang="" sz="1400" b="1">
                <a:solidFill>
                  <a:srgbClr val="2C3E50"/>
                </a:solidFill>
                <a:sym typeface="+mn-ea"/>
              </a:rPr>
              <a:t>那么存在</a:t>
            </a:r>
            <a:endParaRPr lang="zh-CN" altLang="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en-US" altLang="en-US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[</a:t>
            </a:r>
            <a:r>
              <a:rPr lang="" altLang="en-US" sz="1400" b="1">
                <a:solidFill>
                  <a:srgbClr val="2C3E50"/>
                </a:solidFill>
                <a:sym typeface="+mn-ea"/>
              </a:rPr>
              <a:t>i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][j]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=min(</a:t>
            </a:r>
            <a:r>
              <a:rPr lang="en-US" altLang="" sz="1400" b="1">
                <a:solidFill>
                  <a:srgbClr val="2C3E50"/>
                </a:solidFill>
                <a:sym typeface="+mn-ea"/>
              </a:rPr>
              <a:t>F</a:t>
            </a:r>
            <a:r>
              <a:rPr lang="" altLang="en-US" sz="1400" b="1">
                <a:solidFill>
                  <a:srgbClr val="2C3E50"/>
                </a:solidFill>
                <a:sym typeface="+mn-ea"/>
              </a:rPr>
              <a:t>[i][j], F[i][p]+F[p][j] + sum(j)-sun(i-1))</a:t>
            </a:r>
            <a:endParaRPr lang="" altLang="en-US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" sz="1400" b="1">
                <a:solidFill>
                  <a:srgbClr val="2C3E50"/>
                </a:solidFill>
                <a:sym typeface="+mn-ea"/>
              </a:rPr>
              <a:t>	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代码实现：略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374140" y="5243195"/>
            <a:ext cx="151517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对于区间划分：合并石头的问题，那就是从只有两堆石头开始，一直计算到有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n</a:t>
            </a:r>
            <a:r>
              <a:rPr lang="zh-CN" altLang="" sz="1400" b="1">
                <a:solidFill>
                  <a:srgbClr val="2C3E50"/>
                </a:solidFill>
                <a:sym typeface="+mn-ea"/>
              </a:rPr>
              <a:t>堆石头</a:t>
            </a:r>
            <a:endParaRPr lang="zh-CN" altLang="" sz="1400" b="1">
              <a:solidFill>
                <a:srgbClr val="2C3E50"/>
              </a:solidFill>
              <a:sym typeface="+mn-ea"/>
            </a:endParaRPr>
          </a:p>
          <a:p>
            <a:pPr algn="l"/>
            <a:r>
              <a:rPr lang="en-US" altLang="zh-CN" sz="1400" b="1">
                <a:solidFill>
                  <a:srgbClr val="2C3E50"/>
                </a:solidFill>
                <a:sym typeface="+mn-ea"/>
              </a:rPr>
              <a:t>	      </a:t>
            </a:r>
            <a:r>
              <a:rPr lang="zh-CN" altLang="en-US" sz="1400" b="1">
                <a:solidFill>
                  <a:srgbClr val="2C3E50"/>
                </a:solidFill>
                <a:sym typeface="+mn-ea"/>
              </a:rPr>
              <a:t>代码实现：https://leetcode-cn.com/problems/minimum-cost-to-merge-stones/solution/yi-dong-you-yi-dao-nan-yi-bu-bu-shuo-ming-si-lu-he/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2477135" y="4183380"/>
            <a:ext cx="2680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一般会使用这个转化方程来求解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8423275" y="5243195"/>
            <a:ext cx="1967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b="1">
                <a:solidFill>
                  <a:srgbClr val="3EAF7C"/>
                </a:solidFill>
                <a:sym typeface="+mn-ea"/>
              </a:rPr>
              <a:t>这里其实本质上是穷举</a:t>
            </a:r>
            <a:endParaRPr lang="zh-CN" altLang="en-US" sz="1400" b="1">
              <a:solidFill>
                <a:srgbClr val="3EAF7C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WPS Presentation</Application>
  <PresentationFormat>宽屏</PresentationFormat>
  <Paragraphs>141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DejaVu Sans</vt:lpstr>
      <vt:lpstr>文泉驿微米黑</vt:lpstr>
      <vt:lpstr>微软雅黑</vt:lpstr>
      <vt:lpstr>宋体</vt:lpstr>
      <vt:lpstr>Arial Unicode MS</vt:lpstr>
      <vt:lpstr>Arial Black</vt:lpstr>
      <vt:lpstr>Standard Symbols PS [URW ]</vt:lpstr>
      <vt:lpstr>Phetsarath OT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10</cp:revision>
  <dcterms:created xsi:type="dcterms:W3CDTF">2020-12-10T08:12:20Z</dcterms:created>
  <dcterms:modified xsi:type="dcterms:W3CDTF">2020-12-10T08:12:20Z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