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0" r:id="rId3"/>
    <p:sldId id="271" r:id="rId4"/>
    <p:sldId id="269" r:id="rId5"/>
    <p:sldId id="270" r:id="rId6"/>
    <p:sldId id="256" r:id="rId7"/>
    <p:sldId id="268" r:id="rId8"/>
    <p:sldId id="276" r:id="rId9"/>
    <p:sldId id="277" r:id="rId10"/>
    <p:sldId id="275" r:id="rId11"/>
    <p:sldId id="261" r:id="rId12"/>
    <p:sldId id="267" r:id="rId13"/>
    <p:sldId id="262" r:id="rId14"/>
    <p:sldId id="266" r:id="rId15"/>
    <p:sldId id="265" r:id="rId16"/>
    <p:sldId id="263" r:id="rId17"/>
    <p:sldId id="264" r:id="rId18"/>
    <p:sldId id="259" r:id="rId19"/>
    <p:sldId id="272" r:id="rId20"/>
    <p:sldId id="273" r:id="rId21"/>
    <p:sldId id="274" r:id="rId22"/>
    <p:sldId id="257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4933315" y="779780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虚拟机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71345" y="779780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设备模拟器</a:t>
            </a:r>
            <a:r>
              <a:rPr lang="en-US" altLang="zh-CN" b="1">
                <a:solidFill>
                  <a:srgbClr val="2C3E50"/>
                </a:solidFill>
              </a:rPr>
              <a:t>(QEMU)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20875" y="3624580"/>
            <a:ext cx="5756275" cy="20008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87600" y="5911850"/>
            <a:ext cx="4447540" cy="497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硬件设备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42310" y="1743710"/>
            <a:ext cx="1118870" cy="825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完全模拟设备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56130" y="1743710"/>
            <a:ext cx="1086485" cy="8248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34635" y="2480310"/>
            <a:ext cx="2059305" cy="3911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设备驱动前端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87600" y="5040630"/>
            <a:ext cx="444754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23410" y="4215765"/>
            <a:ext cx="241173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设备驱动程序后端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34635" y="1410970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80175" y="1410970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32" name="肘形连接符 31"/>
          <p:cNvCxnSpPr>
            <a:stCxn id="30" idx="1"/>
            <a:endCxn id="25" idx="3"/>
          </p:cNvCxnSpPr>
          <p:nvPr/>
        </p:nvCxnSpPr>
        <p:spPr>
          <a:xfrm rot="10800000" flipV="true">
            <a:off x="4361180" y="1741170"/>
            <a:ext cx="973455" cy="415290"/>
          </a:xfrm>
          <a:prstGeom prst="bentConnector3">
            <a:avLst>
              <a:gd name="adj1" fmla="val 49967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1" idx="0"/>
            <a:endCxn id="26" idx="0"/>
          </p:cNvCxnSpPr>
          <p:nvPr/>
        </p:nvCxnSpPr>
        <p:spPr>
          <a:xfrm rot="16200000" flipH="true" flipV="true">
            <a:off x="4602163" y="-591502"/>
            <a:ext cx="332740" cy="4337685"/>
          </a:xfrm>
          <a:prstGeom prst="bentConnector3">
            <a:avLst>
              <a:gd name="adj1" fmla="val -7166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7" idx="2"/>
            <a:endCxn id="29" idx="0"/>
          </p:cNvCxnSpPr>
          <p:nvPr/>
        </p:nvCxnSpPr>
        <p:spPr>
          <a:xfrm rot="5400000">
            <a:off x="5324793" y="3175953"/>
            <a:ext cx="1344295" cy="73533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6" idx="2"/>
            <a:endCxn id="28" idx="1"/>
          </p:cNvCxnSpPr>
          <p:nvPr/>
        </p:nvCxnSpPr>
        <p:spPr>
          <a:xfrm rot="5400000">
            <a:off x="1145858" y="3810318"/>
            <a:ext cx="2695575" cy="212090"/>
          </a:xfrm>
          <a:prstGeom prst="bentConnector4">
            <a:avLst>
              <a:gd name="adj1" fmla="val 45854"/>
              <a:gd name="adj2" fmla="val 368713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28" idx="0"/>
          </p:cNvCxnSpPr>
          <p:nvPr/>
        </p:nvCxnSpPr>
        <p:spPr>
          <a:xfrm rot="5400000">
            <a:off x="4931093" y="4342448"/>
            <a:ext cx="378460" cy="1017905"/>
          </a:xfrm>
          <a:prstGeom prst="bentConnector3">
            <a:avLst>
              <a:gd name="adj1" fmla="val 499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2"/>
            <a:endCxn id="24" idx="0"/>
          </p:cNvCxnSpPr>
          <p:nvPr/>
        </p:nvCxnSpPr>
        <p:spPr>
          <a:xfrm>
            <a:off x="4611370" y="5487035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500870" y="5151120"/>
            <a:ext cx="74041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true"/>
          <p:nvPr/>
        </p:nvSpPr>
        <p:spPr>
          <a:xfrm>
            <a:off x="10395585" y="446087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纯软件模拟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9500870" y="4618990"/>
            <a:ext cx="751840" cy="8255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true"/>
          <p:nvPr/>
        </p:nvSpPr>
        <p:spPr>
          <a:xfrm>
            <a:off x="10395585" y="5093970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模拟前后端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500870" y="5847080"/>
            <a:ext cx="725805" cy="1778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true"/>
          <p:nvPr/>
        </p:nvSpPr>
        <p:spPr>
          <a:xfrm>
            <a:off x="10395585" y="5694045"/>
            <a:ext cx="1250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前后端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2434590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qemu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39435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667385" y="636270"/>
            <a:ext cx="2170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ioeventfd </a:t>
            </a:r>
            <a:r>
              <a:rPr lang="zh-CN" altLang="en-US" sz="1600" b="1">
                <a:solidFill>
                  <a:srgbClr val="2C3E50"/>
                </a:solidFill>
              </a:rPr>
              <a:t>与</a:t>
            </a:r>
            <a:r>
              <a:rPr lang="en-US" altLang="zh-CN" sz="1600" b="1">
                <a:solidFill>
                  <a:srgbClr val="2C3E50"/>
                </a:solidFill>
              </a:rPr>
              <a:t> </a:t>
            </a:r>
            <a:r>
              <a:rPr lang="en-US" altLang="zh-CN" sz="1600" b="1">
                <a:solidFill>
                  <a:srgbClr val="2C3E50"/>
                </a:solidFill>
                <a:sym typeface="+mn-ea"/>
              </a:rPr>
              <a:t>irqfd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44280" y="180848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1250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qemu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6095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kernel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90940" y="430593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8" name="肘形连接符 7"/>
          <p:cNvCxnSpPr>
            <a:stCxn id="63" idx="3"/>
            <a:endCxn id="64" idx="1"/>
          </p:cNvCxnSpPr>
          <p:nvPr/>
        </p:nvCxnSpPr>
        <p:spPr>
          <a:xfrm>
            <a:off x="3455035" y="1957070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64" idx="3"/>
            <a:endCxn id="3" idx="1"/>
          </p:cNvCxnSpPr>
          <p:nvPr/>
        </p:nvCxnSpPr>
        <p:spPr>
          <a:xfrm>
            <a:off x="6659880" y="1957070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" idx="1"/>
            <a:endCxn id="6" idx="3"/>
          </p:cNvCxnSpPr>
          <p:nvPr/>
        </p:nvCxnSpPr>
        <p:spPr>
          <a:xfrm rot="10800000">
            <a:off x="6606540" y="4454525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1"/>
            <a:endCxn id="5" idx="3"/>
          </p:cNvCxnSpPr>
          <p:nvPr/>
        </p:nvCxnSpPr>
        <p:spPr>
          <a:xfrm rot="10800000">
            <a:off x="3401695" y="4454525"/>
            <a:ext cx="2184400" cy="317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5390515" y="3739515"/>
            <a:ext cx="14122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  <a:sym typeface="+mn-ea"/>
              </a:rPr>
              <a:t>ioeventfd</a:t>
            </a:r>
            <a:endParaRPr lang="zh-CN" altLang="en-US"/>
          </a:p>
        </p:txBody>
      </p:sp>
      <p:sp>
        <p:nvSpPr>
          <p:cNvPr id="13" name="文本框 12"/>
          <p:cNvSpPr txBox="true"/>
          <p:nvPr/>
        </p:nvSpPr>
        <p:spPr>
          <a:xfrm>
            <a:off x="5707380" y="1297305"/>
            <a:ext cx="8013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  <a:sym typeface="+mn-ea"/>
              </a:rPr>
              <a:t>irqfd</a:t>
            </a:r>
            <a:endParaRPr lang="zh-CN" altLang="en-US"/>
          </a:p>
        </p:txBody>
      </p:sp>
      <p:cxnSp>
        <p:nvCxnSpPr>
          <p:cNvPr id="14" name="肘形连接符 13"/>
          <p:cNvCxnSpPr>
            <a:stCxn id="63" idx="2"/>
            <a:endCxn id="3" idx="2"/>
          </p:cNvCxnSpPr>
          <p:nvPr/>
        </p:nvCxnSpPr>
        <p:spPr>
          <a:xfrm rot="5400000" flipV="true">
            <a:off x="6149975" y="-1099185"/>
            <a:ext cx="3175" cy="6409690"/>
          </a:xfrm>
          <a:prstGeom prst="bentConnector3">
            <a:avLst>
              <a:gd name="adj1" fmla="val 19810000"/>
            </a:avLst>
          </a:prstGeom>
          <a:ln w="38100">
            <a:solidFill>
              <a:srgbClr val="3EAF7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5" idx="2"/>
          </p:cNvCxnSpPr>
          <p:nvPr/>
        </p:nvCxnSpPr>
        <p:spPr>
          <a:xfrm rot="5400000">
            <a:off x="6096635" y="1398270"/>
            <a:ext cx="3175" cy="6409690"/>
          </a:xfrm>
          <a:prstGeom prst="bentConnector3">
            <a:avLst>
              <a:gd name="adj1" fmla="val 21530000"/>
            </a:avLst>
          </a:prstGeom>
          <a:ln w="38100">
            <a:solidFill>
              <a:srgbClr val="3EAF7C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true"/>
          <p:nvPr/>
        </p:nvSpPr>
        <p:spPr>
          <a:xfrm>
            <a:off x="4786630" y="2457450"/>
            <a:ext cx="28860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快速注入中断到</a:t>
            </a:r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en-US" altLang="en-US" sz="1200" b="1">
                <a:solidFill>
                  <a:srgbClr val="2C3E50"/>
                </a:solidFill>
              </a:rPr>
              <a:t>   </a:t>
            </a:r>
            <a:r>
              <a:rPr lang="zh-CN" altLang="en-US" sz="1200" b="1">
                <a:solidFill>
                  <a:srgbClr val="2C3E50"/>
                </a:solidFill>
              </a:rPr>
              <a:t>简化路径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745355" y="5030470"/>
            <a:ext cx="33420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r>
              <a:rPr lang="zh-CN" altLang="en-US" sz="1200" b="1">
                <a:solidFill>
                  <a:srgbClr val="2C3E50"/>
                </a:solidFill>
              </a:rPr>
              <a:t>向</a:t>
            </a:r>
            <a:r>
              <a:rPr lang="en-US" altLang="zh-CN" sz="1200" b="1">
                <a:solidFill>
                  <a:srgbClr val="2C3E50"/>
                </a:solidFill>
              </a:rPr>
              <a:t>QEMU</a:t>
            </a:r>
            <a:r>
              <a:rPr lang="zh-CN" altLang="en-US" sz="1200" b="1">
                <a:solidFill>
                  <a:srgbClr val="2C3E50"/>
                </a:solidFill>
              </a:rPr>
              <a:t>发送通知</a:t>
            </a:r>
            <a:r>
              <a:rPr lang="en-US" altLang="zh-CN" sz="1200" b="1">
                <a:solidFill>
                  <a:srgbClr val="2C3E50"/>
                </a:solidFill>
              </a:rPr>
              <a:t>  </a:t>
            </a:r>
            <a:r>
              <a:rPr lang="zh-CN" altLang="en-US" sz="1200" b="1">
                <a:solidFill>
                  <a:srgbClr val="2C3E50"/>
                </a:solidFill>
              </a:rPr>
              <a:t>避免内存分发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492625" y="3510915"/>
            <a:ext cx="124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V</a:t>
            </a:r>
            <a:r>
              <a:rPr lang="en-US" sz="2400" b="1">
                <a:solidFill>
                  <a:srgbClr val="2C3E50"/>
                </a:solidFill>
              </a:rPr>
              <a:t>HOST</a:t>
            </a:r>
            <a:endParaRPr 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965325" y="1560195"/>
            <a:ext cx="6369685" cy="262699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65470" y="1924050"/>
            <a:ext cx="2350770" cy="15957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65960" y="4761865"/>
            <a:ext cx="6369050" cy="12484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97150" y="52952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网桥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5815" y="430530"/>
            <a:ext cx="1434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vhost </a:t>
            </a:r>
            <a:r>
              <a:rPr lang="zh-CN" altLang="en-US" b="1">
                <a:solidFill>
                  <a:srgbClr val="2C3E50"/>
                </a:solidFill>
              </a:rPr>
              <a:t>框架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240280" y="1778000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809615" y="2044700"/>
            <a:ext cx="118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GUEST OS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7150" y="6010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物理网卡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2102485" y="4897120"/>
            <a:ext cx="833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Kernel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30315" y="529526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vhost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115" y="2512060"/>
            <a:ext cx="1387475" cy="1007110"/>
          </a:xfrm>
          <a:prstGeom prst="rect">
            <a:avLst/>
          </a:prstGeom>
          <a:noFill/>
          <a:ln w="28575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 </a:t>
            </a:r>
            <a:r>
              <a:rPr lang="en-US" altLang="zh-CN" sz="1200" b="1">
                <a:solidFill>
                  <a:srgbClr val="2C3E50"/>
                </a:solidFill>
              </a:rPr>
              <a:t>net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64" idx="2"/>
            <a:endCxn id="7" idx="0"/>
          </p:cNvCxnSpPr>
          <p:nvPr/>
        </p:nvCxnSpPr>
        <p:spPr>
          <a:xfrm>
            <a:off x="6840855" y="3519805"/>
            <a:ext cx="0" cy="177546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1"/>
            <a:endCxn id="66" idx="3"/>
          </p:cNvCxnSpPr>
          <p:nvPr/>
        </p:nvCxnSpPr>
        <p:spPr>
          <a:xfrm flipH="true">
            <a:off x="3617595" y="5443855"/>
            <a:ext cx="2712720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6" idx="2"/>
            <a:endCxn id="5" idx="0"/>
          </p:cNvCxnSpPr>
          <p:nvPr/>
        </p:nvCxnSpPr>
        <p:spPr>
          <a:xfrm>
            <a:off x="3107690" y="5592445"/>
            <a:ext cx="0" cy="4178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8" idx="3"/>
            <a:endCxn id="7" idx="2"/>
          </p:cNvCxnSpPr>
          <p:nvPr/>
        </p:nvCxnSpPr>
        <p:spPr>
          <a:xfrm>
            <a:off x="4466590" y="3015615"/>
            <a:ext cx="2374265" cy="2576830"/>
          </a:xfrm>
          <a:prstGeom prst="bentConnector4">
            <a:avLst>
              <a:gd name="adj1" fmla="val 26343"/>
              <a:gd name="adj2" fmla="val 10924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4584700" y="273558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转移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492625" y="3510915"/>
            <a:ext cx="2245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VFIO </a:t>
            </a:r>
            <a:r>
              <a:rPr lang="zh-CN" altLang="en-US" sz="2400" b="1">
                <a:solidFill>
                  <a:srgbClr val="2C3E50"/>
                </a:solidFill>
              </a:rPr>
              <a:t>设备直通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805815" y="430530"/>
            <a:ext cx="2814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vfio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三大问题与解决方法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95630" y="1123950"/>
            <a:ext cx="23691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驱动程序对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地址空间的访问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95630" y="2443480"/>
            <a:ext cx="35687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设备通过</a:t>
            </a:r>
            <a:r>
              <a:rPr lang="en-US" altLang="zh-CN" sz="1200" b="1">
                <a:solidFill>
                  <a:srgbClr val="2C3E50"/>
                </a:solidFill>
              </a:rPr>
              <a:t>DMA</a:t>
            </a:r>
            <a:r>
              <a:rPr lang="zh-CN" altLang="en-US" sz="1200" b="1">
                <a:solidFill>
                  <a:srgbClr val="2C3E50"/>
                </a:solidFill>
              </a:rPr>
              <a:t>进行数据的恶意访问（数据安全）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95630" y="3189605"/>
            <a:ext cx="45821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3.</a:t>
            </a:r>
            <a:r>
              <a:rPr lang="zh-CN" altLang="en-US" sz="1200" b="1">
                <a:solidFill>
                  <a:srgbClr val="2C3E50"/>
                </a:solidFill>
              </a:rPr>
              <a:t>中断隔离与迁移（避免虚拟机通过直通设备发送一些恶意中断）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889000" y="2795270"/>
            <a:ext cx="15240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VT-d</a:t>
            </a:r>
            <a:r>
              <a:rPr lang="en-US" altLang="en-US" sz="1000" b="1">
                <a:solidFill>
                  <a:srgbClr val="2C3E50"/>
                </a:solidFill>
              </a:rPr>
              <a:t> DMA</a:t>
            </a:r>
            <a:r>
              <a:rPr lang="zh-CN" altLang="en-US" sz="1000" b="1">
                <a:solidFill>
                  <a:srgbClr val="2C3E50"/>
                </a:solidFill>
              </a:rPr>
              <a:t>重映射技术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89000" y="3549650"/>
            <a:ext cx="11417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VT-d </a:t>
            </a:r>
            <a:r>
              <a:rPr lang="zh-CN" altLang="en-US" sz="1000" b="1">
                <a:solidFill>
                  <a:srgbClr val="2C3E50"/>
                </a:solidFill>
              </a:rPr>
              <a:t>中断重映射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89000" y="1605915"/>
            <a:ext cx="65989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方式一：报告真实的</a:t>
            </a:r>
            <a:r>
              <a:rPr lang="en-US" altLang="zh-CN" sz="1000" b="1">
                <a:solidFill>
                  <a:srgbClr val="2C3E50"/>
                </a:solidFill>
              </a:rPr>
              <a:t>PCI BAR</a:t>
            </a:r>
            <a:r>
              <a:rPr lang="zh-CN" altLang="en-US" sz="1000" b="1">
                <a:solidFill>
                  <a:srgbClr val="2C3E50"/>
                </a:solidFill>
              </a:rPr>
              <a:t>给客户机，通过</a:t>
            </a:r>
            <a:r>
              <a:rPr lang="en-US" altLang="zh-CN" sz="1000" b="1">
                <a:solidFill>
                  <a:srgbClr val="2C3E50"/>
                </a:solidFill>
              </a:rPr>
              <a:t>VMCS</a:t>
            </a:r>
            <a:r>
              <a:rPr lang="zh-CN" altLang="en-US" sz="1000" b="1">
                <a:solidFill>
                  <a:srgbClr val="2C3E50"/>
                </a:solidFill>
              </a:rPr>
              <a:t>的</a:t>
            </a:r>
            <a:r>
              <a:rPr lang="en-US" altLang="zh-CN" sz="1000" b="1">
                <a:solidFill>
                  <a:srgbClr val="2C3E50"/>
                </a:solidFill>
              </a:rPr>
              <a:t>IO </a:t>
            </a:r>
            <a:r>
              <a:rPr lang="en-US" altLang="en-US" sz="1000" b="1">
                <a:solidFill>
                  <a:srgbClr val="2C3E50"/>
                </a:solidFill>
              </a:rPr>
              <a:t>bitmap</a:t>
            </a:r>
            <a:r>
              <a:rPr lang="zh-CN" altLang="en-US" sz="1000" b="1">
                <a:solidFill>
                  <a:srgbClr val="2C3E50"/>
                </a:solidFill>
              </a:rPr>
              <a:t>来控制对</a:t>
            </a:r>
            <a:r>
              <a:rPr lang="en-US" altLang="zh-CN" sz="1000" b="1">
                <a:solidFill>
                  <a:srgbClr val="2C3E50"/>
                </a:solidFill>
              </a:rPr>
              <a:t>IO </a:t>
            </a:r>
            <a:r>
              <a:rPr lang="zh-CN" altLang="en-US" sz="1000" b="1">
                <a:solidFill>
                  <a:srgbClr val="2C3E50"/>
                </a:solidFill>
              </a:rPr>
              <a:t>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访问均不引起</a:t>
            </a:r>
            <a:r>
              <a:rPr lang="en-US" altLang="zh-CN" sz="1000" b="1">
                <a:solidFill>
                  <a:srgbClr val="2C3E50"/>
                </a:solidFill>
              </a:rPr>
              <a:t>VM-Exit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889000" y="1908175"/>
            <a:ext cx="6314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方式二：报告虚拟的</a:t>
            </a:r>
            <a:r>
              <a:rPr lang="en-US" altLang="zh-CN" sz="1000" b="1">
                <a:solidFill>
                  <a:srgbClr val="2C3E50"/>
                </a:solidFill>
              </a:rPr>
              <a:t>PCI BAR</a:t>
            </a:r>
            <a:r>
              <a:rPr lang="zh-CN" altLang="en-US" sz="1000" b="1">
                <a:solidFill>
                  <a:srgbClr val="2C3E50"/>
                </a:solidFill>
              </a:rPr>
              <a:t>给客户机，</a:t>
            </a:r>
            <a:r>
              <a:rPr lang="en-US" altLang="zh-CN" sz="1000" b="1">
                <a:solidFill>
                  <a:srgbClr val="2C3E50"/>
                </a:solidFill>
              </a:rPr>
              <a:t>VMM</a:t>
            </a:r>
            <a:r>
              <a:rPr lang="zh-CN" altLang="en-US" sz="1000" b="1">
                <a:solidFill>
                  <a:srgbClr val="2C3E50"/>
                </a:solidFill>
              </a:rPr>
              <a:t>捕获</a:t>
            </a:r>
            <a:r>
              <a:rPr lang="en-US" altLang="zh-CN" sz="1000" b="1">
                <a:solidFill>
                  <a:srgbClr val="2C3E50"/>
                </a:solidFill>
              </a:rPr>
              <a:t>IO</a:t>
            </a:r>
            <a:r>
              <a:rPr lang="zh-CN" altLang="en-US" sz="1000" b="1">
                <a:solidFill>
                  <a:srgbClr val="2C3E50"/>
                </a:solidFill>
              </a:rPr>
              <a:t>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操作，通过</a:t>
            </a:r>
            <a:r>
              <a:rPr lang="en-US" altLang="zh-CN" sz="1000" b="1">
                <a:solidFill>
                  <a:srgbClr val="2C3E50"/>
                </a:solidFill>
              </a:rPr>
              <a:t>IO</a:t>
            </a:r>
            <a:r>
              <a:rPr lang="zh-CN" altLang="en-US" sz="1000" b="1">
                <a:solidFill>
                  <a:srgbClr val="2C3E50"/>
                </a:solidFill>
              </a:rPr>
              <a:t>转表和</a:t>
            </a:r>
            <a:r>
              <a:rPr lang="en-US" altLang="zh-CN" sz="1000" b="1">
                <a:solidFill>
                  <a:srgbClr val="2C3E50"/>
                </a:solidFill>
              </a:rPr>
              <a:t>MMIO</a:t>
            </a:r>
            <a:r>
              <a:rPr lang="zh-CN" altLang="en-US" sz="1000" b="1">
                <a:solidFill>
                  <a:srgbClr val="2C3E50"/>
                </a:solidFill>
              </a:rPr>
              <a:t>转换表进行转换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1713865" y="1165860"/>
            <a:ext cx="8356600" cy="20821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74995" y="1551305"/>
            <a:ext cx="3987800" cy="131127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13865" y="3902710"/>
            <a:ext cx="8357235" cy="13169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84985" y="5601970"/>
            <a:ext cx="2117725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device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l"/>
            <a:endParaRPr lang="en-US" altLang="en-US" sz="1200" b="1">
              <a:solidFill>
                <a:srgbClr val="2C3E50"/>
              </a:solidFill>
            </a:endParaRPr>
          </a:p>
          <a:p>
            <a:pPr algn="l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57705" y="4276725"/>
            <a:ext cx="1117600" cy="7835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01870" y="4483100"/>
            <a:ext cx="1114425" cy="4565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78905" y="5735955"/>
            <a:ext cx="1099820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memory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5815" y="430530"/>
            <a:ext cx="1205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vfio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框架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53475" y="5601970"/>
            <a:ext cx="1310640" cy="5994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92805" y="4483100"/>
            <a:ext cx="1169670" cy="45656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Interrupt 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899920" y="1322070"/>
            <a:ext cx="6921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QEMU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843905" y="1690370"/>
            <a:ext cx="10426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GUEST OS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223250" y="3908425"/>
            <a:ext cx="1421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VMM HOST OS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19650" y="5734050"/>
            <a:ext cx="1078230" cy="5988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DMA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98140" y="5655945"/>
            <a:ext cx="851535" cy="2006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interrupt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98140" y="5932805"/>
            <a:ext cx="866140" cy="2006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42530" y="4277360"/>
            <a:ext cx="1116965" cy="78295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30575" y="4276090"/>
            <a:ext cx="2651125" cy="7842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VT-d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9795" y="1799590"/>
            <a:ext cx="1456055" cy="6496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controlor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4" name="肘形连接符 13"/>
          <p:cNvCxnSpPr>
            <a:stCxn id="13" idx="2"/>
            <a:endCxn id="40" idx="0"/>
          </p:cNvCxnSpPr>
          <p:nvPr/>
        </p:nvCxnSpPr>
        <p:spPr>
          <a:xfrm rot="5400000">
            <a:off x="1793558" y="3172143"/>
            <a:ext cx="1827530" cy="381635"/>
          </a:xfrm>
          <a:prstGeom prst="bentConnector3">
            <a:avLst>
              <a:gd name="adj1" fmla="val 49983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0" idx="2"/>
            <a:endCxn id="38" idx="0"/>
          </p:cNvCxnSpPr>
          <p:nvPr/>
        </p:nvCxnSpPr>
        <p:spPr>
          <a:xfrm rot="5400000" flipV="true">
            <a:off x="2409825" y="5166995"/>
            <a:ext cx="541655" cy="32766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36" idx="1"/>
            <a:endCxn id="4" idx="0"/>
          </p:cNvCxnSpPr>
          <p:nvPr/>
        </p:nvCxnSpPr>
        <p:spPr>
          <a:xfrm rot="10800000" flipV="true">
            <a:off x="3977005" y="2207260"/>
            <a:ext cx="1697355" cy="2275840"/>
          </a:xfrm>
          <a:prstGeom prst="bentConnector2">
            <a:avLst/>
          </a:prstGeom>
          <a:ln w="38100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9" idx="3"/>
          </p:cNvCxnSpPr>
          <p:nvPr/>
        </p:nvCxnSpPr>
        <p:spPr>
          <a:xfrm rot="5400000">
            <a:off x="3455353" y="5233988"/>
            <a:ext cx="816610" cy="227965"/>
          </a:xfrm>
          <a:prstGeom prst="bentConnector2">
            <a:avLst/>
          </a:prstGeom>
          <a:ln w="38100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3"/>
            <a:endCxn id="8" idx="1"/>
          </p:cNvCxnSpPr>
          <p:nvPr/>
        </p:nvCxnSpPr>
        <p:spPr>
          <a:xfrm>
            <a:off x="3764280" y="6033135"/>
            <a:ext cx="1055370" cy="635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2" idx="2"/>
            <a:endCxn id="8" idx="0"/>
          </p:cNvCxnSpPr>
          <p:nvPr/>
        </p:nvCxnSpPr>
        <p:spPr>
          <a:xfrm rot="5400000">
            <a:off x="4961890" y="5336540"/>
            <a:ext cx="794385" cy="635"/>
          </a:xfrm>
          <a:prstGeom prst="bentConnector3">
            <a:avLst>
              <a:gd name="adj1" fmla="val 50040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3"/>
            <a:endCxn id="43" idx="1"/>
          </p:cNvCxnSpPr>
          <p:nvPr/>
        </p:nvCxnSpPr>
        <p:spPr>
          <a:xfrm>
            <a:off x="5897880" y="6033770"/>
            <a:ext cx="581025" cy="1905"/>
          </a:xfrm>
          <a:prstGeom prst="bentConnector3">
            <a:avLst>
              <a:gd name="adj1" fmla="val 50055"/>
            </a:avLst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3" idx="0"/>
            <a:endCxn id="11" idx="3"/>
          </p:cNvCxnSpPr>
          <p:nvPr/>
        </p:nvCxnSpPr>
        <p:spPr>
          <a:xfrm rot="16200000" flipV="true">
            <a:off x="8567420" y="4760595"/>
            <a:ext cx="932815" cy="749300"/>
          </a:xfrm>
          <a:prstGeom prst="bentConnector2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1"/>
            <a:endCxn id="43" idx="0"/>
          </p:cNvCxnSpPr>
          <p:nvPr/>
        </p:nvCxnSpPr>
        <p:spPr>
          <a:xfrm rot="10800000" flipV="true">
            <a:off x="7028815" y="4669155"/>
            <a:ext cx="513715" cy="1066800"/>
          </a:xfrm>
          <a:prstGeom prst="bentConnector2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6" idx="2"/>
            <a:endCxn id="11" idx="0"/>
          </p:cNvCxnSpPr>
          <p:nvPr/>
        </p:nvCxnSpPr>
        <p:spPr>
          <a:xfrm rot="5400000" flipV="true">
            <a:off x="7177405" y="3353435"/>
            <a:ext cx="1414780" cy="432435"/>
          </a:xfrm>
          <a:prstGeom prst="bentConnector3">
            <a:avLst>
              <a:gd name="adj1" fmla="val 49978"/>
            </a:avLst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1" idx="2"/>
            <a:endCxn id="10" idx="2"/>
          </p:cNvCxnSpPr>
          <p:nvPr/>
        </p:nvCxnSpPr>
        <p:spPr>
          <a:xfrm rot="5400000">
            <a:off x="5179695" y="3211830"/>
            <a:ext cx="1073150" cy="4770120"/>
          </a:xfrm>
          <a:prstGeom prst="bentConnector3">
            <a:avLst>
              <a:gd name="adj1" fmla="val 122189"/>
            </a:avLst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1677035" y="1875155"/>
            <a:ext cx="1020445" cy="7594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29410" y="4466590"/>
            <a:ext cx="1020445" cy="7391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VM2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65920" y="1875155"/>
            <a:ext cx="1020445" cy="75946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VM1:Dev 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265920" y="4466590"/>
            <a:ext cx="1020445" cy="7385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  <a:sym typeface="+mn-ea"/>
              </a:rPr>
              <a:t>VM2:Dev 1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38500" y="2941320"/>
            <a:ext cx="1149350" cy="9747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EPT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95595" y="1732915"/>
            <a:ext cx="1020445" cy="339153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pyhical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memory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8855" y="2912745"/>
            <a:ext cx="1266190" cy="10325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DMA</a:t>
            </a:r>
            <a:endParaRPr lang="en-US" altLang="zh-CN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Remaping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" name="肘形连接符 1"/>
          <p:cNvCxnSpPr>
            <a:stCxn id="35" idx="3"/>
            <a:endCxn id="40" idx="0"/>
          </p:cNvCxnSpPr>
          <p:nvPr/>
        </p:nvCxnSpPr>
        <p:spPr>
          <a:xfrm>
            <a:off x="2697480" y="2254885"/>
            <a:ext cx="1115695" cy="68643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36" idx="3"/>
            <a:endCxn id="40" idx="2"/>
          </p:cNvCxnSpPr>
          <p:nvPr/>
        </p:nvCxnSpPr>
        <p:spPr>
          <a:xfrm flipV="true">
            <a:off x="2649855" y="3916045"/>
            <a:ext cx="1163320" cy="92011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0" idx="3"/>
            <a:endCxn id="41" idx="1"/>
          </p:cNvCxnSpPr>
          <p:nvPr/>
        </p:nvCxnSpPr>
        <p:spPr>
          <a:xfrm>
            <a:off x="4387850" y="3429000"/>
            <a:ext cx="100774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42" idx="1"/>
            <a:endCxn id="41" idx="3"/>
          </p:cNvCxnSpPr>
          <p:nvPr/>
        </p:nvCxnSpPr>
        <p:spPr>
          <a:xfrm flipH="true">
            <a:off x="6416040" y="3429000"/>
            <a:ext cx="93281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37" idx="1"/>
            <a:endCxn id="42" idx="0"/>
          </p:cNvCxnSpPr>
          <p:nvPr/>
        </p:nvCxnSpPr>
        <p:spPr>
          <a:xfrm rot="10800000" flipV="true">
            <a:off x="7981950" y="2254885"/>
            <a:ext cx="1283970" cy="65786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8" idx="1"/>
            <a:endCxn id="42" idx="2"/>
          </p:cNvCxnSpPr>
          <p:nvPr/>
        </p:nvCxnSpPr>
        <p:spPr>
          <a:xfrm rot="10800000">
            <a:off x="7981950" y="3944620"/>
            <a:ext cx="1283970" cy="89090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箭头连接符 2"/>
          <p:cNvCxnSpPr/>
          <p:nvPr/>
        </p:nvCxnSpPr>
        <p:spPr>
          <a:xfrm flipV="true">
            <a:off x="1487170" y="3343910"/>
            <a:ext cx="8988425" cy="12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672080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true" flipV="true">
            <a:off x="3139440" y="337185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775200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585075" y="2832100"/>
            <a:ext cx="0" cy="47117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162175" y="25349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普通前后端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32075" y="385508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64660" y="253492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vhost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true" flipV="true">
            <a:off x="6092825" y="337185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79695" y="3855085"/>
            <a:ext cx="190500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vhost-user /DPDK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37375" y="2534920"/>
            <a:ext cx="129476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vPDA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true" flipV="true">
            <a:off x="8574405" y="3329940"/>
            <a:ext cx="5715" cy="48323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067040" y="3813175"/>
            <a:ext cx="127825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VFIO/SR-IOV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492625" y="3510915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2400" b="1">
                <a:solidFill>
                  <a:srgbClr val="2C3E50"/>
                </a:solidFill>
              </a:rPr>
              <a:t>完全虚拟化</a:t>
            </a:r>
            <a:endParaRPr lang="zh-CN" altLang="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842010" y="554355"/>
            <a:ext cx="2662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QEMU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en-US" altLang="zh-CN" b="1">
                <a:solidFill>
                  <a:srgbClr val="2C3E50"/>
                </a:solidFill>
              </a:rPr>
              <a:t>TAP/TUN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原理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9550" y="2220595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07225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A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0925" y="1302385"/>
            <a:ext cx="1600835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Application B</a:t>
            </a:r>
            <a:endParaRPr lang="en-US" sz="1400" b="1">
              <a:solidFill>
                <a:srgbClr val="2C3E5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22095" y="5242560"/>
            <a:ext cx="8960485" cy="5715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72255" y="5579745"/>
            <a:ext cx="365887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Physical Network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2950" y="3416935"/>
            <a:ext cx="280035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Network Protocal Stack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640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eth0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070" y="437832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tun/tap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7035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SocketA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75070" y="2607945"/>
            <a:ext cx="1311910" cy="427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SocketB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5" idx="2"/>
            <a:endCxn id="12" idx="0"/>
          </p:cNvCxnSpPr>
          <p:nvPr/>
        </p:nvCxnSpPr>
        <p:spPr>
          <a:xfrm>
            <a:off x="4872990" y="1730375"/>
            <a:ext cx="0" cy="8775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3" idx="0"/>
          </p:cNvCxnSpPr>
          <p:nvPr/>
        </p:nvCxnSpPr>
        <p:spPr>
          <a:xfrm flipH="true">
            <a:off x="6931025" y="1730375"/>
            <a:ext cx="635" cy="8775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</p:cNvCxnSpPr>
          <p:nvPr/>
        </p:nvCxnSpPr>
        <p:spPr>
          <a:xfrm>
            <a:off x="4872990" y="3035935"/>
            <a:ext cx="635" cy="361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31660" y="3090545"/>
            <a:ext cx="635" cy="36195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3"/>
            <a:endCxn id="6" idx="3"/>
          </p:cNvCxnSpPr>
          <p:nvPr/>
        </p:nvCxnSpPr>
        <p:spPr>
          <a:xfrm flipV="true">
            <a:off x="7586980" y="1516380"/>
            <a:ext cx="144780" cy="3075940"/>
          </a:xfrm>
          <a:prstGeom prst="bentConnector3">
            <a:avLst>
              <a:gd name="adj1" fmla="val 6596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</p:cNvCxnSpPr>
          <p:nvPr/>
        </p:nvCxnSpPr>
        <p:spPr>
          <a:xfrm flipH="true">
            <a:off x="4867910" y="4806315"/>
            <a:ext cx="4445" cy="80137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3"/>
            <a:endCxn id="11" idx="0"/>
          </p:cNvCxnSpPr>
          <p:nvPr/>
        </p:nvCxnSpPr>
        <p:spPr>
          <a:xfrm flipH="true">
            <a:off x="6931025" y="3630930"/>
            <a:ext cx="422275" cy="747395"/>
          </a:xfrm>
          <a:prstGeom prst="bentConnector4">
            <a:avLst>
              <a:gd name="adj1" fmla="val -111729"/>
              <a:gd name="adj2" fmla="val 64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9" idx="1"/>
            <a:endCxn id="10" idx="0"/>
          </p:cNvCxnSpPr>
          <p:nvPr/>
        </p:nvCxnSpPr>
        <p:spPr>
          <a:xfrm rot="10800000" flipH="true" flipV="true">
            <a:off x="4552950" y="3630930"/>
            <a:ext cx="319405" cy="747395"/>
          </a:xfrm>
          <a:prstGeom prst="bentConnector4">
            <a:avLst>
              <a:gd name="adj1" fmla="val -179920"/>
              <a:gd name="adj2" fmla="val 6431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55065" y="123126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55065" y="40411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412875" y="1273810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1460500" y="5297170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vmm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558290" y="1671320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e1000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164840" y="1385570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5" name="单圆角矩形 14"/>
          <p:cNvSpPr/>
          <p:nvPr/>
        </p:nvSpPr>
        <p:spPr>
          <a:xfrm>
            <a:off x="1786890" y="203263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IO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6" name="单圆角矩形 15"/>
          <p:cNvSpPr/>
          <p:nvPr/>
        </p:nvSpPr>
        <p:spPr>
          <a:xfrm>
            <a:off x="1786890" y="239014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MMIO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17" name="单圆角矩形 16"/>
          <p:cNvSpPr/>
          <p:nvPr/>
        </p:nvSpPr>
        <p:spPr>
          <a:xfrm>
            <a:off x="3316605" y="1891665"/>
            <a:ext cx="1123315" cy="35941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e1000driver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72212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tap/tun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44614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>
            <a:stCxn id="17" idx="1"/>
            <a:endCxn id="19" idx="0"/>
          </p:cNvCxnSpPr>
          <p:nvPr/>
        </p:nvCxnSpPr>
        <p:spPr>
          <a:xfrm>
            <a:off x="3878580" y="2251075"/>
            <a:ext cx="635" cy="2242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9" idx="1"/>
            <a:endCxn id="16" idx="0"/>
          </p:cNvCxnSpPr>
          <p:nvPr/>
        </p:nvCxnSpPr>
        <p:spPr>
          <a:xfrm rot="10800000">
            <a:off x="2491105" y="2498725"/>
            <a:ext cx="955040" cy="231076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7" idx="2"/>
            <a:endCxn id="23" idx="2"/>
          </p:cNvCxnSpPr>
          <p:nvPr/>
        </p:nvCxnSpPr>
        <p:spPr>
          <a:xfrm rot="10800000" flipV="true">
            <a:off x="2423795" y="2071370"/>
            <a:ext cx="892810" cy="3054985"/>
          </a:xfrm>
          <a:prstGeom prst="bentConnector4">
            <a:avLst>
              <a:gd name="adj1" fmla="val 25747"/>
              <a:gd name="adj2" fmla="val 107795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990725" y="4493260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4" name="肘形连接符 23"/>
          <p:cNvCxnSpPr>
            <a:stCxn id="23" idx="1"/>
            <a:endCxn id="15" idx="2"/>
          </p:cNvCxnSpPr>
          <p:nvPr/>
        </p:nvCxnSpPr>
        <p:spPr>
          <a:xfrm rot="10800000">
            <a:off x="1786255" y="2141855"/>
            <a:ext cx="203835" cy="2668270"/>
          </a:xfrm>
          <a:prstGeom prst="bentConnector3">
            <a:avLst>
              <a:gd name="adj1" fmla="val 255140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true"/>
          <p:nvPr/>
        </p:nvSpPr>
        <p:spPr>
          <a:xfrm>
            <a:off x="2085975" y="6014085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r>
              <a:rPr lang="en-US" altLang="en-US" sz="1400" b="1">
                <a:solidFill>
                  <a:srgbClr val="2C3E50"/>
                </a:solidFill>
              </a:rPr>
              <a:t> (</a:t>
            </a:r>
            <a:r>
              <a:rPr lang="zh-CN" altLang="en-US" sz="1400" b="1">
                <a:solidFill>
                  <a:srgbClr val="2C3E50"/>
                </a:solidFill>
              </a:rPr>
              <a:t>大量的）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1786255" y="77025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完全虚拟化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48" name="直接箭头连接符 47"/>
          <p:cNvCxnSpPr>
            <a:stCxn id="13" idx="2"/>
            <a:endCxn id="18" idx="0"/>
          </p:cNvCxnSpPr>
          <p:nvPr/>
        </p:nvCxnSpPr>
        <p:spPr>
          <a:xfrm>
            <a:off x="2132965" y="2726055"/>
            <a:ext cx="22225" cy="987425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492625" y="3510915"/>
            <a:ext cx="1301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V</a:t>
            </a:r>
            <a:r>
              <a:rPr lang="en-US" sz="2400" b="1">
                <a:solidFill>
                  <a:srgbClr val="2C3E50"/>
                </a:solidFill>
              </a:rPr>
              <a:t>IRTIO</a:t>
            </a:r>
            <a:endParaRPr 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6788150" y="1209040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788150" y="4018915"/>
            <a:ext cx="3609975" cy="169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true"/>
          <p:nvPr/>
        </p:nvSpPr>
        <p:spPr>
          <a:xfrm>
            <a:off x="7045960" y="1251585"/>
            <a:ext cx="742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7093585" y="5274945"/>
            <a:ext cx="669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vmm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191375" y="1649095"/>
            <a:ext cx="1148715" cy="10547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 net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797925" y="1363345"/>
            <a:ext cx="1437640" cy="134048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guest os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单圆角矩形 32"/>
          <p:cNvSpPr/>
          <p:nvPr/>
        </p:nvSpPr>
        <p:spPr>
          <a:xfrm>
            <a:off x="7419975" y="2010410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IO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34" name="单圆角矩形 33"/>
          <p:cNvSpPr/>
          <p:nvPr/>
        </p:nvSpPr>
        <p:spPr>
          <a:xfrm>
            <a:off x="7419975" y="2367915"/>
            <a:ext cx="704215" cy="2184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MMIO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35" name="单圆角矩形 34"/>
          <p:cNvSpPr/>
          <p:nvPr/>
        </p:nvSpPr>
        <p:spPr>
          <a:xfrm>
            <a:off x="8955405" y="1784350"/>
            <a:ext cx="1123315" cy="497840"/>
          </a:xfrm>
          <a:prstGeom prst="snipRound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virtio net</a:t>
            </a:r>
            <a:endParaRPr lang="en-US" altLang="en-US" sz="1000" b="1">
              <a:solidFill>
                <a:srgbClr val="2C3E50"/>
              </a:solidFill>
            </a:endParaRPr>
          </a:p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driver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332980" y="3713480"/>
            <a:ext cx="866140" cy="30543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tap/tun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079230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EPT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8" name="直接箭头连接符 37"/>
          <p:cNvCxnSpPr>
            <a:stCxn id="35" idx="1"/>
            <a:endCxn id="37" idx="0"/>
          </p:cNvCxnSpPr>
          <p:nvPr/>
        </p:nvCxnSpPr>
        <p:spPr>
          <a:xfrm flipH="true">
            <a:off x="9512300" y="2282190"/>
            <a:ext cx="5080" cy="21888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7" idx="1"/>
            <a:endCxn id="34" idx="0"/>
          </p:cNvCxnSpPr>
          <p:nvPr/>
        </p:nvCxnSpPr>
        <p:spPr>
          <a:xfrm rot="10800000">
            <a:off x="8124190" y="2476500"/>
            <a:ext cx="955040" cy="2310765"/>
          </a:xfrm>
          <a:prstGeom prst="bentConnector3">
            <a:avLst>
              <a:gd name="adj1" fmla="val 3996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7332345" y="4471035"/>
            <a:ext cx="866140" cy="633095"/>
          </a:xfrm>
          <a:prstGeom prst="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7" name="文本框 46"/>
          <p:cNvSpPr txBox="true"/>
          <p:nvPr/>
        </p:nvSpPr>
        <p:spPr>
          <a:xfrm>
            <a:off x="7419340" y="748030"/>
            <a:ext cx="1250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虚拟化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49" name="直接箭头连接符 48"/>
          <p:cNvCxnSpPr>
            <a:stCxn id="31" idx="2"/>
            <a:endCxn id="36" idx="0"/>
          </p:cNvCxnSpPr>
          <p:nvPr/>
        </p:nvCxnSpPr>
        <p:spPr>
          <a:xfrm>
            <a:off x="7766050" y="2703830"/>
            <a:ext cx="0" cy="1009650"/>
          </a:xfrm>
          <a:prstGeom prst="straightConnector1">
            <a:avLst/>
          </a:prstGeom>
          <a:ln w="38100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true"/>
          <p:nvPr/>
        </p:nvSpPr>
        <p:spPr>
          <a:xfrm>
            <a:off x="7715885" y="6014085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vm extit</a:t>
            </a:r>
            <a:r>
              <a:rPr lang="en-US" altLang="en-US" sz="1400" b="1">
                <a:solidFill>
                  <a:srgbClr val="2C3E50"/>
                </a:solidFill>
              </a:rPr>
              <a:t> (</a:t>
            </a:r>
            <a:r>
              <a:rPr lang="zh-CN" altLang="en-US" sz="1400" b="1">
                <a:solidFill>
                  <a:srgbClr val="2C3E50"/>
                </a:solidFill>
              </a:rPr>
              <a:t>少量的）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2875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virtio_blk.c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653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_net.c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431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_pci.c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9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_console.c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4365" y="2722245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1428750" y="3578225"/>
            <a:ext cx="1475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2" name="肘形连接符 11"/>
          <p:cNvCxnSpPr>
            <a:stCxn id="4" idx="2"/>
            <a:endCxn id="10" idx="0"/>
          </p:cNvCxnSpPr>
          <p:nvPr/>
        </p:nvCxnSpPr>
        <p:spPr>
          <a:xfrm rot="5400000" flipV="true">
            <a:off x="2389188" y="1322388"/>
            <a:ext cx="939165" cy="18605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2"/>
            <a:endCxn id="10" idx="0"/>
          </p:cNvCxnSpPr>
          <p:nvPr/>
        </p:nvCxnSpPr>
        <p:spPr>
          <a:xfrm rot="5400000" flipV="true">
            <a:off x="3033078" y="1966278"/>
            <a:ext cx="939165" cy="5727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10" idx="0"/>
          </p:cNvCxnSpPr>
          <p:nvPr/>
        </p:nvCxnSpPr>
        <p:spPr>
          <a:xfrm rot="5400000">
            <a:off x="3676968" y="1895158"/>
            <a:ext cx="939165" cy="7150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10" idx="0"/>
          </p:cNvCxnSpPr>
          <p:nvPr/>
        </p:nvCxnSpPr>
        <p:spPr>
          <a:xfrm rot="5400000">
            <a:off x="4320858" y="1251268"/>
            <a:ext cx="939165" cy="20027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61030" y="3783330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2265" y="4806315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back end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0" idx="2"/>
            <a:endCxn id="16" idx="0"/>
          </p:cNvCxnSpPr>
          <p:nvPr/>
        </p:nvCxnSpPr>
        <p:spPr>
          <a:xfrm flipH="true">
            <a:off x="3775710" y="3209925"/>
            <a:ext cx="13335" cy="5734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3775710" y="4271010"/>
            <a:ext cx="6985" cy="5353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27330" y="568960"/>
            <a:ext cx="6546215" cy="499046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true"/>
          <p:nvPr/>
        </p:nvSpPr>
        <p:spPr>
          <a:xfrm>
            <a:off x="369570" y="4079240"/>
            <a:ext cx="946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QEMU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15720" y="952500"/>
            <a:ext cx="5207000" cy="3495040"/>
          </a:xfrm>
          <a:prstGeom prst="rect">
            <a:avLst/>
          </a:prstGeom>
          <a:noFill/>
          <a:ln w="28575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true"/>
          <p:nvPr/>
        </p:nvSpPr>
        <p:spPr>
          <a:xfrm>
            <a:off x="4692650" y="3209925"/>
            <a:ext cx="1422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Transport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7793355" y="2771140"/>
            <a:ext cx="1572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</a:t>
            </a:r>
            <a:r>
              <a:rPr lang="en-US" altLang="en-US" b="1">
                <a:solidFill>
                  <a:srgbClr val="2C3E50"/>
                </a:solidFill>
              </a:rPr>
              <a:t>M</a:t>
            </a:r>
            <a:r>
              <a:rPr lang="en-US" altLang="zh-CN" b="1">
                <a:solidFill>
                  <a:srgbClr val="2C3E50"/>
                </a:solidFill>
              </a:rPr>
              <a:t>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79560" y="4558665"/>
            <a:ext cx="10039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hardware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179560" y="3253740"/>
            <a:ext cx="10039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hardware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51115" y="2680335"/>
            <a:ext cx="3648710" cy="152019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3" idx="2"/>
            <a:endCxn id="22" idx="0"/>
          </p:cNvCxnSpPr>
          <p:nvPr/>
        </p:nvCxnSpPr>
        <p:spPr>
          <a:xfrm>
            <a:off x="9681845" y="3741420"/>
            <a:ext cx="0" cy="81724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651115" y="4358005"/>
            <a:ext cx="3648710" cy="103060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肘形连接符 1"/>
          <p:cNvCxnSpPr>
            <a:stCxn id="17" idx="2"/>
            <a:endCxn id="27" idx="0"/>
          </p:cNvCxnSpPr>
          <p:nvPr/>
        </p:nvCxnSpPr>
        <p:spPr>
          <a:xfrm rot="5400000" flipH="true" flipV="true">
            <a:off x="5321935" y="1140460"/>
            <a:ext cx="2613660" cy="5692775"/>
          </a:xfrm>
          <a:prstGeom prst="bentConnector5">
            <a:avLst>
              <a:gd name="adj1" fmla="val -24963"/>
              <a:gd name="adj2" fmla="val 58622"/>
              <a:gd name="adj3" fmla="val 13767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" name="矩形 62"/>
          <p:cNvSpPr/>
          <p:nvPr/>
        </p:nvSpPr>
        <p:spPr>
          <a:xfrm>
            <a:off x="1526540" y="2560320"/>
            <a:ext cx="1428750" cy="103060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 pci </a:t>
            </a:r>
            <a:r>
              <a:rPr lang="zh-CN" altLang="en-US" sz="1200" b="1">
                <a:solidFill>
                  <a:srgbClr val="2C3E50"/>
                </a:solidFill>
              </a:rPr>
              <a:t>设备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877945" y="1661160"/>
            <a:ext cx="5153660" cy="4180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70070" y="3463290"/>
            <a:ext cx="1730375" cy="143192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创建</a:t>
            </a:r>
            <a:r>
              <a:rPr lang="en-US" altLang="zh-CN" sz="1200" b="1">
                <a:solidFill>
                  <a:srgbClr val="2C3E50"/>
                </a:solidFill>
              </a:rPr>
              <a:t>virtio net </a:t>
            </a:r>
            <a:r>
              <a:rPr lang="zh-CN" altLang="en-US" sz="1200" b="1">
                <a:solidFill>
                  <a:srgbClr val="2C3E50"/>
                </a:solidFill>
              </a:rPr>
              <a:t>设备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54550" y="4066540"/>
            <a:ext cx="1020445" cy="539115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6" name="文本框 115"/>
          <p:cNvSpPr txBox="true"/>
          <p:nvPr/>
        </p:nvSpPr>
        <p:spPr>
          <a:xfrm>
            <a:off x="424815" y="422275"/>
            <a:ext cx="1473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VirtIO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3170" y="1170940"/>
            <a:ext cx="8388985" cy="5152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413510" y="1407795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QEMU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451350" y="1776095"/>
            <a:ext cx="118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GUEST OS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8790" y="2560320"/>
            <a:ext cx="1892935" cy="278384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virtio_pci_comment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驱动加载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90080" y="2560320"/>
            <a:ext cx="1790700" cy="102997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virtio_net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驱动加载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7" name="肘形连接符 6"/>
          <p:cNvCxnSpPr>
            <a:stCxn id="63" idx="3"/>
            <a:endCxn id="5" idx="1"/>
          </p:cNvCxnSpPr>
          <p:nvPr/>
        </p:nvCxnSpPr>
        <p:spPr>
          <a:xfrm>
            <a:off x="2955290" y="3075940"/>
            <a:ext cx="1333500" cy="8763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65" idx="2"/>
            <a:endCxn id="6" idx="1"/>
          </p:cNvCxnSpPr>
          <p:nvPr/>
        </p:nvCxnSpPr>
        <p:spPr>
          <a:xfrm rot="5400000" flipH="true" flipV="true">
            <a:off x="5202873" y="3108008"/>
            <a:ext cx="1819910" cy="1754505"/>
          </a:xfrm>
          <a:prstGeom prst="bentConnector4">
            <a:avLst>
              <a:gd name="adj1" fmla="val -13067"/>
              <a:gd name="adj2" fmla="val 7464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375525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1010" y="3159760"/>
            <a:ext cx="1020445" cy="303530"/>
          </a:xfrm>
          <a:prstGeom prst="rect">
            <a:avLst/>
          </a:prstGeom>
          <a:noFill/>
          <a:ln w="1905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1" name="肘形连接符 10"/>
          <p:cNvCxnSpPr>
            <a:stCxn id="9" idx="2"/>
            <a:endCxn id="66" idx="3"/>
          </p:cNvCxnSpPr>
          <p:nvPr/>
        </p:nvCxnSpPr>
        <p:spPr>
          <a:xfrm rot="5400000">
            <a:off x="6344285" y="2794000"/>
            <a:ext cx="873125" cy="2211070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66" idx="1"/>
            <a:endCxn id="10" idx="2"/>
          </p:cNvCxnSpPr>
          <p:nvPr/>
        </p:nvCxnSpPr>
        <p:spPr>
          <a:xfrm rot="10800000">
            <a:off x="2241550" y="3462655"/>
            <a:ext cx="2413000" cy="873125"/>
          </a:xfrm>
          <a:prstGeom prst="bentConnector2">
            <a:avLst/>
          </a:prstGeom>
          <a:ln w="28575">
            <a:solidFill>
              <a:srgbClr val="CC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WPS 演示</Application>
  <PresentationFormat>宽屏</PresentationFormat>
  <Paragraphs>278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Nimbus Roman No9 L</vt:lpstr>
      <vt:lpstr>微软雅黑</vt:lpstr>
      <vt:lpstr>Droid Sans Fallback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5</cp:revision>
  <dcterms:created xsi:type="dcterms:W3CDTF">2021-06-22T02:41:02Z</dcterms:created>
  <dcterms:modified xsi:type="dcterms:W3CDTF">2021-06-22T02:41:02Z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