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580390" y="1404620"/>
            <a:ext cx="1395730" cy="1059180"/>
            <a:chOff x="914" y="2212"/>
            <a:chExt cx="2198" cy="1668"/>
          </a:xfrm>
        </p:grpSpPr>
        <p:sp>
          <p:nvSpPr>
            <p:cNvPr id="3" name="矩形 2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WEB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1905" y="1404620"/>
            <a:ext cx="1395730" cy="1059180"/>
            <a:chOff x="914" y="2212"/>
            <a:chExt cx="2198" cy="1668"/>
          </a:xfrm>
        </p:grpSpPr>
        <p:sp>
          <p:nvSpPr>
            <p:cNvPr id="14" name="矩形 13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APP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03420" y="1404620"/>
            <a:ext cx="1395730" cy="1059180"/>
            <a:chOff x="914" y="2212"/>
            <a:chExt cx="2198" cy="1668"/>
          </a:xfrm>
        </p:grpSpPr>
        <p:sp>
          <p:nvSpPr>
            <p:cNvPr id="18" name="矩形 17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DB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1" name="六边形 20"/>
          <p:cNvSpPr/>
          <p:nvPr/>
        </p:nvSpPr>
        <p:spPr>
          <a:xfrm>
            <a:off x="2616835" y="3624580"/>
            <a:ext cx="1245235" cy="65659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22" name="肘形连接符 21"/>
          <p:cNvCxnSpPr>
            <a:stCxn id="4" idx="2"/>
            <a:endCxn id="21" idx="3"/>
          </p:cNvCxnSpPr>
          <p:nvPr/>
        </p:nvCxnSpPr>
        <p:spPr>
          <a:xfrm rot="5400000" flipV="true">
            <a:off x="1203325" y="2538730"/>
            <a:ext cx="1489075" cy="13385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5" idx="2"/>
          </p:cNvCxnSpPr>
          <p:nvPr/>
        </p:nvCxnSpPr>
        <p:spPr>
          <a:xfrm rot="5400000">
            <a:off x="2667000" y="3035300"/>
            <a:ext cx="1144905" cy="3175"/>
          </a:xfrm>
          <a:prstGeom prst="bentConnector3">
            <a:avLst>
              <a:gd name="adj1" fmla="val 500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9" idx="2"/>
            <a:endCxn id="21" idx="0"/>
          </p:cNvCxnSpPr>
          <p:nvPr/>
        </p:nvCxnSpPr>
        <p:spPr>
          <a:xfrm rot="5400000">
            <a:off x="3787140" y="2538095"/>
            <a:ext cx="1489075" cy="13392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true"/>
          <p:nvPr/>
        </p:nvSpPr>
        <p:spPr>
          <a:xfrm>
            <a:off x="478155" y="5772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传统网络架构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5751195" y="3691890"/>
            <a:ext cx="50006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对应用进行隔离，往往是将一个应用部署在一台物理设备上，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这样会存在两个问题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5751195" y="4281805"/>
            <a:ext cx="5939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1）是某些应用大部分情况可能处于空闲状态，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2）是当应用增多的时候，只能通过增加物理设备来解决扩展性问题。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5811520" y="5358130"/>
            <a:ext cx="4723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  <a:sym typeface="+mn-ea"/>
              </a:rPr>
              <a:t>物理资源存在极大的浪费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true"/>
          <p:nvPr/>
        </p:nvSpPr>
        <p:spPr>
          <a:xfrm>
            <a:off x="408940" y="863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虚拟化网络架构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039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3285" y="2548255"/>
            <a:ext cx="109283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039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WEB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41905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48940" y="2548255"/>
            <a:ext cx="98869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41905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APP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0342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89500" y="2548255"/>
            <a:ext cx="100965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0342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DB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0390" y="2548255"/>
            <a:ext cx="5318760" cy="1784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true"/>
          <p:nvPr/>
        </p:nvSpPr>
        <p:spPr>
          <a:xfrm>
            <a:off x="3717290" y="3911600"/>
            <a:ext cx="2181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kvm/hypervisor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8" name="六边形 37"/>
          <p:cNvSpPr/>
          <p:nvPr/>
        </p:nvSpPr>
        <p:spPr>
          <a:xfrm>
            <a:off x="1976120" y="3440430"/>
            <a:ext cx="1245235" cy="47117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 </a:t>
            </a:r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0390" y="4332605"/>
            <a:ext cx="3500120" cy="370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NIC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0" name="肘形连接符 39"/>
          <p:cNvCxnSpPr>
            <a:stCxn id="28" idx="2"/>
            <a:endCxn id="38" idx="3"/>
          </p:cNvCxnSpPr>
          <p:nvPr/>
        </p:nvCxnSpPr>
        <p:spPr>
          <a:xfrm rot="5400000" flipV="true">
            <a:off x="1315720" y="3023870"/>
            <a:ext cx="774700" cy="54610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1" idx="2"/>
          </p:cNvCxnSpPr>
          <p:nvPr/>
        </p:nvCxnSpPr>
        <p:spPr>
          <a:xfrm rot="5400000">
            <a:off x="2928620" y="2950210"/>
            <a:ext cx="555625" cy="4737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4" idx="2"/>
            <a:endCxn id="38" idx="0"/>
          </p:cNvCxnSpPr>
          <p:nvPr/>
        </p:nvCxnSpPr>
        <p:spPr>
          <a:xfrm rot="5400000">
            <a:off x="3920490" y="2210435"/>
            <a:ext cx="774700" cy="217297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endCxn id="39" idx="0"/>
          </p:cNvCxnSpPr>
          <p:nvPr/>
        </p:nvCxnSpPr>
        <p:spPr>
          <a:xfrm rot="5400000">
            <a:off x="2237740" y="3987165"/>
            <a:ext cx="437515" cy="252095"/>
          </a:xfrm>
          <a:prstGeom prst="bentConnector3">
            <a:avLst>
              <a:gd name="adj1" fmla="val 5007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true"/>
          <p:nvPr/>
        </p:nvSpPr>
        <p:spPr>
          <a:xfrm>
            <a:off x="6164580" y="4652645"/>
            <a:ext cx="53193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对于问题 1），可以利用虚拟化层 Hypervisor 的调度技术，将资源从空闲的应用上调度到繁忙的应用上，达到资源的合理利用；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对于问题 2），可以根据物理设备的资源使用情况进行横向扩容，除非设备资源已经用尽，否则没有必要新增设备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07415" y="1863090"/>
            <a:ext cx="6823710" cy="2952750"/>
            <a:chOff x="2062" y="2684"/>
            <a:chExt cx="8708" cy="3710"/>
          </a:xfrm>
        </p:grpSpPr>
        <p:sp>
          <p:nvSpPr>
            <p:cNvPr id="3" name="矩形 2"/>
            <p:cNvSpPr/>
            <p:nvPr/>
          </p:nvSpPr>
          <p:spPr>
            <a:xfrm>
              <a:off x="2062" y="3142"/>
              <a:ext cx="1092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Guest </a:t>
              </a:r>
              <a:r>
                <a:rPr lang="en-US" altLang="zh-CN" sz="1000" b="1">
                  <a:solidFill>
                    <a:srgbClr val="2C3E50"/>
                  </a:solidFill>
                </a:rPr>
                <a:t>linux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99" y="3600"/>
              <a:ext cx="855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vNIC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062" y="2684"/>
              <a:ext cx="1092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WEB server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97" y="3142"/>
              <a:ext cx="1092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Guest </a:t>
              </a:r>
              <a:r>
                <a:rPr lang="en-US" altLang="zh-CN" sz="1000" b="1">
                  <a:solidFill>
                    <a:srgbClr val="2C3E50"/>
                  </a:solidFill>
                </a:rPr>
                <a:t>linux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15" y="3600"/>
              <a:ext cx="774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vNIC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97" y="2684"/>
              <a:ext cx="1092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APP server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132" y="3142"/>
              <a:ext cx="1092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Guest </a:t>
              </a:r>
              <a:r>
                <a:rPr lang="en-US" altLang="zh-CN" sz="1000" b="1">
                  <a:solidFill>
                    <a:srgbClr val="2C3E50"/>
                  </a:solidFill>
                </a:rPr>
                <a:t>linux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34" y="3600"/>
              <a:ext cx="790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vNIC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32" y="2684"/>
              <a:ext cx="1092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DB server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62" y="3600"/>
              <a:ext cx="4162" cy="2314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6" name="文本框 15"/>
            <p:cNvSpPr txBox="true"/>
            <p:nvPr/>
          </p:nvSpPr>
          <p:spPr>
            <a:xfrm>
              <a:off x="4517" y="5368"/>
              <a:ext cx="1707" cy="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kvm/hypervisor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" y="5914"/>
              <a:ext cx="2739" cy="48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rgbClr val="2C3E50"/>
                  </a:solidFill>
                </a:rPr>
                <a:t>NIC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608" y="3142"/>
              <a:ext cx="1092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Guest </a:t>
              </a:r>
              <a:r>
                <a:rPr lang="en-US" altLang="zh-CN" sz="1000" b="1">
                  <a:solidFill>
                    <a:srgbClr val="2C3E50"/>
                  </a:solidFill>
                </a:rPr>
                <a:t>linux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45" y="3600"/>
              <a:ext cx="855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vNIC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08" y="2684"/>
              <a:ext cx="1092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WEB server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143" y="3142"/>
              <a:ext cx="1092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Guest </a:t>
              </a:r>
              <a:r>
                <a:rPr lang="en-US" altLang="zh-CN" sz="1000" b="1">
                  <a:solidFill>
                    <a:srgbClr val="2C3E50"/>
                  </a:solidFill>
                </a:rPr>
                <a:t>linux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461" y="3600"/>
              <a:ext cx="774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vNIC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143" y="2684"/>
              <a:ext cx="1092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APP server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678" y="3142"/>
              <a:ext cx="1092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Guest </a:t>
              </a:r>
              <a:r>
                <a:rPr lang="en-US" altLang="zh-CN" sz="1000" b="1">
                  <a:solidFill>
                    <a:srgbClr val="2C3E50"/>
                  </a:solidFill>
                </a:rPr>
                <a:t>linux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980" y="3600"/>
              <a:ext cx="790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vNIC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678" y="2684"/>
              <a:ext cx="1092" cy="45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DB server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08" y="3600"/>
              <a:ext cx="4162" cy="2314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" name="文本框 30"/>
            <p:cNvSpPr txBox="true"/>
            <p:nvPr/>
          </p:nvSpPr>
          <p:spPr>
            <a:xfrm>
              <a:off x="9063" y="5368"/>
              <a:ext cx="1707" cy="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kvm/hypervisor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08" y="5914"/>
              <a:ext cx="2739" cy="48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rgbClr val="2C3E50"/>
                  </a:solidFill>
                </a:rPr>
                <a:t>NIC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99" y="4426"/>
              <a:ext cx="8374" cy="662"/>
            </a:xfrm>
            <a:prstGeom prst="rect">
              <a:avLst/>
            </a:prstGeom>
            <a:solidFill>
              <a:srgbClr val="3EAF7C"/>
            </a:solidFill>
            <a:ln w="38100">
              <a:solidFill>
                <a:srgbClr val="2C3E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2C3E50"/>
                  </a:solidFill>
                </a:rPr>
                <a:t>open vSwitch</a:t>
              </a:r>
              <a:endParaRPr lang="en-US" altLang="zh-CN" sz="20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45795" y="758825"/>
            <a:ext cx="1189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rgbClr val="2C3E50"/>
                </a:solidFill>
              </a:rPr>
              <a:t>DPDK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91185" y="1511935"/>
            <a:ext cx="553783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在X86结构中，处理数据包的传统方式是CPU中断方式，即网卡驱动接收到数据包后通过中断通知CPU处理，然后由CPU拷贝数据并交给协议栈。在数据量大时，这种方式会产生大量CPU中断，导致CPU无法运行其他程序。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而DPDK则采用轮询方式实现数据包处理过程：DPDK重载了网卡驱动，该驱动在收到数据包后不中断通知CPU，而是将数据包通过零拷贝技术存入内存，这时应用层程序就可以通过DPDK提供的接口，直接从内存读取数据包。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这种处理方式节省了CPU中断时间、内存拷贝时间，并向应用层提供了简单易行且高效的数据包处理方式，使得网络应用的开发更加方便。但同时，由于需要重载网卡驱动，因此该开发包目前只能用在部分采用Intel网络处理芯片的网卡中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877695" y="2665730"/>
            <a:ext cx="6073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SDN/NFV等网络技术快速发展，越来越多的SDN/NFV开源项目选用DPDK作为基础的报文处理加速平台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演示</Application>
  <PresentationFormat>宽屏</PresentationFormat>
  <Paragraphs>116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Nimbus Roman No9 L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6</cp:revision>
  <dcterms:created xsi:type="dcterms:W3CDTF">2021-06-22T02:18:38Z</dcterms:created>
  <dcterms:modified xsi:type="dcterms:W3CDTF">2021-06-22T02:18:38Z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