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71" r:id="rId5"/>
    <p:sldId id="272" r:id="rId6"/>
    <p:sldId id="259" r:id="rId7"/>
    <p:sldId id="260" r:id="rId8"/>
    <p:sldId id="261" r:id="rId9"/>
    <p:sldId id="262" r:id="rId10"/>
    <p:sldId id="267" r:id="rId11"/>
    <p:sldId id="263" r:id="rId12"/>
    <p:sldId id="268" r:id="rId13"/>
    <p:sldId id="269" r:id="rId14"/>
    <p:sldId id="270" r:id="rId15"/>
    <p:sldId id="264" r:id="rId16"/>
    <p:sldId id="265" r:id="rId17"/>
    <p:sldId id="266" r:id="rId18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68"/>
        <p:guide pos="22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62" y="1910482"/>
            <a:ext cx="5143573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62" y="5201683"/>
            <a:ext cx="5143573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94" y="796480"/>
            <a:ext cx="5915109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6" y="2636375"/>
            <a:ext cx="5915109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22" y="5416967"/>
            <a:ext cx="4118430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22" y="6657316"/>
            <a:ext cx="4118430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6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54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7" y="527275"/>
            <a:ext cx="5915109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7" y="2519889"/>
            <a:ext cx="2901296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7" y="3777187"/>
            <a:ext cx="2901296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912" y="2519889"/>
            <a:ext cx="291558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912" y="3777187"/>
            <a:ext cx="291558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94" y="3994682"/>
            <a:ext cx="5915109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800" y="183400"/>
            <a:ext cx="2342958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41" y="1106688"/>
            <a:ext cx="3272320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8" y="2971080"/>
            <a:ext cx="2342958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350" y="527275"/>
            <a:ext cx="860252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94" y="527275"/>
            <a:ext cx="4995047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94" y="527275"/>
            <a:ext cx="5915109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94" y="2636375"/>
            <a:ext cx="5915109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94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45" y="9179170"/>
            <a:ext cx="2314608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531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88" name="组合 87"/>
          <p:cNvGrpSpPr/>
          <p:nvPr/>
        </p:nvGrpSpPr>
        <p:grpSpPr>
          <a:xfrm>
            <a:off x="2288540" y="1363345"/>
            <a:ext cx="3612515" cy="299720"/>
            <a:chOff x="3604" y="2147"/>
            <a:chExt cx="5689" cy="472"/>
          </a:xfrm>
        </p:grpSpPr>
        <p:sp>
          <p:nvSpPr>
            <p:cNvPr id="19" name="矩形 18"/>
            <p:cNvSpPr/>
            <p:nvPr/>
          </p:nvSpPr>
          <p:spPr>
            <a:xfrm>
              <a:off x="3604" y="2147"/>
              <a:ext cx="742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自举块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350" y="2147"/>
              <a:ext cx="920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超级块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274" y="2147"/>
              <a:ext cx="1023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柱面组0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01" y="2147"/>
              <a:ext cx="890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柱面组</a:t>
              </a:r>
              <a:r>
                <a:rPr lang="en-US" altLang="en-US" sz="6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  <a:sym typeface="+mn-ea"/>
                </a:rPr>
                <a:t>1</a:t>
              </a:r>
              <a:endPara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95" y="2147"/>
              <a:ext cx="698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...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97" y="2147"/>
              <a:ext cx="1397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柱面组</a:t>
              </a:r>
              <a:r>
                <a:rPr lang="en-US" altLang="en-US" sz="6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  <a:sym typeface="+mn-ea"/>
                </a:rPr>
                <a:t>n</a:t>
              </a:r>
              <a:endPara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88340" y="1363345"/>
            <a:ext cx="504000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MBR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08850" y="1363345"/>
            <a:ext cx="503555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DPT分区表表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28915" y="1363345"/>
            <a:ext cx="503555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Magic number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930275" y="1486535"/>
            <a:ext cx="76200" cy="501015"/>
          </a:xfrm>
          <a:prstGeom prst="leftBrace">
            <a:avLst/>
          </a:prstGeom>
          <a:ln w="28575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46" name="文本框 45"/>
          <p:cNvSpPr txBox="true"/>
          <p:nvPr/>
        </p:nvSpPr>
        <p:spPr>
          <a:xfrm>
            <a:off x="688340" y="1826260"/>
            <a:ext cx="563245" cy="16827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5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 446</a:t>
            </a:r>
            <a:r>
              <a:rPr lang="en-US" altLang="zh-CN" sz="500" b="1">
                <a:solidFill>
                  <a:srgbClr val="2C3E50"/>
                </a:solidFill>
                <a:cs typeface="DejaVu Sans" panose="020B0603030804020204" charset="0"/>
              </a:rPr>
              <a:t>字节</a:t>
            </a:r>
            <a:endParaRPr lang="en-US" altLang="zh-CN" sz="5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9" name="左大括号 48"/>
          <p:cNvSpPr/>
          <p:nvPr/>
        </p:nvSpPr>
        <p:spPr>
          <a:xfrm rot="16200000">
            <a:off x="1450975" y="1499870"/>
            <a:ext cx="76200" cy="474980"/>
          </a:xfrm>
          <a:prstGeom prst="leftBrace">
            <a:avLst/>
          </a:prstGeom>
          <a:ln w="28575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50" name="文本框 49"/>
          <p:cNvSpPr txBox="true"/>
          <p:nvPr/>
        </p:nvSpPr>
        <p:spPr>
          <a:xfrm>
            <a:off x="1257935" y="1826260"/>
            <a:ext cx="500380" cy="16827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5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   64</a:t>
            </a:r>
            <a:r>
              <a:rPr lang="en-US" altLang="zh-CN" sz="500" b="1">
                <a:solidFill>
                  <a:srgbClr val="2C3E50"/>
                </a:solidFill>
                <a:cs typeface="DejaVu Sans" panose="020B0603030804020204" charset="0"/>
              </a:rPr>
              <a:t>字节</a:t>
            </a:r>
            <a:endParaRPr lang="en-US" altLang="zh-CN" sz="5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2" name="左大括号 51"/>
          <p:cNvSpPr/>
          <p:nvPr/>
        </p:nvSpPr>
        <p:spPr>
          <a:xfrm rot="16200000">
            <a:off x="1957070" y="1500505"/>
            <a:ext cx="76200" cy="473710"/>
          </a:xfrm>
          <a:prstGeom prst="leftBrace">
            <a:avLst/>
          </a:prstGeom>
          <a:ln w="28575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53" name="文本框 52"/>
          <p:cNvSpPr txBox="true"/>
          <p:nvPr/>
        </p:nvSpPr>
        <p:spPr>
          <a:xfrm>
            <a:off x="1766570" y="1826260"/>
            <a:ext cx="500380" cy="16827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5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   2</a:t>
            </a:r>
            <a:r>
              <a:rPr lang="en-US" altLang="zh-CN" sz="500" b="1">
                <a:solidFill>
                  <a:srgbClr val="2C3E50"/>
                </a:solidFill>
                <a:cs typeface="DejaVu Sans" panose="020B0603030804020204" charset="0"/>
              </a:rPr>
              <a:t>字节</a:t>
            </a:r>
            <a:endParaRPr lang="en-US" altLang="zh-CN" sz="5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266950" y="415925"/>
            <a:ext cx="3603625" cy="515620"/>
            <a:chOff x="3570" y="1065"/>
            <a:chExt cx="5675" cy="812"/>
          </a:xfrm>
        </p:grpSpPr>
        <p:sp>
          <p:nvSpPr>
            <p:cNvPr id="7" name="矩形 6"/>
            <p:cNvSpPr/>
            <p:nvPr/>
          </p:nvSpPr>
          <p:spPr>
            <a:xfrm>
              <a:off x="3570" y="1596"/>
              <a:ext cx="1899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分区1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4" name="左大括号 53"/>
            <p:cNvSpPr/>
            <p:nvPr/>
          </p:nvSpPr>
          <p:spPr>
            <a:xfrm rot="5400000">
              <a:off x="4458" y="564"/>
              <a:ext cx="122" cy="1899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>
                <a:cs typeface="DejaVu Sans" panose="020B060303080402020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57" y="1597"/>
              <a:ext cx="1900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分区2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5" name="左大括号 54"/>
            <p:cNvSpPr/>
            <p:nvPr/>
          </p:nvSpPr>
          <p:spPr>
            <a:xfrm rot="5400000">
              <a:off x="6346" y="563"/>
              <a:ext cx="122" cy="1900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>
                <a:cs typeface="DejaVu Sans" panose="020B060303080402020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345" y="1596"/>
              <a:ext cx="1900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分区3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6" name="左大括号 55"/>
            <p:cNvSpPr/>
            <p:nvPr/>
          </p:nvSpPr>
          <p:spPr>
            <a:xfrm rot="5400000">
              <a:off x="8234" y="563"/>
              <a:ext cx="122" cy="1900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>
                <a:cs typeface="DejaVu Sans" panose="020B0603030804020204" charset="0"/>
              </a:endParaRPr>
            </a:p>
          </p:txBody>
        </p:sp>
        <p:sp>
          <p:nvSpPr>
            <p:cNvPr id="57" name="文本框 56"/>
            <p:cNvSpPr txBox="true"/>
            <p:nvPr/>
          </p:nvSpPr>
          <p:spPr>
            <a:xfrm>
              <a:off x="4117" y="1065"/>
              <a:ext cx="805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磁柱1～N</a:t>
              </a:r>
              <a:endParaRPr lang="en-US" altLang="zh-CN" sz="600" b="1">
                <a:ln>
                  <a:noFill/>
                </a:ln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8" name="文本框 57"/>
            <p:cNvSpPr txBox="true"/>
            <p:nvPr/>
          </p:nvSpPr>
          <p:spPr>
            <a:xfrm>
              <a:off x="5921" y="1065"/>
              <a:ext cx="975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磁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柱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N+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1～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M</a:t>
              </a:r>
              <a:endParaRPr lang="en-US" altLang="en-US" sz="600" b="1">
                <a:ln>
                  <a:noFill/>
                </a:ln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59" name="文本框 58"/>
            <p:cNvSpPr txBox="true"/>
            <p:nvPr/>
          </p:nvSpPr>
          <p:spPr>
            <a:xfrm>
              <a:off x="7813" y="1065"/>
              <a:ext cx="968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  <a:sym typeface="+mn-ea"/>
                </a:rPr>
                <a:t>磁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柱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M+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cs typeface="DejaVu Sans" panose="020B0603030804020204" charset="0"/>
                </a:rPr>
                <a:t>1～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X</a:t>
              </a:r>
              <a:endParaRPr lang="en-US" altLang="en-US" sz="600" b="1">
                <a:ln>
                  <a:noFill/>
                </a:ln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51280" y="811530"/>
            <a:ext cx="576580" cy="1784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第一个扇区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40" name="左大括号 39"/>
          <p:cNvSpPr/>
          <p:nvPr/>
        </p:nvSpPr>
        <p:spPr>
          <a:xfrm rot="5400000">
            <a:off x="1601470" y="470535"/>
            <a:ext cx="77470" cy="576580"/>
          </a:xfrm>
          <a:prstGeom prst="leftBrace">
            <a:avLst/>
          </a:prstGeom>
          <a:ln w="28575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42" name="文本框 41"/>
          <p:cNvSpPr txBox="true"/>
          <p:nvPr/>
        </p:nvSpPr>
        <p:spPr>
          <a:xfrm>
            <a:off x="1414145" y="407035"/>
            <a:ext cx="45085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 </a:t>
            </a:r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磁柱0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1" name="矩形标注 60"/>
          <p:cNvSpPr/>
          <p:nvPr/>
        </p:nvSpPr>
        <p:spPr>
          <a:xfrm>
            <a:off x="682625" y="407035"/>
            <a:ext cx="429895" cy="375285"/>
          </a:xfrm>
          <a:prstGeom prst="wedgeRectCallout">
            <a:avLst>
              <a:gd name="adj1" fmla="val 93131"/>
              <a:gd name="adj2" fmla="val 78764"/>
            </a:avLst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磁柱是分区最小单位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82625" y="2558415"/>
            <a:ext cx="640080" cy="1202055"/>
            <a:chOff x="1075" y="4029"/>
            <a:chExt cx="1008" cy="1893"/>
          </a:xfrm>
        </p:grpSpPr>
        <p:sp>
          <p:nvSpPr>
            <p:cNvPr id="2" name="矩形 1"/>
            <p:cNvSpPr/>
            <p:nvPr/>
          </p:nvSpPr>
          <p:spPr>
            <a:xfrm>
              <a:off x="1075" y="4029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UUID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75" y="4294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inode数量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75" y="4559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block数量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75" y="4824"/>
              <a:ext cx="1008" cy="42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未使用inode数量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75" y="5253"/>
              <a:ext cx="1008" cy="40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未使用block数量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5" y="5658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cs typeface="DejaVu Sans" panose="020B0603030804020204" charset="0"/>
                </a:rPr>
                <a:t>,,,</a:t>
              </a:r>
              <a:endParaRPr lang="en-US" altLang="zh-CN" sz="600" b="1">
                <a:solidFill>
                  <a:srgbClr val="2C3E50"/>
                </a:solidFill>
                <a:cs typeface="DejaVu Sans" panose="020B060303080402020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877060" y="2828290"/>
            <a:ext cx="50482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超级块备份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82520" y="2828290"/>
            <a:ext cx="37719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描述符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60345" y="2828290"/>
            <a:ext cx="61214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Block bitmap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73120" y="2828290"/>
            <a:ext cx="54610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Inode bitmap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19220" y="2828290"/>
            <a:ext cx="48260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Ino</a:t>
            </a:r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d</a:t>
            </a:r>
            <a:r>
              <a:rPr lang="zh-CN" altLang="en-US" sz="600" b="1">
                <a:solidFill>
                  <a:srgbClr val="2C3E50"/>
                </a:solidFill>
                <a:cs typeface="DejaVu Sans" panose="020B0603030804020204" charset="0"/>
              </a:rPr>
              <a:t>e tabl</a:t>
            </a:r>
            <a:endParaRPr lang="zh-CN" altLang="en-US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02455" y="2828290"/>
            <a:ext cx="32512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数据块1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28210" y="2828290"/>
            <a:ext cx="32321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数据块</a:t>
            </a:r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2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52060" y="2828290"/>
            <a:ext cx="25019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...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8440" y="2828290"/>
            <a:ext cx="42926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数据块</a:t>
            </a:r>
            <a:r>
              <a:rPr lang="en-US" altLang="en-US" sz="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</a:t>
            </a:r>
            <a:endParaRPr lang="en-US" altLang="en-US" sz="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3" name="矩形标注 42"/>
          <p:cNvSpPr/>
          <p:nvPr/>
        </p:nvSpPr>
        <p:spPr>
          <a:xfrm>
            <a:off x="2321560" y="3268980"/>
            <a:ext cx="737870" cy="403225"/>
          </a:xfrm>
          <a:prstGeom prst="wedgeRectCallout">
            <a:avLst>
              <a:gd name="adj1" fmla="val -78055"/>
              <a:gd name="adj2" fmla="val -77366"/>
            </a:avLst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>
                <a:solidFill>
                  <a:srgbClr val="2C3E50"/>
                </a:solidFill>
                <a:cs typeface="DejaVu Sans" panose="020B0603030804020204" charset="0"/>
              </a:rPr>
              <a:t>inode 数量 大小在格式化时就已经固定了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0925" y="4705985"/>
            <a:ext cx="513715" cy="621665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权限，修改时间等属性记录区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50925" y="531558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50925" y="714248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...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50925" y="775144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50925" y="836041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二次间接块记录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0925" y="896937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三次间接块记录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50925" y="592455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50925" y="653351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cs typeface="DejaVu Sans" panose="020B0603030804020204" charset="0"/>
              </a:rPr>
              <a:t>直接块记录</a:t>
            </a:r>
            <a:endParaRPr lang="en-US" altLang="zh-CN" sz="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81200" y="4965700"/>
            <a:ext cx="603250" cy="324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81200" y="5290185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81200" y="5626100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81200" y="745871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81200" y="909891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75635" y="557530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175635" y="687832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157855" y="806196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81200" y="4965700"/>
            <a:ext cx="603250" cy="324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981200" y="5290185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981200" y="5626100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92" name="直接箭头连接符 91"/>
          <p:cNvCxnSpPr>
            <a:stCxn id="60" idx="3"/>
            <a:endCxn id="78" idx="1"/>
          </p:cNvCxnSpPr>
          <p:nvPr/>
        </p:nvCxnSpPr>
        <p:spPr>
          <a:xfrm flipV="true">
            <a:off x="1564640" y="5128260"/>
            <a:ext cx="416560" cy="497840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9" idx="3"/>
            <a:endCxn id="80" idx="1"/>
          </p:cNvCxnSpPr>
          <p:nvPr/>
        </p:nvCxnSpPr>
        <p:spPr>
          <a:xfrm flipV="true">
            <a:off x="1564640" y="5458460"/>
            <a:ext cx="416560" cy="776605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0" idx="3"/>
            <a:endCxn id="81" idx="1"/>
          </p:cNvCxnSpPr>
          <p:nvPr/>
        </p:nvCxnSpPr>
        <p:spPr>
          <a:xfrm flipV="true">
            <a:off x="1564640" y="5794375"/>
            <a:ext cx="416560" cy="1049655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981200" y="696087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75635" y="59397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175635" y="630110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98" name="直接箭头连接符 97"/>
          <p:cNvCxnSpPr>
            <a:stCxn id="63" idx="3"/>
            <a:endCxn id="95" idx="1"/>
          </p:cNvCxnSpPr>
          <p:nvPr/>
        </p:nvCxnSpPr>
        <p:spPr>
          <a:xfrm flipV="true">
            <a:off x="1564640" y="7141845"/>
            <a:ext cx="416560" cy="920115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5" idx="3"/>
            <a:endCxn id="75" idx="1"/>
          </p:cNvCxnSpPr>
          <p:nvPr/>
        </p:nvCxnSpPr>
        <p:spPr>
          <a:xfrm flipV="true">
            <a:off x="2585720" y="5756275"/>
            <a:ext cx="589915" cy="1385570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5" idx="3"/>
            <a:endCxn id="97" idx="1"/>
          </p:cNvCxnSpPr>
          <p:nvPr/>
        </p:nvCxnSpPr>
        <p:spPr>
          <a:xfrm flipV="true">
            <a:off x="2585720" y="6482080"/>
            <a:ext cx="589915" cy="659765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175635" y="723963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</p:txBody>
      </p:sp>
      <p:cxnSp>
        <p:nvCxnSpPr>
          <p:cNvPr id="103" name="直接箭头连接符 102"/>
          <p:cNvCxnSpPr>
            <a:stCxn id="64" idx="3"/>
            <a:endCxn id="73" idx="1"/>
          </p:cNvCxnSpPr>
          <p:nvPr/>
        </p:nvCxnSpPr>
        <p:spPr>
          <a:xfrm flipV="true">
            <a:off x="1564640" y="7639685"/>
            <a:ext cx="416560" cy="1031240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3" idx="3"/>
            <a:endCxn id="76" idx="1"/>
          </p:cNvCxnSpPr>
          <p:nvPr/>
        </p:nvCxnSpPr>
        <p:spPr>
          <a:xfrm flipV="true">
            <a:off x="2585720" y="7059295"/>
            <a:ext cx="589915" cy="580390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3"/>
            <a:endCxn id="121" idx="1"/>
          </p:cNvCxnSpPr>
          <p:nvPr/>
        </p:nvCxnSpPr>
        <p:spPr>
          <a:xfrm>
            <a:off x="2585720" y="7639685"/>
            <a:ext cx="589915" cy="142240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245610" y="658558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45610" y="695007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45610" y="73113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109" name="直接箭头连接符 108"/>
          <p:cNvCxnSpPr>
            <a:stCxn id="76" idx="3"/>
            <a:endCxn id="106" idx="1"/>
          </p:cNvCxnSpPr>
          <p:nvPr/>
        </p:nvCxnSpPr>
        <p:spPr>
          <a:xfrm flipV="true">
            <a:off x="3780155" y="6766560"/>
            <a:ext cx="465455" cy="292735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6" idx="3"/>
            <a:endCxn id="107" idx="1"/>
          </p:cNvCxnSpPr>
          <p:nvPr/>
        </p:nvCxnSpPr>
        <p:spPr>
          <a:xfrm>
            <a:off x="3780155" y="7059295"/>
            <a:ext cx="465455" cy="71755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6" idx="3"/>
            <a:endCxn id="108" idx="1"/>
          </p:cNvCxnSpPr>
          <p:nvPr/>
        </p:nvCxnSpPr>
        <p:spPr>
          <a:xfrm>
            <a:off x="3780155" y="7059295"/>
            <a:ext cx="465455" cy="433070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155315" y="842327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  <a:sym typeface="+mn-ea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  <a:sym typeface="+mn-ea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155315" y="87845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245610" y="794004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245610" y="830135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ea typeface="DejaVu Sans" panose="020B0603030804020204" charset="0"/>
              <a:cs typeface="+mn-lt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5610" y="866267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17" name="直接箭头连接符 116"/>
          <p:cNvCxnSpPr>
            <a:stCxn id="65" idx="3"/>
            <a:endCxn id="74" idx="1"/>
          </p:cNvCxnSpPr>
          <p:nvPr/>
        </p:nvCxnSpPr>
        <p:spPr>
          <a:xfrm>
            <a:off x="1564640" y="9279890"/>
            <a:ext cx="416560" cy="0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74" idx="3"/>
            <a:endCxn id="77" idx="1"/>
          </p:cNvCxnSpPr>
          <p:nvPr/>
        </p:nvCxnSpPr>
        <p:spPr>
          <a:xfrm flipV="true">
            <a:off x="2585720" y="8242935"/>
            <a:ext cx="572135" cy="1036955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74" idx="3"/>
            <a:endCxn id="113" idx="1"/>
          </p:cNvCxnSpPr>
          <p:nvPr/>
        </p:nvCxnSpPr>
        <p:spPr>
          <a:xfrm flipV="true">
            <a:off x="2585720" y="8965565"/>
            <a:ext cx="569595" cy="314325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175635" y="760095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22" name="直接箭头连接符 121"/>
          <p:cNvCxnSpPr>
            <a:stCxn id="77" idx="3"/>
            <a:endCxn id="114" idx="1"/>
          </p:cNvCxnSpPr>
          <p:nvPr/>
        </p:nvCxnSpPr>
        <p:spPr>
          <a:xfrm flipV="true">
            <a:off x="3762375" y="8121015"/>
            <a:ext cx="483235" cy="121920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116" idx="1"/>
          </p:cNvCxnSpPr>
          <p:nvPr/>
        </p:nvCxnSpPr>
        <p:spPr>
          <a:xfrm>
            <a:off x="3762375" y="8237855"/>
            <a:ext cx="483235" cy="605790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384800" y="770064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384800" y="806513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384800" y="842645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127" name="直接箭头连接符 126"/>
          <p:cNvCxnSpPr>
            <a:stCxn id="114" idx="3"/>
            <a:endCxn id="124" idx="1"/>
          </p:cNvCxnSpPr>
          <p:nvPr/>
        </p:nvCxnSpPr>
        <p:spPr>
          <a:xfrm flipV="true">
            <a:off x="4850130" y="7881620"/>
            <a:ext cx="534670" cy="239395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4" idx="3"/>
            <a:endCxn id="125" idx="1"/>
          </p:cNvCxnSpPr>
          <p:nvPr/>
        </p:nvCxnSpPr>
        <p:spPr>
          <a:xfrm>
            <a:off x="4850130" y="8121015"/>
            <a:ext cx="534670" cy="125095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4" idx="3"/>
            <a:endCxn id="126" idx="1"/>
          </p:cNvCxnSpPr>
          <p:nvPr/>
        </p:nvCxnSpPr>
        <p:spPr>
          <a:xfrm>
            <a:off x="4850130" y="8121015"/>
            <a:ext cx="534670" cy="486410"/>
          </a:xfrm>
          <a:prstGeom prst="straightConnector1">
            <a:avLst/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27" idx="2"/>
            <a:endCxn id="44" idx="0"/>
          </p:cNvCxnSpPr>
          <p:nvPr/>
        </p:nvCxnSpPr>
        <p:spPr>
          <a:xfrm rot="5400000">
            <a:off x="1945958" y="2491423"/>
            <a:ext cx="1576705" cy="2852420"/>
          </a:xfrm>
          <a:prstGeom prst="bentConnector3">
            <a:avLst>
              <a:gd name="adj1" fmla="val 59081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左大括号 130"/>
          <p:cNvSpPr/>
          <p:nvPr/>
        </p:nvSpPr>
        <p:spPr>
          <a:xfrm>
            <a:off x="930910" y="4712335"/>
            <a:ext cx="120015" cy="4877435"/>
          </a:xfrm>
          <a:prstGeom prst="leftBrac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>
              <a:cs typeface="DejaVu Sans" panose="020B0603030804020204" charset="0"/>
            </a:endParaRPr>
          </a:p>
        </p:txBody>
      </p:sp>
      <p:sp>
        <p:nvSpPr>
          <p:cNvPr id="133" name="文本框 132"/>
          <p:cNvSpPr txBox="true"/>
          <p:nvPr/>
        </p:nvSpPr>
        <p:spPr>
          <a:xfrm>
            <a:off x="2562225" y="3810635"/>
            <a:ext cx="387350" cy="213995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r>
              <a:rPr lang="en-US" altLang="zh-CN" sz="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  <a:cs typeface="DejaVu Sans" panose="020B0603030804020204" charset="0"/>
              </a:rPr>
              <a:t>文件</a:t>
            </a:r>
            <a:endParaRPr lang="en-US" altLang="zh-CN" sz="800" b="1">
              <a:ln>
                <a:solidFill>
                  <a:srgbClr val="2C3E50"/>
                </a:solidFill>
              </a:ln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4" name="文本框 133"/>
          <p:cNvSpPr txBox="true"/>
          <p:nvPr/>
        </p:nvSpPr>
        <p:spPr>
          <a:xfrm>
            <a:off x="627380" y="6878320"/>
            <a:ext cx="234315" cy="116840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r>
              <a:rPr lang="en-US" altLang="zh-CN" sz="14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  <a:cs typeface="DejaVu Sans" panose="020B0603030804020204" charset="0"/>
              </a:rPr>
              <a:t>inode</a:t>
            </a:r>
            <a:endParaRPr lang="en-US" altLang="zh-CN" sz="1400" b="1">
              <a:ln>
                <a:solidFill>
                  <a:srgbClr val="2C3E50"/>
                </a:solidFill>
              </a:ln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619625" y="4578350"/>
            <a:ext cx="628650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inode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48275" y="4578350"/>
            <a:ext cx="628650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 数据块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7" name="左大括号 136"/>
          <p:cNvSpPr/>
          <p:nvPr/>
        </p:nvSpPr>
        <p:spPr>
          <a:xfrm rot="5400000">
            <a:off x="5155565" y="3856990"/>
            <a:ext cx="185420" cy="1257300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39" name="肘形连接符 138"/>
          <p:cNvCxnSpPr>
            <a:endCxn id="137" idx="1"/>
          </p:cNvCxnSpPr>
          <p:nvPr/>
        </p:nvCxnSpPr>
        <p:spPr>
          <a:xfrm rot="5400000" flipV="true">
            <a:off x="4081780" y="3225800"/>
            <a:ext cx="1240155" cy="1093470"/>
          </a:xfrm>
          <a:prstGeom prst="bentConnector3">
            <a:avLst>
              <a:gd name="adj1" fmla="val 73502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本框 139"/>
          <p:cNvSpPr txBox="true"/>
          <p:nvPr/>
        </p:nvSpPr>
        <p:spPr>
          <a:xfrm>
            <a:off x="4532630" y="3810635"/>
            <a:ext cx="387350" cy="213995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目录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0" name="肘形连接符 9"/>
          <p:cNvCxnSpPr>
            <a:stCxn id="12" idx="2"/>
            <a:endCxn id="19" idx="0"/>
          </p:cNvCxnSpPr>
          <p:nvPr/>
        </p:nvCxnSpPr>
        <p:spPr>
          <a:xfrm rot="5400000">
            <a:off x="3080385" y="375285"/>
            <a:ext cx="431800" cy="154432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2" idx="2"/>
            <a:endCxn id="24" idx="0"/>
          </p:cNvCxnSpPr>
          <p:nvPr/>
        </p:nvCxnSpPr>
        <p:spPr>
          <a:xfrm rot="5400000" flipV="true">
            <a:off x="4547553" y="452438"/>
            <a:ext cx="431800" cy="1390015"/>
          </a:xfrm>
          <a:prstGeom prst="bentConnector3">
            <a:avLst>
              <a:gd name="adj1" fmla="val 4992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2"/>
            <a:endCxn id="35" idx="0"/>
          </p:cNvCxnSpPr>
          <p:nvPr/>
        </p:nvCxnSpPr>
        <p:spPr>
          <a:xfrm rot="5400000">
            <a:off x="1103313" y="827088"/>
            <a:ext cx="373380" cy="699135"/>
          </a:xfrm>
          <a:prstGeom prst="bentConnector3">
            <a:avLst>
              <a:gd name="adj1" fmla="val 4991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" idx="2"/>
            <a:endCxn id="37" idx="0"/>
          </p:cNvCxnSpPr>
          <p:nvPr/>
        </p:nvCxnSpPr>
        <p:spPr>
          <a:xfrm rot="5400000" flipV="true">
            <a:off x="1623695" y="1005840"/>
            <a:ext cx="373380" cy="34163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/>
          <p:nvPr/>
        </p:nvCxnSpPr>
        <p:spPr>
          <a:xfrm rot="5400000">
            <a:off x="1586230" y="1085215"/>
            <a:ext cx="894715" cy="2051685"/>
          </a:xfrm>
          <a:prstGeom prst="bentConnector3">
            <a:avLst>
              <a:gd name="adj1" fmla="val 5003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22" idx="2"/>
            <a:endCxn id="15" idx="1"/>
          </p:cNvCxnSpPr>
          <p:nvPr/>
        </p:nvCxnSpPr>
        <p:spPr>
          <a:xfrm rot="5400000">
            <a:off x="2422843" y="1117918"/>
            <a:ext cx="1315085" cy="2406650"/>
          </a:xfrm>
          <a:prstGeom prst="bentConnector4">
            <a:avLst>
              <a:gd name="adj1" fmla="val 44254"/>
              <a:gd name="adj2" fmla="val 10990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22" idx="2"/>
            <a:endCxn id="33" idx="3"/>
          </p:cNvCxnSpPr>
          <p:nvPr/>
        </p:nvCxnSpPr>
        <p:spPr>
          <a:xfrm rot="5400000" flipV="true">
            <a:off x="4348163" y="1599248"/>
            <a:ext cx="1315085" cy="1443990"/>
          </a:xfrm>
          <a:prstGeom prst="bentConnector4">
            <a:avLst>
              <a:gd name="adj1" fmla="val 44254"/>
              <a:gd name="adj2" fmla="val 116469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大括号 2"/>
          <p:cNvSpPr/>
          <p:nvPr/>
        </p:nvSpPr>
        <p:spPr>
          <a:xfrm rot="16200000">
            <a:off x="2464435" y="1500505"/>
            <a:ext cx="76200" cy="473710"/>
          </a:xfrm>
          <a:prstGeom prst="leftBrace">
            <a:avLst/>
          </a:prstGeom>
          <a:ln w="28575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>
              <a:cs typeface="DejaVu Sans" panose="020B0603030804020204" charset="0"/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2273935" y="1826260"/>
            <a:ext cx="577215" cy="16827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5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   1024</a:t>
            </a:r>
            <a:r>
              <a:rPr lang="en-US" altLang="zh-CN" sz="500" b="1">
                <a:solidFill>
                  <a:srgbClr val="2C3E50"/>
                </a:solidFill>
                <a:cs typeface="DejaVu Sans" panose="020B0603030804020204" charset="0"/>
              </a:rPr>
              <a:t>字节</a:t>
            </a:r>
            <a:endParaRPr lang="en-US" altLang="zh-CN" sz="5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1375" y="1017270"/>
            <a:ext cx="1059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sysfs</a:t>
            </a:r>
            <a:endParaRPr lang="en-US" altLang="zh-CN" sz="2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0840" y="2059305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sysfs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57780" y="6971665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kernfs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9275" y="3641090"/>
            <a:ext cx="1271905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super_block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5655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dir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4835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inode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60215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file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48630" y="3641090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mount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9275" y="5542915"/>
            <a:ext cx="1271905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super_block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5655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dir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24835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inode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0215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file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48630" y="5542915"/>
            <a:ext cx="75946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mount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9" name="右大括号 18"/>
          <p:cNvSpPr/>
          <p:nvPr/>
        </p:nvSpPr>
        <p:spPr>
          <a:xfrm rot="16200000">
            <a:off x="3204845" y="396240"/>
            <a:ext cx="448310" cy="5758815"/>
          </a:xfrm>
          <a:prstGeom prst="rightBrace">
            <a:avLst>
              <a:gd name="adj1" fmla="val 8333"/>
              <a:gd name="adj2" fmla="val 49580"/>
            </a:avLst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 rot="5400000">
            <a:off x="3204210" y="3468370"/>
            <a:ext cx="448310" cy="5758815"/>
          </a:xfrm>
          <a:prstGeom prst="rightBrace">
            <a:avLst>
              <a:gd name="adj1" fmla="val 8333"/>
              <a:gd name="adj2" fmla="val 49580"/>
            </a:avLst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9" idx="2"/>
            <a:endCxn id="14" idx="0"/>
          </p:cNvCxnSpPr>
          <p:nvPr/>
        </p:nvCxnSpPr>
        <p:spPr>
          <a:xfrm>
            <a:off x="118554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5" idx="0"/>
          </p:cNvCxnSpPr>
          <p:nvPr/>
        </p:nvCxnSpPr>
        <p:spPr>
          <a:xfrm>
            <a:off x="244538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2"/>
            <a:endCxn id="16" idx="0"/>
          </p:cNvCxnSpPr>
          <p:nvPr/>
        </p:nvCxnSpPr>
        <p:spPr>
          <a:xfrm>
            <a:off x="350456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  <a:endCxn id="17" idx="0"/>
          </p:cNvCxnSpPr>
          <p:nvPr/>
        </p:nvCxnSpPr>
        <p:spPr>
          <a:xfrm>
            <a:off x="4639945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8" idx="0"/>
          </p:cNvCxnSpPr>
          <p:nvPr/>
        </p:nvCxnSpPr>
        <p:spPr>
          <a:xfrm>
            <a:off x="5928360" y="4163060"/>
            <a:ext cx="0" cy="1379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83280" y="2059305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cgroup</a:t>
            </a:r>
            <a:endParaRPr lang="en-US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1375" y="1017270"/>
            <a:ext cx="12122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root</a:t>
            </a:r>
            <a:r>
              <a:rPr lang="en-US" altLang="zh-CN" sz="2400" b="1">
                <a:solidFill>
                  <a:srgbClr val="2C3E50"/>
                </a:solidFill>
              </a:rPr>
              <a:t>fs</a:t>
            </a:r>
            <a:endParaRPr lang="en-US" altLang="zh-CN" sz="2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3960" y="2522220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rootfs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28085" y="4879975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shmem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9830" y="4879975"/>
            <a:ext cx="1742440" cy="5219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ramfs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5" name="肘形连接符 4"/>
          <p:cNvCxnSpPr>
            <a:stCxn id="6" idx="2"/>
            <a:endCxn id="3" idx="0"/>
          </p:cNvCxnSpPr>
          <p:nvPr/>
        </p:nvCxnSpPr>
        <p:spPr>
          <a:xfrm rot="5400000">
            <a:off x="1780223" y="3315018"/>
            <a:ext cx="1835785" cy="12941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6" idx="2"/>
            <a:endCxn id="2" idx="0"/>
          </p:cNvCxnSpPr>
          <p:nvPr/>
        </p:nvCxnSpPr>
        <p:spPr>
          <a:xfrm rot="5400000" flipV="true">
            <a:off x="3054350" y="3335020"/>
            <a:ext cx="1835785" cy="1254125"/>
          </a:xfrm>
          <a:prstGeom prst="bentConnector3">
            <a:avLst>
              <a:gd name="adj1" fmla="val 5001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79425" y="831850"/>
            <a:ext cx="5371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vfs : inode dir file spuer_block</a:t>
            </a:r>
            <a:endParaRPr lang="en-US" altLang="en-US" sz="2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4890" y="3213735"/>
            <a:ext cx="1970405" cy="5187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file_system_type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4" name="肘形连接符 13"/>
          <p:cNvCxnSpPr>
            <a:stCxn id="17" idx="3"/>
            <a:endCxn id="3" idx="2"/>
          </p:cNvCxnSpPr>
          <p:nvPr/>
        </p:nvCxnSpPr>
        <p:spPr>
          <a:xfrm flipH="true">
            <a:off x="1828800" y="4883150"/>
            <a:ext cx="3376930" cy="3852545"/>
          </a:xfrm>
          <a:prstGeom prst="bentConnector4">
            <a:avLst>
              <a:gd name="adj1" fmla="val -27228"/>
              <a:gd name="adj2" fmla="val 10618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50340" y="6191250"/>
            <a:ext cx="862330" cy="2946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</a:rPr>
              <a:t>s_mounts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963670" y="4380230"/>
            <a:ext cx="1667510" cy="816610"/>
            <a:chOff x="6247" y="7006"/>
            <a:chExt cx="2626" cy="1286"/>
          </a:xfrm>
        </p:grpSpPr>
        <p:sp>
          <p:nvSpPr>
            <p:cNvPr id="2" name="矩形 1"/>
            <p:cNvSpPr/>
            <p:nvPr/>
          </p:nvSpPr>
          <p:spPr>
            <a:xfrm>
              <a:off x="6247" y="7006"/>
              <a:ext cx="2626" cy="128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dir</a:t>
              </a:r>
              <a:endParaRPr lang="en-US" altLang="en-US" sz="1400" b="1">
                <a:solidFill>
                  <a:srgbClr val="2C3E50"/>
                </a:solidFill>
              </a:endParaRPr>
            </a:p>
            <a:p>
              <a:pPr algn="ctr"/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17" y="7566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.d_inode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24890" y="5246370"/>
            <a:ext cx="1667510" cy="1640840"/>
            <a:chOff x="1696" y="7006"/>
            <a:chExt cx="2626" cy="2584"/>
          </a:xfrm>
        </p:grpSpPr>
        <p:sp>
          <p:nvSpPr>
            <p:cNvPr id="9" name="矩形 8"/>
            <p:cNvSpPr/>
            <p:nvPr/>
          </p:nvSpPr>
          <p:spPr>
            <a:xfrm>
              <a:off x="1696" y="7006"/>
              <a:ext cx="2626" cy="2584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super_block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66" y="8030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.s_root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366" y="7566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.s_type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1" name="肘形连接符 20"/>
          <p:cNvCxnSpPr>
            <a:stCxn id="19" idx="1"/>
            <a:endCxn id="7" idx="1"/>
          </p:cNvCxnSpPr>
          <p:nvPr/>
        </p:nvCxnSpPr>
        <p:spPr>
          <a:xfrm rot="10800000">
            <a:off x="1024890" y="3473450"/>
            <a:ext cx="425450" cy="2275840"/>
          </a:xfrm>
          <a:prstGeom prst="bentConnector3">
            <a:avLst>
              <a:gd name="adj1" fmla="val 15597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8" idx="3"/>
            <a:endCxn id="2" idx="0"/>
          </p:cNvCxnSpPr>
          <p:nvPr/>
        </p:nvCxnSpPr>
        <p:spPr>
          <a:xfrm flipV="true">
            <a:off x="2266950" y="4380230"/>
            <a:ext cx="2530475" cy="1663700"/>
          </a:xfrm>
          <a:prstGeom prst="bentConnector4">
            <a:avLst>
              <a:gd name="adj1" fmla="val 33526"/>
              <a:gd name="adj2" fmla="val 1143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" idx="1"/>
            <a:endCxn id="3" idx="3"/>
          </p:cNvCxnSpPr>
          <p:nvPr/>
        </p:nvCxnSpPr>
        <p:spPr>
          <a:xfrm rot="10800000" flipV="true">
            <a:off x="2662555" y="7654290"/>
            <a:ext cx="1799590" cy="6731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91660" y="6005830"/>
            <a:ext cx="816610" cy="2946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</a:rPr>
              <a:t>*dentry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036695" y="7176135"/>
            <a:ext cx="1667510" cy="1311910"/>
            <a:chOff x="6357" y="11301"/>
            <a:chExt cx="2626" cy="2066"/>
          </a:xfrm>
        </p:grpSpPr>
        <p:sp>
          <p:nvSpPr>
            <p:cNvPr id="5" name="矩形 4"/>
            <p:cNvSpPr/>
            <p:nvPr/>
          </p:nvSpPr>
          <p:spPr>
            <a:xfrm>
              <a:off x="6357" y="11301"/>
              <a:ext cx="2626" cy="206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file</a:t>
              </a:r>
              <a:endParaRPr lang="en-US" altLang="en-US" sz="1400" b="1">
                <a:solidFill>
                  <a:srgbClr val="2C3E50"/>
                </a:solidFill>
              </a:endParaRPr>
            </a:p>
            <a:p>
              <a:pPr algn="ctr"/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27" y="11822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.f_inode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027" y="12286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rgbClr val="2C3E50"/>
                  </a:solidFill>
                </a:rPr>
                <a:t>.</a:t>
              </a:r>
              <a:r>
                <a:rPr lang="zh-CN" altLang="en-US" sz="1000" b="1">
                  <a:solidFill>
                    <a:srgbClr val="2C3E50"/>
                  </a:solidFill>
                </a:rPr>
                <a:t>f_path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95045" y="7919085"/>
            <a:ext cx="1667510" cy="816610"/>
            <a:chOff x="1696" y="11464"/>
            <a:chExt cx="2626" cy="1286"/>
          </a:xfrm>
        </p:grpSpPr>
        <p:sp>
          <p:nvSpPr>
            <p:cNvPr id="3" name="矩形 2"/>
            <p:cNvSpPr/>
            <p:nvPr/>
          </p:nvSpPr>
          <p:spPr>
            <a:xfrm>
              <a:off x="1696" y="11464"/>
              <a:ext cx="2626" cy="128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inode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13" y="12049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rgbClr val="2C3E50"/>
                  </a:solidFill>
                </a:rPr>
                <a:t>.</a:t>
              </a:r>
              <a:r>
                <a:rPr lang="zh-CN" altLang="en-US" sz="1000" b="1">
                  <a:solidFill>
                    <a:srgbClr val="2C3E50"/>
                  </a:solidFill>
                </a:rPr>
                <a:t>i_sb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9" name="肘形连接符 28"/>
          <p:cNvCxnSpPr>
            <a:stCxn id="28" idx="1"/>
            <a:endCxn id="9" idx="1"/>
          </p:cNvCxnSpPr>
          <p:nvPr/>
        </p:nvCxnSpPr>
        <p:spPr>
          <a:xfrm rot="10800000">
            <a:off x="1024890" y="6066790"/>
            <a:ext cx="425450" cy="2371090"/>
          </a:xfrm>
          <a:prstGeom prst="bentConnector3">
            <a:avLst>
              <a:gd name="adj1" fmla="val 16791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7" idx="1"/>
            <a:endCxn id="30" idx="1"/>
          </p:cNvCxnSpPr>
          <p:nvPr/>
        </p:nvCxnSpPr>
        <p:spPr>
          <a:xfrm rot="10800000">
            <a:off x="3987165" y="6252210"/>
            <a:ext cx="474980" cy="1696720"/>
          </a:xfrm>
          <a:prstGeom prst="bentConnector3">
            <a:avLst>
              <a:gd name="adj1" fmla="val 15013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3987165" y="5704840"/>
            <a:ext cx="1625600" cy="1094740"/>
            <a:chOff x="6279" y="8984"/>
            <a:chExt cx="2560" cy="1724"/>
          </a:xfrm>
        </p:grpSpPr>
        <p:sp>
          <p:nvSpPr>
            <p:cNvPr id="30" name="矩形 29"/>
            <p:cNvSpPr/>
            <p:nvPr/>
          </p:nvSpPr>
          <p:spPr>
            <a:xfrm>
              <a:off x="6279" y="8984"/>
              <a:ext cx="2561" cy="1724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zh-CN" altLang="en-US" sz="1400" b="1">
                  <a:solidFill>
                    <a:srgbClr val="2C3E50"/>
                  </a:solidFill>
                  <a:sym typeface="+mn-ea"/>
                </a:rPr>
                <a:t>path</a:t>
              </a:r>
              <a:endParaRPr lang="zh-CN" altLang="en-US" sz="14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12" y="9922"/>
              <a:ext cx="1286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*mnt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13200" y="2639060"/>
            <a:ext cx="1620520" cy="1149350"/>
            <a:chOff x="6320" y="4156"/>
            <a:chExt cx="2552" cy="1810"/>
          </a:xfrm>
        </p:grpSpPr>
        <p:sp>
          <p:nvSpPr>
            <p:cNvPr id="35" name="矩形 34"/>
            <p:cNvSpPr/>
            <p:nvPr/>
          </p:nvSpPr>
          <p:spPr>
            <a:xfrm>
              <a:off x="6798" y="5160"/>
              <a:ext cx="1515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*mnt_sb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798" y="4684"/>
              <a:ext cx="1525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*mnt_root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20" y="4156"/>
              <a:ext cx="2553" cy="18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zh-CN" altLang="en-US" sz="1400" b="1">
                  <a:solidFill>
                    <a:srgbClr val="2C3E50"/>
                  </a:solidFill>
                  <a:sym typeface="+mn-ea"/>
                </a:rPr>
                <a:t>vfsmount</a:t>
              </a:r>
              <a:endParaRPr lang="zh-CN" altLang="en-US" sz="1400" b="1">
                <a:solidFill>
                  <a:srgbClr val="2C3E50"/>
                </a:solidFill>
                <a:sym typeface="+mn-ea"/>
              </a:endParaRPr>
            </a:p>
          </p:txBody>
        </p:sp>
      </p:grpSp>
      <p:cxnSp>
        <p:nvCxnSpPr>
          <p:cNvPr id="38" name="肘形连接符 37"/>
          <p:cNvCxnSpPr>
            <a:stCxn id="26" idx="3"/>
            <a:endCxn id="17" idx="2"/>
          </p:cNvCxnSpPr>
          <p:nvPr/>
        </p:nvCxnSpPr>
        <p:spPr>
          <a:xfrm flipH="true" flipV="true">
            <a:off x="4797425" y="5030470"/>
            <a:ext cx="410845" cy="1122680"/>
          </a:xfrm>
          <a:prstGeom prst="bentConnector4">
            <a:avLst>
              <a:gd name="adj1" fmla="val -57960"/>
              <a:gd name="adj2" fmla="val 5656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4" idx="3"/>
            <a:endCxn id="37" idx="3"/>
          </p:cNvCxnSpPr>
          <p:nvPr/>
        </p:nvCxnSpPr>
        <p:spPr>
          <a:xfrm flipV="true">
            <a:off x="5205730" y="3213735"/>
            <a:ext cx="428625" cy="3234055"/>
          </a:xfrm>
          <a:prstGeom prst="bentConnector3">
            <a:avLst>
              <a:gd name="adj1" fmla="val 1712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5" idx="2"/>
            <a:endCxn id="9" idx="0"/>
          </p:cNvCxnSpPr>
          <p:nvPr/>
        </p:nvCxnSpPr>
        <p:spPr>
          <a:xfrm rot="5400000">
            <a:off x="2490788" y="2939098"/>
            <a:ext cx="1675130" cy="2939415"/>
          </a:xfrm>
          <a:prstGeom prst="bentConnector3">
            <a:avLst>
              <a:gd name="adj1" fmla="val 2232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6" idx="1"/>
            <a:endCxn id="2" idx="1"/>
          </p:cNvCxnSpPr>
          <p:nvPr/>
        </p:nvCxnSpPr>
        <p:spPr>
          <a:xfrm rot="10800000" flipV="true">
            <a:off x="3963670" y="3121025"/>
            <a:ext cx="353060" cy="1666875"/>
          </a:xfrm>
          <a:prstGeom prst="bentConnector3">
            <a:avLst>
              <a:gd name="adj1" fmla="val 1674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5" idx="1"/>
            <a:endCxn id="44" idx="1"/>
          </p:cNvCxnSpPr>
          <p:nvPr/>
        </p:nvCxnSpPr>
        <p:spPr>
          <a:xfrm rot="10800000">
            <a:off x="1024890" y="1965960"/>
            <a:ext cx="425450" cy="4372610"/>
          </a:xfrm>
          <a:prstGeom prst="bentConnector3">
            <a:avLst>
              <a:gd name="adj1" fmla="val 15597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52" idx="3"/>
            <a:endCxn id="37" idx="3"/>
          </p:cNvCxnSpPr>
          <p:nvPr/>
        </p:nvCxnSpPr>
        <p:spPr>
          <a:xfrm>
            <a:off x="5255260" y="1945640"/>
            <a:ext cx="379095" cy="1268095"/>
          </a:xfrm>
          <a:prstGeom prst="bentConnector3">
            <a:avLst>
              <a:gd name="adj1" fmla="val 16281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1024890" y="1468120"/>
            <a:ext cx="4498340" cy="994410"/>
            <a:chOff x="1614" y="2312"/>
            <a:chExt cx="7084" cy="1566"/>
          </a:xfrm>
        </p:grpSpPr>
        <p:sp>
          <p:nvSpPr>
            <p:cNvPr id="44" name="矩形 43"/>
            <p:cNvSpPr/>
            <p:nvPr/>
          </p:nvSpPr>
          <p:spPr>
            <a:xfrm>
              <a:off x="1614" y="2312"/>
              <a:ext cx="2202" cy="156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zh-CN" sz="1400" b="1">
                  <a:solidFill>
                    <a:srgbClr val="2C3E50"/>
                  </a:solidFill>
                  <a:sym typeface="+mn-ea"/>
                </a:rPr>
                <a:t>mount</a:t>
              </a:r>
              <a:endParaRPr lang="en-US" altLang="zh-CN" sz="14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036" y="2832"/>
              <a:ext cx="1358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rgbClr val="2C3E50"/>
                  </a:solidFill>
                </a:rPr>
                <a:t>.mnt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611" y="2312"/>
              <a:ext cx="1261" cy="156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false"/>
            <a:p>
              <a:pPr algn="ctr"/>
              <a:r>
                <a:rPr lang="en-US" altLang="en-US" sz="1400" b="1">
                  <a:solidFill>
                    <a:srgbClr val="2C3E50"/>
                  </a:solidFill>
                  <a:sym typeface="+mn-ea"/>
                </a:rPr>
                <a:t>...</a:t>
              </a:r>
              <a:endParaRPr lang="en-US" altLang="en-US" sz="14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496" y="2312"/>
              <a:ext cx="2202" cy="156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zh-CN" sz="1400" b="1">
                  <a:solidFill>
                    <a:srgbClr val="2C3E50"/>
                  </a:solidFill>
                  <a:sym typeface="+mn-ea"/>
                </a:rPr>
                <a:t>mount</a:t>
              </a:r>
              <a:endParaRPr lang="en-US" altLang="zh-CN" sz="14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918" y="2832"/>
              <a:ext cx="1358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rgbClr val="2C3E50"/>
                  </a:solidFill>
                </a:rPr>
                <a:t>.mnt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cxnSp>
          <p:nvCxnSpPr>
            <p:cNvPr id="54" name="直接连接符 53"/>
            <p:cNvCxnSpPr>
              <a:stCxn id="44" idx="3"/>
              <a:endCxn id="48" idx="1"/>
            </p:cNvCxnSpPr>
            <p:nvPr/>
          </p:nvCxnSpPr>
          <p:spPr>
            <a:xfrm flipV="true">
              <a:off x="3816" y="3095"/>
              <a:ext cx="795" cy="1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8" idx="3"/>
              <a:endCxn id="51" idx="1"/>
            </p:cNvCxnSpPr>
            <p:nvPr/>
          </p:nvCxnSpPr>
          <p:spPr>
            <a:xfrm>
              <a:off x="5872" y="3095"/>
              <a:ext cx="624" cy="0"/>
            </a:xfrm>
            <a:prstGeom prst="line">
              <a:avLst/>
            </a:prstGeom>
            <a:ln w="38100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864" y="3296"/>
              <a:ext cx="1852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.mnt_mountpoint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671" y="3296"/>
              <a:ext cx="1852" cy="46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.mnt_mountpoint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60" name="肘形连接符 59"/>
          <p:cNvCxnSpPr>
            <a:stCxn id="58" idx="2"/>
            <a:endCxn id="36" idx="1"/>
          </p:cNvCxnSpPr>
          <p:nvPr/>
        </p:nvCxnSpPr>
        <p:spPr>
          <a:xfrm rot="5400000" flipV="true">
            <a:off x="2677160" y="1482090"/>
            <a:ext cx="734060" cy="25450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82295" y="570865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驱动层接口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295" y="3396615"/>
            <a:ext cx="3122930" cy="10267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I/O scheduler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  <a:p>
            <a:pPr algn="ctr"/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4880" y="4052570"/>
            <a:ext cx="2558415" cy="521970"/>
          </a:xfrm>
          <a:prstGeom prst="rect">
            <a:avLst/>
          </a:prstGeom>
          <a:solidFill>
            <a:schemeClr val="bg1"/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blk_mq_init_sq_queue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295" y="5862955"/>
            <a:ext cx="5537200" cy="7664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ea typeface="宋体" charset="0"/>
                <a:cs typeface="DejaVu Sans" panose="020B0603030804020204" charset="0"/>
                <a:sym typeface="+mn-ea"/>
              </a:rPr>
              <a:t>磁盘驱动程序</a:t>
            </a:r>
            <a:endParaRPr lang="en-US" altLang="zh-CN" b="1">
              <a:solidFill>
                <a:srgbClr val="2C3E50"/>
              </a:solidFill>
              <a:ea typeface="宋体" charset="0"/>
              <a:cs typeface="DejaVu Sans" panose="020B0603030804020204" charset="0"/>
              <a:sym typeface="+mn-ea"/>
            </a:endParaRPr>
          </a:p>
        </p:txBody>
      </p:sp>
      <p:cxnSp>
        <p:nvCxnSpPr>
          <p:cNvPr id="8" name="直接箭头连接符 7"/>
          <p:cNvCxnSpPr>
            <a:endCxn id="3" idx="2"/>
          </p:cNvCxnSpPr>
          <p:nvPr/>
        </p:nvCxnSpPr>
        <p:spPr>
          <a:xfrm flipV="true">
            <a:off x="2212975" y="4574540"/>
            <a:ext cx="11430" cy="12553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2"/>
          </p:cNvCxnSpPr>
          <p:nvPr/>
        </p:nvCxnSpPr>
        <p:spPr>
          <a:xfrm flipH="true" flipV="true">
            <a:off x="4619625" y="2891790"/>
            <a:ext cx="16510" cy="29800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磁盘 11"/>
          <p:cNvSpPr/>
          <p:nvPr/>
        </p:nvSpPr>
        <p:spPr>
          <a:xfrm>
            <a:off x="1577975" y="7411720"/>
            <a:ext cx="3701415" cy="1119505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3289935" y="6680200"/>
            <a:ext cx="218440" cy="689610"/>
          </a:xfrm>
          <a:prstGeom prst="upDownArrow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96565" y="1647190"/>
            <a:ext cx="3122930" cy="10267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generic block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  <a:p>
            <a:pPr algn="ctr"/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2390" y="2369820"/>
            <a:ext cx="1473835" cy="521970"/>
          </a:xfrm>
          <a:prstGeom prst="rect">
            <a:avLst/>
          </a:prstGeom>
          <a:solidFill>
            <a:schemeClr val="bg1"/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add_disk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7" name="椭圆 36"/>
          <p:cNvSpPr/>
          <p:nvPr/>
        </p:nvSpPr>
        <p:spPr>
          <a:xfrm>
            <a:off x="2276475" y="583755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423795" y="5898515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564765" y="5972810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88590" y="6031865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827655" y="6076315"/>
            <a:ext cx="1014095" cy="5461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971800" y="6140450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43" name="直接连接符 42"/>
          <p:cNvCxnSpPr>
            <a:endCxn id="37" idx="5"/>
          </p:cNvCxnSpPr>
          <p:nvPr/>
        </p:nvCxnSpPr>
        <p:spPr>
          <a:xfrm>
            <a:off x="3326130" y="6313805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37" idx="6"/>
          </p:cNvCxnSpPr>
          <p:nvPr/>
        </p:nvCxnSpPr>
        <p:spPr>
          <a:xfrm>
            <a:off x="3326130" y="631380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37" idx="7"/>
          </p:cNvCxnSpPr>
          <p:nvPr/>
        </p:nvCxnSpPr>
        <p:spPr>
          <a:xfrm flipV="true">
            <a:off x="3326130" y="6002020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7" idx="0"/>
          </p:cNvCxnSpPr>
          <p:nvPr/>
        </p:nvCxnSpPr>
        <p:spPr>
          <a:xfrm flipH="true" flipV="true">
            <a:off x="3307080" y="5837555"/>
            <a:ext cx="19050" cy="4743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7" idx="1"/>
          </p:cNvCxnSpPr>
          <p:nvPr/>
        </p:nvCxnSpPr>
        <p:spPr>
          <a:xfrm flipH="true" flipV="true">
            <a:off x="2572385" y="6002020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37" idx="2"/>
          </p:cNvCxnSpPr>
          <p:nvPr/>
        </p:nvCxnSpPr>
        <p:spPr>
          <a:xfrm flipH="true">
            <a:off x="2269490" y="629983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37" idx="3"/>
          </p:cNvCxnSpPr>
          <p:nvPr/>
        </p:nvCxnSpPr>
        <p:spPr>
          <a:xfrm flipH="true">
            <a:off x="2572385" y="6299835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4"/>
          </p:cNvCxnSpPr>
          <p:nvPr/>
        </p:nvCxnSpPr>
        <p:spPr>
          <a:xfrm flipH="true">
            <a:off x="3307080" y="6286500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829560" y="4804410"/>
            <a:ext cx="995045" cy="1577975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280285" y="442150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426335" y="4481830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568575" y="4557395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692400" y="4613910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832100" y="4659630"/>
            <a:ext cx="1014095" cy="5461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975610" y="4723765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28" name="直接连接符 27"/>
          <p:cNvCxnSpPr>
            <a:endCxn id="22" idx="5"/>
          </p:cNvCxnSpPr>
          <p:nvPr/>
        </p:nvCxnSpPr>
        <p:spPr>
          <a:xfrm>
            <a:off x="3328670" y="4897120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22" idx="6"/>
          </p:cNvCxnSpPr>
          <p:nvPr/>
        </p:nvCxnSpPr>
        <p:spPr>
          <a:xfrm>
            <a:off x="3328670" y="489775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2" idx="7"/>
          </p:cNvCxnSpPr>
          <p:nvPr/>
        </p:nvCxnSpPr>
        <p:spPr>
          <a:xfrm flipV="true">
            <a:off x="3328670" y="4586605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2" idx="1"/>
          </p:cNvCxnSpPr>
          <p:nvPr/>
        </p:nvCxnSpPr>
        <p:spPr>
          <a:xfrm flipH="true" flipV="true">
            <a:off x="2576830" y="4586605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2" idx="2"/>
          </p:cNvCxnSpPr>
          <p:nvPr/>
        </p:nvCxnSpPr>
        <p:spPr>
          <a:xfrm flipH="true">
            <a:off x="2272665" y="488378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2" idx="3"/>
          </p:cNvCxnSpPr>
          <p:nvPr/>
        </p:nvCxnSpPr>
        <p:spPr>
          <a:xfrm flipH="true">
            <a:off x="2576830" y="4883150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2" idx="4"/>
          </p:cNvCxnSpPr>
          <p:nvPr/>
        </p:nvCxnSpPr>
        <p:spPr>
          <a:xfrm flipH="true">
            <a:off x="3310890" y="4868545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827655" y="3404870"/>
            <a:ext cx="995045" cy="1577975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55520" y="290766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01570" y="2967990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43175" y="3042920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67000" y="3100705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07335" y="3145790"/>
            <a:ext cx="1014095" cy="54610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50210" y="3209925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12" name="直接连接符 11"/>
          <p:cNvCxnSpPr>
            <a:endCxn id="4" idx="5"/>
          </p:cNvCxnSpPr>
          <p:nvPr/>
        </p:nvCxnSpPr>
        <p:spPr>
          <a:xfrm>
            <a:off x="3304540" y="3382645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4" idx="6"/>
          </p:cNvCxnSpPr>
          <p:nvPr/>
        </p:nvCxnSpPr>
        <p:spPr>
          <a:xfrm>
            <a:off x="3304540" y="338391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" idx="7"/>
          </p:cNvCxnSpPr>
          <p:nvPr/>
        </p:nvCxnSpPr>
        <p:spPr>
          <a:xfrm flipV="true">
            <a:off x="3304540" y="3072765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" idx="0"/>
          </p:cNvCxnSpPr>
          <p:nvPr/>
        </p:nvCxnSpPr>
        <p:spPr>
          <a:xfrm flipH="true" flipV="true">
            <a:off x="3286125" y="2907665"/>
            <a:ext cx="19050" cy="4743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4" idx="1"/>
          </p:cNvCxnSpPr>
          <p:nvPr/>
        </p:nvCxnSpPr>
        <p:spPr>
          <a:xfrm flipH="true" flipV="true">
            <a:off x="2551430" y="3072765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4" idx="2"/>
          </p:cNvCxnSpPr>
          <p:nvPr/>
        </p:nvCxnSpPr>
        <p:spPr>
          <a:xfrm flipH="true">
            <a:off x="2248535" y="336994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4" idx="3"/>
          </p:cNvCxnSpPr>
          <p:nvPr/>
        </p:nvCxnSpPr>
        <p:spPr>
          <a:xfrm flipH="true">
            <a:off x="2551430" y="3369310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4" idx="4"/>
          </p:cNvCxnSpPr>
          <p:nvPr/>
        </p:nvCxnSpPr>
        <p:spPr>
          <a:xfrm flipH="true">
            <a:off x="3286125" y="3355340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606550" y="2907665"/>
            <a:ext cx="89535" cy="4053840"/>
          </a:xfrm>
          <a:prstGeom prst="rect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2" name="直角上箭头 51"/>
          <p:cNvSpPr/>
          <p:nvPr/>
        </p:nvSpPr>
        <p:spPr>
          <a:xfrm flipV="true">
            <a:off x="1689100" y="3263900"/>
            <a:ext cx="89344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3" name="直角上箭头 52"/>
          <p:cNvSpPr/>
          <p:nvPr/>
        </p:nvSpPr>
        <p:spPr>
          <a:xfrm flipV="true">
            <a:off x="1697355" y="4804410"/>
            <a:ext cx="84645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4" name="直角上箭头 53"/>
          <p:cNvSpPr/>
          <p:nvPr/>
        </p:nvSpPr>
        <p:spPr>
          <a:xfrm flipV="true">
            <a:off x="1695450" y="6545580"/>
            <a:ext cx="86423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34640" y="4804410"/>
            <a:ext cx="1006475" cy="40132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844165" y="6198235"/>
            <a:ext cx="989965" cy="42418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cxnSp>
        <p:nvCxnSpPr>
          <p:cNvPr id="61" name="直接箭头连接符 60"/>
          <p:cNvCxnSpPr>
            <a:stCxn id="62" idx="2"/>
            <a:endCxn id="52" idx="1"/>
          </p:cNvCxnSpPr>
          <p:nvPr/>
        </p:nvCxnSpPr>
        <p:spPr>
          <a:xfrm>
            <a:off x="1931670" y="2371725"/>
            <a:ext cx="611505" cy="95123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true"/>
          <p:nvPr/>
        </p:nvSpPr>
        <p:spPr>
          <a:xfrm>
            <a:off x="1544320" y="212661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磁头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5" name="直接箭头连接符 64"/>
          <p:cNvCxnSpPr>
            <a:stCxn id="66" idx="2"/>
          </p:cNvCxnSpPr>
          <p:nvPr/>
        </p:nvCxnSpPr>
        <p:spPr>
          <a:xfrm>
            <a:off x="3138170" y="2294890"/>
            <a:ext cx="294640" cy="77787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true"/>
          <p:nvPr/>
        </p:nvSpPr>
        <p:spPr>
          <a:xfrm>
            <a:off x="2844165" y="2049780"/>
            <a:ext cx="58801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磁道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9" name="文本框 68"/>
          <p:cNvSpPr txBox="true"/>
          <p:nvPr/>
        </p:nvSpPr>
        <p:spPr>
          <a:xfrm>
            <a:off x="4641215" y="284416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扇面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0" name="直接箭头连接符 69"/>
          <p:cNvCxnSpPr>
            <a:stCxn id="72" idx="1"/>
          </p:cNvCxnSpPr>
          <p:nvPr/>
        </p:nvCxnSpPr>
        <p:spPr>
          <a:xfrm flipH="true">
            <a:off x="3776980" y="4184015"/>
            <a:ext cx="864235" cy="3111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3" idx="1"/>
          </p:cNvCxnSpPr>
          <p:nvPr/>
        </p:nvCxnSpPr>
        <p:spPr>
          <a:xfrm flipH="true">
            <a:off x="4203700" y="4972685"/>
            <a:ext cx="437515" cy="13843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true"/>
          <p:nvPr/>
        </p:nvSpPr>
        <p:spPr>
          <a:xfrm>
            <a:off x="4641215" y="4061460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柱面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4" name="直接箭头连接符 73"/>
          <p:cNvCxnSpPr>
            <a:stCxn id="76" idx="1"/>
          </p:cNvCxnSpPr>
          <p:nvPr/>
        </p:nvCxnSpPr>
        <p:spPr>
          <a:xfrm flipH="true">
            <a:off x="4232275" y="5985510"/>
            <a:ext cx="408940" cy="24638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true"/>
          <p:nvPr/>
        </p:nvSpPr>
        <p:spPr>
          <a:xfrm>
            <a:off x="4641215" y="586295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盘片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cxnSp>
        <p:nvCxnSpPr>
          <p:cNvPr id="77" name="直接箭头连接符 76"/>
          <p:cNvCxnSpPr>
            <a:stCxn id="69" idx="1"/>
          </p:cNvCxnSpPr>
          <p:nvPr/>
        </p:nvCxnSpPr>
        <p:spPr>
          <a:xfrm flipH="true">
            <a:off x="4228465" y="2966720"/>
            <a:ext cx="412750" cy="23558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任意多边形 79"/>
          <p:cNvSpPr/>
          <p:nvPr/>
        </p:nvSpPr>
        <p:spPr>
          <a:xfrm>
            <a:off x="3312160" y="3079115"/>
            <a:ext cx="1030605" cy="368935"/>
          </a:xfrm>
          <a:custGeom>
            <a:avLst/>
            <a:gdLst>
              <a:gd name="connisteX0" fmla="*/ 0 w 1122045"/>
              <a:gd name="connsiteY0" fmla="*/ 297815 h 360680"/>
              <a:gd name="connisteX1" fmla="*/ 775970 w 1122045"/>
              <a:gd name="connsiteY1" fmla="*/ 0 h 360680"/>
              <a:gd name="connisteX2" fmla="*/ 859155 w 1122045"/>
              <a:gd name="connsiteY2" fmla="*/ 27940 h 360680"/>
              <a:gd name="connisteX3" fmla="*/ 942340 w 1122045"/>
              <a:gd name="connsiteY3" fmla="*/ 83185 h 360680"/>
              <a:gd name="connisteX4" fmla="*/ 997585 w 1122045"/>
              <a:gd name="connsiteY4" fmla="*/ 132080 h 360680"/>
              <a:gd name="connisteX5" fmla="*/ 1039495 w 1122045"/>
              <a:gd name="connsiteY5" fmla="*/ 187325 h 360680"/>
              <a:gd name="connisteX6" fmla="*/ 1080770 w 1122045"/>
              <a:gd name="connsiteY6" fmla="*/ 228600 h 360680"/>
              <a:gd name="connisteX7" fmla="*/ 1122045 w 1122045"/>
              <a:gd name="connsiteY7" fmla="*/ 339725 h 360680"/>
              <a:gd name="connisteX8" fmla="*/ 1115695 w 1122045"/>
              <a:gd name="connsiteY8" fmla="*/ 360680 h 360680"/>
              <a:gd name="connisteX9" fmla="*/ 0 w 1122045"/>
              <a:gd name="connsiteY9" fmla="*/ 297815 h 3606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1122045" h="360680">
                <a:moveTo>
                  <a:pt x="0" y="297815"/>
                </a:moveTo>
                <a:lnTo>
                  <a:pt x="775970" y="0"/>
                </a:lnTo>
                <a:lnTo>
                  <a:pt x="859155" y="27940"/>
                </a:lnTo>
                <a:lnTo>
                  <a:pt x="942340" y="83185"/>
                </a:lnTo>
                <a:lnTo>
                  <a:pt x="997585" y="132080"/>
                </a:lnTo>
                <a:lnTo>
                  <a:pt x="1039495" y="187325"/>
                </a:lnTo>
                <a:lnTo>
                  <a:pt x="1080770" y="228600"/>
                </a:lnTo>
                <a:lnTo>
                  <a:pt x="1122045" y="339725"/>
                </a:lnTo>
                <a:lnTo>
                  <a:pt x="1115695" y="360680"/>
                </a:lnTo>
                <a:lnTo>
                  <a:pt x="0" y="2978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82" name="任意多边形 81"/>
          <p:cNvSpPr/>
          <p:nvPr/>
        </p:nvSpPr>
        <p:spPr>
          <a:xfrm>
            <a:off x="3961130" y="4959985"/>
            <a:ext cx="400685" cy="432435"/>
          </a:xfrm>
          <a:custGeom>
            <a:avLst/>
            <a:gdLst>
              <a:gd name="connisteX0" fmla="*/ 283845 w 436245"/>
              <a:gd name="connsiteY0" fmla="*/ 6985 h 422910"/>
              <a:gd name="connisteX1" fmla="*/ 269875 w 436245"/>
              <a:gd name="connsiteY1" fmla="*/ 62230 h 422910"/>
              <a:gd name="connisteX2" fmla="*/ 221615 w 436245"/>
              <a:gd name="connsiteY2" fmla="*/ 187325 h 422910"/>
              <a:gd name="connisteX3" fmla="*/ 145415 w 436245"/>
              <a:gd name="connsiteY3" fmla="*/ 249555 h 422910"/>
              <a:gd name="connisteX4" fmla="*/ 69215 w 436245"/>
              <a:gd name="connsiteY4" fmla="*/ 297815 h 422910"/>
              <a:gd name="connisteX5" fmla="*/ 0 w 436245"/>
              <a:gd name="connsiteY5" fmla="*/ 332740 h 422910"/>
              <a:gd name="connisteX6" fmla="*/ 83185 w 436245"/>
              <a:gd name="connsiteY6" fmla="*/ 422910 h 422910"/>
              <a:gd name="connisteX7" fmla="*/ 269875 w 436245"/>
              <a:gd name="connsiteY7" fmla="*/ 304800 h 422910"/>
              <a:gd name="connisteX8" fmla="*/ 394970 w 436245"/>
              <a:gd name="connsiteY8" fmla="*/ 166370 h 422910"/>
              <a:gd name="connisteX9" fmla="*/ 422275 w 436245"/>
              <a:gd name="connsiteY9" fmla="*/ 34925 h 422910"/>
              <a:gd name="connisteX10" fmla="*/ 436245 w 436245"/>
              <a:gd name="connsiteY10" fmla="*/ 0 h 422910"/>
              <a:gd name="connisteX11" fmla="*/ 283845 w 436245"/>
              <a:gd name="connsiteY11" fmla="*/ 6985 h 4229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436245" h="422910">
                <a:moveTo>
                  <a:pt x="283845" y="6985"/>
                </a:moveTo>
                <a:lnTo>
                  <a:pt x="269875" y="62230"/>
                </a:lnTo>
                <a:lnTo>
                  <a:pt x="221615" y="187325"/>
                </a:lnTo>
                <a:lnTo>
                  <a:pt x="145415" y="249555"/>
                </a:lnTo>
                <a:lnTo>
                  <a:pt x="69215" y="297815"/>
                </a:lnTo>
                <a:lnTo>
                  <a:pt x="0" y="332740"/>
                </a:lnTo>
                <a:lnTo>
                  <a:pt x="83185" y="422910"/>
                </a:lnTo>
                <a:lnTo>
                  <a:pt x="269875" y="304800"/>
                </a:lnTo>
                <a:lnTo>
                  <a:pt x="394970" y="166370"/>
                </a:lnTo>
                <a:lnTo>
                  <a:pt x="422275" y="34925"/>
                </a:lnTo>
                <a:lnTo>
                  <a:pt x="436245" y="0"/>
                </a:lnTo>
                <a:lnTo>
                  <a:pt x="283845" y="69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83" name="文本框 82"/>
          <p:cNvSpPr txBox="true"/>
          <p:nvPr/>
        </p:nvSpPr>
        <p:spPr>
          <a:xfrm>
            <a:off x="4641215" y="4850130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扇区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2586990" y="6706870"/>
            <a:ext cx="1470025" cy="240665"/>
          </a:xfrm>
          <a:custGeom>
            <a:avLst/>
            <a:gdLst>
              <a:gd name="connisteX0" fmla="*/ 0 w 1600200"/>
              <a:gd name="connsiteY0" fmla="*/ 83185 h 235585"/>
              <a:gd name="connisteX1" fmla="*/ 96520 w 1600200"/>
              <a:gd name="connsiteY1" fmla="*/ 6985 h 235585"/>
              <a:gd name="connisteX2" fmla="*/ 234950 w 1600200"/>
              <a:gd name="connsiteY2" fmla="*/ 62230 h 235585"/>
              <a:gd name="connisteX3" fmla="*/ 457200 w 1600200"/>
              <a:gd name="connsiteY3" fmla="*/ 110490 h 235585"/>
              <a:gd name="connisteX4" fmla="*/ 657860 w 1600200"/>
              <a:gd name="connsiteY4" fmla="*/ 145415 h 235585"/>
              <a:gd name="connisteX5" fmla="*/ 810260 w 1600200"/>
              <a:gd name="connsiteY5" fmla="*/ 138430 h 235585"/>
              <a:gd name="connisteX6" fmla="*/ 1003935 w 1600200"/>
              <a:gd name="connsiteY6" fmla="*/ 131445 h 235585"/>
              <a:gd name="connisteX7" fmla="*/ 1239520 w 1600200"/>
              <a:gd name="connsiteY7" fmla="*/ 89535 h 235585"/>
              <a:gd name="connisteX8" fmla="*/ 1322705 w 1600200"/>
              <a:gd name="connsiteY8" fmla="*/ 62230 h 235585"/>
              <a:gd name="connisteX9" fmla="*/ 1461135 w 1600200"/>
              <a:gd name="connsiteY9" fmla="*/ 27305 h 235585"/>
              <a:gd name="connisteX10" fmla="*/ 1482090 w 1600200"/>
              <a:gd name="connsiteY10" fmla="*/ 0 h 235585"/>
              <a:gd name="connisteX11" fmla="*/ 1600200 w 1600200"/>
              <a:gd name="connsiteY11" fmla="*/ 96520 h 235585"/>
              <a:gd name="connisteX12" fmla="*/ 1391920 w 1600200"/>
              <a:gd name="connsiteY12" fmla="*/ 165735 h 235585"/>
              <a:gd name="connisteX13" fmla="*/ 1274445 w 1600200"/>
              <a:gd name="connsiteY13" fmla="*/ 193675 h 235585"/>
              <a:gd name="connisteX14" fmla="*/ 1101090 w 1600200"/>
              <a:gd name="connsiteY14" fmla="*/ 221615 h 235585"/>
              <a:gd name="connisteX15" fmla="*/ 941705 w 1600200"/>
              <a:gd name="connsiteY15" fmla="*/ 228600 h 235585"/>
              <a:gd name="connisteX16" fmla="*/ 762000 w 1600200"/>
              <a:gd name="connsiteY16" fmla="*/ 235585 h 235585"/>
              <a:gd name="connisteX17" fmla="*/ 574675 w 1600200"/>
              <a:gd name="connsiteY17" fmla="*/ 235585 h 235585"/>
              <a:gd name="connisteX18" fmla="*/ 519430 w 1600200"/>
              <a:gd name="connsiteY18" fmla="*/ 221615 h 235585"/>
              <a:gd name="connisteX19" fmla="*/ 408305 w 1600200"/>
              <a:gd name="connsiteY19" fmla="*/ 207645 h 235585"/>
              <a:gd name="connisteX20" fmla="*/ 241935 w 1600200"/>
              <a:gd name="connsiteY20" fmla="*/ 165735 h 235585"/>
              <a:gd name="connisteX21" fmla="*/ 145415 w 1600200"/>
              <a:gd name="connsiteY21" fmla="*/ 124460 h 235585"/>
              <a:gd name="connisteX22" fmla="*/ 69215 w 1600200"/>
              <a:gd name="connsiteY22" fmla="*/ 117475 h 235585"/>
              <a:gd name="connisteX23" fmla="*/ 193675 w 1600200"/>
              <a:gd name="connsiteY23" fmla="*/ 152400 h 235585"/>
              <a:gd name="connisteX24" fmla="*/ 214630 w 1600200"/>
              <a:gd name="connsiteY24" fmla="*/ 159385 h 235585"/>
              <a:gd name="connisteX25" fmla="*/ 0 w 1600200"/>
              <a:gd name="connsiteY25" fmla="*/ 83185 h 235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1600200" h="235585">
                <a:moveTo>
                  <a:pt x="0" y="83185"/>
                </a:moveTo>
                <a:lnTo>
                  <a:pt x="96520" y="6985"/>
                </a:lnTo>
                <a:lnTo>
                  <a:pt x="234950" y="62230"/>
                </a:lnTo>
                <a:lnTo>
                  <a:pt x="457200" y="110490"/>
                </a:lnTo>
                <a:lnTo>
                  <a:pt x="657860" y="145415"/>
                </a:lnTo>
                <a:lnTo>
                  <a:pt x="810260" y="138430"/>
                </a:lnTo>
                <a:lnTo>
                  <a:pt x="1003935" y="131445"/>
                </a:lnTo>
                <a:lnTo>
                  <a:pt x="1239520" y="89535"/>
                </a:lnTo>
                <a:lnTo>
                  <a:pt x="1322705" y="62230"/>
                </a:lnTo>
                <a:lnTo>
                  <a:pt x="1461135" y="27305"/>
                </a:lnTo>
                <a:lnTo>
                  <a:pt x="1482090" y="0"/>
                </a:lnTo>
                <a:lnTo>
                  <a:pt x="1600200" y="96520"/>
                </a:lnTo>
                <a:lnTo>
                  <a:pt x="1391920" y="165735"/>
                </a:lnTo>
                <a:lnTo>
                  <a:pt x="1274445" y="193675"/>
                </a:lnTo>
                <a:lnTo>
                  <a:pt x="1101090" y="221615"/>
                </a:lnTo>
                <a:lnTo>
                  <a:pt x="941705" y="228600"/>
                </a:lnTo>
                <a:lnTo>
                  <a:pt x="762000" y="235585"/>
                </a:lnTo>
                <a:lnTo>
                  <a:pt x="574675" y="235585"/>
                </a:lnTo>
                <a:lnTo>
                  <a:pt x="519430" y="221615"/>
                </a:lnTo>
                <a:lnTo>
                  <a:pt x="408305" y="207645"/>
                </a:lnTo>
                <a:lnTo>
                  <a:pt x="241935" y="165735"/>
                </a:lnTo>
                <a:lnTo>
                  <a:pt x="145415" y="124460"/>
                </a:lnTo>
                <a:lnTo>
                  <a:pt x="69215" y="117475"/>
                </a:lnTo>
                <a:lnTo>
                  <a:pt x="193675" y="152400"/>
                </a:lnTo>
                <a:lnTo>
                  <a:pt x="214630" y="159385"/>
                </a:lnTo>
                <a:lnTo>
                  <a:pt x="0" y="831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cs typeface="DejaVu Sans" panose="020B0603030804020204" charset="0"/>
            </a:endParaRPr>
          </a:p>
        </p:txBody>
      </p:sp>
      <p:sp>
        <p:nvSpPr>
          <p:cNvPr id="86" name="文本框 85"/>
          <p:cNvSpPr txBox="true"/>
          <p:nvPr/>
        </p:nvSpPr>
        <p:spPr>
          <a:xfrm>
            <a:off x="4705350" y="658685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簇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7" name="直接箭头连接符 86"/>
          <p:cNvCxnSpPr>
            <a:stCxn id="86" idx="1"/>
          </p:cNvCxnSpPr>
          <p:nvPr/>
        </p:nvCxnSpPr>
        <p:spPr>
          <a:xfrm flipH="true" flipV="true">
            <a:off x="3982720" y="6647815"/>
            <a:ext cx="722630" cy="6159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78660" y="833755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Application 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true">
            <a:off x="1014095" y="1255395"/>
            <a:ext cx="4352925" cy="6350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true"/>
          <p:nvPr/>
        </p:nvSpPr>
        <p:spPr>
          <a:xfrm>
            <a:off x="986155" y="852805"/>
            <a:ext cx="504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user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295" y="1427480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VFS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81075" y="4248150"/>
            <a:ext cx="4521835" cy="9525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986155" y="2261235"/>
            <a:ext cx="631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kernel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9930" y="1877060"/>
            <a:ext cx="249364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memory catch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8660" y="2345690"/>
            <a:ext cx="79184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Ext2/3/4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8130" y="2345690"/>
            <a:ext cx="92900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XFS/YAFS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3340" y="2345690"/>
            <a:ext cx="60896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NFS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26915" y="1898015"/>
            <a:ext cx="769620" cy="20980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Device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Files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62150" y="2795270"/>
            <a:ext cx="1805305" cy="120078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90420" y="2880995"/>
            <a:ext cx="1614805" cy="2000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generic block 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90420" y="3272155"/>
            <a:ext cx="1614805" cy="24701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I/O scheduler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90420" y="3691890"/>
            <a:ext cx="1614805" cy="21907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block driver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04110" y="4481830"/>
            <a:ext cx="988060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hard disk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27550" y="4481830"/>
            <a:ext cx="700405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device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04260" y="4481830"/>
            <a:ext cx="869315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network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86155" y="4447540"/>
            <a:ext cx="8597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hardware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25" name="直接连接符 24"/>
          <p:cNvCxnSpPr>
            <a:stCxn id="4" idx="2"/>
            <a:endCxn id="8" idx="0"/>
          </p:cNvCxnSpPr>
          <p:nvPr/>
        </p:nvCxnSpPr>
        <p:spPr>
          <a:xfrm>
            <a:off x="3603625" y="1128395"/>
            <a:ext cx="635" cy="29908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true">
            <a:off x="3282315" y="172212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true">
            <a:off x="4935855" y="174307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true">
            <a:off x="2373630" y="219265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true">
            <a:off x="328358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true">
            <a:off x="416623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true">
            <a:off x="3241675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2"/>
            <a:endCxn id="19" idx="0"/>
          </p:cNvCxnSpPr>
          <p:nvPr/>
        </p:nvCxnSpPr>
        <p:spPr>
          <a:xfrm>
            <a:off x="2898140" y="3081020"/>
            <a:ext cx="0" cy="19113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true">
            <a:off x="3225800" y="353695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1" idx="0"/>
          </p:cNvCxnSpPr>
          <p:nvPr/>
        </p:nvCxnSpPr>
        <p:spPr>
          <a:xfrm>
            <a:off x="2890520" y="4029710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891405" y="3996055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true">
            <a:off x="2372360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295775" y="2647950"/>
            <a:ext cx="13970" cy="183832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89530" y="833755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Application 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true">
            <a:off x="1624965" y="1255395"/>
            <a:ext cx="4352925" cy="6350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true"/>
          <p:nvPr/>
        </p:nvSpPr>
        <p:spPr>
          <a:xfrm>
            <a:off x="1597025" y="852805"/>
            <a:ext cx="504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user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0165" y="1427480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VFS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591945" y="4248150"/>
            <a:ext cx="4521835" cy="9525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597025" y="2261235"/>
            <a:ext cx="631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kernel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90800" y="1877060"/>
            <a:ext cx="249364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memory catch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88895" y="2345690"/>
            <a:ext cx="1769110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Ext2/3/4    </a:t>
            </a:r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XFS/YAFS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74210" y="2345690"/>
            <a:ext cx="608965" cy="294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NFS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37785" y="1877060"/>
            <a:ext cx="769620" cy="211899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Device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Files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73020" y="2795270"/>
            <a:ext cx="1805305" cy="82867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01290" y="2880995"/>
            <a:ext cx="1614805" cy="2000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generic block 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01290" y="3272155"/>
            <a:ext cx="1614805" cy="24701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I/O scheduler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63520" y="3776980"/>
            <a:ext cx="1614805" cy="21907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block driver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14980" y="4481830"/>
            <a:ext cx="988060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hard disk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38420" y="4481830"/>
            <a:ext cx="700405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device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15130" y="4481830"/>
            <a:ext cx="869315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network</a:t>
            </a:r>
            <a:endParaRPr lang="en-US" altLang="en-US" sz="10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1597025" y="4447540"/>
            <a:ext cx="8597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hardware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25" name="直接连接符 24"/>
          <p:cNvCxnSpPr>
            <a:stCxn id="4" idx="2"/>
            <a:endCxn id="8" idx="0"/>
          </p:cNvCxnSpPr>
          <p:nvPr/>
        </p:nvCxnSpPr>
        <p:spPr>
          <a:xfrm>
            <a:off x="4222750" y="1128395"/>
            <a:ext cx="635" cy="29908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true">
            <a:off x="3893185" y="172212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true">
            <a:off x="5546725" y="174307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true">
            <a:off x="3509010" y="217170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true">
            <a:off x="477710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true">
            <a:off x="3508375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2"/>
            <a:endCxn id="19" idx="0"/>
          </p:cNvCxnSpPr>
          <p:nvPr/>
        </p:nvCxnSpPr>
        <p:spPr>
          <a:xfrm>
            <a:off x="3517265" y="3081020"/>
            <a:ext cx="0" cy="19113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true">
            <a:off x="3488690" y="3536950"/>
            <a:ext cx="12700" cy="24003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1" idx="0"/>
          </p:cNvCxnSpPr>
          <p:nvPr/>
        </p:nvCxnSpPr>
        <p:spPr>
          <a:xfrm>
            <a:off x="3509645" y="4029710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502275" y="3996055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778375" y="2643505"/>
            <a:ext cx="13970" cy="1838325"/>
          </a:xfrm>
          <a:prstGeom prst="line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553335" y="5266055"/>
            <a:ext cx="3560445" cy="5543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fs/open.c  fs/readdir.c ...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f</a:t>
            </a:r>
            <a:r>
              <a:rPr lang="en-US" altLang="zh-CN" sz="1200" b="1">
                <a:solidFill>
                  <a:srgbClr val="2C3E50"/>
                </a:solidFill>
              </a:rPr>
              <a:t>s/file.c</a:t>
            </a:r>
            <a:r>
              <a:rPr lang="en-US" altLang="en-US" sz="1200" b="1">
                <a:solidFill>
                  <a:srgbClr val="2C3E50"/>
                </a:solidFill>
              </a:rPr>
              <a:t>  fs/inode.c ...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3335" y="6193155"/>
            <a:ext cx="3560445" cy="36258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fs/cachefiles</a:t>
            </a:r>
            <a:r>
              <a:rPr lang="en-US" altLang="zh-CN" sz="1200" b="1">
                <a:solidFill>
                  <a:srgbClr val="2C3E50"/>
                </a:solidFill>
              </a:rPr>
              <a:t>/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3335" y="6928485"/>
            <a:ext cx="3554730" cy="35369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 fs/ext4/</a:t>
            </a:r>
            <a:r>
              <a:rPr lang="en-US" altLang="zh-CN" sz="1200" b="1">
                <a:solidFill>
                  <a:srgbClr val="2C3E50"/>
                </a:solidFill>
              </a:rPr>
              <a:t>    fs/jffs2/     fs/ntfs/  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53335" y="7654925"/>
            <a:ext cx="3554730" cy="32893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block/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53335" y="8356600"/>
            <a:ext cx="3554730" cy="395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driver/block/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7" name="肘形连接符 26"/>
          <p:cNvCxnSpPr>
            <a:stCxn id="8" idx="1"/>
            <a:endCxn id="2" idx="1"/>
          </p:cNvCxnSpPr>
          <p:nvPr/>
        </p:nvCxnSpPr>
        <p:spPr>
          <a:xfrm rot="10800000" flipV="true">
            <a:off x="2561590" y="1574800"/>
            <a:ext cx="36830" cy="3968750"/>
          </a:xfrm>
          <a:prstGeom prst="bentConnector3">
            <a:avLst>
              <a:gd name="adj1" fmla="val 339655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1" idx="1"/>
            <a:endCxn id="3" idx="1"/>
          </p:cNvCxnSpPr>
          <p:nvPr/>
        </p:nvCxnSpPr>
        <p:spPr>
          <a:xfrm rot="10800000" flipV="true">
            <a:off x="2561590" y="2024380"/>
            <a:ext cx="37465" cy="4350385"/>
          </a:xfrm>
          <a:prstGeom prst="bentConnector3">
            <a:avLst>
              <a:gd name="adj1" fmla="val 396949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4" idx="1"/>
            <a:endCxn id="5" idx="1"/>
          </p:cNvCxnSpPr>
          <p:nvPr/>
        </p:nvCxnSpPr>
        <p:spPr>
          <a:xfrm rot="10800000" flipV="true">
            <a:off x="2561590" y="2493010"/>
            <a:ext cx="35560" cy="4612640"/>
          </a:xfrm>
          <a:prstGeom prst="bentConnector3">
            <a:avLst>
              <a:gd name="adj1" fmla="val 49339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7" idx="1"/>
            <a:endCxn id="13" idx="1"/>
          </p:cNvCxnSpPr>
          <p:nvPr/>
        </p:nvCxnSpPr>
        <p:spPr>
          <a:xfrm rot="10800000" flipV="true">
            <a:off x="2561590" y="3209925"/>
            <a:ext cx="19685" cy="4609465"/>
          </a:xfrm>
          <a:prstGeom prst="bentConnector3">
            <a:avLst>
              <a:gd name="adj1" fmla="val 1015806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0" idx="1"/>
            <a:endCxn id="26" idx="1"/>
          </p:cNvCxnSpPr>
          <p:nvPr/>
        </p:nvCxnSpPr>
        <p:spPr>
          <a:xfrm rot="10800000" flipV="true">
            <a:off x="2561590" y="3886835"/>
            <a:ext cx="210185" cy="4667885"/>
          </a:xfrm>
          <a:prstGeom prst="bentConnector3">
            <a:avLst>
              <a:gd name="adj1" fmla="val 115800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00735" y="1172210"/>
            <a:ext cx="859790" cy="6877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Ramfs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0340" y="1176020"/>
            <a:ext cx="1170940" cy="6877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Init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Ramfs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1660525" y="1434465"/>
            <a:ext cx="1059815" cy="170180"/>
          </a:xfrm>
          <a:prstGeom prst="left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04365" y="1256665"/>
            <a:ext cx="690880" cy="22923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等价于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290" y="3782060"/>
            <a:ext cx="1420495" cy="59753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99305" y="3566795"/>
            <a:ext cx="1233805" cy="81216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rootfs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239770" y="3989070"/>
            <a:ext cx="1377315" cy="14351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576955" y="4883785"/>
            <a:ext cx="1456690" cy="498475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文件系统类型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5034280" y="2176780"/>
            <a:ext cx="140970" cy="1389380"/>
          </a:xfrm>
          <a:prstGeom prst="upArrow">
            <a:avLst>
              <a:gd name="adj1" fmla="val 80346"/>
              <a:gd name="adj2" fmla="val 50000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99305" y="996950"/>
            <a:ext cx="1457325" cy="11963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内存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936365" y="1518920"/>
            <a:ext cx="619125" cy="14351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DejaVu Sans" panose="020B0603030804020204" charset="0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966210" y="1310640"/>
            <a:ext cx="638810" cy="2749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load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619760" y="7712075"/>
            <a:ext cx="53714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cs typeface="DejaVu Sans" panose="020B0603030804020204" charset="0"/>
              </a:rPr>
              <a:t>Initramfs是在 kernel 2.5中引入的技术，实际上它的含义就是：在内核镜像中附加一个cpio包，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这个cpio包中包含了一个小型的文件系统，当内核启动时，内核将这个cpio包解开，并且将其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中包含的文件系统释放到rootfs中，内核中的一部分初始化代码会放到这个文件系统中，作为</a:t>
            </a:r>
            <a:br>
              <a:rPr lang="zh-CN" altLang="en-US" sz="1200">
                <a:cs typeface="DejaVu Sans" panose="020B0603030804020204" charset="0"/>
              </a:rPr>
            </a:br>
            <a:r>
              <a:rPr lang="zh-CN" altLang="en-US" sz="1200">
                <a:cs typeface="DejaVu Sans" panose="020B0603030804020204" charset="0"/>
              </a:rPr>
              <a:t>用户层进程来执行。这样带来的明显的好处是精简了内核的初始化代码，而且使得内核的初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始化过程更容易定制。Linux 2.6.12内核的 initramfs还没有什么实质性的东西，一个包含完整</a:t>
            </a:r>
            <a:endParaRPr lang="zh-CN" altLang="en-US" sz="1200">
              <a:cs typeface="DejaVu Sans" panose="020B0603030804020204" charset="0"/>
            </a:endParaRPr>
          </a:p>
          <a:p>
            <a:pPr algn="l"/>
            <a:r>
              <a:rPr lang="zh-CN" altLang="en-US" sz="1200">
                <a:cs typeface="DejaVu Sans" panose="020B0603030804020204" charset="0"/>
              </a:rPr>
              <a:t>功能的initramfs的实现可能还需要一个缓慢的过程</a:t>
            </a:r>
            <a:endParaRPr lang="zh-CN" altLang="en-US" sz="1200"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66235" y="1685290"/>
            <a:ext cx="1726565" cy="1310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内存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96770" y="1936750"/>
            <a:ext cx="1388110" cy="799465"/>
          </a:xfrm>
          <a:prstGeom prst="round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initrd 文件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25475" y="2107565"/>
            <a:ext cx="1443355" cy="0"/>
          </a:xfrm>
          <a:prstGeom prst="straightConnector1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true">
            <a:off x="680720" y="2544445"/>
            <a:ext cx="1416050" cy="12065"/>
          </a:xfrm>
          <a:prstGeom prst="straightConnector1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908685" y="1891030"/>
            <a:ext cx="1160145" cy="21399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noFill/>
          </a:ln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文件系统镜像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017270" y="2349500"/>
            <a:ext cx="943610" cy="22987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900" b="1">
                <a:solidFill>
                  <a:srgbClr val="2C3E50"/>
                </a:solidFill>
                <a:cs typeface="DejaVu Sans" panose="020B0603030804020204" charset="0"/>
              </a:rPr>
              <a:t>cpio</a:t>
            </a:r>
            <a:r>
              <a:rPr lang="en-US" altLang="zh-CN" sz="900" b="1">
                <a:solidFill>
                  <a:srgbClr val="2C3E50"/>
                </a:solidFill>
                <a:cs typeface="DejaVu Sans" panose="020B0603030804020204" charset="0"/>
              </a:rPr>
              <a:t>生成</a:t>
            </a:r>
            <a:endParaRPr lang="en-US" altLang="zh-CN" sz="9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484880" y="2207260"/>
            <a:ext cx="701675" cy="14224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501390" y="1830070"/>
            <a:ext cx="723900" cy="2749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load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4872990" y="3032760"/>
            <a:ext cx="160020" cy="1417955"/>
          </a:xfrm>
          <a:prstGeom prst="up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2375" y="4450715"/>
            <a:ext cx="1610360" cy="5924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80865" y="4477385"/>
            <a:ext cx="1511935" cy="56578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rootfs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839720" y="4656455"/>
            <a:ext cx="1560830" cy="14224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3484880" y="5574665"/>
            <a:ext cx="1651000" cy="494030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  <a:cs typeface="DejaVu Sans" panose="020B0603030804020204" charset="0"/>
              </a:rPr>
              <a:t>文件系统类型</a:t>
            </a:r>
            <a:endParaRPr lang="en-US" altLang="zh-CN" sz="8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80465" y="1525905"/>
            <a:ext cx="1443990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7370" y="152590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9830" y="2658745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image-initrd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9830" y="3728720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kernel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7370" y="305244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cpio-initrd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9830" y="4756785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根文件系统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7370" y="468820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根文件系统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879600" y="1954530"/>
            <a:ext cx="160020" cy="70548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879600" y="3024505"/>
            <a:ext cx="160020" cy="70548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879600" y="4094480"/>
            <a:ext cx="160020" cy="66357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861560" y="1892935"/>
            <a:ext cx="160020" cy="116014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4861560" y="3420110"/>
            <a:ext cx="160020" cy="126809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>
              <a:cs typeface="DejaVu Sans" panose="020B0603030804020204" charset="0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180465" y="5799455"/>
            <a:ext cx="1717675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文件格式的initrd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325620" y="5799455"/>
            <a:ext cx="1387475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cpio 的initrd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82975" y="725170"/>
            <a:ext cx="42545" cy="5986780"/>
          </a:xfrm>
          <a:prstGeom prst="line">
            <a:avLst/>
          </a:prstGeom>
          <a:solidFill>
            <a:srgbClr val="000000">
              <a:alpha val="0"/>
            </a:srgbClr>
          </a:solidFill>
          <a:ln w="28575" cmpd="sng">
            <a:solidFill>
              <a:srgbClr val="2C3E5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1375" y="1017270"/>
            <a:ext cx="1099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超级块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740410" y="2447925"/>
            <a:ext cx="4205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全局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：LIST_HEAD(super_blocks)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1755" y="3759835"/>
            <a:ext cx="300355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shmem</a:t>
            </a:r>
            <a:r>
              <a:rPr lang="en-US" altLang="en-US" b="1">
                <a:solidFill>
                  <a:srgbClr val="2C3E50"/>
                </a:solidFill>
              </a:rPr>
              <a:t> spuer blocks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>
            <a:stCxn id="5" idx="2"/>
            <a:endCxn id="6" idx="0"/>
          </p:cNvCxnSpPr>
          <p:nvPr/>
        </p:nvCxnSpPr>
        <p:spPr>
          <a:xfrm>
            <a:off x="2843530" y="2816225"/>
            <a:ext cx="0" cy="94361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1375" y="1017270"/>
            <a:ext cx="2680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filesystem </a:t>
            </a:r>
            <a:r>
              <a:rPr lang="zh-CN" altLang="en-US" sz="2400" b="1">
                <a:solidFill>
                  <a:srgbClr val="2C3E50"/>
                </a:solidFill>
              </a:rPr>
              <a:t>注册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274320" y="1941195"/>
            <a:ext cx="5887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static struct file_system_type *file_systems;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2555" y="3289300"/>
            <a:ext cx="3062605" cy="823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sysfs_fs_type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.next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3190" y="5118735"/>
            <a:ext cx="3062605" cy="823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shmem_fs_typepe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.next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2555" y="6782435"/>
            <a:ext cx="3062605" cy="8235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rootfs_fs_type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.next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9" name="肘形连接符 8"/>
          <p:cNvCxnSpPr>
            <a:stCxn id="2" idx="3"/>
            <a:endCxn id="3" idx="0"/>
          </p:cNvCxnSpPr>
          <p:nvPr/>
        </p:nvCxnSpPr>
        <p:spPr>
          <a:xfrm flipH="true">
            <a:off x="4194175" y="2125345"/>
            <a:ext cx="1967865" cy="1163955"/>
          </a:xfrm>
          <a:prstGeom prst="bentConnector4">
            <a:avLst>
              <a:gd name="adj1" fmla="val -12101"/>
              <a:gd name="adj2" fmla="val 5793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endCxn id="6" idx="0"/>
          </p:cNvCxnSpPr>
          <p:nvPr/>
        </p:nvCxnSpPr>
        <p:spPr>
          <a:xfrm rot="5400000">
            <a:off x="3761105" y="4269105"/>
            <a:ext cx="1282700" cy="41592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endCxn id="7" idx="0"/>
          </p:cNvCxnSpPr>
          <p:nvPr/>
        </p:nvCxnSpPr>
        <p:spPr>
          <a:xfrm rot="5400000">
            <a:off x="3846195" y="6017895"/>
            <a:ext cx="1112520" cy="416560"/>
          </a:xfrm>
          <a:prstGeom prst="bentConnector3">
            <a:avLst>
              <a:gd name="adj1" fmla="val 5005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文泉驿微米黑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文泉驿微米黑"/>
        <a:ea typeface=""/>
        <a:cs typeface=""/>
        <a:font script="Jpan" typeface="游ゴシック Light"/>
        <a:font script="Hang" typeface="맑은 고딕"/>
        <a:font script="Hans" typeface="文泉驿微米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文泉驿微米黑"/>
        <a:ea typeface=""/>
        <a:cs typeface=""/>
        <a:font script="Jpan" typeface="游ゴシック"/>
        <a:font script="Hang" typeface="맑은 고딕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文泉驿微米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WPS 演示</Application>
  <PresentationFormat>宽屏</PresentationFormat>
  <Paragraphs>433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DejaVu Sans</vt:lpstr>
      <vt:lpstr>文泉驿微米黑</vt:lpstr>
      <vt:lpstr>Droid Sans Fallback</vt:lpstr>
      <vt:lpstr>Nimbus Roman No9 L</vt:lpstr>
      <vt:lpstr>宋体</vt:lpstr>
      <vt:lpstr>微软雅黑</vt:lpstr>
      <vt:lpstr>Arial Unicode MS</vt:lpstr>
      <vt:lpstr>文泉驿微米黑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董在强</cp:lastModifiedBy>
  <cp:revision>30</cp:revision>
  <dcterms:created xsi:type="dcterms:W3CDTF">2021-06-23T03:16:51Z</dcterms:created>
  <dcterms:modified xsi:type="dcterms:W3CDTF">2021-06-23T03:16:51Z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