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61" r:id="rId6"/>
    <p:sldId id="307" r:id="rId7"/>
    <p:sldId id="308" r:id="rId8"/>
    <p:sldId id="285" r:id="rId9"/>
    <p:sldId id="265" r:id="rId10"/>
    <p:sldId id="286" r:id="rId11"/>
    <p:sldId id="287" r:id="rId12"/>
    <p:sldId id="288" r:id="rId13"/>
    <p:sldId id="268" r:id="rId14"/>
    <p:sldId id="273" r:id="rId15"/>
    <p:sldId id="271" r:id="rId16"/>
    <p:sldId id="270" r:id="rId17"/>
    <p:sldId id="264" r:id="rId18"/>
    <p:sldId id="269" r:id="rId19"/>
    <p:sldId id="272" r:id="rId20"/>
    <p:sldId id="275" r:id="rId21"/>
    <p:sldId id="276" r:id="rId22"/>
    <p:sldId id="277" r:id="rId23"/>
    <p:sldId id="278" r:id="rId24"/>
    <p:sldId id="303" r:id="rId25"/>
    <p:sldId id="279" r:id="rId26"/>
    <p:sldId id="330" r:id="rId27"/>
    <p:sldId id="304" r:id="rId28"/>
    <p:sldId id="305" r:id="rId29"/>
    <p:sldId id="306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C0000"/>
    <a:srgbClr val="3EAF7C"/>
    <a:srgbClr val="323232"/>
    <a:srgbClr val="B2B2B2"/>
    <a:srgbClr val="202020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52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392410" y="499554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文本框 1"/>
          <p:cNvSpPr txBox="true"/>
          <p:nvPr/>
        </p:nvSpPr>
        <p:spPr>
          <a:xfrm>
            <a:off x="593090" y="66865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E1000State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45" y="9988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245" y="12884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245" y="15779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conf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245" y="18675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245" y="21647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245" y="2454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245" y="27438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380" y="9912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PCIDevice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6465" y="831215"/>
            <a:ext cx="1431290" cy="1173480"/>
            <a:chOff x="5772" y="1573"/>
            <a:chExt cx="2254" cy="1848"/>
          </a:xfrm>
        </p:grpSpPr>
        <p:sp>
          <p:nvSpPr>
            <p:cNvPr id="12" name="文本框 11"/>
            <p:cNvSpPr txBox="true"/>
            <p:nvPr/>
          </p:nvSpPr>
          <p:spPr>
            <a:xfrm>
              <a:off x="5772" y="1573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68670" y="171513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ncs[MAX_QUEUE_NUM]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670" y="201231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queues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5868670" y="143192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NICPeers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75840" y="2471420"/>
            <a:ext cx="11201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 </a:t>
            </a:r>
            <a:endParaRPr lang="en-US" altLang="zh-CN" sz="2000" b="1">
              <a:solidFill>
                <a:srgbClr val="2C3E50"/>
              </a:solidFill>
            </a:endParaRPr>
          </a:p>
          <a:p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210435" y="4167505"/>
            <a:ext cx="9004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CC0000"/>
                </a:solidFill>
                <a:sym typeface="+mn-ea"/>
              </a:rPr>
              <a:t>GUEST OS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物理地址（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GPA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）可直接被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QEMU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的访问（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HVA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），因为在同一个进程中</a:t>
            </a:r>
            <a:endParaRPr lang="zh-CN" altLang="en-US" b="1">
              <a:solidFill>
                <a:srgbClr val="CC0000"/>
              </a:solidFill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210435" y="3588385"/>
            <a:ext cx="409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CC0000"/>
                </a:solidFill>
                <a:sym typeface="+mn-ea"/>
              </a:rPr>
              <a:t>本质上是更多的使用内存虚拟化的技术</a:t>
            </a:r>
            <a:endParaRPr lang="en-US" altLang="zh-CN" b="1">
              <a:solidFill>
                <a:srgbClr val="CC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4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1"/>
            <a:endCxn id="11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9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9" idx="1"/>
            <a:endCxn id="10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969000" y="703580"/>
            <a:ext cx="41910" cy="555942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8" idx="2"/>
            <a:endCxn id="13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0815" y="330200"/>
            <a:ext cx="14687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virtio_pci_device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970" y="752475"/>
            <a:ext cx="1019810" cy="3497580"/>
            <a:chOff x="622" y="1185"/>
            <a:chExt cx="1606" cy="5508"/>
          </a:xfrm>
        </p:grpSpPr>
        <p:sp>
          <p:nvSpPr>
            <p:cNvPr id="4" name="矩形 3"/>
            <p:cNvSpPr/>
            <p:nvPr/>
          </p:nvSpPr>
          <p:spPr>
            <a:xfrm>
              <a:off x="622" y="11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2" y="16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2" y="2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" y="25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" y="3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device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" y="34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notify_base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" y="393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" y="438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virtqueues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" y="4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2" y="531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" y="576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setup_vq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" y="622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0" name="文本框 19"/>
          <p:cNvSpPr txBox="true"/>
          <p:nvPr/>
        </p:nvSpPr>
        <p:spPr>
          <a:xfrm>
            <a:off x="2408555" y="207645"/>
            <a:ext cx="11080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08555" y="466090"/>
            <a:ext cx="1019810" cy="2331720"/>
            <a:chOff x="3862" y="1173"/>
            <a:chExt cx="1606" cy="3672"/>
          </a:xfrm>
        </p:grpSpPr>
        <p:sp>
          <p:nvSpPr>
            <p:cNvPr id="22" name="矩形 21"/>
            <p:cNvSpPr/>
            <p:nvPr/>
          </p:nvSpPr>
          <p:spPr>
            <a:xfrm>
              <a:off x="3862" y="30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vringh_config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62" y="346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62" y="3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62" y="43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62" y="117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162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62" y="20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62" y="25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88840" y="683895"/>
            <a:ext cx="2540000" cy="2621915"/>
            <a:chOff x="6602" y="3724"/>
            <a:chExt cx="4000" cy="4129"/>
          </a:xfrm>
        </p:grpSpPr>
        <p:grpSp>
          <p:nvGrpSpPr>
            <p:cNvPr id="47" name="组合 46"/>
            <p:cNvGrpSpPr/>
            <p:nvPr/>
          </p:nvGrpSpPr>
          <p:grpSpPr>
            <a:xfrm>
              <a:off x="6763" y="4181"/>
              <a:ext cx="1606" cy="3672"/>
              <a:chOff x="7550" y="3842"/>
              <a:chExt cx="1606" cy="36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50" y="384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550" y="42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50" y="47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deflate_vq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550" y="52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stats_vq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50" y="567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free_page_vq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550" y="613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balloon_wq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550" y="659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work_struct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0" y="704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48" name="文本框 47"/>
            <p:cNvSpPr txBox="true"/>
            <p:nvPr/>
          </p:nvSpPr>
          <p:spPr>
            <a:xfrm>
              <a:off x="6602" y="3724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virtio_balloon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93100" y="441325"/>
            <a:ext cx="2540000" cy="2449195"/>
            <a:chOff x="9684" y="326"/>
            <a:chExt cx="4000" cy="385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7" name="文本框 56"/>
            <p:cNvSpPr txBox="true"/>
            <p:nvPr/>
          </p:nvSpPr>
          <p:spPr>
            <a:xfrm>
              <a:off x="9684" y="326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415" y="4483100"/>
            <a:ext cx="1560830" cy="1446530"/>
            <a:chOff x="3724" y="7853"/>
            <a:chExt cx="2458" cy="2278"/>
          </a:xfrm>
        </p:grpSpPr>
        <p:sp>
          <p:nvSpPr>
            <p:cNvPr id="59" name="文本框 58"/>
            <p:cNvSpPr txBox="true"/>
            <p:nvPr/>
          </p:nvSpPr>
          <p:spPr>
            <a:xfrm>
              <a:off x="3724" y="7853"/>
              <a:ext cx="245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r>
                <a:rPr lang="en-US" altLang="zh-CN" sz="1000" b="1">
                  <a:solidFill>
                    <a:srgbClr val="2C3E50"/>
                  </a:solidFill>
                </a:rPr>
                <a:t> *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57" y="82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vqs[0]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57" y="875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vqs[1]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57" y="920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...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7" y="96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vqs[n]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09640" y="3345815"/>
            <a:ext cx="1546860" cy="1201420"/>
            <a:chOff x="9464" y="5091"/>
            <a:chExt cx="2436" cy="1892"/>
          </a:xfrm>
        </p:grpSpPr>
        <p:sp>
          <p:nvSpPr>
            <p:cNvPr id="70" name="文本框 69"/>
            <p:cNvSpPr txBox="true"/>
            <p:nvPr/>
          </p:nvSpPr>
          <p:spPr>
            <a:xfrm>
              <a:off x="9464" y="5091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64" y="56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464" y="60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464" y="65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939790" y="5090795"/>
            <a:ext cx="1546860" cy="1276985"/>
            <a:chOff x="9574" y="5037"/>
            <a:chExt cx="2436" cy="2011"/>
          </a:xfrm>
        </p:grpSpPr>
        <p:sp>
          <p:nvSpPr>
            <p:cNvPr id="76" name="文本框 75"/>
            <p:cNvSpPr txBox="true"/>
            <p:nvPr/>
          </p:nvSpPr>
          <p:spPr>
            <a:xfrm>
              <a:off x="9574" y="5037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684" y="5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684" y="6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684" y="65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3100" y="3796665"/>
            <a:ext cx="1078230" cy="2449195"/>
            <a:chOff x="9684" y="326"/>
            <a:chExt cx="1698" cy="3857"/>
          </a:xfrm>
        </p:grpSpPr>
        <p:grpSp>
          <p:nvGrpSpPr>
            <p:cNvPr id="81" name="组合 80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89" name="文本框 88"/>
            <p:cNvSpPr txBox="true"/>
            <p:nvPr/>
          </p:nvSpPr>
          <p:spPr>
            <a:xfrm>
              <a:off x="9684" y="326"/>
              <a:ext cx="169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0" name="肘形连接符 89"/>
          <p:cNvCxnSpPr>
            <a:stCxn id="4" idx="3"/>
            <a:endCxn id="20" idx="1"/>
          </p:cNvCxnSpPr>
          <p:nvPr/>
        </p:nvCxnSpPr>
        <p:spPr>
          <a:xfrm flipV="true">
            <a:off x="1415415" y="330200"/>
            <a:ext cx="993140" cy="5708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3"/>
            <a:endCxn id="59" idx="1"/>
          </p:cNvCxnSpPr>
          <p:nvPr/>
        </p:nvCxnSpPr>
        <p:spPr>
          <a:xfrm>
            <a:off x="1415415" y="3232785"/>
            <a:ext cx="889000" cy="13728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72" idx="1"/>
          </p:cNvCxnSpPr>
          <p:nvPr/>
        </p:nvCxnSpPr>
        <p:spPr>
          <a:xfrm>
            <a:off x="1415415" y="2935605"/>
            <a:ext cx="4594225" cy="1173480"/>
          </a:xfrm>
          <a:prstGeom prst="bentConnector3">
            <a:avLst>
              <a:gd name="adj1" fmla="val 5000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2" idx="3"/>
            <a:endCxn id="78" idx="3"/>
          </p:cNvCxnSpPr>
          <p:nvPr/>
        </p:nvCxnSpPr>
        <p:spPr>
          <a:xfrm>
            <a:off x="7030085" y="4109085"/>
            <a:ext cx="3175" cy="1820545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3"/>
            <a:endCxn id="70" idx="1"/>
          </p:cNvCxnSpPr>
          <p:nvPr/>
        </p:nvCxnSpPr>
        <p:spPr>
          <a:xfrm flipV="true">
            <a:off x="3472815" y="3468370"/>
            <a:ext cx="2536825" cy="144399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7" idx="3"/>
            <a:endCxn id="76" idx="1"/>
          </p:cNvCxnSpPr>
          <p:nvPr/>
        </p:nvCxnSpPr>
        <p:spPr>
          <a:xfrm flipV="true">
            <a:off x="3472815" y="5213350"/>
            <a:ext cx="2466975" cy="27813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1" idx="3"/>
            <a:endCxn id="49" idx="1"/>
          </p:cNvCxnSpPr>
          <p:nvPr/>
        </p:nvCxnSpPr>
        <p:spPr>
          <a:xfrm flipV="true">
            <a:off x="7030085" y="996950"/>
            <a:ext cx="1263015" cy="282257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3"/>
            <a:endCxn id="89" idx="1"/>
          </p:cNvCxnSpPr>
          <p:nvPr/>
        </p:nvCxnSpPr>
        <p:spPr>
          <a:xfrm flipV="true">
            <a:off x="7030085" y="3919220"/>
            <a:ext cx="1263015" cy="1720850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5" idx="3"/>
            <a:endCxn id="48" idx="1"/>
          </p:cNvCxnSpPr>
          <p:nvPr/>
        </p:nvCxnSpPr>
        <p:spPr>
          <a:xfrm flipV="true">
            <a:off x="3429000" y="806450"/>
            <a:ext cx="1259840" cy="184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2" idx="3"/>
            <a:endCxn id="20" idx="3"/>
          </p:cNvCxnSpPr>
          <p:nvPr/>
        </p:nvCxnSpPr>
        <p:spPr>
          <a:xfrm flipH="true" flipV="true">
            <a:off x="3516630" y="330200"/>
            <a:ext cx="5796915" cy="1535430"/>
          </a:xfrm>
          <a:prstGeom prst="bentConnector3">
            <a:avLst>
              <a:gd name="adj1" fmla="val -41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524490" y="1724660"/>
            <a:ext cx="1426210" cy="1463040"/>
            <a:chOff x="15873" y="1792"/>
            <a:chExt cx="2246" cy="2304"/>
          </a:xfrm>
        </p:grpSpPr>
        <p:sp>
          <p:nvSpPr>
            <p:cNvPr id="108" name="文本框 107"/>
            <p:cNvSpPr txBox="true"/>
            <p:nvPr/>
          </p:nvSpPr>
          <p:spPr>
            <a:xfrm>
              <a:off x="15873" y="1792"/>
              <a:ext cx="22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vring_virtqueue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024" y="22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0" name="矩形 109">
              <a:hlinkClick r:id="rId1" action="ppaction://hlinksldjump"/>
            </p:cNvPr>
            <p:cNvSpPr/>
            <p:nvPr/>
          </p:nvSpPr>
          <p:spPr>
            <a:xfrm>
              <a:off x="16024" y="2716"/>
              <a:ext cx="1607" cy="468"/>
            </a:xfrm>
            <a:prstGeom prst="rect">
              <a:avLst/>
            </a:prstGeom>
            <a:solidFill>
              <a:srgbClr val="B2B2B2"/>
            </a:solidFill>
            <a:ln w="28575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024" y="31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024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we_own_ring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15" name="肘形连接符 114"/>
          <p:cNvCxnSpPr>
            <a:stCxn id="109" idx="1"/>
            <a:endCxn id="89" idx="3"/>
          </p:cNvCxnSpPr>
          <p:nvPr/>
        </p:nvCxnSpPr>
        <p:spPr>
          <a:xfrm rot="10800000" flipV="true">
            <a:off x="9371330" y="2170430"/>
            <a:ext cx="1249045" cy="1748790"/>
          </a:xfrm>
          <a:prstGeom prst="bentConnector3">
            <a:avLst>
              <a:gd name="adj1" fmla="val 499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70815" y="536956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datastruct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716915" y="939800"/>
            <a:ext cx="829310" cy="1532255"/>
            <a:chOff x="1690" y="3245"/>
            <a:chExt cx="1306" cy="2413"/>
          </a:xfrm>
        </p:grpSpPr>
        <p:grpSp>
          <p:nvGrpSpPr>
            <p:cNvPr id="16" name="组合 15"/>
            <p:cNvGrpSpPr/>
            <p:nvPr/>
          </p:nvGrpSpPr>
          <p:grpSpPr>
            <a:xfrm>
              <a:off x="1690" y="3822"/>
              <a:ext cx="1306" cy="1836"/>
              <a:chOff x="1690" y="3822"/>
              <a:chExt cx="1306" cy="18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90" y="3822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num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0" y="4278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desc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" y="4734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avail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90" y="5190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used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15" name="文本框 14"/>
            <p:cNvSpPr txBox="true"/>
            <p:nvPr/>
          </p:nvSpPr>
          <p:spPr>
            <a:xfrm>
              <a:off x="1690" y="3245"/>
              <a:ext cx="110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33190" y="2898140"/>
            <a:ext cx="1268095" cy="2701290"/>
            <a:chOff x="5256" y="496"/>
            <a:chExt cx="1997" cy="4254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6" y="1098"/>
              <a:ext cx="1607" cy="3652"/>
              <a:chOff x="5256" y="1098"/>
              <a:chExt cx="1607" cy="36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4" name="文本框 53"/>
            <p:cNvSpPr txBox="true"/>
            <p:nvPr/>
          </p:nvSpPr>
          <p:spPr>
            <a:xfrm>
              <a:off x="5257" y="496"/>
              <a:ext cx="19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_avail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34895" y="3981450"/>
            <a:ext cx="1270000" cy="2652395"/>
            <a:chOff x="5254" y="5658"/>
            <a:chExt cx="2000" cy="4177"/>
          </a:xfrm>
        </p:grpSpPr>
        <p:grpSp>
          <p:nvGrpSpPr>
            <p:cNvPr id="46" name="组合 45"/>
            <p:cNvGrpSpPr/>
            <p:nvPr/>
          </p:nvGrpSpPr>
          <p:grpSpPr>
            <a:xfrm>
              <a:off x="5256" y="6183"/>
              <a:ext cx="1607" cy="3652"/>
              <a:chOff x="5256" y="1098"/>
              <a:chExt cx="1607" cy="365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5" name="文本框 54"/>
            <p:cNvSpPr txBox="true"/>
            <p:nvPr/>
          </p:nvSpPr>
          <p:spPr>
            <a:xfrm>
              <a:off x="5254" y="5658"/>
              <a:ext cx="20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_used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63895" y="1012190"/>
            <a:ext cx="1411605" cy="2423795"/>
            <a:chOff x="9208" y="2042"/>
            <a:chExt cx="2223" cy="3817"/>
          </a:xfrm>
        </p:grpSpPr>
        <p:sp>
          <p:nvSpPr>
            <p:cNvPr id="8" name="矩形 7"/>
            <p:cNvSpPr/>
            <p:nvPr/>
          </p:nvSpPr>
          <p:spPr>
            <a:xfrm>
              <a:off x="9208" y="26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desc[0]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08" y="30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08" y="355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desc[2]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08" y="401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desc[3]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9" y="4479"/>
              <a:ext cx="1607" cy="91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09" y="53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desc[num-1]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67" name="文本框 66"/>
            <p:cNvSpPr txBox="true"/>
            <p:nvPr/>
          </p:nvSpPr>
          <p:spPr>
            <a:xfrm>
              <a:off x="9209" y="2042"/>
              <a:ext cx="222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_desc[]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60970" y="1275080"/>
            <a:ext cx="1248410" cy="1472565"/>
            <a:chOff x="12902" y="3052"/>
            <a:chExt cx="1966" cy="2319"/>
          </a:xfrm>
        </p:grpSpPr>
        <p:grpSp>
          <p:nvGrpSpPr>
            <p:cNvPr id="73" name="组合 72"/>
            <p:cNvGrpSpPr/>
            <p:nvPr/>
          </p:nvGrpSpPr>
          <p:grpSpPr>
            <a:xfrm>
              <a:off x="13010" y="3535"/>
              <a:ext cx="1606" cy="1836"/>
              <a:chOff x="13852" y="1864"/>
              <a:chExt cx="1606" cy="183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3852" y="186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addr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3852" y="232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len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852" y="277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852" y="323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next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75" name="文本框 74"/>
            <p:cNvSpPr txBox="true"/>
            <p:nvPr/>
          </p:nvSpPr>
          <p:spPr>
            <a:xfrm>
              <a:off x="12902" y="3052"/>
              <a:ext cx="19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18395" y="831850"/>
            <a:ext cx="1068070" cy="4738370"/>
            <a:chOff x="16048" y="1896"/>
            <a:chExt cx="1682" cy="7462"/>
          </a:xfrm>
        </p:grpSpPr>
        <p:sp>
          <p:nvSpPr>
            <p:cNvPr id="69" name="矩形 68"/>
            <p:cNvSpPr/>
            <p:nvPr/>
          </p:nvSpPr>
          <p:spPr>
            <a:xfrm>
              <a:off x="16124" y="2440"/>
              <a:ext cx="1607" cy="691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124" y="4724"/>
              <a:ext cx="1607" cy="2132"/>
            </a:xfrm>
            <a:prstGeom prst="rect">
              <a:avLst/>
            </a:prstGeom>
            <a:noFill/>
            <a:ln w="28575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文本框 76"/>
            <p:cNvSpPr txBox="true"/>
            <p:nvPr/>
          </p:nvSpPr>
          <p:spPr>
            <a:xfrm>
              <a:off x="16048" y="1896"/>
              <a:ext cx="15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memory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肘形连接符 82"/>
          <p:cNvCxnSpPr>
            <a:stCxn id="5" idx="3"/>
            <a:endCxn id="67" idx="1"/>
          </p:cNvCxnSpPr>
          <p:nvPr/>
        </p:nvCxnSpPr>
        <p:spPr>
          <a:xfrm flipV="true">
            <a:off x="1546860" y="1165860"/>
            <a:ext cx="4217670" cy="5784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" idx="3"/>
            <a:endCxn id="54" idx="1"/>
          </p:cNvCxnSpPr>
          <p:nvPr/>
        </p:nvCxnSpPr>
        <p:spPr>
          <a:xfrm>
            <a:off x="1546860" y="2033905"/>
            <a:ext cx="2386965" cy="1017905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" idx="3"/>
            <a:endCxn id="55" idx="1"/>
          </p:cNvCxnSpPr>
          <p:nvPr/>
        </p:nvCxnSpPr>
        <p:spPr>
          <a:xfrm>
            <a:off x="1546860" y="2323465"/>
            <a:ext cx="788035" cy="1811655"/>
          </a:xfrm>
          <a:prstGeom prst="bentConnector3">
            <a:avLst>
              <a:gd name="adj1" fmla="val 500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3"/>
            <a:endCxn id="11" idx="1"/>
          </p:cNvCxnSpPr>
          <p:nvPr/>
        </p:nvCxnSpPr>
        <p:spPr>
          <a:xfrm flipV="true">
            <a:off x="4953635" y="2411095"/>
            <a:ext cx="810260" cy="18865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2" idx="3"/>
            <a:endCxn id="18" idx="3"/>
          </p:cNvCxnSpPr>
          <p:nvPr/>
        </p:nvCxnSpPr>
        <p:spPr>
          <a:xfrm flipV="true">
            <a:off x="3357245" y="2849880"/>
            <a:ext cx="3427730" cy="3345815"/>
          </a:xfrm>
          <a:prstGeom prst="bentConnector3">
            <a:avLst>
              <a:gd name="adj1" fmla="val 1069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9" idx="3"/>
            <a:endCxn id="75" idx="1"/>
          </p:cNvCxnSpPr>
          <p:nvPr/>
        </p:nvCxnSpPr>
        <p:spPr>
          <a:xfrm flipV="true">
            <a:off x="6784340" y="1428750"/>
            <a:ext cx="976630" cy="40322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</p:cNvCxnSpPr>
          <p:nvPr/>
        </p:nvCxnSpPr>
        <p:spPr>
          <a:xfrm>
            <a:off x="8849995" y="1730375"/>
            <a:ext cx="1204595" cy="896620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59" idx="3"/>
            <a:endCxn id="70" idx="1"/>
          </p:cNvCxnSpPr>
          <p:nvPr/>
        </p:nvCxnSpPr>
        <p:spPr>
          <a:xfrm>
            <a:off x="8849995" y="2019935"/>
            <a:ext cx="1216660" cy="1284605"/>
          </a:xfrm>
          <a:prstGeom prst="bentConnector3">
            <a:avLst>
              <a:gd name="adj1" fmla="val 275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en-US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en-US" altLang="zh-CN" sz="1000" b="1">
                  <a:solidFill>
                    <a:srgbClr val="2C3E50"/>
                  </a:solidFill>
                </a:rPr>
                <a:t>XXX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 VirtIO Device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16" name="文本框 115"/>
          <p:cNvSpPr txBox="true"/>
          <p:nvPr/>
        </p:nvSpPr>
        <p:spPr>
          <a:xfrm>
            <a:off x="123825" y="5380990"/>
            <a:ext cx="1778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84555" y="981075"/>
            <a:ext cx="1337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VirtQueue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网桥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文本框 45"/>
          <p:cNvSpPr txBox="true"/>
          <p:nvPr/>
        </p:nvSpPr>
        <p:spPr>
          <a:xfrm>
            <a:off x="90805" y="1125220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273935" y="220345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73935" y="52705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73935" y="8483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73935" y="11455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73935" y="14427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73935" y="174053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340735" y="524510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519805" y="781685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597660" y="1294130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294380" y="1273810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845560" y="11252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" name="矩形 51"/>
          <p:cNvSpPr/>
          <p:nvPr/>
        </p:nvSpPr>
        <p:spPr>
          <a:xfrm>
            <a:off x="2273935" y="206184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vhost_net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0690" y="23749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dev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0690" y="26758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vqs</a:t>
            </a:r>
            <a:r>
              <a:rPr lang="en-US" altLang="en-US" sz="1200" b="1">
                <a:solidFill>
                  <a:srgbClr val="2C3E50"/>
                </a:solidFill>
              </a:rPr>
              <a:t>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690" y="297307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vqs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[1]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0690" y="32664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backend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4232275" y="2068195"/>
            <a:ext cx="1159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vhost_net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2" idx="3"/>
            <a:endCxn id="7" idx="1"/>
          </p:cNvCxnSpPr>
          <p:nvPr/>
        </p:nvCxnSpPr>
        <p:spPr>
          <a:xfrm flipV="true">
            <a:off x="3294380" y="2221865"/>
            <a:ext cx="937895" cy="635"/>
          </a:xfrm>
          <a:prstGeom prst="bentConnector3">
            <a:avLst>
              <a:gd name="adj1" fmla="val 500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50690" y="3563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8205" y="474980"/>
            <a:ext cx="1316990" cy="3804285"/>
            <a:chOff x="11629" y="1149"/>
            <a:chExt cx="1876" cy="5991"/>
          </a:xfrm>
        </p:grpSpPr>
        <p:sp>
          <p:nvSpPr>
            <p:cNvPr id="10" name="矩形 9"/>
            <p:cNvSpPr/>
            <p:nvPr/>
          </p:nvSpPr>
          <p:spPr>
            <a:xfrm>
              <a:off x="11689" y="16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689" y="20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89" y="25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89" y="300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89" y="34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89" y="39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89" y="43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89" y="483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689" y="53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vhost_ops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689" y="57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689" y="621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689" y="66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2" name="文本框 21"/>
            <p:cNvSpPr txBox="true"/>
            <p:nvPr/>
          </p:nvSpPr>
          <p:spPr>
            <a:xfrm>
              <a:off x="11629" y="1149"/>
              <a:ext cx="187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4" name="肘形连接符 23"/>
          <p:cNvCxnSpPr>
            <a:stCxn id="3" idx="3"/>
            <a:endCxn id="22" idx="1"/>
          </p:cNvCxnSpPr>
          <p:nvPr/>
        </p:nvCxnSpPr>
        <p:spPr>
          <a:xfrm flipV="true">
            <a:off x="5271135" y="628650"/>
            <a:ext cx="1957070" cy="18948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9295130" y="3113405"/>
            <a:ext cx="11442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VhostOps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9295130" y="3989705"/>
            <a:ext cx="16376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/dev/vhost-net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376295" y="3270250"/>
            <a:ext cx="387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fd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直接箭头连接符 28"/>
          <p:cNvCxnSpPr>
            <a:stCxn id="18" idx="3"/>
            <a:endCxn id="26" idx="1"/>
          </p:cNvCxnSpPr>
          <p:nvPr/>
        </p:nvCxnSpPr>
        <p:spPr>
          <a:xfrm>
            <a:off x="8398510" y="3261995"/>
            <a:ext cx="896620" cy="5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7" idx="1"/>
          </p:cNvCxnSpPr>
          <p:nvPr/>
        </p:nvCxnSpPr>
        <p:spPr>
          <a:xfrm>
            <a:off x="8398510" y="4130675"/>
            <a:ext cx="896620" cy="127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1"/>
            <a:endCxn id="28" idx="3"/>
          </p:cNvCxnSpPr>
          <p:nvPr/>
        </p:nvCxnSpPr>
        <p:spPr>
          <a:xfrm flipH="true">
            <a:off x="3763645" y="3415030"/>
            <a:ext cx="487045" cy="88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1739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en-US" altLang="en-US" b="1">
                <a:solidFill>
                  <a:srgbClr val="2C3E50"/>
                </a:solidFill>
              </a:rPr>
              <a:t>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40735" y="53809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735" y="56788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40735" y="5976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3302635" y="5074285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前端网卡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" name="文本框 115"/>
          <p:cNvSpPr txBox="true"/>
          <p:nvPr/>
        </p:nvSpPr>
        <p:spPr>
          <a:xfrm>
            <a:off x="243205" y="5786755"/>
            <a:ext cx="2009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KERNEK 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4850" y="2143760"/>
            <a:ext cx="1308100" cy="2360295"/>
            <a:chOff x="1759" y="814"/>
            <a:chExt cx="2060" cy="3717"/>
          </a:xfrm>
        </p:grpSpPr>
        <p:sp>
          <p:nvSpPr>
            <p:cNvPr id="47" name="文本框 46"/>
            <p:cNvSpPr txBox="true"/>
            <p:nvPr/>
          </p:nvSpPr>
          <p:spPr>
            <a:xfrm>
              <a:off x="1876" y="814"/>
              <a:ext cx="182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59" y="1297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59" y="1758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vqs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59" y="2219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59" y="2680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tx_packets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9" y="3141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tx_zcopy_err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59" y="3602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tx_flush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9" y="4063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refcnt_bias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61605" y="79375"/>
            <a:ext cx="1344930" cy="3816985"/>
            <a:chOff x="5382" y="1962"/>
            <a:chExt cx="2118" cy="6011"/>
          </a:xfrm>
        </p:grpSpPr>
        <p:sp>
          <p:nvSpPr>
            <p:cNvPr id="2" name="文本框 1"/>
            <p:cNvSpPr txBox="true"/>
            <p:nvPr/>
          </p:nvSpPr>
          <p:spPr>
            <a:xfrm>
              <a:off x="5382" y="1962"/>
              <a:ext cx="187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16" y="2445"/>
              <a:ext cx="1984" cy="5528"/>
              <a:chOff x="5516" y="2445"/>
              <a:chExt cx="1984" cy="552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516" y="24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mm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16" y="29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16" y="33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516" y="38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log_ctx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16" y="42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16" y="47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worker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16" y="52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umem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16" y="56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iotlb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516" y="61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516" y="65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read_list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516" y="70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pending_list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16" y="75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wait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874010" y="3135630"/>
            <a:ext cx="2218690" cy="3336290"/>
            <a:chOff x="10984" y="2354"/>
            <a:chExt cx="3494" cy="5254"/>
          </a:xfrm>
        </p:grpSpPr>
        <p:sp>
          <p:nvSpPr>
            <p:cNvPr id="3" name="文本框 2"/>
            <p:cNvSpPr txBox="true"/>
            <p:nvPr/>
          </p:nvSpPr>
          <p:spPr>
            <a:xfrm>
              <a:off x="10984" y="2354"/>
              <a:ext cx="349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276" y="291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276" y="3389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76" y="3858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sock_hlen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276" y="4327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upend_idx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76" y="4796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done_idx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276" y="5265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ubuf_info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276" y="5734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276" y="620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rx_ring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276" y="6671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276" y="7140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xdp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90235" y="3266440"/>
            <a:ext cx="1798320" cy="2726055"/>
            <a:chOff x="8961" y="5144"/>
            <a:chExt cx="2832" cy="4293"/>
          </a:xfrm>
        </p:grpSpPr>
        <p:sp>
          <p:nvSpPr>
            <p:cNvPr id="4" name="文本框 3"/>
            <p:cNvSpPr txBox="true"/>
            <p:nvPr/>
          </p:nvSpPr>
          <p:spPr>
            <a:xfrm>
              <a:off x="8961" y="5144"/>
              <a:ext cx="283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224" y="5686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224" y="6155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224" y="6624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24" y="7093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224" y="7562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224" y="8031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24" y="8500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224" y="8969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last_used_idx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" idx="3"/>
            <a:endCxn id="2" idx="1"/>
          </p:cNvCxnSpPr>
          <p:nvPr/>
        </p:nvCxnSpPr>
        <p:spPr>
          <a:xfrm flipV="true">
            <a:off x="2012950" y="233045"/>
            <a:ext cx="5748655" cy="2366010"/>
          </a:xfrm>
          <a:prstGeom prst="bentConnector3">
            <a:avLst>
              <a:gd name="adj1" fmla="val 5000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7" idx="3"/>
            <a:endCxn id="3" idx="1"/>
          </p:cNvCxnSpPr>
          <p:nvPr/>
        </p:nvCxnSpPr>
        <p:spPr>
          <a:xfrm>
            <a:off x="2012950" y="2891790"/>
            <a:ext cx="861060" cy="3975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5" idx="3"/>
            <a:endCxn id="4" idx="1"/>
          </p:cNvCxnSpPr>
          <p:nvPr/>
        </p:nvCxnSpPr>
        <p:spPr>
          <a:xfrm flipV="true">
            <a:off x="4246880" y="3420110"/>
            <a:ext cx="1443355" cy="219075"/>
          </a:xfrm>
          <a:prstGeom prst="bentConnector3">
            <a:avLst>
              <a:gd name="adj1" fmla="val 5002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3568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进行数据的恶意访问（数据安全）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4582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中断隔离与迁移（避免虚拟机通过直通设备发送一些恶意中断）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1141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 </a:t>
            </a:r>
            <a:r>
              <a:rPr lang="zh-CN" altLang="en-US" sz="1000" b="1">
                <a:solidFill>
                  <a:srgbClr val="2C3E50"/>
                </a:solidFill>
              </a:rPr>
              <a:t>中断重映射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1908175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16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8140" y="5655945"/>
            <a:ext cx="85153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8140" y="5932805"/>
            <a:ext cx="866140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55353" y="5233988"/>
            <a:ext cx="816610" cy="227965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179695" y="3211830"/>
            <a:ext cx="1073150" cy="4770120"/>
          </a:xfrm>
          <a:prstGeom prst="bentConnector3">
            <a:avLst>
              <a:gd name="adj1" fmla="val 122189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677035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9410" y="4466590"/>
            <a:ext cx="1020445" cy="7391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VM2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65920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65920" y="4466590"/>
            <a:ext cx="1020445" cy="7385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VM2:Dev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8500" y="2941320"/>
            <a:ext cx="1149350" cy="9747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EPT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95" y="1732915"/>
            <a:ext cx="1020445" cy="33915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pyhical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8855" y="2912745"/>
            <a:ext cx="1266190" cy="1032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DMA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35" idx="3"/>
            <a:endCxn id="40" idx="0"/>
          </p:cNvCxnSpPr>
          <p:nvPr/>
        </p:nvCxnSpPr>
        <p:spPr>
          <a:xfrm>
            <a:off x="2697480" y="2254885"/>
            <a:ext cx="1115695" cy="6864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6" idx="3"/>
            <a:endCxn id="40" idx="2"/>
          </p:cNvCxnSpPr>
          <p:nvPr/>
        </p:nvCxnSpPr>
        <p:spPr>
          <a:xfrm flipV="true">
            <a:off x="2649855" y="3916045"/>
            <a:ext cx="1163320" cy="9201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0" idx="3"/>
            <a:endCxn id="41" idx="1"/>
          </p:cNvCxnSpPr>
          <p:nvPr/>
        </p:nvCxnSpPr>
        <p:spPr>
          <a:xfrm>
            <a:off x="4387850" y="3429000"/>
            <a:ext cx="100774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2" idx="1"/>
            <a:endCxn id="41" idx="3"/>
          </p:cNvCxnSpPr>
          <p:nvPr/>
        </p:nvCxnSpPr>
        <p:spPr>
          <a:xfrm flipH="true">
            <a:off x="6416040" y="3429000"/>
            <a:ext cx="93281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37" idx="1"/>
            <a:endCxn id="42" idx="0"/>
          </p:cNvCxnSpPr>
          <p:nvPr/>
        </p:nvCxnSpPr>
        <p:spPr>
          <a:xfrm rot="10800000" flipV="true">
            <a:off x="7981950" y="2254885"/>
            <a:ext cx="1283970" cy="65786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8" idx="1"/>
            <a:endCxn id="42" idx="2"/>
          </p:cNvCxnSpPr>
          <p:nvPr/>
        </p:nvCxnSpPr>
        <p:spPr>
          <a:xfrm rot="10800000">
            <a:off x="7981950" y="3944620"/>
            <a:ext cx="1283970" cy="89090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126740" y="3181350"/>
            <a:ext cx="115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459480" y="2597150"/>
            <a:ext cx="402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前后端设备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532255" y="882650"/>
            <a:ext cx="1038860" cy="2048510"/>
            <a:chOff x="1152" y="1346"/>
            <a:chExt cx="1636" cy="3226"/>
          </a:xfrm>
        </p:grpSpPr>
        <p:sp>
          <p:nvSpPr>
            <p:cNvPr id="2" name="矩形 1"/>
            <p:cNvSpPr/>
            <p:nvPr/>
          </p:nvSpPr>
          <p:spPr>
            <a:xfrm>
              <a:off x="1152" y="1926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NICInfo[0]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52" y="24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NICInfo[1]</a:t>
              </a:r>
              <a:endParaRPr lang="en-US" altLang="en-US" sz="8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52" y="2900"/>
              <a:ext cx="1607" cy="120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52" y="41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NICInfo[7]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1152" y="1346"/>
              <a:ext cx="163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nd_table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30320" y="944245"/>
            <a:ext cx="1038225" cy="2073275"/>
            <a:chOff x="4355" y="1937"/>
            <a:chExt cx="1635" cy="3265"/>
          </a:xfrm>
        </p:grpSpPr>
        <p:sp>
          <p:nvSpPr>
            <p:cNvPr id="12" name="矩形 11"/>
            <p:cNvSpPr/>
            <p:nvPr/>
          </p:nvSpPr>
          <p:spPr>
            <a:xfrm>
              <a:off x="4384" y="2443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macaddr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84" y="294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model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84" y="3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netdev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84" y="3885"/>
              <a:ext cx="1607" cy="84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84" y="47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0" name="文本框 19"/>
            <p:cNvSpPr txBox="true"/>
            <p:nvPr/>
          </p:nvSpPr>
          <p:spPr>
            <a:xfrm>
              <a:off x="4355" y="1937"/>
              <a:ext cx="14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solidFill>
                    <a:srgbClr val="2C3E50"/>
                  </a:solidFill>
                </a:rPr>
                <a:t>NICInfo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43064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064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064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3064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model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304280" y="944245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NetClientState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肘形连接符 28"/>
          <p:cNvCxnSpPr>
            <a:stCxn id="3" idx="3"/>
            <a:endCxn id="20" idx="1"/>
          </p:cNvCxnSpPr>
          <p:nvPr/>
        </p:nvCxnSpPr>
        <p:spPr>
          <a:xfrm flipV="true">
            <a:off x="2552700" y="1097915"/>
            <a:ext cx="1277620" cy="6229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3"/>
            <a:endCxn id="26" idx="1"/>
          </p:cNvCxnSpPr>
          <p:nvPr/>
        </p:nvCxnSpPr>
        <p:spPr>
          <a:xfrm flipV="true">
            <a:off x="4869180" y="1097915"/>
            <a:ext cx="1435100" cy="9347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30645" y="248539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name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0645" y="2806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destructor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0645" y="31038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is_netdev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30645" y="34010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9061450" y="965835"/>
            <a:ext cx="1513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NetClientInfo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638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7638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7638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7638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635" y="2848610"/>
            <a:ext cx="1019810" cy="1335405"/>
            <a:chOff x="912" y="5931"/>
            <a:chExt cx="1606" cy="2103"/>
          </a:xfrm>
        </p:grpSpPr>
        <p:sp>
          <p:nvSpPr>
            <p:cNvPr id="40" name="文本框 39"/>
            <p:cNvSpPr txBox="true"/>
            <p:nvPr/>
          </p:nvSpPr>
          <p:spPr>
            <a:xfrm>
              <a:off x="912" y="5931"/>
              <a:ext cx="141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Netdev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2" y="6592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2" y="70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type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12" y="756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46" name="文本框 45"/>
          <p:cNvSpPr txBox="true"/>
          <p:nvPr/>
        </p:nvSpPr>
        <p:spPr>
          <a:xfrm>
            <a:off x="187960" y="4961255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371090" y="405638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71090" y="436308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71090" y="46843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1090" y="49815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52787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71090" y="557657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437890" y="4360545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616960" y="4617720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694815" y="5130165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391535" y="5109845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42715" y="49612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69" name="肘形连接符 68"/>
          <p:cNvCxnSpPr>
            <a:stCxn id="22" idx="3"/>
            <a:endCxn id="35" idx="1"/>
          </p:cNvCxnSpPr>
          <p:nvPr/>
        </p:nvCxnSpPr>
        <p:spPr>
          <a:xfrm flipV="true">
            <a:off x="7451090" y="1119505"/>
            <a:ext cx="1610360" cy="313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0" idx="0"/>
            <a:endCxn id="10" idx="1"/>
          </p:cNvCxnSpPr>
          <p:nvPr/>
        </p:nvCxnSpPr>
        <p:spPr>
          <a:xfrm rot="16200000">
            <a:off x="149225" y="1465580"/>
            <a:ext cx="1812290" cy="953770"/>
          </a:xfrm>
          <a:prstGeom prst="bentConnector2">
            <a:avLst/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0" idx="3"/>
            <a:endCxn id="47" idx="1"/>
          </p:cNvCxnSpPr>
          <p:nvPr/>
        </p:nvCxnSpPr>
        <p:spPr>
          <a:xfrm>
            <a:off x="1028700" y="3002280"/>
            <a:ext cx="1342390" cy="1207770"/>
          </a:xfrm>
          <a:prstGeom prst="bentConnector3">
            <a:avLst>
              <a:gd name="adj1" fmla="val 50000"/>
            </a:avLst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10196830" y="4087495"/>
            <a:ext cx="1431290" cy="2322830"/>
            <a:chOff x="15454" y="6437"/>
            <a:chExt cx="2254" cy="3658"/>
          </a:xfrm>
        </p:grpSpPr>
        <p:sp>
          <p:nvSpPr>
            <p:cNvPr id="72" name="文本框 71"/>
            <p:cNvSpPr txBox="true"/>
            <p:nvPr/>
          </p:nvSpPr>
          <p:spPr>
            <a:xfrm>
              <a:off x="15454" y="6437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E1000State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5454" y="68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454" y="733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nic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454" y="77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454" y="824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5454" y="87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4" y="917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5454" y="962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85150" y="4387215"/>
            <a:ext cx="1073150" cy="1173480"/>
            <a:chOff x="5772" y="1573"/>
            <a:chExt cx="1690" cy="1848"/>
          </a:xfrm>
        </p:grpSpPr>
        <p:sp>
          <p:nvSpPr>
            <p:cNvPr id="82" name="文本框 81"/>
            <p:cNvSpPr txBox="true"/>
            <p:nvPr/>
          </p:nvSpPr>
          <p:spPr>
            <a:xfrm>
              <a:off x="5772" y="1573"/>
              <a:ext cx="156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63310" y="4320540"/>
            <a:ext cx="1555115" cy="891540"/>
            <a:chOff x="16166" y="7155"/>
            <a:chExt cx="2449" cy="1404"/>
          </a:xfrm>
        </p:grpSpPr>
        <p:sp>
          <p:nvSpPr>
            <p:cNvPr id="86" name="矩形 85"/>
            <p:cNvSpPr/>
            <p:nvPr/>
          </p:nvSpPr>
          <p:spPr>
            <a:xfrm>
              <a:off x="16253" y="7623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ncs[MAX_QUEUE_NUM]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6253" y="8091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文本框 87"/>
            <p:cNvSpPr txBox="true"/>
            <p:nvPr/>
          </p:nvSpPr>
          <p:spPr>
            <a:xfrm>
              <a:off x="16166" y="7155"/>
              <a:ext cx="2448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NICPeers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1" name="肘形连接符 90"/>
          <p:cNvCxnSpPr>
            <a:stCxn id="75" idx="1"/>
            <a:endCxn id="82" idx="3"/>
          </p:cNvCxnSpPr>
          <p:nvPr/>
        </p:nvCxnSpPr>
        <p:spPr>
          <a:xfrm rot="10800000">
            <a:off x="9176385" y="4525010"/>
            <a:ext cx="1020445" cy="570865"/>
          </a:xfrm>
          <a:prstGeom prst="bentConnector3">
            <a:avLst>
              <a:gd name="adj1" fmla="val 4996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4" idx="1"/>
            <a:endCxn id="88" idx="3"/>
          </p:cNvCxnSpPr>
          <p:nvPr/>
        </p:nvCxnSpPr>
        <p:spPr>
          <a:xfrm rot="10800000">
            <a:off x="7717790" y="4458335"/>
            <a:ext cx="520065" cy="664210"/>
          </a:xfrm>
          <a:prstGeom prst="bentConnector3">
            <a:avLst>
              <a:gd name="adj1" fmla="val 4993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1"/>
            <a:endCxn id="59" idx="3"/>
          </p:cNvCxnSpPr>
          <p:nvPr/>
        </p:nvCxnSpPr>
        <p:spPr>
          <a:xfrm flipH="true">
            <a:off x="5488940" y="4766310"/>
            <a:ext cx="729615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253490" y="882650"/>
            <a:ext cx="9685020" cy="288798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true"/>
          <p:nvPr/>
        </p:nvSpPr>
        <p:spPr>
          <a:xfrm>
            <a:off x="8294370" y="3155315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虚线框内的结构体重要性不大，只是为了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保存参数信息，用于创建</a:t>
            </a:r>
            <a:r>
              <a:rPr lang="en-US" altLang="zh-CN" sz="1000" b="1">
                <a:solidFill>
                  <a:srgbClr val="2C3E50"/>
                </a:solidFill>
              </a:rPr>
              <a:t> </a:t>
            </a:r>
            <a:r>
              <a:rPr lang="en-US" altLang="en-US" sz="1000" b="1">
                <a:solidFill>
                  <a:srgbClr val="2C3E50"/>
                </a:solidFill>
              </a:rPr>
              <a:t>E1000State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6" name="肘形连接符 5"/>
          <p:cNvCxnSpPr>
            <a:stCxn id="94" idx="3"/>
            <a:endCxn id="72" idx="3"/>
          </p:cNvCxnSpPr>
          <p:nvPr/>
        </p:nvCxnSpPr>
        <p:spPr>
          <a:xfrm>
            <a:off x="10938510" y="2326640"/>
            <a:ext cx="689610" cy="1898650"/>
          </a:xfrm>
          <a:prstGeom prst="bentConnector3">
            <a:avLst>
              <a:gd name="adj1" fmla="val 1345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3172</Words>
  <Application>WPS 演示</Application>
  <PresentationFormat>宽屏</PresentationFormat>
  <Paragraphs>767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63</cp:revision>
  <dcterms:created xsi:type="dcterms:W3CDTF">2021-06-22T03:25:00Z</dcterms:created>
  <dcterms:modified xsi:type="dcterms:W3CDTF">2021-06-22T03:25:00Z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