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47"/>
  </p:handoutMasterIdLst>
  <p:sldIdLst>
    <p:sldId id="281" r:id="rId3"/>
    <p:sldId id="301" r:id="rId4"/>
    <p:sldId id="302" r:id="rId5"/>
    <p:sldId id="438" r:id="rId6"/>
    <p:sldId id="439" r:id="rId7"/>
    <p:sldId id="303" r:id="rId8"/>
    <p:sldId id="324" r:id="rId9"/>
    <p:sldId id="322" r:id="rId10"/>
    <p:sldId id="323" r:id="rId11"/>
    <p:sldId id="365" r:id="rId12"/>
    <p:sldId id="345" r:id="rId13"/>
    <p:sldId id="346" r:id="rId14"/>
    <p:sldId id="387" r:id="rId15"/>
    <p:sldId id="388" r:id="rId16"/>
    <p:sldId id="389" r:id="rId17"/>
    <p:sldId id="390" r:id="rId18"/>
    <p:sldId id="391" r:id="rId19"/>
    <p:sldId id="392" r:id="rId20"/>
    <p:sldId id="283" r:id="rId21"/>
    <p:sldId id="412" r:id="rId22"/>
    <p:sldId id="415" r:id="rId23"/>
    <p:sldId id="414" r:id="rId24"/>
    <p:sldId id="434" r:id="rId25"/>
    <p:sldId id="393" r:id="rId26"/>
    <p:sldId id="264" r:id="rId27"/>
    <p:sldId id="266" r:id="rId29"/>
    <p:sldId id="265" r:id="rId30"/>
    <p:sldId id="413" r:id="rId31"/>
    <p:sldId id="267" r:id="rId32"/>
    <p:sldId id="268" r:id="rId33"/>
    <p:sldId id="260" r:id="rId34"/>
    <p:sldId id="278" r:id="rId35"/>
    <p:sldId id="274" r:id="rId36"/>
    <p:sldId id="275" r:id="rId37"/>
    <p:sldId id="276" r:id="rId38"/>
    <p:sldId id="277" r:id="rId39"/>
    <p:sldId id="435" r:id="rId40"/>
    <p:sldId id="436" r:id="rId41"/>
    <p:sldId id="280" r:id="rId42"/>
    <p:sldId id="437" r:id="rId43"/>
    <p:sldId id="284" r:id="rId44"/>
    <p:sldId id="285" r:id="rId45"/>
    <p:sldId id="263" r:id="rId46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92"/>
        <p:guide pos="19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20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0.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简单方式：将内存进行物理分区给不同的虚拟机使用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2491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20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0.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简单方式：任何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对物理地址访问都会触发异常，由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来模拟转换访问物理内存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4417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724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设备访问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338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设备共享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1822768" y="502603"/>
            <a:ext cx="695325" cy="25247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377373" y="472758"/>
            <a:ext cx="695325" cy="25844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37503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设备模拟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" idx="2"/>
            <a:endCxn id="3" idx="0"/>
          </p:cNvCxnSpPr>
          <p:nvPr/>
        </p:nvCxnSpPr>
        <p:spPr>
          <a:xfrm rot="5400000">
            <a:off x="2674620" y="1353820"/>
            <a:ext cx="695325" cy="821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3526155" y="1323975"/>
            <a:ext cx="695325" cy="8813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44170" y="3163570"/>
            <a:ext cx="380492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        1. </a:t>
            </a:r>
            <a:r>
              <a:rPr lang="zh-CN" altLang="en-US" sz="1200" b="1">
                <a:solidFill>
                  <a:srgbClr val="2C3E50"/>
                </a:solidFill>
              </a:rPr>
              <a:t>模拟物理总线设备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	</a:t>
            </a:r>
            <a:r>
              <a:rPr lang="zh-CN" altLang="en-US" sz="1200" b="1">
                <a:solidFill>
                  <a:srgbClr val="2C3E50"/>
                </a:solidFill>
              </a:rPr>
              <a:t>（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）模拟一个总线类型不可枚举的设备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	</a:t>
            </a:r>
            <a:r>
              <a:rPr lang="zh-CN" altLang="en-US" sz="1200" b="1">
                <a:solidFill>
                  <a:srgbClr val="2C3E50"/>
                </a:solidFill>
              </a:rPr>
              <a:t>（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）模拟一个总线类型可以枚举的设备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        2. </a:t>
            </a:r>
            <a:r>
              <a:rPr lang="zh-CN" altLang="en-US" sz="1200" b="1">
                <a:solidFill>
                  <a:srgbClr val="2C3E50"/>
                </a:solidFill>
              </a:rPr>
              <a:t>模拟一个完全虚拟的设备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0.</a:t>
            </a:r>
            <a:r>
              <a:rPr lang="zh-CN" altLang="en-US" sz="1200" b="1">
                <a:solidFill>
                  <a:srgbClr val="2C3E50"/>
                </a:solidFill>
              </a:rPr>
              <a:t>简单方式：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44170" y="6562725"/>
            <a:ext cx="649033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         </a:t>
            </a:r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0.</a:t>
            </a:r>
            <a:r>
              <a:rPr lang="zh-CN" altLang="en-US" sz="1200" b="1">
                <a:solidFill>
                  <a:srgbClr val="2C3E50"/>
                </a:solidFill>
              </a:rPr>
              <a:t>简单方式：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true"/>
          <p:nvPr/>
        </p:nvSpPr>
        <p:spPr>
          <a:xfrm>
            <a:off x="384175" y="756920"/>
            <a:ext cx="2631440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设备模拟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</a:rPr>
              <a:t>模拟出各种各样的物理设备</a:t>
            </a:r>
            <a:r>
              <a:rPr lang="zh-CN" altLang="en-US" sz="1200" b="1">
                <a:solidFill>
                  <a:srgbClr val="2C3E50"/>
                </a:solidFill>
              </a:rPr>
              <a:t>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25" y="3709035"/>
            <a:ext cx="2839720" cy="80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完全由软件模拟出来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的物理设备</a:t>
            </a:r>
            <a:r>
              <a:rPr lang="en-US" altLang="zh-CN" sz="1200" b="1">
                <a:solidFill>
                  <a:srgbClr val="2C3E50"/>
                </a:solidFill>
              </a:rPr>
              <a:t>(</a:t>
            </a:r>
            <a:r>
              <a:rPr lang="zh-CN" altLang="en-US" sz="1200" b="1">
                <a:solidFill>
                  <a:srgbClr val="2C3E50"/>
                </a:solidFill>
              </a:rPr>
              <a:t>类型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不需要借助硬件）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7955" y="8976360"/>
            <a:ext cx="2008505" cy="4051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真实的物理设备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025" y="6099175"/>
            <a:ext cx="2704465" cy="715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驱动程序前端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025" y="2759075"/>
            <a:ext cx="5801360" cy="80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复用的原有的驱动程序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18585" y="7067550"/>
            <a:ext cx="2047875" cy="715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驱动程序后端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08375" y="5876925"/>
            <a:ext cx="8255" cy="383667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4" idx="2"/>
            <a:endCxn id="6" idx="1"/>
          </p:cNvCxnSpPr>
          <p:nvPr/>
        </p:nvCxnSpPr>
        <p:spPr>
          <a:xfrm rot="5400000" flipV="true">
            <a:off x="2557145" y="6064250"/>
            <a:ext cx="610870" cy="21120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3" idx="0"/>
          </p:cNvCxnSpPr>
          <p:nvPr/>
        </p:nvCxnSpPr>
        <p:spPr>
          <a:xfrm>
            <a:off x="4942840" y="7783195"/>
            <a:ext cx="19685" cy="11931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2"/>
            <a:endCxn id="6" idx="3"/>
          </p:cNvCxnSpPr>
          <p:nvPr/>
        </p:nvCxnSpPr>
        <p:spPr>
          <a:xfrm rot="5400000" flipH="true" flipV="true">
            <a:off x="4486593" y="7901623"/>
            <a:ext cx="1955800" cy="1003935"/>
          </a:xfrm>
          <a:prstGeom prst="bentConnector4">
            <a:avLst>
              <a:gd name="adj1" fmla="val -12159"/>
              <a:gd name="adj2" fmla="val 123688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0"/>
            <a:endCxn id="4" idx="3"/>
          </p:cNvCxnSpPr>
          <p:nvPr/>
        </p:nvCxnSpPr>
        <p:spPr>
          <a:xfrm rot="16200000" flipV="true">
            <a:off x="3745230" y="5869940"/>
            <a:ext cx="610235" cy="178435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487680" y="2228850"/>
            <a:ext cx="663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方法</a:t>
            </a:r>
            <a:r>
              <a:rPr lang="en-US" altLang="zh-CN" sz="1400" b="1">
                <a:solidFill>
                  <a:srgbClr val="2C3E50"/>
                </a:solidFill>
              </a:rPr>
              <a:t>1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87680" y="5570220"/>
            <a:ext cx="663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方法</a:t>
            </a:r>
            <a:r>
              <a:rPr lang="en-US" altLang="zh-CN" sz="1400" b="1">
                <a:solidFill>
                  <a:srgbClr val="2C3E50"/>
                </a:solidFill>
              </a:rPr>
              <a:t>2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6300" y="3709035"/>
            <a:ext cx="2839720" cy="80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完全由软件模拟出来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的物理设备</a:t>
            </a:r>
            <a:r>
              <a:rPr lang="en-US" altLang="zh-CN" sz="1200" b="1">
                <a:solidFill>
                  <a:srgbClr val="2C3E50"/>
                </a:solidFill>
              </a:rPr>
              <a:t>(</a:t>
            </a:r>
            <a:r>
              <a:rPr lang="zh-CN" altLang="en-US" sz="1200" b="1">
                <a:solidFill>
                  <a:srgbClr val="2C3E50"/>
                </a:solidFill>
              </a:rPr>
              <a:t>类型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需要借助硬件）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6300" y="4737100"/>
            <a:ext cx="2830830" cy="245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真实的物理设备驱动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  <a:endCxn id="17" idx="0"/>
          </p:cNvCxnSpPr>
          <p:nvPr/>
        </p:nvCxnSpPr>
        <p:spPr>
          <a:xfrm flipH="true">
            <a:off x="4831715" y="4509135"/>
            <a:ext cx="4445" cy="2279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16300" y="5288280"/>
            <a:ext cx="2830830" cy="264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物理设备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>
            <a:off x="4836160" y="4982845"/>
            <a:ext cx="4445" cy="3105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8745" y="8034020"/>
            <a:ext cx="2008505" cy="6572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真实的物理设备驱动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true"/>
          <p:nvPr/>
        </p:nvSpPr>
        <p:spPr>
          <a:xfrm>
            <a:off x="384175" y="756920"/>
            <a:ext cx="20193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设备共享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问题：共享一些</a:t>
            </a:r>
            <a:r>
              <a:rPr lang="zh-CN" sz="1200" b="1">
                <a:solidFill>
                  <a:srgbClr val="2C3E50"/>
                </a:solidFill>
              </a:rPr>
              <a:t>物理设备</a:t>
            </a:r>
            <a:r>
              <a:rPr lang="zh-CN" altLang="en-US" sz="1200" b="1">
                <a:solidFill>
                  <a:srgbClr val="2C3E50"/>
                </a:solidFill>
              </a:rPr>
              <a:t>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2985" y="296100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015" y="296100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545" y="580580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809307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1980" y="392493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0" y="392493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64305" y="466153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7270" y="722185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3080" y="639699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4305" y="359219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9845" y="359219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3" idx="1"/>
            <a:endCxn id="7" idx="3"/>
          </p:cNvCxnSpPr>
          <p:nvPr/>
        </p:nvCxnSpPr>
        <p:spPr>
          <a:xfrm rot="10800000" flipV="true">
            <a:off x="2990215" y="392239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8" idx="0"/>
          </p:cNvCxnSpPr>
          <p:nvPr/>
        </p:nvCxnSpPr>
        <p:spPr>
          <a:xfrm rot="16200000" flipH="true" flipV="true">
            <a:off x="3231515" y="1590040"/>
            <a:ext cx="332740" cy="4337685"/>
          </a:xfrm>
          <a:prstGeom prst="bentConnector3">
            <a:avLst>
              <a:gd name="adj1" fmla="val -3864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  <a:endCxn id="12" idx="0"/>
          </p:cNvCxnSpPr>
          <p:nvPr/>
        </p:nvCxnSpPr>
        <p:spPr>
          <a:xfrm rot="5400000">
            <a:off x="3954780" y="5356860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0" idx="1"/>
          </p:cNvCxnSpPr>
          <p:nvPr/>
        </p:nvCxnSpPr>
        <p:spPr>
          <a:xfrm rot="5400000">
            <a:off x="-224155" y="5991225"/>
            <a:ext cx="2695575" cy="212090"/>
          </a:xfrm>
          <a:prstGeom prst="bentConnector4">
            <a:avLst>
              <a:gd name="adj1" fmla="val 45854"/>
              <a:gd name="adj2" fmla="val 2019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10" idx="0"/>
          </p:cNvCxnSpPr>
          <p:nvPr/>
        </p:nvCxnSpPr>
        <p:spPr>
          <a:xfrm rot="5400000">
            <a:off x="3560445" y="6523355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5" idx="0"/>
          </p:cNvCxnSpPr>
          <p:nvPr/>
        </p:nvCxnSpPr>
        <p:spPr>
          <a:xfrm>
            <a:off x="3241040" y="766826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86544" y="3457724"/>
            <a:ext cx="5252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Full 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7621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2C3E50"/>
                </a:solidFill>
              </a:rPr>
              <a:t>Tools</a:t>
            </a:r>
            <a:endParaRPr lang="en-US" altLang="zh-CN" sz="4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处理器虚拟化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200660" y="80899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276860" y="255143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" altLang="zh-CN" sz="1200" b="1">
                <a:solidFill>
                  <a:srgbClr val="2C3E50"/>
                </a:solidFill>
              </a:rPr>
              <a:t>VMM</a:t>
            </a:r>
            <a:r>
              <a:rPr lang="zh-CN" altLang="" sz="1200" b="1">
                <a:solidFill>
                  <a:srgbClr val="2C3E50"/>
                </a:solidFill>
              </a:rPr>
              <a:t>中执行</a:t>
            </a:r>
            <a:endParaRPr lang="zh-CN" altLang="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76860" y="486600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设备虚拟化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445770" y="4113530"/>
            <a:ext cx="5999480" cy="41910"/>
          </a:xfrm>
          <a:prstGeom prst="line">
            <a:avLst/>
          </a:prstGeom>
          <a:ln w="38100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20420" y="2030095"/>
            <a:ext cx="1684020" cy="3632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r>
              <a:rPr lang="en-US" altLang="zh-CN" sz="1600" b="1">
                <a:solidFill>
                  <a:srgbClr val="2C3E50"/>
                </a:solidFill>
              </a:rPr>
              <a:t>软件接口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490" y="5589270"/>
            <a:ext cx="1631950" cy="3803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  <a:sym typeface="+mn-ea"/>
              </a:rPr>
              <a:t>软件</a:t>
            </a:r>
            <a:r>
              <a:rPr lang="zh-CN" altLang="en-US" sz="1600" b="1">
                <a:solidFill>
                  <a:srgbClr val="2C3E50"/>
                </a:solidFill>
                <a:sym typeface="+mn-ea"/>
              </a:rPr>
              <a:t>模拟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接口</a:t>
            </a:r>
            <a:endParaRPr lang="en-US" altLang="zh-CN" sz="16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92430" y="53276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物理设备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92430" y="44291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模拟设备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3530" y="1905635"/>
            <a:ext cx="1329055" cy="397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设备驱动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2490" y="5969635"/>
            <a:ext cx="1631950" cy="11709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软件模拟</a:t>
            </a:r>
            <a:r>
              <a:rPr lang="zh-CN" altLang="en-US" sz="1600" b="1">
                <a:solidFill>
                  <a:srgbClr val="2C3E50"/>
                </a:solidFill>
              </a:rPr>
              <a:t>的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逻辑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0420" y="2393315"/>
            <a:ext cx="1683385" cy="1356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设备</a:t>
            </a:r>
            <a:r>
              <a:rPr lang="zh-CN" altLang="en-US" sz="1600" b="1">
                <a:solidFill>
                  <a:srgbClr val="2C3E50"/>
                </a:solidFill>
              </a:rPr>
              <a:t>内部硬件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逻辑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43705" y="6344285"/>
            <a:ext cx="1329055" cy="397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设备驱动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2975" y="7959090"/>
            <a:ext cx="1464945" cy="6007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物理设备</a:t>
            </a:r>
            <a:r>
              <a:rPr lang="zh-CN" altLang="en-US" sz="1600" b="1">
                <a:solidFill>
                  <a:srgbClr val="2C3E50"/>
                </a:solidFill>
              </a:rPr>
              <a:t>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11" idx="0"/>
            <a:endCxn id="6" idx="0"/>
          </p:cNvCxnSpPr>
          <p:nvPr/>
        </p:nvCxnSpPr>
        <p:spPr>
          <a:xfrm rot="16200000" flipH="true" flipV="true">
            <a:off x="3158173" y="409893"/>
            <a:ext cx="124460" cy="3115945"/>
          </a:xfrm>
          <a:prstGeom prst="bentConnector3">
            <a:avLst>
              <a:gd name="adj1" fmla="val -19158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6" idx="3"/>
            <a:endCxn id="11" idx="2"/>
          </p:cNvCxnSpPr>
          <p:nvPr/>
        </p:nvCxnSpPr>
        <p:spPr>
          <a:xfrm>
            <a:off x="2504440" y="2211705"/>
            <a:ext cx="2273935" cy="91440"/>
          </a:xfrm>
          <a:prstGeom prst="bentConnector4">
            <a:avLst>
              <a:gd name="adj1" fmla="val 35381"/>
              <a:gd name="adj2" fmla="val 459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2"/>
            <a:endCxn id="23" idx="0"/>
          </p:cNvCxnSpPr>
          <p:nvPr/>
        </p:nvCxnSpPr>
        <p:spPr>
          <a:xfrm flipH="true">
            <a:off x="1675765" y="7140575"/>
            <a:ext cx="12700" cy="8185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42975" y="8969375"/>
            <a:ext cx="1464945" cy="6007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3" idx="2"/>
            <a:endCxn id="26" idx="0"/>
          </p:cNvCxnSpPr>
          <p:nvPr/>
        </p:nvCxnSpPr>
        <p:spPr>
          <a:xfrm>
            <a:off x="1675765" y="8559800"/>
            <a:ext cx="0" cy="409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rot="10800000" flipV="true">
            <a:off x="709295" y="7591425"/>
            <a:ext cx="5215890" cy="21101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VMM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rot="10800000" flipV="true">
            <a:off x="3982085" y="5589270"/>
            <a:ext cx="1851660" cy="14973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3705" y="7876540"/>
            <a:ext cx="1329055" cy="397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访问拦截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stCxn id="20" idx="2"/>
            <a:endCxn id="31" idx="0"/>
          </p:cNvCxnSpPr>
          <p:nvPr/>
        </p:nvCxnSpPr>
        <p:spPr>
          <a:xfrm>
            <a:off x="4908550" y="6741795"/>
            <a:ext cx="0" cy="11347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1"/>
            <a:endCxn id="7" idx="3"/>
          </p:cNvCxnSpPr>
          <p:nvPr/>
        </p:nvCxnSpPr>
        <p:spPr>
          <a:xfrm rot="10800000">
            <a:off x="2503805" y="5779135"/>
            <a:ext cx="1739265" cy="2295525"/>
          </a:xfrm>
          <a:prstGeom prst="bentConnector3">
            <a:avLst>
              <a:gd name="adj1" fmla="val 2387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linux-kvm-virtio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2338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2C3E50"/>
                </a:solidFill>
              </a:rPr>
              <a:t>Libvirt工具集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" altLang="en-US">
                <a:solidFill>
                  <a:srgbClr val="2C3E50"/>
                </a:solidFill>
              </a:rPr>
              <a:t>kvm</a:t>
            </a:r>
            <a:endParaRPr lang="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</a:t>
            </a:r>
            <a:r>
              <a:rPr lang="" altLang="en-US" b="1">
                <a:solidFill>
                  <a:srgbClr val="2C3E50"/>
                </a:solidFill>
              </a:rPr>
              <a:t> XZN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8882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842770" y="7111365"/>
            <a:ext cx="1334135" cy="53276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99740" y="6482715"/>
            <a:ext cx="1338580" cy="178625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72572" y="3599131"/>
            <a:ext cx="60331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Partial</a:t>
            </a:r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 Vitrualization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处理器虚拟化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600" b="1">
                <a:solidFill>
                  <a:srgbClr val="2C3E50"/>
                </a:solidFill>
              </a:rPr>
              <a:t>VCPU0</a:t>
            </a:r>
            <a:endParaRPr lang="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" altLang="en-US" sz="1600" b="1">
                <a:solidFill>
                  <a:srgbClr val="2C3E50"/>
                </a:solidFill>
              </a:rPr>
              <a:t>4</a:t>
            </a:r>
            <a:endParaRPr lang="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400" b="1">
                <a:solidFill>
                  <a:srgbClr val="2C3E50"/>
                </a:solidFill>
              </a:rPr>
              <a:t>非根操作模式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...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600" b="1">
                <a:solidFill>
                  <a:srgbClr val="2C3E50"/>
                </a:solidFill>
              </a:rPr>
              <a:t>虚拟</a:t>
            </a:r>
            <a:endParaRPr lang="zh-CN" altLang="" sz="1600" b="1">
              <a:solidFill>
                <a:srgbClr val="2C3E50"/>
              </a:solidFill>
            </a:endParaRPr>
          </a:p>
          <a:p>
            <a:pPr algn="ctr"/>
            <a:r>
              <a:rPr lang="" altLang="zh-CN" sz="1600" b="1">
                <a:solidFill>
                  <a:srgbClr val="2C3E50"/>
                </a:solidFill>
              </a:rPr>
              <a:t>local APIC0</a:t>
            </a:r>
            <a:endParaRPr lang="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" altLang="en-US" sz="1600" b="1">
                <a:solidFill>
                  <a:srgbClr val="2C3E50"/>
                </a:solidFill>
              </a:rPr>
              <a:t>1</a:t>
            </a:r>
            <a:endParaRPr lang="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" sz="1600" b="1">
                <a:solidFill>
                  <a:srgbClr val="2C3E50"/>
                </a:solidFill>
              </a:rPr>
              <a:t>设备</a:t>
            </a:r>
            <a:endParaRPr lang="zh-CN" altLang="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" sz="1200" b="1">
                <a:solidFill>
                  <a:srgbClr val="2C3E50"/>
                </a:solidFill>
              </a:rPr>
              <a:t>中断注入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171575" y="3546475"/>
            <a:ext cx="35032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X86</a:t>
            </a:r>
            <a:r>
              <a:rPr lang="zh-CN" altLang="en-US" sz="3200" b="1">
                <a:solidFill>
                  <a:srgbClr val="2C3E50"/>
                </a:solidFill>
              </a:rPr>
              <a:t>体系架构相关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44215" y="3698875"/>
            <a:ext cx="1921510" cy="6515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0260" y="5767705"/>
            <a:ext cx="1710690" cy="7626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EPT Page Table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485" y="2529205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CR3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69185" y="295910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41115" y="479044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</a:t>
            </a:r>
            <a:r>
              <a:rPr lang="en-US" altLang="en-US" b="1">
                <a:solidFill>
                  <a:srgbClr val="2C3E50"/>
                </a:solidFill>
              </a:rPr>
              <a:t>P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3120" y="337693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EPT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0480" y="7465060"/>
            <a:ext cx="728345" cy="321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HP</a:t>
            </a:r>
            <a:r>
              <a:rPr lang="en-US" altLang="zh-CN" b="1">
                <a:solidFill>
                  <a:srgbClr val="2C3E50"/>
                </a:solidFill>
              </a:rPr>
              <a:t>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8475" y="2453640"/>
            <a:ext cx="1397000" cy="13290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15" idx="3"/>
            <a:endCxn id="9" idx="1"/>
          </p:cNvCxnSpPr>
          <p:nvPr/>
        </p:nvCxnSpPr>
        <p:spPr>
          <a:xfrm>
            <a:off x="1895475" y="3118485"/>
            <a:ext cx="473710" cy="1905"/>
          </a:xfrm>
          <a:prstGeom prst="bentConnector3">
            <a:avLst>
              <a:gd name="adj1" fmla="val 5000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3"/>
            <a:endCxn id="4" idx="0"/>
          </p:cNvCxnSpPr>
          <p:nvPr/>
        </p:nvCxnSpPr>
        <p:spPr>
          <a:xfrm>
            <a:off x="1560830" y="2690495"/>
            <a:ext cx="2644140" cy="10083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2"/>
            <a:endCxn id="4" idx="1"/>
          </p:cNvCxnSpPr>
          <p:nvPr/>
        </p:nvCxnSpPr>
        <p:spPr>
          <a:xfrm rot="5400000" flipV="true">
            <a:off x="2617153" y="3397568"/>
            <a:ext cx="743585" cy="5105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1" idx="0"/>
          </p:cNvCxnSpPr>
          <p:nvPr/>
        </p:nvCxnSpPr>
        <p:spPr>
          <a:xfrm rot="5400000" flipV="true">
            <a:off x="3985260" y="4569460"/>
            <a:ext cx="440055" cy="3175"/>
          </a:xfrm>
          <a:prstGeom prst="bentConnector3">
            <a:avLst>
              <a:gd name="adj1" fmla="val 5007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5" idx="1"/>
          </p:cNvCxnSpPr>
          <p:nvPr/>
        </p:nvCxnSpPr>
        <p:spPr>
          <a:xfrm>
            <a:off x="1561465" y="3538220"/>
            <a:ext cx="1788795" cy="2611120"/>
          </a:xfrm>
          <a:prstGeom prst="bentConnector3">
            <a:avLst>
              <a:gd name="adj1" fmla="val 5001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5" idx="0"/>
          </p:cNvCxnSpPr>
          <p:nvPr/>
        </p:nvCxnSpPr>
        <p:spPr>
          <a:xfrm rot="5400000">
            <a:off x="3877945" y="5440045"/>
            <a:ext cx="6553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14" idx="0"/>
          </p:cNvCxnSpPr>
          <p:nvPr/>
        </p:nvCxnSpPr>
        <p:spPr>
          <a:xfrm rot="5400000">
            <a:off x="3737610" y="6997065"/>
            <a:ext cx="934720" cy="3175"/>
          </a:xfrm>
          <a:prstGeom prst="bentConnector3">
            <a:avLst>
              <a:gd name="adj1" fmla="val 499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028700" y="1624965"/>
          <a:ext cx="4800600" cy="1524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48005"/>
                <a:gridCol w="1852295"/>
                <a:gridCol w="514350"/>
                <a:gridCol w="1885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true"/>
          <p:nvPr/>
        </p:nvSpPr>
        <p:spPr>
          <a:xfrm>
            <a:off x="1028700" y="1292860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432175" y="1292860"/>
            <a:ext cx="665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1028700" y="5332095"/>
          <a:ext cx="4800600" cy="1524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48005"/>
                <a:gridCol w="1852295"/>
                <a:gridCol w="514350"/>
                <a:gridCol w="1885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 strike="sngStrike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  <a:uFillTx/>
                        </a:rPr>
                        <a:t>  1    </a:t>
                      </a:r>
                      <a:endParaRPr lang="en-US" altLang="en-US" sz="1200" b="1" strike="sngStrike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  <a:uFillTx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 strike="sngStrike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  <a:uFillTx/>
                        </a:rPr>
                        <a:t>  1  </a:t>
                      </a:r>
                      <a:endParaRPr lang="en-US" altLang="en-US" sz="1200" b="1" strike="sngStrike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  <a:uFillTx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ln>
                            <a:solidFill>
                              <a:srgbClr val="2C3E50"/>
                            </a:solidFill>
                          </a:ln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altLang="zh-CN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ln>
                          <a:solidFill>
                            <a:srgbClr val="2C3E50"/>
                          </a:solidFill>
                        </a:ln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true"/>
          <p:nvPr/>
        </p:nvSpPr>
        <p:spPr>
          <a:xfrm>
            <a:off x="1028700" y="4999990"/>
            <a:ext cx="869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3432175" y="4999990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VPID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56510" y="3241040"/>
            <a:ext cx="0" cy="17265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设备虚拟化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38480" y="520700"/>
            <a:ext cx="29317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中断控制器物理架构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8225" y="1328420"/>
            <a:ext cx="201104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8855" y="4998085"/>
            <a:ext cx="154876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8225" y="2582545"/>
            <a:ext cx="201104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715" y="6142355"/>
            <a:ext cx="5132070" cy="27927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en-US" altLang="zh-CN" sz="2000" b="1">
                <a:solidFill>
                  <a:srgbClr val="2C3E50"/>
                </a:solidFill>
              </a:rPr>
              <a:t>APIC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0985" y="4998085"/>
            <a:ext cx="1548765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CPU4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9490" y="6799580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76575" y="4859655"/>
            <a:ext cx="704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3600" b="1">
                <a:solidFill>
                  <a:srgbClr val="2C3E50"/>
                </a:solidFill>
              </a:rPr>
              <a:t>...</a:t>
            </a:r>
            <a:endParaRPr lang="" altLang="zh-CN" sz="3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076575" y="6632575"/>
            <a:ext cx="704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...</a:t>
            </a:r>
            <a:endParaRPr lang="en-US" altLang="zh-CN" sz="3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0985" y="6799580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2C3E50"/>
                </a:solidFill>
              </a:rPr>
              <a:t>PIC0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4250" y="7680960"/>
            <a:ext cx="4678680" cy="2940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bus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2860" y="8188325"/>
            <a:ext cx="1548130" cy="614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000" b="1">
                <a:solidFill>
                  <a:srgbClr val="2C3E50"/>
                </a:solidFill>
              </a:rPr>
              <a:t>IO</a:t>
            </a:r>
            <a:r>
              <a:rPr lang="en-US" altLang="zh-CN" sz="2000" b="1">
                <a:solidFill>
                  <a:srgbClr val="2C3E50"/>
                </a:solidFill>
              </a:rPr>
              <a:t>PIC</a:t>
            </a:r>
            <a:endParaRPr lang="en-US" altLang="zh-CN" sz="20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659765" y="1202055"/>
            <a:ext cx="53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UP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8480" y="4146550"/>
            <a:ext cx="742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SM</a:t>
            </a:r>
            <a:r>
              <a:rPr lang="en-US" altLang="zh-CN" b="1">
                <a:solidFill>
                  <a:srgbClr val="2C3E50"/>
                </a:solidFill>
              </a:rPr>
              <a:t>P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9" name="直接箭头连接符 18"/>
          <p:cNvCxnSpPr>
            <a:stCxn id="7" idx="0"/>
            <a:endCxn id="5" idx="2"/>
          </p:cNvCxnSpPr>
          <p:nvPr/>
        </p:nvCxnSpPr>
        <p:spPr>
          <a:xfrm flipV="true">
            <a:off x="3314065" y="1942465"/>
            <a:ext cx="0" cy="640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6" idx="2"/>
          </p:cNvCxnSpPr>
          <p:nvPr/>
        </p:nvCxnSpPr>
        <p:spPr>
          <a:xfrm flipV="true">
            <a:off x="1773555" y="5612130"/>
            <a:ext cx="0" cy="11874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0"/>
            <a:endCxn id="9" idx="2"/>
          </p:cNvCxnSpPr>
          <p:nvPr/>
        </p:nvCxnSpPr>
        <p:spPr>
          <a:xfrm flipV="true">
            <a:off x="4845050" y="5612130"/>
            <a:ext cx="635" cy="11874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1" idx="2"/>
          </p:cNvCxnSpPr>
          <p:nvPr/>
        </p:nvCxnSpPr>
        <p:spPr>
          <a:xfrm flipH="true" flipV="true">
            <a:off x="1773555" y="7413625"/>
            <a:ext cx="1905" cy="259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2"/>
          </p:cNvCxnSpPr>
          <p:nvPr/>
        </p:nvCxnSpPr>
        <p:spPr>
          <a:xfrm flipV="true">
            <a:off x="4838065" y="7413625"/>
            <a:ext cx="6985" cy="2508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0"/>
            <a:endCxn id="15" idx="2"/>
          </p:cNvCxnSpPr>
          <p:nvPr/>
        </p:nvCxnSpPr>
        <p:spPr>
          <a:xfrm flipH="true" flipV="true">
            <a:off x="3323590" y="7974965"/>
            <a:ext cx="13335" cy="2133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true">
            <a:off x="445770" y="3861435"/>
            <a:ext cx="6251575" cy="8255"/>
          </a:xfrm>
          <a:prstGeom prst="line">
            <a:avLst/>
          </a:prstGeom>
          <a:ln w="38100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16389" y="212485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7935" y="41224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5770" y="52882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9205" y="52882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2640" y="52882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139950" y="39325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223385" y="39312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81668" y="49730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6315075" cy="26149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0.</a:t>
            </a:r>
            <a:r>
              <a:rPr lang="zh-CN" altLang="en-US" sz="1200" b="1">
                <a:solidFill>
                  <a:srgbClr val="2C3E50"/>
                </a:solidFill>
              </a:rPr>
              <a:t>简单方式：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对所有指令进行模拟执行，但这种方式会导致系统性能严重下降，但这种方式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  <a:sym typeface="+mn-ea"/>
              </a:rPr>
              <a:t>也有一个好处就是可以在模拟不同平台的指令，比如我们可以在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inter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处理器上跑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arm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  <a:sym typeface="+mn-ea"/>
              </a:rPr>
              <a:t>的一个系统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0.</a:t>
            </a:r>
            <a:r>
              <a:rPr lang="zh-CN" altLang="en-US" sz="1200" b="1">
                <a:solidFill>
                  <a:srgbClr val="2C3E50"/>
                </a:solidFill>
              </a:rPr>
              <a:t>简单方式：完全模拟注入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2612</Words>
  <Application>WPS 演示</Application>
  <PresentationFormat>宽屏</PresentationFormat>
  <Paragraphs>666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DejaVu Sans</vt:lpstr>
      <vt:lpstr>Abyssinica SIL</vt:lpstr>
      <vt:lpstr>文泉驿微米黑</vt:lpstr>
      <vt:lpstr>宋体</vt:lpstr>
      <vt:lpstr>微软雅黑</vt:lpstr>
      <vt:lpstr>Arial Unicode MS</vt:lpstr>
      <vt:lpstr>Arial Black</vt:lpstr>
      <vt:lpstr>Phetsarath OT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36</cp:revision>
  <dcterms:created xsi:type="dcterms:W3CDTF">2021-01-26T11:40:32Z</dcterms:created>
  <dcterms:modified xsi:type="dcterms:W3CDTF">2021-01-26T11:40:32Z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