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8" r:id="rId11"/>
    <p:sldId id="264" r:id="rId12"/>
    <p:sldId id="269" r:id="rId13"/>
    <p:sldId id="270" r:id="rId14"/>
    <p:sldId id="271" r:id="rId15"/>
    <p:sldId id="27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323232"/>
    <a:srgbClr val="B2B2B2"/>
    <a:srgbClr val="202020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504825" y="570230"/>
            <a:ext cx="161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virtio vring</a:t>
            </a:r>
            <a:endParaRPr lang="" altLang="zh-CN" b="1">
              <a:solidFill>
                <a:srgbClr val="2C3E50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716915" y="939800"/>
            <a:ext cx="829310" cy="1532255"/>
            <a:chOff x="1690" y="3245"/>
            <a:chExt cx="1306" cy="2413"/>
          </a:xfrm>
        </p:grpSpPr>
        <p:grpSp>
          <p:nvGrpSpPr>
            <p:cNvPr id="16" name="组合 15"/>
            <p:cNvGrpSpPr/>
            <p:nvPr/>
          </p:nvGrpSpPr>
          <p:grpSpPr>
            <a:xfrm>
              <a:off x="1690" y="3822"/>
              <a:ext cx="1306" cy="1836"/>
              <a:chOff x="1690" y="3822"/>
              <a:chExt cx="1306" cy="18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90" y="3822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zh-CN" sz="1200" b="1">
                    <a:solidFill>
                      <a:srgbClr val="2C3E50"/>
                    </a:solidFill>
                  </a:rPr>
                  <a:t>num</a:t>
                </a:r>
                <a:endParaRPr lang="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0" y="4278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1200" b="1">
                    <a:solidFill>
                      <a:srgbClr val="2C3E50"/>
                    </a:solidFill>
                  </a:rPr>
                  <a:t>desc</a:t>
                </a:r>
                <a:endParaRPr lang="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90" y="4734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1200" b="1">
                    <a:solidFill>
                      <a:srgbClr val="2C3E50"/>
                    </a:solidFill>
                  </a:rPr>
                  <a:t>avail</a:t>
                </a:r>
                <a:endParaRPr lang="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90" y="5190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1200" b="1">
                    <a:solidFill>
                      <a:srgbClr val="2C3E50"/>
                    </a:solidFill>
                  </a:rPr>
                  <a:t>used</a:t>
                </a:r>
                <a:endParaRPr lang="" altLang="en-US" sz="12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15" name="文本框 14"/>
            <p:cNvSpPr txBox="true"/>
            <p:nvPr/>
          </p:nvSpPr>
          <p:spPr>
            <a:xfrm>
              <a:off x="1690" y="3245"/>
              <a:ext cx="110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1400" b="1">
                  <a:solidFill>
                    <a:srgbClr val="2C3E50"/>
                  </a:solidFill>
                </a:rPr>
                <a:t>vring</a:t>
              </a:r>
              <a:endParaRPr lang="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33190" y="2898140"/>
            <a:ext cx="1268095" cy="2701290"/>
            <a:chOff x="5256" y="496"/>
            <a:chExt cx="1997" cy="4254"/>
          </a:xfrm>
        </p:grpSpPr>
        <p:grpSp>
          <p:nvGrpSpPr>
            <p:cNvPr id="45" name="组合 44"/>
            <p:cNvGrpSpPr/>
            <p:nvPr/>
          </p:nvGrpSpPr>
          <p:grpSpPr>
            <a:xfrm>
              <a:off x="5256" y="1098"/>
              <a:ext cx="1607" cy="3652"/>
              <a:chOff x="5256" y="1098"/>
              <a:chExt cx="1607" cy="365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flags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idx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ring[0]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</a:t>
                </a:r>
                <a:r>
                  <a:rPr lang="" altLang="en-US" sz="900" b="1">
                    <a:solidFill>
                      <a:srgbClr val="2C3E50"/>
                    </a:solidFill>
                    <a:sym typeface="+mn-ea"/>
                  </a:rPr>
                  <a:t>1</a:t>
                </a:r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.</a:t>
                </a:r>
                <a:endParaRPr lang="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.</a:t>
                </a:r>
                <a:endParaRPr lang="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.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</a:t>
                </a:r>
                <a:r>
                  <a:rPr lang="" altLang="en-US" sz="900" b="1">
                    <a:solidFill>
                      <a:srgbClr val="2C3E50"/>
                    </a:solidFill>
                    <a:sym typeface="+mn-ea"/>
                  </a:rPr>
                  <a:t>num-1</a:t>
                </a:r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used_event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4" name="文本框 53"/>
            <p:cNvSpPr txBox="true"/>
            <p:nvPr/>
          </p:nvSpPr>
          <p:spPr>
            <a:xfrm>
              <a:off x="5257" y="496"/>
              <a:ext cx="19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" altLang="en-US" sz="1400" b="1">
                  <a:solidFill>
                    <a:srgbClr val="2C3E50"/>
                  </a:solidFill>
                </a:rPr>
                <a:t>_avail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334895" y="3981450"/>
            <a:ext cx="1270000" cy="2652395"/>
            <a:chOff x="5254" y="5658"/>
            <a:chExt cx="2000" cy="4177"/>
          </a:xfrm>
        </p:grpSpPr>
        <p:grpSp>
          <p:nvGrpSpPr>
            <p:cNvPr id="46" name="组合 45"/>
            <p:cNvGrpSpPr/>
            <p:nvPr/>
          </p:nvGrpSpPr>
          <p:grpSpPr>
            <a:xfrm>
              <a:off x="5256" y="6183"/>
              <a:ext cx="1607" cy="3652"/>
              <a:chOff x="5256" y="1098"/>
              <a:chExt cx="1607" cy="365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</a:t>
                </a:r>
                <a:r>
                  <a:rPr lang="" altLang="en-US" sz="900" b="1">
                    <a:solidFill>
                      <a:srgbClr val="2C3E50"/>
                    </a:solidFill>
                    <a:sym typeface="+mn-ea"/>
                  </a:rPr>
                  <a:t>1</a:t>
                </a:r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</a:t>
                </a:r>
                <a:r>
                  <a:rPr lang="" altLang="en-US" sz="900" b="1">
                    <a:solidFill>
                      <a:srgbClr val="2C3E50"/>
                    </a:solidFill>
                    <a:sym typeface="+mn-ea"/>
                  </a:rPr>
                  <a:t>num-1</a:t>
                </a:r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5" name="文本框 54"/>
            <p:cNvSpPr txBox="true"/>
            <p:nvPr/>
          </p:nvSpPr>
          <p:spPr>
            <a:xfrm>
              <a:off x="5254" y="5658"/>
              <a:ext cx="20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" altLang="en-US" sz="1400" b="1">
                  <a:solidFill>
                    <a:srgbClr val="2C3E50"/>
                  </a:solidFill>
                </a:rPr>
                <a:t>_used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63895" y="1012190"/>
            <a:ext cx="1411605" cy="2423795"/>
            <a:chOff x="9208" y="2042"/>
            <a:chExt cx="2223" cy="3817"/>
          </a:xfrm>
        </p:grpSpPr>
        <p:sp>
          <p:nvSpPr>
            <p:cNvPr id="8" name="矩形 7"/>
            <p:cNvSpPr/>
            <p:nvPr/>
          </p:nvSpPr>
          <p:spPr>
            <a:xfrm>
              <a:off x="9208" y="26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900" b="1">
                  <a:solidFill>
                    <a:srgbClr val="2C3E50"/>
                  </a:solidFill>
                </a:rPr>
                <a:t>desc[0]</a:t>
              </a:r>
              <a:endParaRPr lang="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08" y="30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</a:t>
              </a:r>
              <a:r>
                <a:rPr lang="" altLang="en-US" sz="900" b="1">
                  <a:solidFill>
                    <a:srgbClr val="2C3E50"/>
                  </a:solidFill>
                  <a:sym typeface="+mn-ea"/>
                </a:rPr>
                <a:t>1</a:t>
              </a:r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08" y="355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</a:t>
              </a:r>
              <a:r>
                <a:rPr lang="" altLang="en-US" sz="900" b="1">
                  <a:solidFill>
                    <a:srgbClr val="2C3E50"/>
                  </a:solidFill>
                  <a:sym typeface="+mn-ea"/>
                </a:rPr>
                <a:t>2</a:t>
              </a:r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08" y="401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</a:t>
              </a:r>
              <a:r>
                <a:rPr lang="" altLang="en-US" sz="900" b="1">
                  <a:solidFill>
                    <a:srgbClr val="2C3E50"/>
                  </a:solidFill>
                  <a:sym typeface="+mn-ea"/>
                </a:rPr>
                <a:t>3</a:t>
              </a:r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9" y="4479"/>
              <a:ext cx="1607" cy="91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900" b="1">
                  <a:solidFill>
                    <a:srgbClr val="2C3E50"/>
                  </a:solidFill>
                </a:rPr>
                <a:t>.</a:t>
              </a:r>
              <a:endParaRPr lang="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" altLang="en-US" sz="900" b="1">
                  <a:solidFill>
                    <a:srgbClr val="2C3E50"/>
                  </a:solidFill>
                </a:rPr>
                <a:t>.</a:t>
              </a:r>
              <a:endParaRPr lang="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" altLang="en-US" sz="900" b="1">
                  <a:solidFill>
                    <a:srgbClr val="2C3E50"/>
                  </a:solidFill>
                </a:rPr>
                <a:t>.</a:t>
              </a:r>
              <a:endParaRPr lang="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209" y="53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</a:t>
              </a:r>
              <a:r>
                <a:rPr lang="" altLang="en-US" sz="900" b="1">
                  <a:solidFill>
                    <a:srgbClr val="2C3E50"/>
                  </a:solidFill>
                  <a:sym typeface="+mn-ea"/>
                </a:rPr>
                <a:t>num-1</a:t>
              </a:r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67" name="文本框 66"/>
            <p:cNvSpPr txBox="true"/>
            <p:nvPr/>
          </p:nvSpPr>
          <p:spPr>
            <a:xfrm>
              <a:off x="9209" y="2042"/>
              <a:ext cx="222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</a:t>
              </a:r>
              <a:r>
                <a:rPr lang="" altLang="en-US" sz="1400" b="1">
                  <a:solidFill>
                    <a:srgbClr val="2C3E50"/>
                  </a:solidFill>
                </a:rPr>
                <a:t>desc[]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60970" y="1275080"/>
            <a:ext cx="1248410" cy="1472565"/>
            <a:chOff x="12902" y="3052"/>
            <a:chExt cx="1966" cy="2319"/>
          </a:xfrm>
        </p:grpSpPr>
        <p:grpSp>
          <p:nvGrpSpPr>
            <p:cNvPr id="73" name="组合 72"/>
            <p:cNvGrpSpPr/>
            <p:nvPr/>
          </p:nvGrpSpPr>
          <p:grpSpPr>
            <a:xfrm>
              <a:off x="13010" y="3535"/>
              <a:ext cx="1606" cy="1836"/>
              <a:chOff x="13852" y="1864"/>
              <a:chExt cx="1606" cy="183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3852" y="186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addr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3852" y="232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len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852" y="277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flag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3852" y="323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next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75" name="文本框 74"/>
            <p:cNvSpPr txBox="true"/>
            <p:nvPr/>
          </p:nvSpPr>
          <p:spPr>
            <a:xfrm>
              <a:off x="12902" y="3052"/>
              <a:ext cx="19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18395" y="831850"/>
            <a:ext cx="1068070" cy="4738370"/>
            <a:chOff x="16048" y="1896"/>
            <a:chExt cx="1682" cy="7462"/>
          </a:xfrm>
        </p:grpSpPr>
        <p:sp>
          <p:nvSpPr>
            <p:cNvPr id="69" name="矩形 68"/>
            <p:cNvSpPr/>
            <p:nvPr/>
          </p:nvSpPr>
          <p:spPr>
            <a:xfrm>
              <a:off x="16124" y="2440"/>
              <a:ext cx="1607" cy="691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6124" y="4724"/>
              <a:ext cx="1607" cy="2132"/>
            </a:xfrm>
            <a:prstGeom prst="rect">
              <a:avLst/>
            </a:prstGeom>
            <a:noFill/>
            <a:ln w="28575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7" name="文本框 76"/>
            <p:cNvSpPr txBox="true"/>
            <p:nvPr/>
          </p:nvSpPr>
          <p:spPr>
            <a:xfrm>
              <a:off x="16048" y="1896"/>
              <a:ext cx="15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1400" b="1">
                  <a:solidFill>
                    <a:srgbClr val="2C3E50"/>
                  </a:solidFill>
                </a:rPr>
                <a:t>memory</a:t>
              </a:r>
              <a:endParaRPr lang="" altLang="zh-CN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肘形连接符 82"/>
          <p:cNvCxnSpPr>
            <a:stCxn id="5" idx="3"/>
            <a:endCxn id="67" idx="1"/>
          </p:cNvCxnSpPr>
          <p:nvPr/>
        </p:nvCxnSpPr>
        <p:spPr>
          <a:xfrm flipV="true">
            <a:off x="1546860" y="1165860"/>
            <a:ext cx="4217670" cy="5784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" idx="3"/>
            <a:endCxn id="54" idx="1"/>
          </p:cNvCxnSpPr>
          <p:nvPr/>
        </p:nvCxnSpPr>
        <p:spPr>
          <a:xfrm>
            <a:off x="1546860" y="2033905"/>
            <a:ext cx="2386965" cy="1017905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" idx="3"/>
            <a:endCxn id="55" idx="1"/>
          </p:cNvCxnSpPr>
          <p:nvPr/>
        </p:nvCxnSpPr>
        <p:spPr>
          <a:xfrm>
            <a:off x="1546860" y="2323465"/>
            <a:ext cx="788035" cy="1811655"/>
          </a:xfrm>
          <a:prstGeom prst="bentConnector3">
            <a:avLst>
              <a:gd name="adj1" fmla="val 5004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39" idx="3"/>
            <a:endCxn id="11" idx="1"/>
          </p:cNvCxnSpPr>
          <p:nvPr/>
        </p:nvCxnSpPr>
        <p:spPr>
          <a:xfrm flipV="true">
            <a:off x="4953635" y="2411095"/>
            <a:ext cx="810260" cy="18865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2" idx="3"/>
            <a:endCxn id="18" idx="3"/>
          </p:cNvCxnSpPr>
          <p:nvPr/>
        </p:nvCxnSpPr>
        <p:spPr>
          <a:xfrm flipV="true">
            <a:off x="3357245" y="2849880"/>
            <a:ext cx="3427730" cy="3345815"/>
          </a:xfrm>
          <a:prstGeom prst="bentConnector3">
            <a:avLst>
              <a:gd name="adj1" fmla="val 1069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9" idx="3"/>
            <a:endCxn id="75" idx="1"/>
          </p:cNvCxnSpPr>
          <p:nvPr/>
        </p:nvCxnSpPr>
        <p:spPr>
          <a:xfrm flipV="true">
            <a:off x="6784340" y="1428750"/>
            <a:ext cx="976630" cy="40322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8" idx="3"/>
          </p:cNvCxnSpPr>
          <p:nvPr/>
        </p:nvCxnSpPr>
        <p:spPr>
          <a:xfrm>
            <a:off x="8849995" y="1730375"/>
            <a:ext cx="1204595" cy="896620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59" idx="3"/>
            <a:endCxn id="70" idx="1"/>
          </p:cNvCxnSpPr>
          <p:nvPr/>
        </p:nvCxnSpPr>
        <p:spPr>
          <a:xfrm>
            <a:off x="8849995" y="2019935"/>
            <a:ext cx="1216660" cy="1284605"/>
          </a:xfrm>
          <a:prstGeom prst="bentConnector3">
            <a:avLst>
              <a:gd name="adj1" fmla="val 275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6146165" y="3126740"/>
            <a:ext cx="2160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VirtioBusState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31520" y="981075"/>
            <a:ext cx="14719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VirtIOBalloonPCI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420" y="1226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</a:rPr>
              <a:t>parent_obj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420" y="15157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</a:rPr>
              <a:t>vdev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37255" y="873760"/>
            <a:ext cx="1198245" cy="2636520"/>
            <a:chOff x="5413" y="1376"/>
            <a:chExt cx="1606" cy="4152"/>
          </a:xfrm>
        </p:grpSpPr>
        <p:sp>
          <p:nvSpPr>
            <p:cNvPr id="63" name="矩形 62"/>
            <p:cNvSpPr/>
            <p:nvPr/>
          </p:nvSpPr>
          <p:spPr>
            <a:xfrm>
              <a:off x="5413" y="459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vector_irqfd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3" y="137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pci_dev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" y="18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bar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3" y="22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VirtIOPCIRegion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3" y="27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modern_bar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13" y="321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io_bar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13" y="3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13" y="4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vqs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3" y="50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bus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</p:grpSp>
      <p:sp>
        <p:nvSpPr>
          <p:cNvPr id="30" name="文本框 29"/>
          <p:cNvSpPr txBox="true"/>
          <p:nvPr/>
        </p:nvSpPr>
        <p:spPr>
          <a:xfrm>
            <a:off x="3373755" y="592455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>
                <a:solidFill>
                  <a:srgbClr val="2C3E50"/>
                </a:solidFill>
              </a:rPr>
              <a:t>VirtIOPCIProxy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381375" y="3832860"/>
            <a:ext cx="3326765" cy="2616200"/>
            <a:chOff x="5486" y="6091"/>
            <a:chExt cx="4000" cy="4120"/>
          </a:xfrm>
        </p:grpSpPr>
        <p:sp>
          <p:nvSpPr>
            <p:cNvPr id="21" name="矩形 20"/>
            <p:cNvSpPr/>
            <p:nvPr/>
          </p:nvSpPr>
          <p:spPr>
            <a:xfrm>
              <a:off x="5553" y="928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53" y="97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53" y="65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parent_obj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53" y="7015"/>
              <a:ext cx="1607" cy="134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ivq</a:t>
              </a:r>
              <a:endParaRPr lang="en-US" altLang="zh-CN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dvq</a:t>
              </a:r>
              <a:endParaRPr lang="en-US" altLang="zh-CN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svq</a:t>
              </a:r>
              <a:endParaRPr lang="en-US" altLang="zh-CN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free_page_vq</a:t>
              </a:r>
              <a:endParaRPr lang="en-US" altLang="zh-CN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900" b="1">
                  <a:solidFill>
                    <a:srgbClr val="2C3E50"/>
                  </a:solidFill>
                </a:rPr>
                <a:t>reporting_vq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54" y="83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54" y="881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32" name="文本框 31"/>
            <p:cNvSpPr txBox="true"/>
            <p:nvPr/>
          </p:nvSpPr>
          <p:spPr>
            <a:xfrm>
              <a:off x="5486" y="6091"/>
              <a:ext cx="4000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 b="1">
                  <a:solidFill>
                    <a:srgbClr val="2C3E50"/>
                  </a:solidFill>
                </a:rPr>
                <a:t>VirtIOBalloon</a:t>
              </a:r>
              <a:endParaRPr lang="zh-CN" altLang="en-US" sz="900" b="1">
                <a:solidFill>
                  <a:srgbClr val="2C3E5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146165" y="2674620"/>
            <a:ext cx="2160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VirtIOIRQFD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46165" y="4766945"/>
            <a:ext cx="2160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VirtQueue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46165" y="4130040"/>
            <a:ext cx="2160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VirtIODevice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46165" y="592455"/>
            <a:ext cx="2160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PCIDevice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46165" y="1770380"/>
            <a:ext cx="2160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MemoryRegion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22720" y="1226185"/>
            <a:ext cx="2160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VirtIOPCIRegion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46165" y="2222500"/>
            <a:ext cx="2160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VirtIOPCIQueue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5" idx="3"/>
            <a:endCxn id="30" idx="1"/>
          </p:cNvCxnSpPr>
          <p:nvPr/>
        </p:nvCxnSpPr>
        <p:spPr>
          <a:xfrm flipV="true">
            <a:off x="1840865" y="707390"/>
            <a:ext cx="1532890" cy="6673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2" idx="1"/>
          </p:cNvCxnSpPr>
          <p:nvPr/>
        </p:nvCxnSpPr>
        <p:spPr>
          <a:xfrm>
            <a:off x="1840865" y="1664335"/>
            <a:ext cx="1540510" cy="22834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36" idx="1"/>
          </p:cNvCxnSpPr>
          <p:nvPr/>
        </p:nvCxnSpPr>
        <p:spPr>
          <a:xfrm flipV="true">
            <a:off x="4636135" y="741045"/>
            <a:ext cx="1510030" cy="28130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38" idx="1"/>
          </p:cNvCxnSpPr>
          <p:nvPr/>
        </p:nvCxnSpPr>
        <p:spPr>
          <a:xfrm>
            <a:off x="4636135" y="1311910"/>
            <a:ext cx="1510030" cy="6070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3"/>
            <a:endCxn id="38" idx="1"/>
          </p:cNvCxnSpPr>
          <p:nvPr/>
        </p:nvCxnSpPr>
        <p:spPr>
          <a:xfrm>
            <a:off x="4636135" y="1891030"/>
            <a:ext cx="1510030" cy="27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3"/>
            <a:endCxn id="38" idx="1"/>
          </p:cNvCxnSpPr>
          <p:nvPr/>
        </p:nvCxnSpPr>
        <p:spPr>
          <a:xfrm flipV="true">
            <a:off x="4636135" y="1918970"/>
            <a:ext cx="1510030" cy="269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39" idx="1"/>
          </p:cNvCxnSpPr>
          <p:nvPr/>
        </p:nvCxnSpPr>
        <p:spPr>
          <a:xfrm flipV="true">
            <a:off x="4636135" y="1374775"/>
            <a:ext cx="1886585" cy="226695"/>
          </a:xfrm>
          <a:prstGeom prst="bentConnector3">
            <a:avLst>
              <a:gd name="adj1" fmla="val 5001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3"/>
            <a:endCxn id="40" idx="1"/>
          </p:cNvCxnSpPr>
          <p:nvPr/>
        </p:nvCxnSpPr>
        <p:spPr>
          <a:xfrm flipV="true">
            <a:off x="4636135" y="2371090"/>
            <a:ext cx="1510030" cy="396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3" idx="3"/>
            <a:endCxn id="35" idx="1"/>
          </p:cNvCxnSpPr>
          <p:nvPr/>
        </p:nvCxnSpPr>
        <p:spPr>
          <a:xfrm flipV="true">
            <a:off x="4636135" y="2823210"/>
            <a:ext cx="1510030" cy="241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66" idx="1"/>
          </p:cNvCxnSpPr>
          <p:nvPr/>
        </p:nvCxnSpPr>
        <p:spPr>
          <a:xfrm flipV="true">
            <a:off x="4636135" y="3275330"/>
            <a:ext cx="1510030" cy="863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3"/>
            <a:endCxn id="65" idx="1"/>
          </p:cNvCxnSpPr>
          <p:nvPr/>
        </p:nvCxnSpPr>
        <p:spPr>
          <a:xfrm>
            <a:off x="4773930" y="4278630"/>
            <a:ext cx="1372235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7" idx="3"/>
            <a:endCxn id="64" idx="1"/>
          </p:cNvCxnSpPr>
          <p:nvPr/>
        </p:nvCxnSpPr>
        <p:spPr>
          <a:xfrm>
            <a:off x="4773930" y="4847590"/>
            <a:ext cx="1372235" cy="67945"/>
          </a:xfrm>
          <a:prstGeom prst="bentConnector3">
            <a:avLst>
              <a:gd name="adj1" fmla="val 5002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true"/>
          <p:nvPr/>
        </p:nvSpPr>
        <p:spPr>
          <a:xfrm>
            <a:off x="718820" y="5348605"/>
            <a:ext cx="1778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QEMU VirtIO</a:t>
            </a:r>
            <a:endParaRPr lang="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70815" y="330200"/>
            <a:ext cx="14687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virtio_pci_device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4970" y="752475"/>
            <a:ext cx="1019810" cy="3497580"/>
            <a:chOff x="622" y="1185"/>
            <a:chExt cx="1606" cy="5508"/>
          </a:xfrm>
        </p:grpSpPr>
        <p:sp>
          <p:nvSpPr>
            <p:cNvPr id="4" name="矩形 3"/>
            <p:cNvSpPr/>
            <p:nvPr/>
          </p:nvSpPr>
          <p:spPr>
            <a:xfrm>
              <a:off x="622" y="11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22" y="16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2" y="20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isr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2" y="25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2" y="30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device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2" y="34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notify_base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2" y="393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" y="438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virtqueues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2" y="485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2" y="531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2" y="576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setup_vq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2" y="622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0" name="文本框 19"/>
          <p:cNvSpPr txBox="true"/>
          <p:nvPr/>
        </p:nvSpPr>
        <p:spPr>
          <a:xfrm>
            <a:off x="2408555" y="207645"/>
            <a:ext cx="11080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08555" y="466090"/>
            <a:ext cx="1019810" cy="2331720"/>
            <a:chOff x="3862" y="1173"/>
            <a:chExt cx="1606" cy="3672"/>
          </a:xfrm>
        </p:grpSpPr>
        <p:sp>
          <p:nvSpPr>
            <p:cNvPr id="22" name="矩形 21"/>
            <p:cNvSpPr/>
            <p:nvPr/>
          </p:nvSpPr>
          <p:spPr>
            <a:xfrm>
              <a:off x="3862" y="300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vringh_config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62" y="346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62" y="39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62" y="43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62" y="117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2" y="162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62" y="20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62" y="25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688840" y="683895"/>
            <a:ext cx="2540000" cy="2621915"/>
            <a:chOff x="6602" y="3724"/>
            <a:chExt cx="4000" cy="4129"/>
          </a:xfrm>
        </p:grpSpPr>
        <p:grpSp>
          <p:nvGrpSpPr>
            <p:cNvPr id="47" name="组合 46"/>
            <p:cNvGrpSpPr/>
            <p:nvPr/>
          </p:nvGrpSpPr>
          <p:grpSpPr>
            <a:xfrm>
              <a:off x="6763" y="4181"/>
              <a:ext cx="1606" cy="3672"/>
              <a:chOff x="7550" y="3842"/>
              <a:chExt cx="1606" cy="36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550" y="384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550" y="42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50" y="47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deflate_vq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550" y="52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stats_vq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50" y="567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free_page_vq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550" y="613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balloon_wq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550" y="659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work_struct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550" y="704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48" name="文本框 47"/>
            <p:cNvSpPr txBox="true"/>
            <p:nvPr/>
          </p:nvSpPr>
          <p:spPr>
            <a:xfrm>
              <a:off x="6602" y="3724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virtio_balloon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93100" y="441325"/>
            <a:ext cx="2540000" cy="2449195"/>
            <a:chOff x="9684" y="326"/>
            <a:chExt cx="4000" cy="385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7" name="文本框 56"/>
            <p:cNvSpPr txBox="true"/>
            <p:nvPr/>
          </p:nvSpPr>
          <p:spPr>
            <a:xfrm>
              <a:off x="9684" y="326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304415" y="4483100"/>
            <a:ext cx="1560830" cy="1446530"/>
            <a:chOff x="3724" y="7853"/>
            <a:chExt cx="2458" cy="2278"/>
          </a:xfrm>
        </p:grpSpPr>
        <p:sp>
          <p:nvSpPr>
            <p:cNvPr id="59" name="文本框 58"/>
            <p:cNvSpPr txBox="true"/>
            <p:nvPr/>
          </p:nvSpPr>
          <p:spPr>
            <a:xfrm>
              <a:off x="3724" y="7853"/>
              <a:ext cx="245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r>
                <a:rPr lang="" altLang="zh-CN" sz="1000" b="1">
                  <a:solidFill>
                    <a:srgbClr val="2C3E50"/>
                  </a:solidFill>
                </a:rPr>
                <a:t> *</a:t>
              </a:r>
              <a:endParaRPr lang="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57" y="829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vqs[0]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57" y="875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</a:t>
              </a:r>
              <a:r>
                <a:rPr lang="" altLang="en-US" sz="800" b="1">
                  <a:solidFill>
                    <a:srgbClr val="2C3E50"/>
                  </a:solidFill>
                  <a:sym typeface="+mn-ea"/>
                </a:rPr>
                <a:t>1</a:t>
              </a:r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57" y="920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...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57" y="96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</a:t>
              </a:r>
              <a:r>
                <a:rPr lang="" altLang="en-US" sz="800" b="1">
                  <a:solidFill>
                    <a:srgbClr val="2C3E50"/>
                  </a:solidFill>
                  <a:sym typeface="+mn-ea"/>
                </a:rPr>
                <a:t>n</a:t>
              </a:r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009640" y="3345815"/>
            <a:ext cx="1546860" cy="1201420"/>
            <a:chOff x="9464" y="5091"/>
            <a:chExt cx="2436" cy="1892"/>
          </a:xfrm>
        </p:grpSpPr>
        <p:sp>
          <p:nvSpPr>
            <p:cNvPr id="70" name="文本框 69"/>
            <p:cNvSpPr txBox="true"/>
            <p:nvPr/>
          </p:nvSpPr>
          <p:spPr>
            <a:xfrm>
              <a:off x="9464" y="5091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464" y="56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464" y="60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9464" y="65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939790" y="5090795"/>
            <a:ext cx="1546860" cy="1276985"/>
            <a:chOff x="9574" y="5037"/>
            <a:chExt cx="2436" cy="2011"/>
          </a:xfrm>
        </p:grpSpPr>
        <p:sp>
          <p:nvSpPr>
            <p:cNvPr id="76" name="文本框 75"/>
            <p:cNvSpPr txBox="true"/>
            <p:nvPr/>
          </p:nvSpPr>
          <p:spPr>
            <a:xfrm>
              <a:off x="9574" y="5037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684" y="5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684" y="6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684" y="65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93100" y="3796665"/>
            <a:ext cx="1078230" cy="2449195"/>
            <a:chOff x="9684" y="326"/>
            <a:chExt cx="1698" cy="3857"/>
          </a:xfrm>
        </p:grpSpPr>
        <p:grpSp>
          <p:nvGrpSpPr>
            <p:cNvPr id="81" name="组合 80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89" name="文本框 88"/>
            <p:cNvSpPr txBox="true"/>
            <p:nvPr/>
          </p:nvSpPr>
          <p:spPr>
            <a:xfrm>
              <a:off x="9684" y="326"/>
              <a:ext cx="169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0" name="肘形连接符 89"/>
          <p:cNvCxnSpPr>
            <a:stCxn id="4" idx="3"/>
            <a:endCxn id="20" idx="1"/>
          </p:cNvCxnSpPr>
          <p:nvPr/>
        </p:nvCxnSpPr>
        <p:spPr>
          <a:xfrm flipV="true">
            <a:off x="1415415" y="330200"/>
            <a:ext cx="993140" cy="5708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4" idx="3"/>
            <a:endCxn id="59" idx="1"/>
          </p:cNvCxnSpPr>
          <p:nvPr/>
        </p:nvCxnSpPr>
        <p:spPr>
          <a:xfrm>
            <a:off x="1415415" y="3232785"/>
            <a:ext cx="889000" cy="13728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2" idx="3"/>
            <a:endCxn id="72" idx="1"/>
          </p:cNvCxnSpPr>
          <p:nvPr/>
        </p:nvCxnSpPr>
        <p:spPr>
          <a:xfrm>
            <a:off x="1415415" y="2935605"/>
            <a:ext cx="4594225" cy="1173480"/>
          </a:xfrm>
          <a:prstGeom prst="bentConnector3">
            <a:avLst>
              <a:gd name="adj1" fmla="val 5000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72" idx="3"/>
            <a:endCxn id="78" idx="3"/>
          </p:cNvCxnSpPr>
          <p:nvPr/>
        </p:nvCxnSpPr>
        <p:spPr>
          <a:xfrm>
            <a:off x="7030085" y="4109085"/>
            <a:ext cx="3175" cy="1820545"/>
          </a:xfrm>
          <a:prstGeom prst="bentConnector3">
            <a:avLst>
              <a:gd name="adj1" fmla="val 75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60" idx="3"/>
            <a:endCxn id="70" idx="1"/>
          </p:cNvCxnSpPr>
          <p:nvPr/>
        </p:nvCxnSpPr>
        <p:spPr>
          <a:xfrm flipV="true">
            <a:off x="3472815" y="3468370"/>
            <a:ext cx="2536825" cy="144399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7" idx="3"/>
            <a:endCxn id="76" idx="1"/>
          </p:cNvCxnSpPr>
          <p:nvPr/>
        </p:nvCxnSpPr>
        <p:spPr>
          <a:xfrm flipV="true">
            <a:off x="3472815" y="5213350"/>
            <a:ext cx="2466975" cy="27813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71" idx="3"/>
            <a:endCxn id="49" idx="1"/>
          </p:cNvCxnSpPr>
          <p:nvPr/>
        </p:nvCxnSpPr>
        <p:spPr>
          <a:xfrm flipV="true">
            <a:off x="7030085" y="996950"/>
            <a:ext cx="1263015" cy="282257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7" idx="3"/>
            <a:endCxn id="89" idx="1"/>
          </p:cNvCxnSpPr>
          <p:nvPr/>
        </p:nvCxnSpPr>
        <p:spPr>
          <a:xfrm flipV="true">
            <a:off x="7030085" y="3919220"/>
            <a:ext cx="1263015" cy="1720850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5" idx="3"/>
            <a:endCxn id="48" idx="1"/>
          </p:cNvCxnSpPr>
          <p:nvPr/>
        </p:nvCxnSpPr>
        <p:spPr>
          <a:xfrm flipV="true">
            <a:off x="3429000" y="806450"/>
            <a:ext cx="1259840" cy="184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52" idx="3"/>
            <a:endCxn id="20" idx="3"/>
          </p:cNvCxnSpPr>
          <p:nvPr/>
        </p:nvCxnSpPr>
        <p:spPr>
          <a:xfrm flipH="true" flipV="true">
            <a:off x="3516630" y="330200"/>
            <a:ext cx="5796915" cy="1535430"/>
          </a:xfrm>
          <a:prstGeom prst="bentConnector3">
            <a:avLst>
              <a:gd name="adj1" fmla="val -41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10524490" y="1724660"/>
            <a:ext cx="1426210" cy="1463040"/>
            <a:chOff x="15873" y="1792"/>
            <a:chExt cx="2246" cy="2304"/>
          </a:xfrm>
        </p:grpSpPr>
        <p:sp>
          <p:nvSpPr>
            <p:cNvPr id="108" name="文本框 107"/>
            <p:cNvSpPr txBox="true"/>
            <p:nvPr/>
          </p:nvSpPr>
          <p:spPr>
            <a:xfrm>
              <a:off x="15873" y="1792"/>
              <a:ext cx="22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vring_virtqueue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024" y="22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6024" y="271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024" y="31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024" y="36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we_own_ring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15" name="肘形连接符 114"/>
          <p:cNvCxnSpPr>
            <a:stCxn id="109" idx="1"/>
            <a:endCxn id="89" idx="3"/>
          </p:cNvCxnSpPr>
          <p:nvPr/>
        </p:nvCxnSpPr>
        <p:spPr>
          <a:xfrm rot="10800000" flipV="true">
            <a:off x="9371330" y="2170430"/>
            <a:ext cx="1249045" cy="1748790"/>
          </a:xfrm>
          <a:prstGeom prst="bentConnector3">
            <a:avLst>
              <a:gd name="adj1" fmla="val 4997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b="1">
                  <a:solidFill>
                    <a:srgbClr val="2C3E50"/>
                  </a:solidFill>
                </a:rPr>
                <a:t>Prepared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Dispatch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Polling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Initial[n]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prepare()/FALSE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5288915" y="4778375"/>
            <a:ext cx="923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rgbClr val="2C3E50"/>
                </a:solidFill>
              </a:rPr>
              <a:t>设置</a:t>
            </a:r>
            <a:r>
              <a:rPr lang="en-US" altLang="zh-CN" sz="800" b="1">
                <a:solidFill>
                  <a:srgbClr val="2C3E50"/>
                </a:solidFill>
              </a:rPr>
              <a:t>Polling </a:t>
            </a:r>
            <a:r>
              <a:rPr lang="en-US" altLang="en-US" sz="800" b="1">
                <a:solidFill>
                  <a:srgbClr val="2C3E50"/>
                </a:solidFill>
              </a:rPr>
              <a:t>timeout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/FALSE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en-US" altLang="en-US" sz="1400" b="1">
                <a:solidFill>
                  <a:srgbClr val="2C3E50"/>
                </a:solidFill>
              </a:rPr>
              <a:t>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实现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18310" y="1504315"/>
          <a:ext cx="1226185" cy="173736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2618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0 NICInfo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1 NICInfo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7 NICInfo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656715" y="1136015"/>
            <a:ext cx="1386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nid_table[8]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4112260" y="1136015"/>
            <a:ext cx="919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NICInfo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3985895" y="1504315"/>
          <a:ext cx="1172210" cy="18288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1722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macaddr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model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netdev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999730" y="1431290"/>
          <a:ext cx="1282065" cy="201485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820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true"/>
          <p:nvPr/>
        </p:nvSpPr>
        <p:spPr>
          <a:xfrm>
            <a:off x="7868920" y="1088390"/>
            <a:ext cx="166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NetClientState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0" name="肘形连接符 9"/>
          <p:cNvCxnSpPr/>
          <p:nvPr/>
        </p:nvCxnSpPr>
        <p:spPr>
          <a:xfrm flipV="true">
            <a:off x="2951480" y="1645920"/>
            <a:ext cx="1020445" cy="386715"/>
          </a:xfrm>
          <a:prstGeom prst="bentConnector3">
            <a:avLst>
              <a:gd name="adj1" fmla="val 5003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</p:cNvCxnSpPr>
          <p:nvPr/>
        </p:nvCxnSpPr>
        <p:spPr>
          <a:xfrm flipV="true">
            <a:off x="5158105" y="1535430"/>
            <a:ext cx="2834005" cy="883285"/>
          </a:xfrm>
          <a:prstGeom prst="bentConnector3">
            <a:avLst>
              <a:gd name="adj1" fmla="val 5001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true"/>
          <p:nvPr/>
        </p:nvSpPr>
        <p:spPr>
          <a:xfrm>
            <a:off x="136525" y="3642360"/>
            <a:ext cx="12693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net_clients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3958590" y="4265295"/>
          <a:ext cx="1200150" cy="193103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00150"/>
              </a:tblGrid>
              <a:tr h="810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NetClientState nc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next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fd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086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7" name="文本框 16"/>
          <p:cNvSpPr txBox="true"/>
          <p:nvPr/>
        </p:nvSpPr>
        <p:spPr>
          <a:xfrm>
            <a:off x="3958590" y="3847465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TAPState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8" name="肘形连接符 17"/>
          <p:cNvCxnSpPr>
            <a:stCxn id="13" idx="2"/>
            <a:endCxn id="21" idx="1"/>
          </p:cNvCxnSpPr>
          <p:nvPr/>
        </p:nvCxnSpPr>
        <p:spPr>
          <a:xfrm rot="5400000" flipV="true">
            <a:off x="594995" y="4125595"/>
            <a:ext cx="1272540" cy="9194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/>
          <p:nvPr/>
        </p:nvGraphicFramePr>
        <p:xfrm>
          <a:off x="1691005" y="4255770"/>
          <a:ext cx="1200150" cy="193103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00150"/>
              </a:tblGrid>
              <a:tr h="810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NetClientState nc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next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fd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086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22" name="文本框 21"/>
          <p:cNvSpPr txBox="true"/>
          <p:nvPr/>
        </p:nvSpPr>
        <p:spPr>
          <a:xfrm>
            <a:off x="1691005" y="383794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TAPState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3" name="直接箭头连接符 22"/>
          <p:cNvCxnSpPr>
            <a:stCxn id="21" idx="3"/>
            <a:endCxn id="16" idx="1"/>
          </p:cNvCxnSpPr>
          <p:nvPr/>
        </p:nvCxnSpPr>
        <p:spPr>
          <a:xfrm>
            <a:off x="2891155" y="5221605"/>
            <a:ext cx="1067435" cy="9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</p:cNvCxnSpPr>
          <p:nvPr/>
        </p:nvCxnSpPr>
        <p:spPr>
          <a:xfrm>
            <a:off x="5158740" y="5231130"/>
            <a:ext cx="1553210" cy="209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true"/>
          <p:nvPr/>
        </p:nvSpPr>
        <p:spPr>
          <a:xfrm>
            <a:off x="9043035" y="4603115"/>
            <a:ext cx="2797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set_netdev() </a:t>
            </a:r>
            <a:r>
              <a:rPr lang="zh-CN" altLang="en-US" b="1">
                <a:solidFill>
                  <a:srgbClr val="2C3E50"/>
                </a:solidFill>
              </a:rPr>
              <a:t>建立关系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6711950" y="5057775"/>
            <a:ext cx="15703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new TAPState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27" name="肘形连接符 26"/>
          <p:cNvCxnSpPr>
            <a:stCxn id="25" idx="0"/>
            <a:endCxn id="7" idx="3"/>
          </p:cNvCxnSpPr>
          <p:nvPr/>
        </p:nvCxnSpPr>
        <p:spPr>
          <a:xfrm rot="16200000" flipV="true">
            <a:off x="8779828" y="2941003"/>
            <a:ext cx="2164080" cy="1160145"/>
          </a:xfrm>
          <a:prstGeom prst="bentConnector2">
            <a:avLst/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5" idx="2"/>
            <a:endCxn id="16" idx="2"/>
          </p:cNvCxnSpPr>
          <p:nvPr/>
        </p:nvCxnSpPr>
        <p:spPr>
          <a:xfrm rot="5400000">
            <a:off x="6887845" y="2642235"/>
            <a:ext cx="1224915" cy="5883275"/>
          </a:xfrm>
          <a:prstGeom prst="bentConnector3">
            <a:avLst>
              <a:gd name="adj1" fmla="val 1194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547235" y="2647315"/>
            <a:ext cx="943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2000" b="1">
                <a:solidFill>
                  <a:srgbClr val="2C3E50"/>
                </a:solidFill>
              </a:rPr>
              <a:t>virtio</a:t>
            </a:r>
            <a:endParaRPr lang="" altLang="zh-CN" sz="2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WPS 演示</Application>
  <PresentationFormat>宽屏</PresentationFormat>
  <Paragraphs>392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16</cp:revision>
  <dcterms:created xsi:type="dcterms:W3CDTF">2021-04-23T08:57:04Z</dcterms:created>
  <dcterms:modified xsi:type="dcterms:W3CDTF">2021-04-23T08:57:04Z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