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0" r:id="rId7"/>
    <p:sldId id="261" r:id="rId8"/>
    <p:sldId id="307" r:id="rId9"/>
    <p:sldId id="308" r:id="rId10"/>
    <p:sldId id="285" r:id="rId11"/>
    <p:sldId id="265" r:id="rId12"/>
    <p:sldId id="286" r:id="rId13"/>
    <p:sldId id="287" r:id="rId14"/>
    <p:sldId id="288" r:id="rId15"/>
    <p:sldId id="268" r:id="rId16"/>
    <p:sldId id="273" r:id="rId17"/>
    <p:sldId id="271" r:id="rId18"/>
    <p:sldId id="270" r:id="rId19"/>
    <p:sldId id="264" r:id="rId20"/>
    <p:sldId id="269" r:id="rId21"/>
    <p:sldId id="272" r:id="rId22"/>
    <p:sldId id="275" r:id="rId23"/>
    <p:sldId id="276" r:id="rId24"/>
    <p:sldId id="277" r:id="rId25"/>
    <p:sldId id="278" r:id="rId26"/>
    <p:sldId id="279" r:id="rId27"/>
    <p:sldId id="303" r:id="rId28"/>
    <p:sldId id="304" r:id="rId29"/>
    <p:sldId id="305" r:id="rId30"/>
    <p:sldId id="306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CC0000"/>
    <a:srgbClr val="3EAF7C"/>
    <a:srgbClr val="323232"/>
    <a:srgbClr val="B2B2B2"/>
    <a:srgbClr val="202020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52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532255" y="882650"/>
            <a:ext cx="1038860" cy="2048510"/>
            <a:chOff x="1152" y="1346"/>
            <a:chExt cx="1636" cy="3226"/>
          </a:xfrm>
        </p:grpSpPr>
        <p:sp>
          <p:nvSpPr>
            <p:cNvPr id="2" name="矩形 1"/>
            <p:cNvSpPr/>
            <p:nvPr/>
          </p:nvSpPr>
          <p:spPr>
            <a:xfrm>
              <a:off x="1152" y="1926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NICInfo[0]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52" y="24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NICInfo[1]</a:t>
              </a:r>
              <a:endParaRPr lang="en-US" altLang="en-US" sz="800" b="1">
                <a:solidFill>
                  <a:srgbClr val="2C3E50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52" y="2900"/>
              <a:ext cx="1607" cy="1204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.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52" y="41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NICInfo[7]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1152" y="1346"/>
              <a:ext cx="163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nd_table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30320" y="944245"/>
            <a:ext cx="1038225" cy="2073275"/>
            <a:chOff x="4355" y="1937"/>
            <a:chExt cx="1635" cy="3265"/>
          </a:xfrm>
        </p:grpSpPr>
        <p:sp>
          <p:nvSpPr>
            <p:cNvPr id="12" name="矩形 11"/>
            <p:cNvSpPr/>
            <p:nvPr/>
          </p:nvSpPr>
          <p:spPr>
            <a:xfrm>
              <a:off x="4384" y="2443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macaddr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84" y="294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model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84" y="341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netdev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84" y="3885"/>
              <a:ext cx="1607" cy="84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84" y="473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0" name="文本框 19"/>
            <p:cNvSpPr txBox="true"/>
            <p:nvPr/>
          </p:nvSpPr>
          <p:spPr>
            <a:xfrm>
              <a:off x="4355" y="1937"/>
              <a:ext cx="144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400" b="1">
                  <a:solidFill>
                    <a:srgbClr val="2C3E50"/>
                  </a:solidFill>
                </a:rPr>
                <a:t>NICInfo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43064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3064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064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3064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model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6304280" y="944245"/>
            <a:ext cx="1660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NetClientState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肘形连接符 28"/>
          <p:cNvCxnSpPr>
            <a:stCxn id="3" idx="3"/>
            <a:endCxn id="20" idx="1"/>
          </p:cNvCxnSpPr>
          <p:nvPr/>
        </p:nvCxnSpPr>
        <p:spPr>
          <a:xfrm flipV="true">
            <a:off x="2552700" y="1097915"/>
            <a:ext cx="1277620" cy="62293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3"/>
            <a:endCxn id="26" idx="1"/>
          </p:cNvCxnSpPr>
          <p:nvPr/>
        </p:nvCxnSpPr>
        <p:spPr>
          <a:xfrm flipV="true">
            <a:off x="4869180" y="1097915"/>
            <a:ext cx="1435100" cy="9347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30645" y="248539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name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0645" y="2806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destructor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30645" y="31038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is_netdev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30645" y="34010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9061450" y="965835"/>
            <a:ext cx="1513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NetClientInfo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76385" y="127254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76385" y="159385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76385" y="18910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76385" y="218821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27635" y="2848610"/>
            <a:ext cx="1019810" cy="1335405"/>
            <a:chOff x="912" y="5931"/>
            <a:chExt cx="1606" cy="2103"/>
          </a:xfrm>
        </p:grpSpPr>
        <p:sp>
          <p:nvSpPr>
            <p:cNvPr id="40" name="文本框 39"/>
            <p:cNvSpPr txBox="true"/>
            <p:nvPr/>
          </p:nvSpPr>
          <p:spPr>
            <a:xfrm>
              <a:off x="912" y="5931"/>
              <a:ext cx="141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Netdev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2" y="6592"/>
              <a:ext cx="1607" cy="50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2" y="709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type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12" y="756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u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46" name="文本框 45"/>
          <p:cNvSpPr txBox="true"/>
          <p:nvPr/>
        </p:nvSpPr>
        <p:spPr>
          <a:xfrm>
            <a:off x="187960" y="4961255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371090" y="4056380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71090" y="436308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71090" y="468439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1090" y="49815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1090" y="52787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371090" y="557657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437890" y="4360545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616960" y="4617720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694815" y="5130165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391535" y="5109845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942715" y="49612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cxnSp>
        <p:nvCxnSpPr>
          <p:cNvPr id="69" name="肘形连接符 68"/>
          <p:cNvCxnSpPr>
            <a:stCxn id="22" idx="3"/>
            <a:endCxn id="35" idx="1"/>
          </p:cNvCxnSpPr>
          <p:nvPr/>
        </p:nvCxnSpPr>
        <p:spPr>
          <a:xfrm flipV="true">
            <a:off x="7451090" y="1119505"/>
            <a:ext cx="1610360" cy="3136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0" idx="0"/>
            <a:endCxn id="10" idx="1"/>
          </p:cNvCxnSpPr>
          <p:nvPr/>
        </p:nvCxnSpPr>
        <p:spPr>
          <a:xfrm rot="16200000">
            <a:off x="149225" y="1465580"/>
            <a:ext cx="1812290" cy="953770"/>
          </a:xfrm>
          <a:prstGeom prst="bentConnector2">
            <a:avLst/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0" idx="3"/>
            <a:endCxn id="47" idx="1"/>
          </p:cNvCxnSpPr>
          <p:nvPr/>
        </p:nvCxnSpPr>
        <p:spPr>
          <a:xfrm>
            <a:off x="1028700" y="3002280"/>
            <a:ext cx="1342390" cy="1207770"/>
          </a:xfrm>
          <a:prstGeom prst="bentConnector3">
            <a:avLst>
              <a:gd name="adj1" fmla="val 50000"/>
            </a:avLst>
          </a:prstGeom>
          <a:ln w="254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10196830" y="4087495"/>
            <a:ext cx="1431290" cy="2322830"/>
            <a:chOff x="15454" y="6437"/>
            <a:chExt cx="2254" cy="3658"/>
          </a:xfrm>
        </p:grpSpPr>
        <p:sp>
          <p:nvSpPr>
            <p:cNvPr id="72" name="文本框 71"/>
            <p:cNvSpPr txBox="true"/>
            <p:nvPr/>
          </p:nvSpPr>
          <p:spPr>
            <a:xfrm>
              <a:off x="15454" y="6437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E1000State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5454" y="686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454" y="733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nic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454" y="77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5454" y="824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5454" y="87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4" y="917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5454" y="962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185150" y="4387215"/>
            <a:ext cx="1073150" cy="1173480"/>
            <a:chOff x="5772" y="1573"/>
            <a:chExt cx="1690" cy="1848"/>
          </a:xfrm>
        </p:grpSpPr>
        <p:sp>
          <p:nvSpPr>
            <p:cNvPr id="82" name="文本框 81"/>
            <p:cNvSpPr txBox="true"/>
            <p:nvPr/>
          </p:nvSpPr>
          <p:spPr>
            <a:xfrm>
              <a:off x="5772" y="1573"/>
              <a:ext cx="156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163310" y="4320540"/>
            <a:ext cx="1555115" cy="891540"/>
            <a:chOff x="16166" y="7155"/>
            <a:chExt cx="2449" cy="1404"/>
          </a:xfrm>
        </p:grpSpPr>
        <p:sp>
          <p:nvSpPr>
            <p:cNvPr id="86" name="矩形 85"/>
            <p:cNvSpPr/>
            <p:nvPr/>
          </p:nvSpPr>
          <p:spPr>
            <a:xfrm>
              <a:off x="16253" y="7623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ncs[MAX_QUEUE_NUM]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6253" y="8091"/>
              <a:ext cx="2362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88" name="文本框 87"/>
            <p:cNvSpPr txBox="true"/>
            <p:nvPr/>
          </p:nvSpPr>
          <p:spPr>
            <a:xfrm>
              <a:off x="16166" y="7155"/>
              <a:ext cx="2448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NICPeers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1" name="肘形连接符 90"/>
          <p:cNvCxnSpPr>
            <a:stCxn id="75" idx="1"/>
            <a:endCxn id="82" idx="3"/>
          </p:cNvCxnSpPr>
          <p:nvPr/>
        </p:nvCxnSpPr>
        <p:spPr>
          <a:xfrm rot="10800000">
            <a:off x="9176385" y="4525010"/>
            <a:ext cx="1020445" cy="570865"/>
          </a:xfrm>
          <a:prstGeom prst="bentConnector3">
            <a:avLst>
              <a:gd name="adj1" fmla="val 4996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4" idx="1"/>
            <a:endCxn id="88" idx="3"/>
          </p:cNvCxnSpPr>
          <p:nvPr/>
        </p:nvCxnSpPr>
        <p:spPr>
          <a:xfrm rot="10800000">
            <a:off x="7717790" y="4458335"/>
            <a:ext cx="520065" cy="664210"/>
          </a:xfrm>
          <a:prstGeom prst="bentConnector3">
            <a:avLst>
              <a:gd name="adj1" fmla="val 4993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1"/>
            <a:endCxn id="59" idx="3"/>
          </p:cNvCxnSpPr>
          <p:nvPr/>
        </p:nvCxnSpPr>
        <p:spPr>
          <a:xfrm flipH="true">
            <a:off x="5488940" y="4766310"/>
            <a:ext cx="729615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253490" y="882650"/>
            <a:ext cx="9685020" cy="288798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true"/>
          <p:nvPr/>
        </p:nvSpPr>
        <p:spPr>
          <a:xfrm>
            <a:off x="8294370" y="3155315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虚线框内的结构体重要性不大，只是为了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保存参数信息，用于创建</a:t>
            </a:r>
            <a:r>
              <a:rPr lang="en-US" altLang="zh-CN" sz="1000" b="1">
                <a:solidFill>
                  <a:srgbClr val="2C3E50"/>
                </a:solidFill>
              </a:rPr>
              <a:t> </a:t>
            </a:r>
            <a:r>
              <a:rPr lang="en-US" altLang="en-US" sz="1000" b="1">
                <a:solidFill>
                  <a:srgbClr val="2C3E50"/>
                </a:solidFill>
              </a:rPr>
              <a:t>E1000State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6" name="肘形连接符 5"/>
          <p:cNvCxnSpPr>
            <a:stCxn id="94" idx="3"/>
            <a:endCxn id="72" idx="3"/>
          </p:cNvCxnSpPr>
          <p:nvPr/>
        </p:nvCxnSpPr>
        <p:spPr>
          <a:xfrm>
            <a:off x="10938510" y="2326640"/>
            <a:ext cx="689610" cy="1898650"/>
          </a:xfrm>
          <a:prstGeom prst="bentConnector3">
            <a:avLst>
              <a:gd name="adj1" fmla="val 1345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392410" y="499554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" name="文本框 1"/>
          <p:cNvSpPr txBox="true"/>
          <p:nvPr/>
        </p:nvSpPr>
        <p:spPr>
          <a:xfrm>
            <a:off x="593090" y="66865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E1000State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45" y="99885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245" y="12884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245" y="15779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conf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245" y="18675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245" y="21647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0245" y="2454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245" y="27438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4380" y="9912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PCIDevice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6465" y="831215"/>
            <a:ext cx="1431290" cy="1173480"/>
            <a:chOff x="5772" y="1573"/>
            <a:chExt cx="2254" cy="1848"/>
          </a:xfrm>
        </p:grpSpPr>
        <p:sp>
          <p:nvSpPr>
            <p:cNvPr id="12" name="文本框 11"/>
            <p:cNvSpPr txBox="true"/>
            <p:nvPr/>
          </p:nvSpPr>
          <p:spPr>
            <a:xfrm>
              <a:off x="5772" y="1573"/>
              <a:ext cx="2254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NICConf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55" y="20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macaddr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5" y="24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peers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55" y="29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bootindex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868670" y="171513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ncs[MAX_QUEUE_NUM]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68670" y="2012315"/>
            <a:ext cx="149987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queues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5868670" y="1431925"/>
            <a:ext cx="14312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NICPeers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275840" y="2471420"/>
            <a:ext cx="11201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virtio  </a:t>
            </a:r>
            <a:endParaRPr lang="en-US" altLang="zh-CN" sz="2000" b="1">
              <a:solidFill>
                <a:srgbClr val="2C3E50"/>
              </a:solidFill>
            </a:endParaRPr>
          </a:p>
          <a:p>
            <a:endParaRPr lang="zh-CN" altLang="en-US" sz="2000" b="1">
              <a:solidFill>
                <a:srgbClr val="CC000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210435" y="4167505"/>
            <a:ext cx="9004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CC0000"/>
                </a:solidFill>
                <a:sym typeface="+mn-ea"/>
              </a:rPr>
              <a:t>GUEST OS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物理地址（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GPA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）可直接被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QEMU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的访问（</a:t>
            </a:r>
            <a:r>
              <a:rPr lang="en-US" altLang="zh-CN" b="1">
                <a:solidFill>
                  <a:srgbClr val="CC0000"/>
                </a:solidFill>
                <a:sym typeface="+mn-ea"/>
              </a:rPr>
              <a:t>HVA</a:t>
            </a:r>
            <a:r>
              <a:rPr lang="zh-CN" altLang="en-US" b="1">
                <a:solidFill>
                  <a:srgbClr val="CC0000"/>
                </a:solidFill>
                <a:sym typeface="+mn-ea"/>
              </a:rPr>
              <a:t>），因为在同一个进程中</a:t>
            </a:r>
            <a:endParaRPr lang="zh-CN" altLang="en-US" b="1">
              <a:solidFill>
                <a:srgbClr val="CC0000"/>
              </a:solidFill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210435" y="3588385"/>
            <a:ext cx="4090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CC0000"/>
                </a:solidFill>
                <a:sym typeface="+mn-ea"/>
              </a:rPr>
              <a:t>本质上是更多的使用内存虚拟化的技术</a:t>
            </a:r>
            <a:endParaRPr lang="en-US" altLang="zh-CN" b="1">
              <a:solidFill>
                <a:srgbClr val="CC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单圆角矩形 9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2" name="单圆角矩形 11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4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4" idx="1"/>
            <a:endCxn id="11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9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19" idx="1"/>
            <a:endCxn id="10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969000" y="703580"/>
            <a:ext cx="41910" cy="555942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8" idx="2"/>
            <a:endCxn id="13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70815" y="330200"/>
            <a:ext cx="146875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virtio_pci_device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970" y="752475"/>
            <a:ext cx="1019810" cy="3497580"/>
            <a:chOff x="622" y="1185"/>
            <a:chExt cx="1606" cy="5508"/>
          </a:xfrm>
        </p:grpSpPr>
        <p:sp>
          <p:nvSpPr>
            <p:cNvPr id="4" name="矩形 3"/>
            <p:cNvSpPr/>
            <p:nvPr/>
          </p:nvSpPr>
          <p:spPr>
            <a:xfrm>
              <a:off x="622" y="11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22" y="16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2" y="209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isr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2" y="25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common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2" y="3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device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2" y="34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notify_base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2" y="393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" y="438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virtqueues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" y="4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  <a:sym typeface="+mn-ea"/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2" y="531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2" y="576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setup_vq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2" y="622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20" name="文本框 19"/>
          <p:cNvSpPr txBox="true"/>
          <p:nvPr/>
        </p:nvSpPr>
        <p:spPr>
          <a:xfrm>
            <a:off x="2408555" y="207645"/>
            <a:ext cx="11080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virtio_device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08555" y="466090"/>
            <a:ext cx="1019810" cy="2331720"/>
            <a:chOff x="3862" y="1173"/>
            <a:chExt cx="1606" cy="3672"/>
          </a:xfrm>
        </p:grpSpPr>
        <p:sp>
          <p:nvSpPr>
            <p:cNvPr id="22" name="矩形 21"/>
            <p:cNvSpPr/>
            <p:nvPr/>
          </p:nvSpPr>
          <p:spPr>
            <a:xfrm>
              <a:off x="3862" y="300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vringh_config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62" y="346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862" y="3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62" y="43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priv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62" y="117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2" y="162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62" y="208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62" y="25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config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688840" y="683895"/>
            <a:ext cx="2540000" cy="2621915"/>
            <a:chOff x="6602" y="3724"/>
            <a:chExt cx="4000" cy="4129"/>
          </a:xfrm>
        </p:grpSpPr>
        <p:grpSp>
          <p:nvGrpSpPr>
            <p:cNvPr id="47" name="组合 46"/>
            <p:cNvGrpSpPr/>
            <p:nvPr/>
          </p:nvGrpSpPr>
          <p:grpSpPr>
            <a:xfrm>
              <a:off x="6763" y="4181"/>
              <a:ext cx="1606" cy="3672"/>
              <a:chOff x="7550" y="3842"/>
              <a:chExt cx="1606" cy="367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7550" y="384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550" y="42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50" y="47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deflate_vq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7550" y="52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stats_vq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50" y="567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free_page_vq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550" y="613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balloon_wq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550" y="659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work_struct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550" y="704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48" name="文本框 47"/>
            <p:cNvSpPr txBox="true"/>
            <p:nvPr/>
          </p:nvSpPr>
          <p:spPr>
            <a:xfrm>
              <a:off x="6602" y="3724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virtio_balloon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93100" y="441325"/>
            <a:ext cx="2540000" cy="2449195"/>
            <a:chOff x="9684" y="326"/>
            <a:chExt cx="4000" cy="3857"/>
          </a:xfrm>
        </p:grpSpPr>
        <p:grpSp>
          <p:nvGrpSpPr>
            <p:cNvPr id="56" name="组合 55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7" name="文本框 56"/>
            <p:cNvSpPr txBox="true"/>
            <p:nvPr/>
          </p:nvSpPr>
          <p:spPr>
            <a:xfrm>
              <a:off x="9684" y="326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04415" y="4483100"/>
            <a:ext cx="1560830" cy="1446530"/>
            <a:chOff x="3724" y="7853"/>
            <a:chExt cx="2458" cy="2278"/>
          </a:xfrm>
        </p:grpSpPr>
        <p:sp>
          <p:nvSpPr>
            <p:cNvPr id="59" name="文本框 58"/>
            <p:cNvSpPr txBox="true"/>
            <p:nvPr/>
          </p:nvSpPr>
          <p:spPr>
            <a:xfrm>
              <a:off x="3724" y="7853"/>
              <a:ext cx="245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r>
                <a:rPr lang="en-US" altLang="zh-CN" sz="1000" b="1">
                  <a:solidFill>
                    <a:srgbClr val="2C3E50"/>
                  </a:solidFill>
                </a:rPr>
                <a:t> *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57" y="82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vqs[0]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57" y="875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vqs[1]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57" y="920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...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57" y="96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  <a:sym typeface="+mn-ea"/>
                </a:rPr>
                <a:t>vqs[n]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09640" y="3345815"/>
            <a:ext cx="1546860" cy="1201420"/>
            <a:chOff x="9464" y="5091"/>
            <a:chExt cx="2436" cy="1892"/>
          </a:xfrm>
        </p:grpSpPr>
        <p:sp>
          <p:nvSpPr>
            <p:cNvPr id="70" name="文本框 69"/>
            <p:cNvSpPr txBox="true"/>
            <p:nvPr/>
          </p:nvSpPr>
          <p:spPr>
            <a:xfrm>
              <a:off x="9464" y="5091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64" y="560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464" y="60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464" y="65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939790" y="5090795"/>
            <a:ext cx="1546860" cy="1276985"/>
            <a:chOff x="9574" y="5037"/>
            <a:chExt cx="2436" cy="2011"/>
          </a:xfrm>
        </p:grpSpPr>
        <p:sp>
          <p:nvSpPr>
            <p:cNvPr id="76" name="文本框 75"/>
            <p:cNvSpPr txBox="true"/>
            <p:nvPr/>
          </p:nvSpPr>
          <p:spPr>
            <a:xfrm>
              <a:off x="9574" y="5037"/>
              <a:ext cx="2436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virtio_pci_vq_info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684" y="5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684" y="6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node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9684" y="65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msix_vector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93100" y="3796665"/>
            <a:ext cx="1078230" cy="2449195"/>
            <a:chOff x="9684" y="326"/>
            <a:chExt cx="1698" cy="3857"/>
          </a:xfrm>
        </p:grpSpPr>
        <p:grpSp>
          <p:nvGrpSpPr>
            <p:cNvPr id="81" name="组合 80"/>
            <p:cNvGrpSpPr/>
            <p:nvPr/>
          </p:nvGrpSpPr>
          <p:grpSpPr>
            <a:xfrm>
              <a:off x="9684" y="967"/>
              <a:ext cx="1606" cy="3216"/>
              <a:chOff x="11020" y="1321"/>
              <a:chExt cx="1606" cy="321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1020" y="1321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list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1020" y="177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callback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1020" y="223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name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020" y="268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vdev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1020" y="3157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index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1020" y="3613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num_free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1020" y="4069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 b="1">
                    <a:solidFill>
                      <a:srgbClr val="2C3E50"/>
                    </a:solidFill>
                  </a:rPr>
                  <a:t>priv</a:t>
                </a:r>
                <a:endParaRPr lang="en-US" altLang="zh-CN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89" name="文本框 88"/>
            <p:cNvSpPr txBox="true"/>
            <p:nvPr/>
          </p:nvSpPr>
          <p:spPr>
            <a:xfrm>
              <a:off x="9684" y="326"/>
              <a:ext cx="1698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90" name="肘形连接符 89"/>
          <p:cNvCxnSpPr>
            <a:stCxn id="4" idx="3"/>
            <a:endCxn id="20" idx="1"/>
          </p:cNvCxnSpPr>
          <p:nvPr/>
        </p:nvCxnSpPr>
        <p:spPr>
          <a:xfrm flipV="true">
            <a:off x="1415415" y="330200"/>
            <a:ext cx="993140" cy="5708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3"/>
            <a:endCxn id="59" idx="1"/>
          </p:cNvCxnSpPr>
          <p:nvPr/>
        </p:nvCxnSpPr>
        <p:spPr>
          <a:xfrm>
            <a:off x="1415415" y="3232785"/>
            <a:ext cx="889000" cy="13728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3"/>
            <a:endCxn id="72" idx="1"/>
          </p:cNvCxnSpPr>
          <p:nvPr/>
        </p:nvCxnSpPr>
        <p:spPr>
          <a:xfrm>
            <a:off x="1415415" y="2935605"/>
            <a:ext cx="4594225" cy="1173480"/>
          </a:xfrm>
          <a:prstGeom prst="bentConnector3">
            <a:avLst>
              <a:gd name="adj1" fmla="val 5000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72" idx="3"/>
            <a:endCxn id="78" idx="3"/>
          </p:cNvCxnSpPr>
          <p:nvPr/>
        </p:nvCxnSpPr>
        <p:spPr>
          <a:xfrm>
            <a:off x="7030085" y="4109085"/>
            <a:ext cx="3175" cy="1820545"/>
          </a:xfrm>
          <a:prstGeom prst="bentConnector3">
            <a:avLst>
              <a:gd name="adj1" fmla="val 75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60" idx="3"/>
            <a:endCxn id="70" idx="1"/>
          </p:cNvCxnSpPr>
          <p:nvPr/>
        </p:nvCxnSpPr>
        <p:spPr>
          <a:xfrm flipV="true">
            <a:off x="3472815" y="3468370"/>
            <a:ext cx="2536825" cy="144399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7" idx="3"/>
            <a:endCxn id="76" idx="1"/>
          </p:cNvCxnSpPr>
          <p:nvPr/>
        </p:nvCxnSpPr>
        <p:spPr>
          <a:xfrm flipV="true">
            <a:off x="3472815" y="5213350"/>
            <a:ext cx="2466975" cy="278130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71" idx="3"/>
            <a:endCxn id="49" idx="1"/>
          </p:cNvCxnSpPr>
          <p:nvPr/>
        </p:nvCxnSpPr>
        <p:spPr>
          <a:xfrm flipV="true">
            <a:off x="7030085" y="996950"/>
            <a:ext cx="1263015" cy="282257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7" idx="3"/>
            <a:endCxn id="89" idx="1"/>
          </p:cNvCxnSpPr>
          <p:nvPr/>
        </p:nvCxnSpPr>
        <p:spPr>
          <a:xfrm flipV="true">
            <a:off x="7030085" y="3919220"/>
            <a:ext cx="1263015" cy="1720850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5" idx="3"/>
            <a:endCxn id="48" idx="1"/>
          </p:cNvCxnSpPr>
          <p:nvPr/>
        </p:nvCxnSpPr>
        <p:spPr>
          <a:xfrm flipV="true">
            <a:off x="3429000" y="806450"/>
            <a:ext cx="1259840" cy="184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2" idx="3"/>
            <a:endCxn id="20" idx="3"/>
          </p:cNvCxnSpPr>
          <p:nvPr/>
        </p:nvCxnSpPr>
        <p:spPr>
          <a:xfrm flipH="true" flipV="true">
            <a:off x="3516630" y="330200"/>
            <a:ext cx="5796915" cy="1535430"/>
          </a:xfrm>
          <a:prstGeom prst="bentConnector3">
            <a:avLst>
              <a:gd name="adj1" fmla="val -41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>
            <a:off x="10524490" y="1724660"/>
            <a:ext cx="1426210" cy="1463040"/>
            <a:chOff x="15873" y="1792"/>
            <a:chExt cx="2246" cy="2304"/>
          </a:xfrm>
        </p:grpSpPr>
        <p:sp>
          <p:nvSpPr>
            <p:cNvPr id="108" name="文本框 107"/>
            <p:cNvSpPr txBox="true"/>
            <p:nvPr/>
          </p:nvSpPr>
          <p:spPr>
            <a:xfrm>
              <a:off x="15873" y="1792"/>
              <a:ext cx="22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vring_virtqueue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6024" y="22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0" name="矩形 109">
              <a:hlinkClick r:id="rId1" action="ppaction://hlinksldjump"/>
            </p:cNvPr>
            <p:cNvSpPr/>
            <p:nvPr/>
          </p:nvSpPr>
          <p:spPr>
            <a:xfrm>
              <a:off x="16024" y="2716"/>
              <a:ext cx="1607" cy="468"/>
            </a:xfrm>
            <a:prstGeom prst="rect">
              <a:avLst/>
            </a:prstGeom>
            <a:solidFill>
              <a:srgbClr val="B2B2B2"/>
            </a:solidFill>
            <a:ln w="28575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6024" y="31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notify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6024" y="36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we_own_ring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115" name="肘形连接符 114"/>
          <p:cNvCxnSpPr>
            <a:stCxn id="109" idx="1"/>
            <a:endCxn id="89" idx="3"/>
          </p:cNvCxnSpPr>
          <p:nvPr/>
        </p:nvCxnSpPr>
        <p:spPr>
          <a:xfrm rot="10800000" flipV="true">
            <a:off x="9371330" y="2170430"/>
            <a:ext cx="1249045" cy="1748790"/>
          </a:xfrm>
          <a:prstGeom prst="bentConnector3">
            <a:avLst>
              <a:gd name="adj1" fmla="val 499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70815" y="536956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endParaRPr lang="en-US" altLang="en-US" b="1">
              <a:solidFill>
                <a:srgbClr val="2C3E50"/>
              </a:solidFill>
            </a:endParaRPr>
          </a:p>
          <a:p>
            <a:r>
              <a:rPr lang="en-US" altLang="en-US" b="1">
                <a:solidFill>
                  <a:srgbClr val="2C3E50"/>
                </a:solidFill>
              </a:rPr>
              <a:t>datastruct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716915" y="939800"/>
            <a:ext cx="829310" cy="1532255"/>
            <a:chOff x="1690" y="3245"/>
            <a:chExt cx="1306" cy="2413"/>
          </a:xfrm>
        </p:grpSpPr>
        <p:grpSp>
          <p:nvGrpSpPr>
            <p:cNvPr id="16" name="组合 15"/>
            <p:cNvGrpSpPr/>
            <p:nvPr/>
          </p:nvGrpSpPr>
          <p:grpSpPr>
            <a:xfrm>
              <a:off x="1690" y="3822"/>
              <a:ext cx="1306" cy="1836"/>
              <a:chOff x="1690" y="3822"/>
              <a:chExt cx="1306" cy="183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90" y="3822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num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0" y="4278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desc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690" y="4734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avail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90" y="5190"/>
                <a:ext cx="13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 b="1">
                    <a:solidFill>
                      <a:srgbClr val="2C3E50"/>
                    </a:solidFill>
                  </a:rPr>
                  <a:t>used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15" name="文本框 14"/>
            <p:cNvSpPr txBox="true"/>
            <p:nvPr/>
          </p:nvSpPr>
          <p:spPr>
            <a:xfrm>
              <a:off x="1690" y="3245"/>
              <a:ext cx="1104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933190" y="2898140"/>
            <a:ext cx="1268095" cy="2701290"/>
            <a:chOff x="5256" y="496"/>
            <a:chExt cx="1997" cy="4254"/>
          </a:xfrm>
        </p:grpSpPr>
        <p:grpSp>
          <p:nvGrpSpPr>
            <p:cNvPr id="45" name="组合 44"/>
            <p:cNvGrpSpPr/>
            <p:nvPr/>
          </p:nvGrpSpPr>
          <p:grpSpPr>
            <a:xfrm>
              <a:off x="5256" y="1098"/>
              <a:ext cx="1607" cy="3652"/>
              <a:chOff x="5256" y="1098"/>
              <a:chExt cx="1607" cy="365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4" name="文本框 53"/>
            <p:cNvSpPr txBox="true"/>
            <p:nvPr/>
          </p:nvSpPr>
          <p:spPr>
            <a:xfrm>
              <a:off x="5257" y="496"/>
              <a:ext cx="19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_avail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334895" y="3981450"/>
            <a:ext cx="1270000" cy="2652395"/>
            <a:chOff x="5254" y="5658"/>
            <a:chExt cx="2000" cy="4177"/>
          </a:xfrm>
        </p:grpSpPr>
        <p:grpSp>
          <p:nvGrpSpPr>
            <p:cNvPr id="46" name="组合 45"/>
            <p:cNvGrpSpPr/>
            <p:nvPr/>
          </p:nvGrpSpPr>
          <p:grpSpPr>
            <a:xfrm>
              <a:off x="5256" y="6183"/>
              <a:ext cx="1607" cy="3652"/>
              <a:chOff x="5256" y="1098"/>
              <a:chExt cx="1607" cy="365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256" y="1098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flags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56" y="155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idx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256" y="201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ring[0]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256" y="246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57" y="2934"/>
                <a:ext cx="1607" cy="88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.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57" y="382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  <a:sym typeface="+mn-ea"/>
                  </a:rPr>
                  <a:t>ring[num-1]</a:t>
                </a:r>
                <a:endParaRPr lang="en-US" altLang="en-US" sz="900" b="1">
                  <a:solidFill>
                    <a:srgbClr val="2C3E50"/>
                  </a:solidFill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257" y="428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used_event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55" name="文本框 54"/>
            <p:cNvSpPr txBox="true"/>
            <p:nvPr/>
          </p:nvSpPr>
          <p:spPr>
            <a:xfrm>
              <a:off x="5254" y="5658"/>
              <a:ext cx="20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_used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63895" y="1012190"/>
            <a:ext cx="1411605" cy="2423795"/>
            <a:chOff x="9208" y="2042"/>
            <a:chExt cx="2223" cy="3817"/>
          </a:xfrm>
        </p:grpSpPr>
        <p:sp>
          <p:nvSpPr>
            <p:cNvPr id="8" name="矩形 7"/>
            <p:cNvSpPr/>
            <p:nvPr/>
          </p:nvSpPr>
          <p:spPr>
            <a:xfrm>
              <a:off x="9208" y="26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desc[0]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08" y="309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08" y="355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desc[2]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08" y="401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desc[3]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9" y="4479"/>
              <a:ext cx="1607" cy="913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209" y="539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  <a:sym typeface="+mn-ea"/>
                </a:rPr>
                <a:t>desc[num-1]</a:t>
              </a:r>
              <a:endParaRPr lang="en-US" altLang="zh-CN" sz="900" b="1">
                <a:solidFill>
                  <a:srgbClr val="2C3E50"/>
                </a:solidFill>
              </a:endParaRPr>
            </a:p>
          </p:txBody>
        </p:sp>
        <p:sp>
          <p:nvSpPr>
            <p:cNvPr id="67" name="文本框 66"/>
            <p:cNvSpPr txBox="true"/>
            <p:nvPr/>
          </p:nvSpPr>
          <p:spPr>
            <a:xfrm>
              <a:off x="9209" y="2042"/>
              <a:ext cx="222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_desc[]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760970" y="1275080"/>
            <a:ext cx="1248410" cy="1472565"/>
            <a:chOff x="12902" y="3052"/>
            <a:chExt cx="1966" cy="2319"/>
          </a:xfrm>
        </p:grpSpPr>
        <p:grpSp>
          <p:nvGrpSpPr>
            <p:cNvPr id="73" name="组合 72"/>
            <p:cNvGrpSpPr/>
            <p:nvPr/>
          </p:nvGrpSpPr>
          <p:grpSpPr>
            <a:xfrm>
              <a:off x="13010" y="3535"/>
              <a:ext cx="1606" cy="1836"/>
              <a:chOff x="13852" y="1864"/>
              <a:chExt cx="1606" cy="1836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3852" y="1864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addr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3852" y="2320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len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852" y="2776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flag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852" y="3232"/>
                <a:ext cx="1607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900" b="1">
                    <a:solidFill>
                      <a:srgbClr val="2C3E50"/>
                    </a:solidFill>
                  </a:rPr>
                  <a:t>next</a:t>
                </a:r>
                <a:endParaRPr lang="en-US" altLang="en-US" sz="9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75" name="文本框 74"/>
            <p:cNvSpPr txBox="true"/>
            <p:nvPr/>
          </p:nvSpPr>
          <p:spPr>
            <a:xfrm>
              <a:off x="12902" y="3052"/>
              <a:ext cx="196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vring</a:t>
              </a:r>
              <a:r>
                <a:rPr lang="en-US" altLang="en-US" sz="1400" b="1">
                  <a:solidFill>
                    <a:srgbClr val="2C3E50"/>
                  </a:solidFill>
                </a:rPr>
                <a:t>_desc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18395" y="831850"/>
            <a:ext cx="1068070" cy="4738370"/>
            <a:chOff x="16048" y="1896"/>
            <a:chExt cx="1682" cy="7462"/>
          </a:xfrm>
        </p:grpSpPr>
        <p:sp>
          <p:nvSpPr>
            <p:cNvPr id="69" name="矩形 68"/>
            <p:cNvSpPr/>
            <p:nvPr/>
          </p:nvSpPr>
          <p:spPr>
            <a:xfrm>
              <a:off x="16124" y="2440"/>
              <a:ext cx="1607" cy="6919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6124" y="4724"/>
              <a:ext cx="1607" cy="2132"/>
            </a:xfrm>
            <a:prstGeom prst="rect">
              <a:avLst/>
            </a:prstGeom>
            <a:noFill/>
            <a:ln w="28575">
              <a:solidFill>
                <a:srgbClr val="2C3E5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7" name="文本框 76"/>
            <p:cNvSpPr txBox="true"/>
            <p:nvPr/>
          </p:nvSpPr>
          <p:spPr>
            <a:xfrm>
              <a:off x="16048" y="1896"/>
              <a:ext cx="157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memory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肘形连接符 82"/>
          <p:cNvCxnSpPr>
            <a:stCxn id="5" idx="3"/>
            <a:endCxn id="67" idx="1"/>
          </p:cNvCxnSpPr>
          <p:nvPr/>
        </p:nvCxnSpPr>
        <p:spPr>
          <a:xfrm flipV="true">
            <a:off x="1546860" y="1165860"/>
            <a:ext cx="4217670" cy="5784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" idx="3"/>
            <a:endCxn id="54" idx="1"/>
          </p:cNvCxnSpPr>
          <p:nvPr/>
        </p:nvCxnSpPr>
        <p:spPr>
          <a:xfrm>
            <a:off x="1546860" y="2033905"/>
            <a:ext cx="2386965" cy="1017905"/>
          </a:xfrm>
          <a:prstGeom prst="bentConnector3">
            <a:avLst>
              <a:gd name="adj1" fmla="val 5001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" idx="3"/>
            <a:endCxn id="55" idx="1"/>
          </p:cNvCxnSpPr>
          <p:nvPr/>
        </p:nvCxnSpPr>
        <p:spPr>
          <a:xfrm>
            <a:off x="1546860" y="2323465"/>
            <a:ext cx="788035" cy="1811655"/>
          </a:xfrm>
          <a:prstGeom prst="bentConnector3">
            <a:avLst>
              <a:gd name="adj1" fmla="val 5004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3"/>
            <a:endCxn id="11" idx="1"/>
          </p:cNvCxnSpPr>
          <p:nvPr/>
        </p:nvCxnSpPr>
        <p:spPr>
          <a:xfrm flipV="true">
            <a:off x="4953635" y="2411095"/>
            <a:ext cx="810260" cy="188658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2" idx="3"/>
            <a:endCxn id="18" idx="3"/>
          </p:cNvCxnSpPr>
          <p:nvPr/>
        </p:nvCxnSpPr>
        <p:spPr>
          <a:xfrm flipV="true">
            <a:off x="3357245" y="2849880"/>
            <a:ext cx="3427730" cy="3345815"/>
          </a:xfrm>
          <a:prstGeom prst="bentConnector3">
            <a:avLst>
              <a:gd name="adj1" fmla="val 1069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9" idx="3"/>
            <a:endCxn id="75" idx="1"/>
          </p:cNvCxnSpPr>
          <p:nvPr/>
        </p:nvCxnSpPr>
        <p:spPr>
          <a:xfrm flipV="true">
            <a:off x="6784340" y="1428750"/>
            <a:ext cx="976630" cy="40322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8" idx="3"/>
          </p:cNvCxnSpPr>
          <p:nvPr/>
        </p:nvCxnSpPr>
        <p:spPr>
          <a:xfrm>
            <a:off x="8849995" y="1730375"/>
            <a:ext cx="1204595" cy="896620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59" idx="3"/>
            <a:endCxn id="70" idx="1"/>
          </p:cNvCxnSpPr>
          <p:nvPr/>
        </p:nvCxnSpPr>
        <p:spPr>
          <a:xfrm>
            <a:off x="8849995" y="2019935"/>
            <a:ext cx="1216660" cy="1284605"/>
          </a:xfrm>
          <a:prstGeom prst="bentConnector3">
            <a:avLst>
              <a:gd name="adj1" fmla="val 2750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20167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KERNEL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65"/>
          <p:cNvSpPr/>
          <p:nvPr/>
        </p:nvSpPr>
        <p:spPr>
          <a:xfrm>
            <a:off x="4380230" y="32131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VirtioBusState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31520" y="981075"/>
            <a:ext cx="14719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</a:t>
            </a:r>
            <a:r>
              <a:rPr lang="en-US" altLang="zh-CN" sz="1000" b="1">
                <a:solidFill>
                  <a:srgbClr val="2C3E50"/>
                </a:solidFill>
              </a:rPr>
              <a:t>XXX</a:t>
            </a:r>
            <a:r>
              <a:rPr lang="zh-CN" altLang="en-US" sz="1000" b="1">
                <a:solidFill>
                  <a:srgbClr val="2C3E50"/>
                </a:solidFill>
              </a:rPr>
              <a:t>PCI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0420" y="12261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parent_obj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420" y="15157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vdev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51430" y="873760"/>
            <a:ext cx="1198245" cy="2636520"/>
            <a:chOff x="5413" y="1376"/>
            <a:chExt cx="1606" cy="4152"/>
          </a:xfrm>
        </p:grpSpPr>
        <p:sp>
          <p:nvSpPr>
            <p:cNvPr id="63" name="矩形 62"/>
            <p:cNvSpPr/>
            <p:nvPr/>
          </p:nvSpPr>
          <p:spPr>
            <a:xfrm>
              <a:off x="5413" y="459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vector_irqfd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13" y="137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pci_dev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" y="18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3" y="22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VirtIOPCIRegion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3" y="27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modern_bar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13" y="321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io_bar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13" y="36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13" y="41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vqs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3" y="50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bus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30" name="文本框 29"/>
          <p:cNvSpPr txBox="true"/>
          <p:nvPr/>
        </p:nvSpPr>
        <p:spPr>
          <a:xfrm>
            <a:off x="2487930" y="59245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VirtIOPCIProxy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95550" y="3832860"/>
            <a:ext cx="3326765" cy="2616200"/>
            <a:chOff x="5486" y="6091"/>
            <a:chExt cx="4000" cy="4120"/>
          </a:xfrm>
        </p:grpSpPr>
        <p:sp>
          <p:nvSpPr>
            <p:cNvPr id="21" name="矩形 20"/>
            <p:cNvSpPr/>
            <p:nvPr/>
          </p:nvSpPr>
          <p:spPr>
            <a:xfrm>
              <a:off x="5553" y="928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53" y="974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53" y="65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 b="1">
                  <a:solidFill>
                    <a:srgbClr val="2C3E50"/>
                  </a:solidFill>
                </a:rPr>
                <a:t>parent_obj</a:t>
              </a:r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53" y="7015"/>
              <a:ext cx="1607" cy="134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.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54" y="836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554" y="881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800" b="1">
                <a:solidFill>
                  <a:srgbClr val="2C3E50"/>
                </a:solidFill>
              </a:endParaRPr>
            </a:p>
          </p:txBody>
        </p:sp>
        <p:sp>
          <p:nvSpPr>
            <p:cNvPr id="32" name="文本框 31"/>
            <p:cNvSpPr txBox="true"/>
            <p:nvPr/>
          </p:nvSpPr>
          <p:spPr>
            <a:xfrm>
              <a:off x="5486" y="6091"/>
              <a:ext cx="400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 b="1">
                  <a:solidFill>
                    <a:srgbClr val="2C3E50"/>
                  </a:solidFill>
                </a:rPr>
                <a:t>VirtIO</a:t>
              </a:r>
              <a:r>
                <a:rPr lang="en-US" altLang="zh-CN" sz="1000" b="1">
                  <a:solidFill>
                    <a:srgbClr val="2C3E50"/>
                  </a:solidFill>
                </a:rPr>
                <a:t>XXX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380230" y="291592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VirtIOIRQFD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80225" y="23215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80230" y="41300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80230" y="87376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PCIDevice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80230" y="177038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MemoryRegion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0230" y="146050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VirtIOPCIRegion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0230" y="2618740"/>
            <a:ext cx="168592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VirtIOPCIQueue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41" name="肘形连接符 40"/>
          <p:cNvCxnSpPr>
            <a:stCxn id="5" idx="3"/>
            <a:endCxn id="30" idx="1"/>
          </p:cNvCxnSpPr>
          <p:nvPr/>
        </p:nvCxnSpPr>
        <p:spPr>
          <a:xfrm flipV="true">
            <a:off x="1840865" y="715010"/>
            <a:ext cx="647065" cy="65976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2" idx="1"/>
          </p:cNvCxnSpPr>
          <p:nvPr/>
        </p:nvCxnSpPr>
        <p:spPr>
          <a:xfrm>
            <a:off x="1840865" y="1664335"/>
            <a:ext cx="654685" cy="2291080"/>
          </a:xfrm>
          <a:prstGeom prst="bentConnector3">
            <a:avLst>
              <a:gd name="adj1" fmla="val 5004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0" idx="3"/>
            <a:endCxn id="36" idx="1"/>
          </p:cNvCxnSpPr>
          <p:nvPr/>
        </p:nvCxnSpPr>
        <p:spPr>
          <a:xfrm>
            <a:off x="3756025" y="102235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1" idx="3"/>
            <a:endCxn id="38" idx="1"/>
          </p:cNvCxnSpPr>
          <p:nvPr/>
        </p:nvCxnSpPr>
        <p:spPr>
          <a:xfrm>
            <a:off x="3756025" y="1311910"/>
            <a:ext cx="629920" cy="6070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3" idx="3"/>
            <a:endCxn id="38" idx="1"/>
          </p:cNvCxnSpPr>
          <p:nvPr/>
        </p:nvCxnSpPr>
        <p:spPr>
          <a:xfrm>
            <a:off x="3756025" y="1891030"/>
            <a:ext cx="629920" cy="27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5" idx="3"/>
            <a:endCxn id="38" idx="1"/>
          </p:cNvCxnSpPr>
          <p:nvPr/>
        </p:nvCxnSpPr>
        <p:spPr>
          <a:xfrm flipV="true">
            <a:off x="3756025" y="1918970"/>
            <a:ext cx="629920" cy="2692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2" idx="3"/>
            <a:endCxn id="39" idx="1"/>
          </p:cNvCxnSpPr>
          <p:nvPr/>
        </p:nvCxnSpPr>
        <p:spPr>
          <a:xfrm>
            <a:off x="3756025" y="1601470"/>
            <a:ext cx="629920" cy="762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3"/>
            <a:endCxn id="40" idx="1"/>
          </p:cNvCxnSpPr>
          <p:nvPr/>
        </p:nvCxnSpPr>
        <p:spPr>
          <a:xfrm>
            <a:off x="3756025" y="276733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63" idx="3"/>
            <a:endCxn id="35" idx="1"/>
          </p:cNvCxnSpPr>
          <p:nvPr/>
        </p:nvCxnSpPr>
        <p:spPr>
          <a:xfrm>
            <a:off x="3756025" y="306451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3"/>
            <a:endCxn id="66" idx="1"/>
          </p:cNvCxnSpPr>
          <p:nvPr/>
        </p:nvCxnSpPr>
        <p:spPr>
          <a:xfrm>
            <a:off x="3756025" y="3361690"/>
            <a:ext cx="62992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3"/>
            <a:endCxn id="65" idx="1"/>
          </p:cNvCxnSpPr>
          <p:nvPr/>
        </p:nvCxnSpPr>
        <p:spPr>
          <a:xfrm>
            <a:off x="3893820" y="4278630"/>
            <a:ext cx="492125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5" idx="3"/>
            <a:endCxn id="64" idx="1"/>
          </p:cNvCxnSpPr>
          <p:nvPr/>
        </p:nvCxnSpPr>
        <p:spPr>
          <a:xfrm flipV="true">
            <a:off x="6066155" y="2470150"/>
            <a:ext cx="814070" cy="18084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true"/>
          <p:nvPr/>
        </p:nvSpPr>
        <p:spPr>
          <a:xfrm>
            <a:off x="107315" y="-10795"/>
            <a:ext cx="271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 VirtIO Device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0225" y="262636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last_avail_idx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80225" y="2921000"/>
            <a:ext cx="126428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shadow_avail_idx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80225" y="32156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notification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80225" y="351028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0225" y="380492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handle_output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85940" y="409956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880225" y="439420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80225" y="4688840"/>
            <a:ext cx="12604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组合 61"/>
          <p:cNvGrpSpPr/>
          <p:nvPr/>
        </p:nvGrpSpPr>
        <p:grpSpPr>
          <a:xfrm rot="0">
            <a:off x="10419715" y="5092065"/>
            <a:ext cx="1019810" cy="1165860"/>
            <a:chOff x="1690" y="5646"/>
            <a:chExt cx="2264" cy="1836"/>
          </a:xfrm>
        </p:grpSpPr>
        <p:sp>
          <p:nvSpPr>
            <p:cNvPr id="63" name="矩形 62"/>
            <p:cNvSpPr/>
            <p:nvPr/>
          </p:nvSpPr>
          <p:spPr>
            <a:xfrm>
              <a:off x="1690" y="5646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690" y="6102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690" y="6558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90" y="7014"/>
              <a:ext cx="2265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16" name="文本框 115"/>
          <p:cNvSpPr txBox="true"/>
          <p:nvPr/>
        </p:nvSpPr>
        <p:spPr>
          <a:xfrm>
            <a:off x="123825" y="5380990"/>
            <a:ext cx="1778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VirtIO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84555" y="981075"/>
            <a:ext cx="1337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VirtQueue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网桥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文本框 45"/>
          <p:cNvSpPr txBox="true"/>
          <p:nvPr/>
        </p:nvSpPr>
        <p:spPr>
          <a:xfrm>
            <a:off x="90805" y="1125220"/>
            <a:ext cx="15068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net_clients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2273935" y="220345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TAPState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73935" y="527050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info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73935" y="8483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73935" y="11455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73935" y="14427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73935" y="174053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fd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3340735" y="524510"/>
            <a:ext cx="75565" cy="939800"/>
          </a:xfrm>
          <a:prstGeom prst="rightBrac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true"/>
          <p:nvPr/>
        </p:nvSpPr>
        <p:spPr>
          <a:xfrm>
            <a:off x="3519805" y="781685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600" b="1">
                <a:solidFill>
                  <a:srgbClr val="CC0000"/>
                </a:solidFill>
              </a:rPr>
              <a:t>NetClientState</a:t>
            </a:r>
            <a:endParaRPr lang="en-US" altLang="en-US" sz="1600" b="1">
              <a:solidFill>
                <a:srgbClr val="CC0000"/>
              </a:solidFill>
            </a:endParaRPr>
          </a:p>
        </p:txBody>
      </p:sp>
      <p:cxnSp>
        <p:nvCxnSpPr>
          <p:cNvPr id="60" name="直接箭头连接符 59"/>
          <p:cNvCxnSpPr>
            <a:stCxn id="46" idx="3"/>
            <a:endCxn id="50" idx="1"/>
          </p:cNvCxnSpPr>
          <p:nvPr/>
        </p:nvCxnSpPr>
        <p:spPr>
          <a:xfrm>
            <a:off x="1597660" y="1294130"/>
            <a:ext cx="676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3"/>
            <a:endCxn id="67" idx="1"/>
          </p:cNvCxnSpPr>
          <p:nvPr/>
        </p:nvCxnSpPr>
        <p:spPr>
          <a:xfrm flipV="true">
            <a:off x="3294380" y="1273810"/>
            <a:ext cx="551180" cy="20320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845560" y="11252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next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" name="矩形 51"/>
          <p:cNvSpPr/>
          <p:nvPr/>
        </p:nvSpPr>
        <p:spPr>
          <a:xfrm>
            <a:off x="2273935" y="2061845"/>
            <a:ext cx="1020445" cy="3213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vhost_net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0690" y="23749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dev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0690" y="26758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vqs</a:t>
            </a:r>
            <a:r>
              <a:rPr lang="en-US" altLang="en-US" sz="1200" b="1">
                <a:solidFill>
                  <a:srgbClr val="2C3E50"/>
                </a:solidFill>
              </a:rPr>
              <a:t>[0]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690" y="297307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vqs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[1]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0690" y="326644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backend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4232275" y="2068195"/>
            <a:ext cx="11595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vhost_net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2" idx="3"/>
            <a:endCxn id="7" idx="1"/>
          </p:cNvCxnSpPr>
          <p:nvPr/>
        </p:nvCxnSpPr>
        <p:spPr>
          <a:xfrm flipV="true">
            <a:off x="3294380" y="2221865"/>
            <a:ext cx="937895" cy="635"/>
          </a:xfrm>
          <a:prstGeom prst="bentConnector3">
            <a:avLst>
              <a:gd name="adj1" fmla="val 50034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50690" y="3563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nc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8205" y="474980"/>
            <a:ext cx="1316990" cy="3804285"/>
            <a:chOff x="11629" y="1149"/>
            <a:chExt cx="1876" cy="5991"/>
          </a:xfrm>
        </p:grpSpPr>
        <p:sp>
          <p:nvSpPr>
            <p:cNvPr id="10" name="矩形 9"/>
            <p:cNvSpPr/>
            <p:nvPr/>
          </p:nvSpPr>
          <p:spPr>
            <a:xfrm>
              <a:off x="11689" y="163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689" y="20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689" y="254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689" y="300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89" y="346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89" y="392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89" y="438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89" y="483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689" y="530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vhost_ops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689" y="576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689" y="621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689" y="66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2" name="文本框 21"/>
            <p:cNvSpPr txBox="true"/>
            <p:nvPr/>
          </p:nvSpPr>
          <p:spPr>
            <a:xfrm>
              <a:off x="11629" y="1149"/>
              <a:ext cx="187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24" name="肘形连接符 23"/>
          <p:cNvCxnSpPr>
            <a:stCxn id="3" idx="3"/>
            <a:endCxn id="22" idx="1"/>
          </p:cNvCxnSpPr>
          <p:nvPr/>
        </p:nvCxnSpPr>
        <p:spPr>
          <a:xfrm flipV="true">
            <a:off x="5271135" y="628650"/>
            <a:ext cx="1957070" cy="18948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9295130" y="3113405"/>
            <a:ext cx="11442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VhostOps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9295130" y="3989705"/>
            <a:ext cx="16376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/dev/vhost-net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376295" y="3270250"/>
            <a:ext cx="387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</a:rPr>
              <a:t>fd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9" name="直接箭头连接符 28"/>
          <p:cNvCxnSpPr>
            <a:stCxn id="18" idx="3"/>
            <a:endCxn id="26" idx="1"/>
          </p:cNvCxnSpPr>
          <p:nvPr/>
        </p:nvCxnSpPr>
        <p:spPr>
          <a:xfrm>
            <a:off x="8398510" y="3261995"/>
            <a:ext cx="896620" cy="50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7" idx="1"/>
          </p:cNvCxnSpPr>
          <p:nvPr/>
        </p:nvCxnSpPr>
        <p:spPr>
          <a:xfrm>
            <a:off x="8398510" y="4130675"/>
            <a:ext cx="896620" cy="127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1"/>
            <a:endCxn id="28" idx="3"/>
          </p:cNvCxnSpPr>
          <p:nvPr/>
        </p:nvCxnSpPr>
        <p:spPr>
          <a:xfrm flipH="true">
            <a:off x="3763645" y="3415030"/>
            <a:ext cx="487045" cy="88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true"/>
          <p:nvPr/>
        </p:nvSpPr>
        <p:spPr>
          <a:xfrm>
            <a:off x="123825" y="5380990"/>
            <a:ext cx="1739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QEMU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en-US" altLang="en-US" b="1">
                <a:solidFill>
                  <a:srgbClr val="2C3E50"/>
                </a:solidFill>
              </a:rPr>
              <a:t>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40735" y="53809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40735" y="56788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40735" y="59766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3302635" y="5074285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前端网卡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" name="文本框 115"/>
          <p:cNvSpPr txBox="true"/>
          <p:nvPr/>
        </p:nvSpPr>
        <p:spPr>
          <a:xfrm>
            <a:off x="243205" y="5786755"/>
            <a:ext cx="20097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KERNEK vhost</a:t>
            </a:r>
            <a:endParaRPr lang="en-US" altLang="zh-CN" b="1">
              <a:solidFill>
                <a:srgbClr val="2C3E50"/>
              </a:solidFill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datastruct</a:t>
            </a:r>
            <a:endParaRPr lang="en-US" altLang="zh-CN" b="1">
              <a:solidFill>
                <a:srgbClr val="2C3E5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4850" y="2143760"/>
            <a:ext cx="1308100" cy="2360295"/>
            <a:chOff x="1759" y="814"/>
            <a:chExt cx="2060" cy="3717"/>
          </a:xfrm>
        </p:grpSpPr>
        <p:sp>
          <p:nvSpPr>
            <p:cNvPr id="47" name="文本框 46"/>
            <p:cNvSpPr txBox="true"/>
            <p:nvPr/>
          </p:nvSpPr>
          <p:spPr>
            <a:xfrm>
              <a:off x="1876" y="814"/>
              <a:ext cx="182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59" y="1297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59" y="1758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vqs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59" y="2219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59" y="2680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tx_packets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9" y="3141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tx_zcopy_err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59" y="3602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tx_flush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759" y="4063"/>
              <a:ext cx="206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refcnt_bias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61605" y="79375"/>
            <a:ext cx="1344930" cy="3816985"/>
            <a:chOff x="5382" y="1962"/>
            <a:chExt cx="2118" cy="6011"/>
          </a:xfrm>
        </p:grpSpPr>
        <p:sp>
          <p:nvSpPr>
            <p:cNvPr id="2" name="文本框 1"/>
            <p:cNvSpPr txBox="true"/>
            <p:nvPr/>
          </p:nvSpPr>
          <p:spPr>
            <a:xfrm>
              <a:off x="5382" y="1962"/>
              <a:ext cx="187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vhost_dev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16" y="2445"/>
              <a:ext cx="1984" cy="5528"/>
              <a:chOff x="5516" y="2445"/>
              <a:chExt cx="1984" cy="552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516" y="24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mm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16" y="29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16" y="33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nvqs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516" y="38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log_ctx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16" y="42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16" y="47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worker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16" y="52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umem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16" y="566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iotlb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516" y="612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516" y="658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read_list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516" y="704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pending_list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16" y="7505"/>
                <a:ext cx="1984" cy="468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 b="1">
                    <a:solidFill>
                      <a:srgbClr val="2C3E50"/>
                    </a:solidFill>
                  </a:rPr>
                  <a:t>wait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874010" y="3135630"/>
            <a:ext cx="2218690" cy="3336290"/>
            <a:chOff x="10984" y="2354"/>
            <a:chExt cx="3494" cy="5254"/>
          </a:xfrm>
        </p:grpSpPr>
        <p:sp>
          <p:nvSpPr>
            <p:cNvPr id="3" name="文本框 2"/>
            <p:cNvSpPr txBox="true"/>
            <p:nvPr/>
          </p:nvSpPr>
          <p:spPr>
            <a:xfrm>
              <a:off x="10984" y="2354"/>
              <a:ext cx="349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vhost_net_virtqueue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276" y="291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1276" y="3389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vhost_hlen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76" y="3858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sock_hlen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276" y="4327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upend_idx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76" y="4796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done_idx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276" y="5265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ubuf_info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276" y="5734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ubufs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276" y="6203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rx_ring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276" y="6671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rxq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276" y="7140"/>
              <a:ext cx="187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xdp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690235" y="3266440"/>
            <a:ext cx="1798320" cy="2726055"/>
            <a:chOff x="8961" y="5144"/>
            <a:chExt cx="2832" cy="4293"/>
          </a:xfrm>
        </p:grpSpPr>
        <p:sp>
          <p:nvSpPr>
            <p:cNvPr id="4" name="文本框 3"/>
            <p:cNvSpPr txBox="true"/>
            <p:nvPr/>
          </p:nvSpPr>
          <p:spPr>
            <a:xfrm>
              <a:off x="8961" y="5144"/>
              <a:ext cx="283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400" b="1">
                  <a:solidFill>
                    <a:srgbClr val="2C3E50"/>
                  </a:solidFill>
                </a:rPr>
                <a:t>vhost_virtqueue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224" y="5686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dev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224" y="6155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224" y="6624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224" y="7093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poll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224" y="7562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handle_kick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224" y="8031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24" y="8500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avail_idx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224" y="8969"/>
              <a:ext cx="2180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last_used_idx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58" name="肘形连接符 57"/>
          <p:cNvCxnSpPr>
            <a:stCxn id="6" idx="3"/>
            <a:endCxn id="2" idx="1"/>
          </p:cNvCxnSpPr>
          <p:nvPr/>
        </p:nvCxnSpPr>
        <p:spPr>
          <a:xfrm flipV="true">
            <a:off x="2012950" y="233045"/>
            <a:ext cx="5748655" cy="2366010"/>
          </a:xfrm>
          <a:prstGeom prst="bentConnector3">
            <a:avLst>
              <a:gd name="adj1" fmla="val 5000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7" idx="3"/>
            <a:endCxn id="3" idx="1"/>
          </p:cNvCxnSpPr>
          <p:nvPr/>
        </p:nvCxnSpPr>
        <p:spPr>
          <a:xfrm>
            <a:off x="2012950" y="2891790"/>
            <a:ext cx="861060" cy="3975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5" idx="3"/>
            <a:endCxn id="4" idx="1"/>
          </p:cNvCxnSpPr>
          <p:nvPr/>
        </p:nvCxnSpPr>
        <p:spPr>
          <a:xfrm flipV="true">
            <a:off x="4246880" y="3420110"/>
            <a:ext cx="1443355" cy="219075"/>
          </a:xfrm>
          <a:prstGeom prst="bentConnector3">
            <a:avLst>
              <a:gd name="adj1" fmla="val 5002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16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IO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0695" y="5701030"/>
            <a:ext cx="75501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20695" y="5932805"/>
            <a:ext cx="74358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45828" y="5269548"/>
            <a:ext cx="861695" cy="20193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210175" y="3242310"/>
            <a:ext cx="1073150" cy="4708525"/>
          </a:xfrm>
          <a:prstGeom prst="bentConnector3">
            <a:avLst>
              <a:gd name="adj1" fmla="val 147130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2579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对外设数据的访问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652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948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 b="1">
                <a:solidFill>
                  <a:srgbClr val="2C3E50"/>
                </a:solidFill>
              </a:rPr>
              <a:t>中断注入</a:t>
            </a:r>
            <a:r>
              <a:rPr lang="zh-CN" altLang="en-US" sz="1000" b="1">
                <a:solidFill>
                  <a:srgbClr val="2C3E50"/>
                </a:solidFill>
              </a:rPr>
              <a:t>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2039620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 b="1">
                  <a:solidFill>
                    <a:srgbClr val="2C3E50"/>
                  </a:solidFill>
                </a:rPr>
                <a:t>Prepared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Dispatch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Polling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600" b="1">
                  <a:solidFill>
                    <a:srgbClr val="2C3E50"/>
                  </a:solidFill>
                </a:rPr>
                <a:t>Initial[n]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prepare()/FALSE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4854575" y="4787265"/>
            <a:ext cx="1770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en-US" altLang="en-US" sz="1400" b="1">
                <a:solidFill>
                  <a:srgbClr val="C00000"/>
                </a:solidFill>
              </a:rPr>
              <a:t>timeout</a:t>
            </a:r>
            <a:endParaRPr lang="en-US" altLang="en-US" sz="1400" b="1">
              <a:solidFill>
                <a:srgbClr val="C0000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 b="1">
                <a:solidFill>
                  <a:srgbClr val="C00000"/>
                </a:solidFill>
              </a:rPr>
              <a:t>设置</a:t>
            </a:r>
            <a:r>
              <a:rPr lang="en-US" altLang="zh-CN" sz="800" b="1">
                <a:solidFill>
                  <a:srgbClr val="C00000"/>
                </a:solidFill>
              </a:rPr>
              <a:t>Polling </a:t>
            </a:r>
            <a:r>
              <a:rPr lang="en-US" altLang="en-US" sz="800" b="1">
                <a:solidFill>
                  <a:srgbClr val="C00000"/>
                </a:solidFill>
              </a:rPr>
              <a:t>timeout</a:t>
            </a:r>
            <a:endParaRPr lang="en-US" altLang="en-US" sz="800" b="1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/FALSE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en-US" altLang="en-US" sz="1400" b="1">
                <a:solidFill>
                  <a:srgbClr val="2C3E50"/>
                </a:solidFill>
              </a:rPr>
              <a:t>TRUE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1404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05865" y="4391660"/>
          <a:ext cx="9958070" cy="5486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467485"/>
                <a:gridCol w="734695"/>
                <a:gridCol w="714375"/>
                <a:gridCol w="302260"/>
                <a:gridCol w="748030"/>
                <a:gridCol w="690245"/>
                <a:gridCol w="196850"/>
                <a:gridCol w="703580"/>
                <a:gridCol w="1421765"/>
                <a:gridCol w="1468120"/>
                <a:gridCol w="249555"/>
                <a:gridCol w="1261110"/>
              </a:tblGrid>
              <a:tr h="548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pc.bios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pc.rom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vga.vram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vga.rom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e100.rom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/rom@/etc/apci/table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/rom@etc/table-loader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/rom@etc/acpi/rdsp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126740" y="3181350"/>
            <a:ext cx="1151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459480" y="2597150"/>
            <a:ext cx="402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前后端设备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3270</Words>
  <Application>WPS 演示</Application>
  <PresentationFormat>宽屏</PresentationFormat>
  <Paragraphs>789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Standard Symbols 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56</cp:revision>
  <dcterms:created xsi:type="dcterms:W3CDTF">2021-05-31T02:56:51Z</dcterms:created>
  <dcterms:modified xsi:type="dcterms:W3CDTF">2021-05-31T02:56:51Z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