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46"/>
        <p:guide pos="385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3568700" y="2707005"/>
            <a:ext cx="1605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>
                <a:solidFill>
                  <a:srgbClr val="2C3E50"/>
                </a:solidFill>
              </a:rPr>
              <a:t>SR-IOV</a:t>
            </a:r>
            <a:endParaRPr lang="en-US" altLang="zh-CN" sz="3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1014095" y="893445"/>
            <a:ext cx="1332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协议相关性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49613" y="1822768"/>
            <a:ext cx="4488815" cy="4488815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030980" y="2601913"/>
            <a:ext cx="2926080" cy="2930525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715510" y="3287395"/>
            <a:ext cx="1557020" cy="155956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true"/>
          <p:nvPr/>
        </p:nvSpPr>
        <p:spPr>
          <a:xfrm>
            <a:off x="4983480" y="2122805"/>
            <a:ext cx="1021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MR-IOV</a:t>
            </a:r>
            <a:endParaRPr lang="en-US" altLang="zh-CN"/>
          </a:p>
        </p:txBody>
      </p:sp>
      <p:sp>
        <p:nvSpPr>
          <p:cNvPr id="9" name="文本框 8"/>
          <p:cNvSpPr txBox="true"/>
          <p:nvPr/>
        </p:nvSpPr>
        <p:spPr>
          <a:xfrm>
            <a:off x="5021580" y="2860675"/>
            <a:ext cx="94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SR-IOV</a:t>
            </a:r>
            <a:endParaRPr lang="en-US" altLang="zh-CN"/>
          </a:p>
        </p:txBody>
      </p:sp>
      <p:sp>
        <p:nvSpPr>
          <p:cNvPr id="10" name="文本框 9"/>
          <p:cNvSpPr txBox="true"/>
          <p:nvPr/>
        </p:nvSpPr>
        <p:spPr>
          <a:xfrm>
            <a:off x="5173980" y="382968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PCIe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矩形 34"/>
          <p:cNvSpPr/>
          <p:nvPr/>
        </p:nvSpPr>
        <p:spPr>
          <a:xfrm>
            <a:off x="1696085" y="435610"/>
            <a:ext cx="810260" cy="42037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VM1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728470" y="1211580"/>
            <a:ext cx="7382510" cy="5264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Linux / KVM 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58380" y="1275080"/>
            <a:ext cx="1020445" cy="40005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SR-PCIM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728470" y="2106295"/>
            <a:ext cx="7381875" cy="26162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CPU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728470" y="2802890"/>
            <a:ext cx="5311140" cy="6629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Root Complex(RC)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597140" y="2715260"/>
            <a:ext cx="1513840" cy="83883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Memory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86835" y="435610"/>
            <a:ext cx="810260" cy="42037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  <a:sym typeface="+mn-ea"/>
              </a:rPr>
              <a:t>VM2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77585" y="435610"/>
            <a:ext cx="810260" cy="42037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  <a:sym typeface="+mn-ea"/>
              </a:rPr>
              <a:t>VM3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68335" y="435610"/>
            <a:ext cx="810260" cy="42037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  <a:sym typeface="+mn-ea"/>
              </a:rPr>
              <a:t>VM4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13280" y="3465830"/>
            <a:ext cx="129921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Root Port(RP)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8" name="六边形 7"/>
          <p:cNvSpPr/>
          <p:nvPr/>
        </p:nvSpPr>
        <p:spPr>
          <a:xfrm>
            <a:off x="5755640" y="4204335"/>
            <a:ext cx="680085" cy="589915"/>
          </a:xfrm>
          <a:prstGeom prst="hexagon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1200" b="1">
                <a:solidFill>
                  <a:srgbClr val="2C3E50"/>
                </a:solidFill>
              </a:rPr>
              <a:t>Swi-tch</a:t>
            </a:r>
            <a:endParaRPr lang="" altLang="zh-CN" sz="1200" b="1">
              <a:solidFill>
                <a:srgbClr val="2C3E50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803400" y="4237990"/>
            <a:ext cx="1918970" cy="1229995"/>
            <a:chOff x="3376" y="7349"/>
            <a:chExt cx="3022" cy="1937"/>
          </a:xfrm>
        </p:grpSpPr>
        <p:sp>
          <p:nvSpPr>
            <p:cNvPr id="42" name="矩形 41"/>
            <p:cNvSpPr/>
            <p:nvPr/>
          </p:nvSpPr>
          <p:spPr>
            <a:xfrm>
              <a:off x="3376" y="7349"/>
              <a:ext cx="3022" cy="1937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411" y="7350"/>
              <a:ext cx="952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1200" b="1">
                  <a:solidFill>
                    <a:srgbClr val="2C3E50"/>
                  </a:solidFill>
                </a:rPr>
                <a:t>ATC</a:t>
              </a:r>
              <a:endParaRPr lang="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288" y="7907"/>
              <a:ext cx="1199" cy="31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1200" b="1">
                  <a:solidFill>
                    <a:srgbClr val="2C3E50"/>
                  </a:solidFill>
                </a:rPr>
                <a:t>PF 0</a:t>
              </a:r>
              <a:endParaRPr lang="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667" y="8351"/>
              <a:ext cx="1125" cy="457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1200" b="1">
                  <a:solidFill>
                    <a:srgbClr val="2C3E50"/>
                  </a:solidFill>
                </a:rPr>
                <a:t>VF 0.1</a:t>
              </a:r>
              <a:endParaRPr lang="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020" y="8351"/>
              <a:ext cx="1125" cy="457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VF 0.</a:t>
              </a:r>
              <a:r>
                <a:rPr lang="" altLang="en-US" sz="1200" b="1">
                  <a:solidFill>
                    <a:srgbClr val="2C3E50"/>
                  </a:solidFill>
                </a:rPr>
                <a:t>n</a:t>
              </a:r>
              <a:endParaRPr lang="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13" name="文本框 12"/>
            <p:cNvSpPr txBox="true"/>
            <p:nvPr/>
          </p:nvSpPr>
          <p:spPr>
            <a:xfrm>
              <a:off x="4174" y="8852"/>
              <a:ext cx="1427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zh-CN" sz="1200" b="1">
                  <a:solidFill>
                    <a:srgbClr val="2C3E50"/>
                  </a:solidFill>
                </a:rPr>
                <a:t>PCIE DEV</a:t>
              </a:r>
              <a:endParaRPr lang="" altLang="zh-CN" sz="12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039870" y="4911725"/>
            <a:ext cx="1918970" cy="1229995"/>
            <a:chOff x="3376" y="7349"/>
            <a:chExt cx="3022" cy="1937"/>
          </a:xfrm>
        </p:grpSpPr>
        <p:sp>
          <p:nvSpPr>
            <p:cNvPr id="16" name="矩形 15"/>
            <p:cNvSpPr/>
            <p:nvPr/>
          </p:nvSpPr>
          <p:spPr>
            <a:xfrm>
              <a:off x="3376" y="7349"/>
              <a:ext cx="3022" cy="1937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11" y="7350"/>
              <a:ext cx="952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ATC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288" y="7907"/>
              <a:ext cx="1199" cy="31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PF 0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667" y="8351"/>
              <a:ext cx="1125" cy="457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VF 0.1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020" y="8351"/>
              <a:ext cx="1125" cy="457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VF 0.n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21" name="文本框 20"/>
            <p:cNvSpPr txBox="true"/>
            <p:nvPr/>
          </p:nvSpPr>
          <p:spPr>
            <a:xfrm>
              <a:off x="4174" y="8852"/>
              <a:ext cx="1427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 b="1">
                  <a:solidFill>
                    <a:srgbClr val="2C3E50"/>
                  </a:solidFill>
                </a:rPr>
                <a:t>PCIE DEV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182360" y="4911725"/>
            <a:ext cx="1918970" cy="1229995"/>
            <a:chOff x="3376" y="7349"/>
            <a:chExt cx="3022" cy="1937"/>
          </a:xfrm>
        </p:grpSpPr>
        <p:sp>
          <p:nvSpPr>
            <p:cNvPr id="23" name="矩形 22"/>
            <p:cNvSpPr/>
            <p:nvPr/>
          </p:nvSpPr>
          <p:spPr>
            <a:xfrm>
              <a:off x="3376" y="7349"/>
              <a:ext cx="3022" cy="1937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411" y="7350"/>
              <a:ext cx="952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ATC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288" y="7907"/>
              <a:ext cx="1199" cy="31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PF 0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667" y="8351"/>
              <a:ext cx="1125" cy="457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VF 0.1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020" y="8351"/>
              <a:ext cx="1125" cy="457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VF 0.n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28" name="文本框 27"/>
            <p:cNvSpPr txBox="true"/>
            <p:nvPr/>
          </p:nvSpPr>
          <p:spPr>
            <a:xfrm>
              <a:off x="4174" y="8852"/>
              <a:ext cx="1427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 b="1">
                  <a:solidFill>
                    <a:srgbClr val="2C3E50"/>
                  </a:solidFill>
                </a:rPr>
                <a:t>PCIE DEV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5462270" y="3465830"/>
            <a:ext cx="129921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Root Port(RP)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30" name="直接箭头连接符 29"/>
          <p:cNvCxnSpPr>
            <a:stCxn id="38" idx="0"/>
            <a:endCxn id="36" idx="2"/>
          </p:cNvCxnSpPr>
          <p:nvPr/>
        </p:nvCxnSpPr>
        <p:spPr>
          <a:xfrm flipV="true">
            <a:off x="5419725" y="1737995"/>
            <a:ext cx="0" cy="36830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40" idx="0"/>
          </p:cNvCxnSpPr>
          <p:nvPr/>
        </p:nvCxnSpPr>
        <p:spPr>
          <a:xfrm flipV="true">
            <a:off x="4384040" y="2363470"/>
            <a:ext cx="1905" cy="43942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40" idx="3"/>
            <a:endCxn id="41" idx="1"/>
          </p:cNvCxnSpPr>
          <p:nvPr/>
        </p:nvCxnSpPr>
        <p:spPr>
          <a:xfrm>
            <a:off x="7039610" y="3134360"/>
            <a:ext cx="557530" cy="635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35" idx="2"/>
          </p:cNvCxnSpPr>
          <p:nvPr/>
        </p:nvCxnSpPr>
        <p:spPr>
          <a:xfrm flipH="true" flipV="true">
            <a:off x="2101215" y="855980"/>
            <a:ext cx="3175" cy="37592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true" flipV="true">
            <a:off x="4290695" y="855980"/>
            <a:ext cx="3175" cy="37592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true" flipV="true">
            <a:off x="6481445" y="855980"/>
            <a:ext cx="3175" cy="37592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true" flipV="true">
            <a:off x="8672195" y="835660"/>
            <a:ext cx="3175" cy="37592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true">
            <a:off x="2762885" y="3763010"/>
            <a:ext cx="0" cy="475615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true">
            <a:off x="6111875" y="3763010"/>
            <a:ext cx="0" cy="475615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8" idx="3"/>
            <a:endCxn id="17" idx="0"/>
          </p:cNvCxnSpPr>
          <p:nvPr/>
        </p:nvCxnSpPr>
        <p:spPr>
          <a:xfrm rot="10800000" flipV="true">
            <a:off x="4998720" y="4499610"/>
            <a:ext cx="756285" cy="412750"/>
          </a:xfrm>
          <a:prstGeom prst="bentConnector2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8" idx="0"/>
            <a:endCxn id="24" idx="0"/>
          </p:cNvCxnSpPr>
          <p:nvPr/>
        </p:nvCxnSpPr>
        <p:spPr>
          <a:xfrm>
            <a:off x="6435725" y="4499610"/>
            <a:ext cx="706120" cy="412750"/>
          </a:xfrm>
          <a:prstGeom prst="bentConnector2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5902325" y="685800"/>
            <a:ext cx="200850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02325" y="982980"/>
            <a:ext cx="2009140" cy="83248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PF BAR0 </a:t>
            </a:r>
            <a:endParaRPr lang="" altLang="en-US" sz="1200" b="1">
              <a:solidFill>
                <a:srgbClr val="2C3E50"/>
              </a:solidFill>
            </a:endParaRPr>
          </a:p>
          <a:p>
            <a:pPr algn="ctr"/>
            <a:r>
              <a:rPr lang="" altLang="en-US" sz="1200" b="1">
                <a:solidFill>
                  <a:srgbClr val="2C3E50"/>
                </a:solidFill>
              </a:rPr>
              <a:t>Memory Space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02325" y="1815465"/>
            <a:ext cx="2009775" cy="42545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02325" y="2240915"/>
            <a:ext cx="2010410" cy="57785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VF 0.1 BAR Memory space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00420" y="4933315"/>
            <a:ext cx="2010410" cy="59436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653540" y="705485"/>
            <a:ext cx="1790065" cy="81978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b="1">
                <a:solidFill>
                  <a:srgbClr val="2C3E50"/>
                </a:solidFill>
              </a:rPr>
              <a:t>.</a:t>
            </a:r>
            <a:endParaRPr lang="" altLang="en-US" b="1">
              <a:solidFill>
                <a:srgbClr val="2C3E50"/>
              </a:solidFill>
            </a:endParaRPr>
          </a:p>
          <a:p>
            <a:pPr algn="ctr"/>
            <a:r>
              <a:rPr lang="" altLang="en-US" b="1">
                <a:solidFill>
                  <a:srgbClr val="2C3E50"/>
                </a:solidFill>
              </a:rPr>
              <a:t>.</a:t>
            </a:r>
            <a:endParaRPr lang="" altLang="en-US" b="1">
              <a:solidFill>
                <a:srgbClr val="2C3E50"/>
              </a:solidFill>
            </a:endParaRPr>
          </a:p>
          <a:p>
            <a:pPr algn="ctr"/>
            <a:r>
              <a:rPr lang="" altLang="en-US" b="1">
                <a:solidFill>
                  <a:srgbClr val="2C3E50"/>
                </a:solidFill>
              </a:rPr>
              <a:t>.</a:t>
            </a:r>
            <a:endParaRPr lang="" altLang="en-US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653540" y="1525270"/>
            <a:ext cx="1790065" cy="40132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BAR0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53540" y="2339975"/>
            <a:ext cx="1790065" cy="81978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.</a:t>
            </a:r>
            <a:endParaRPr lang="en-US" altLang="en-US" b="1">
              <a:solidFill>
                <a:srgbClr val="2C3E50"/>
              </a:solidFill>
            </a:endParaRPr>
          </a:p>
          <a:p>
            <a:pPr algn="ctr"/>
            <a:r>
              <a:rPr lang="en-US" altLang="en-US" b="1">
                <a:solidFill>
                  <a:srgbClr val="2C3E50"/>
                </a:solidFill>
              </a:rPr>
              <a:t>.</a:t>
            </a:r>
            <a:endParaRPr lang="en-US" altLang="en-US" b="1">
              <a:solidFill>
                <a:srgbClr val="2C3E50"/>
              </a:solidFill>
            </a:endParaRPr>
          </a:p>
          <a:p>
            <a:pPr algn="ctr"/>
            <a:r>
              <a:rPr lang="en-US" altLang="en-US" b="1">
                <a:solidFill>
                  <a:srgbClr val="2C3E50"/>
                </a:solidFill>
              </a:rPr>
              <a:t>.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15" name="文本框 14"/>
          <p:cNvSpPr txBox="true"/>
          <p:nvPr/>
        </p:nvSpPr>
        <p:spPr>
          <a:xfrm>
            <a:off x="1653540" y="285750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b="1">
                <a:solidFill>
                  <a:srgbClr val="2C3E50"/>
                </a:solidFill>
              </a:rPr>
              <a:t>PF Config Space</a:t>
            </a:r>
            <a:endParaRPr lang="" altLang="zh-CN" b="1">
              <a:solidFill>
                <a:srgbClr val="2C3E50"/>
              </a:solidFill>
            </a:endParaRPr>
          </a:p>
        </p:txBody>
      </p:sp>
      <p:sp>
        <p:nvSpPr>
          <p:cNvPr id="16" name="文本框 15"/>
          <p:cNvSpPr txBox="true"/>
          <p:nvPr/>
        </p:nvSpPr>
        <p:spPr>
          <a:xfrm>
            <a:off x="5793740" y="233045"/>
            <a:ext cx="220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P</a:t>
            </a:r>
            <a:r>
              <a:rPr lang="" altLang="en-US" b="1">
                <a:solidFill>
                  <a:srgbClr val="2C3E50"/>
                </a:solidFill>
              </a:rPr>
              <a:t>CIe Memory</a:t>
            </a:r>
            <a:r>
              <a:rPr lang="en-US" altLang="zh-CN" b="1">
                <a:solidFill>
                  <a:srgbClr val="2C3E50"/>
                </a:solidFill>
              </a:rPr>
              <a:t> Space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00420" y="2818765"/>
            <a:ext cx="2010410" cy="57785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VF 0.</a:t>
            </a:r>
            <a:r>
              <a:rPr lang="" altLang="en-US" sz="1200" b="1">
                <a:solidFill>
                  <a:srgbClr val="2C3E50"/>
                </a:solidFill>
              </a:rPr>
              <a:t>2</a:t>
            </a:r>
            <a:r>
              <a:rPr lang="en-US" altLang="en-US" sz="1200" b="1">
                <a:solidFill>
                  <a:srgbClr val="2C3E50"/>
                </a:solidFill>
              </a:rPr>
              <a:t> </a:t>
            </a:r>
            <a:r>
              <a:rPr lang="" altLang="en-US" sz="1200" b="1">
                <a:solidFill>
                  <a:srgbClr val="2C3E50"/>
                </a:solidFill>
              </a:rPr>
              <a:t> BAR </a:t>
            </a:r>
            <a:r>
              <a:rPr lang="en-US" altLang="en-US" sz="1200" b="1">
                <a:solidFill>
                  <a:srgbClr val="2C3E50"/>
                </a:solidFill>
              </a:rPr>
              <a:t>Memory space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02325" y="3396615"/>
            <a:ext cx="2010410" cy="9575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.</a:t>
            </a:r>
            <a:endParaRPr lang="" altLang="en-US" sz="1200" b="1">
              <a:solidFill>
                <a:srgbClr val="2C3E50"/>
              </a:solidFill>
            </a:endParaRPr>
          </a:p>
          <a:p>
            <a:pPr algn="ctr"/>
            <a:r>
              <a:rPr lang="" altLang="en-US" sz="1200" b="1">
                <a:solidFill>
                  <a:srgbClr val="2C3E50"/>
                </a:solidFill>
              </a:rPr>
              <a:t>.</a:t>
            </a:r>
            <a:endParaRPr lang="" altLang="en-US" sz="1200" b="1">
              <a:solidFill>
                <a:srgbClr val="2C3E50"/>
              </a:solidFill>
            </a:endParaRPr>
          </a:p>
          <a:p>
            <a:pPr algn="ctr"/>
            <a:r>
              <a:rPr lang="" altLang="en-US" sz="1200" b="1">
                <a:solidFill>
                  <a:srgbClr val="2C3E50"/>
                </a:solidFill>
              </a:rPr>
              <a:t>.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00420" y="4354195"/>
            <a:ext cx="2010410" cy="57785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VF 0.</a:t>
            </a:r>
            <a:r>
              <a:rPr lang="" altLang="en-US" sz="1200" b="1">
                <a:solidFill>
                  <a:srgbClr val="2C3E50"/>
                </a:solidFill>
              </a:rPr>
              <a:t>n</a:t>
            </a:r>
            <a:r>
              <a:rPr lang="en-US" altLang="en-US" sz="1200" b="1">
                <a:solidFill>
                  <a:srgbClr val="2C3E50"/>
                </a:solidFill>
              </a:rPr>
              <a:t> Memory space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995920" y="2261870"/>
            <a:ext cx="1113790" cy="556260"/>
            <a:chOff x="12592" y="4267"/>
            <a:chExt cx="1754" cy="876"/>
          </a:xfrm>
        </p:grpSpPr>
        <p:sp>
          <p:nvSpPr>
            <p:cNvPr id="20" name="右大括号 19"/>
            <p:cNvSpPr/>
            <p:nvPr/>
          </p:nvSpPr>
          <p:spPr>
            <a:xfrm>
              <a:off x="12592" y="4267"/>
              <a:ext cx="140" cy="877"/>
            </a:xfrm>
            <a:prstGeom prst="rightBrace">
              <a:avLst/>
            </a:prstGeom>
            <a:ln w="28575"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true"/>
            <p:nvPr/>
          </p:nvSpPr>
          <p:spPr>
            <a:xfrm>
              <a:off x="12956" y="4463"/>
              <a:ext cx="139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zh-CN" sz="1400" b="1">
                  <a:solidFill>
                    <a:srgbClr val="2C3E50"/>
                  </a:solidFill>
                </a:rPr>
                <a:t>Aperture</a:t>
              </a:r>
              <a:endParaRPr lang="" altLang="zh-CN" sz="14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23" name="肘形连接符 22"/>
          <p:cNvCxnSpPr>
            <a:stCxn id="37" idx="3"/>
            <a:endCxn id="3" idx="1"/>
          </p:cNvCxnSpPr>
          <p:nvPr/>
        </p:nvCxnSpPr>
        <p:spPr>
          <a:xfrm flipV="true">
            <a:off x="3443605" y="1399540"/>
            <a:ext cx="2458720" cy="32639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653540" y="1938655"/>
            <a:ext cx="1790065" cy="40132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sym typeface="+mn-ea"/>
              </a:rPr>
              <a:t>Capability 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53540" y="3159760"/>
            <a:ext cx="1790065" cy="40132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VF 1 BAR0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653540" y="3561080"/>
            <a:ext cx="1790065" cy="81978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.</a:t>
            </a:r>
            <a:endParaRPr lang="en-US" altLang="en-US" b="1">
              <a:solidFill>
                <a:srgbClr val="2C3E50"/>
              </a:solidFill>
            </a:endParaRPr>
          </a:p>
          <a:p>
            <a:pPr algn="ctr"/>
            <a:r>
              <a:rPr lang="en-US" altLang="en-US" b="1">
                <a:solidFill>
                  <a:srgbClr val="2C3E50"/>
                </a:solidFill>
              </a:rPr>
              <a:t>.</a:t>
            </a:r>
            <a:endParaRPr lang="en-US" altLang="en-US" b="1">
              <a:solidFill>
                <a:srgbClr val="2C3E50"/>
              </a:solidFill>
            </a:endParaRPr>
          </a:p>
          <a:p>
            <a:pPr algn="ctr"/>
            <a:r>
              <a:rPr lang="en-US" altLang="en-US" b="1">
                <a:solidFill>
                  <a:srgbClr val="2C3E50"/>
                </a:solidFill>
              </a:rPr>
              <a:t>.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29" name="肘形连接符 28"/>
          <p:cNvCxnSpPr>
            <a:stCxn id="25" idx="3"/>
            <a:endCxn id="13" idx="3"/>
          </p:cNvCxnSpPr>
          <p:nvPr/>
        </p:nvCxnSpPr>
        <p:spPr>
          <a:xfrm>
            <a:off x="3443605" y="2139315"/>
            <a:ext cx="3175" cy="610870"/>
          </a:xfrm>
          <a:prstGeom prst="bentConnector3">
            <a:avLst>
              <a:gd name="adj1" fmla="val 750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1" idx="3"/>
            <a:endCxn id="5" idx="1"/>
          </p:cNvCxnSpPr>
          <p:nvPr/>
        </p:nvCxnSpPr>
        <p:spPr>
          <a:xfrm flipV="true">
            <a:off x="3443605" y="2529840"/>
            <a:ext cx="2458720" cy="83058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653540" y="5985510"/>
            <a:ext cx="7741285" cy="5003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矩形 34"/>
          <p:cNvSpPr/>
          <p:nvPr/>
        </p:nvSpPr>
        <p:spPr>
          <a:xfrm>
            <a:off x="1361440" y="1105535"/>
            <a:ext cx="319976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Next Capability Offset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561205" y="11055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800" b="1">
                <a:solidFill>
                  <a:srgbClr val="2C3E50"/>
                </a:solidFill>
              </a:rPr>
              <a:t>Capability Version</a:t>
            </a:r>
            <a:endParaRPr lang="" altLang="en-US" sz="8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581650" y="1105535"/>
            <a:ext cx="422021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PCI Express Extended Capability ID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61440" y="1402715"/>
            <a:ext cx="844105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SR-IOV Capabilities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361440" y="1699895"/>
            <a:ext cx="42208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SR-IOV Status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581650" y="1699895"/>
            <a:ext cx="42208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SR-IOV Control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361440" y="2295525"/>
            <a:ext cx="211582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RsvdP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61440" y="1998345"/>
            <a:ext cx="42208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TotalVFs(RO)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81650" y="1998345"/>
            <a:ext cx="42208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InitialVFs(RO)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77260" y="2295525"/>
            <a:ext cx="210566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000" b="1">
                <a:solidFill>
                  <a:srgbClr val="2C3E50"/>
                </a:solidFill>
              </a:rPr>
              <a:t>Function Dependency Link(RO)</a:t>
            </a:r>
            <a:endParaRPr lang="" altLang="en-US" sz="10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1015" y="2295525"/>
            <a:ext cx="42208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NumVFs(RW)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60805" y="2592705"/>
            <a:ext cx="42208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VF Stride (RO)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81015" y="2592705"/>
            <a:ext cx="42208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First VF Offset (RO)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60805" y="2889885"/>
            <a:ext cx="42208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VF Device ID (RO)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81015" y="2889885"/>
            <a:ext cx="42208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RsvdP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61440" y="3187065"/>
            <a:ext cx="844105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Supported Page Sizes (RO)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60805" y="3484245"/>
            <a:ext cx="844105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System Page Size (RW)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60805" y="3781425"/>
            <a:ext cx="844105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VF BAR0 (RW)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61440" y="4077335"/>
            <a:ext cx="844105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VF BAR</a:t>
            </a:r>
            <a:r>
              <a:rPr lang="" altLang="en-US" sz="1200" b="1">
                <a:solidFill>
                  <a:srgbClr val="2C3E50"/>
                </a:solidFill>
              </a:rPr>
              <a:t>1</a:t>
            </a:r>
            <a:r>
              <a:rPr lang="en-US" altLang="zh-CN" sz="1200" b="1">
                <a:solidFill>
                  <a:srgbClr val="2C3E50"/>
                </a:solidFill>
              </a:rPr>
              <a:t> (RW)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60805" y="4374515"/>
            <a:ext cx="844105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VF BAR</a:t>
            </a:r>
            <a:r>
              <a:rPr lang="" altLang="en-US" sz="1200" b="1">
                <a:solidFill>
                  <a:srgbClr val="2C3E50"/>
                </a:solidFill>
              </a:rPr>
              <a:t>2</a:t>
            </a:r>
            <a:r>
              <a:rPr lang="en-US" altLang="zh-CN" sz="1200" b="1">
                <a:solidFill>
                  <a:srgbClr val="2C3E50"/>
                </a:solidFill>
              </a:rPr>
              <a:t> (RW)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60805" y="4671695"/>
            <a:ext cx="844105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VF BAR</a:t>
            </a:r>
            <a:r>
              <a:rPr lang="" altLang="en-US" sz="1200" b="1">
                <a:solidFill>
                  <a:srgbClr val="2C3E50"/>
                </a:solidFill>
              </a:rPr>
              <a:t>3</a:t>
            </a:r>
            <a:r>
              <a:rPr lang="en-US" altLang="zh-CN" sz="1200" b="1">
                <a:solidFill>
                  <a:srgbClr val="2C3E50"/>
                </a:solidFill>
              </a:rPr>
              <a:t> (RW)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60805" y="4973955"/>
            <a:ext cx="844105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VF BAR</a:t>
            </a:r>
            <a:r>
              <a:rPr lang="" altLang="en-US" sz="1200" b="1">
                <a:solidFill>
                  <a:srgbClr val="2C3E50"/>
                </a:solidFill>
              </a:rPr>
              <a:t>4</a:t>
            </a:r>
            <a:r>
              <a:rPr lang="en-US" altLang="zh-CN" sz="1200" b="1">
                <a:solidFill>
                  <a:srgbClr val="2C3E50"/>
                </a:solidFill>
              </a:rPr>
              <a:t> (RW)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60805" y="5271135"/>
            <a:ext cx="844105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VF BAR</a:t>
            </a:r>
            <a:r>
              <a:rPr lang="" altLang="en-US" sz="1200" b="1">
                <a:solidFill>
                  <a:srgbClr val="2C3E50"/>
                </a:solidFill>
              </a:rPr>
              <a:t>5</a:t>
            </a:r>
            <a:r>
              <a:rPr lang="en-US" altLang="zh-CN" sz="1200" b="1">
                <a:solidFill>
                  <a:srgbClr val="2C3E50"/>
                </a:solidFill>
              </a:rPr>
              <a:t> (RW)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60805" y="5568315"/>
            <a:ext cx="844105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VF Migration State Array Offset (RO)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graphicFrame>
        <p:nvGraphicFramePr>
          <p:cNvPr id="19" name="表格 18"/>
          <p:cNvGraphicFramePr/>
          <p:nvPr/>
        </p:nvGraphicFramePr>
        <p:xfrm>
          <a:off x="9865995" y="1105535"/>
          <a:ext cx="436245" cy="476504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436245"/>
              </a:tblGrid>
              <a:tr h="297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1000" b="1">
                          <a:solidFill>
                            <a:srgbClr val="2C3E50"/>
                          </a:solidFill>
                        </a:rPr>
                        <a:t>00h</a:t>
                      </a:r>
                      <a:endParaRPr lang="" altLang="zh-CN" sz="10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7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1000" b="1">
                          <a:solidFill>
                            <a:srgbClr val="2C3E50"/>
                          </a:solidFill>
                        </a:rPr>
                        <a:t>04h</a:t>
                      </a:r>
                      <a:endParaRPr lang="" altLang="zh-CN" sz="10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7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1000" b="1">
                          <a:solidFill>
                            <a:srgbClr val="2C3E50"/>
                          </a:solidFill>
                        </a:rPr>
                        <a:t>08h</a:t>
                      </a:r>
                      <a:endParaRPr lang="" altLang="zh-CN" sz="10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7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1000" b="1">
                          <a:solidFill>
                            <a:srgbClr val="2C3E50"/>
                          </a:solidFill>
                        </a:rPr>
                        <a:t>0Ch</a:t>
                      </a:r>
                      <a:endParaRPr lang="" altLang="zh-CN" sz="10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7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1000" b="1">
                          <a:solidFill>
                            <a:srgbClr val="2C3E50"/>
                          </a:solidFill>
                        </a:rPr>
                        <a:t>10h</a:t>
                      </a:r>
                      <a:endParaRPr lang="" altLang="zh-CN" sz="10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7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1000" b="1">
                          <a:solidFill>
                            <a:srgbClr val="2C3E50"/>
                          </a:solidFill>
                        </a:rPr>
                        <a:t>14h</a:t>
                      </a:r>
                      <a:endParaRPr lang="" altLang="zh-CN" sz="10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7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1000" b="1">
                          <a:solidFill>
                            <a:srgbClr val="2C3E50"/>
                          </a:solidFill>
                        </a:rPr>
                        <a:t>18h</a:t>
                      </a:r>
                      <a:endParaRPr lang="" altLang="zh-CN" sz="10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7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1000" b="1">
                          <a:solidFill>
                            <a:srgbClr val="2C3E50"/>
                          </a:solidFill>
                        </a:rPr>
                        <a:t>1Ch</a:t>
                      </a:r>
                      <a:endParaRPr lang="" altLang="zh-CN" sz="10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7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1000" b="1">
                          <a:solidFill>
                            <a:srgbClr val="2C3E50"/>
                          </a:solidFill>
                        </a:rPr>
                        <a:t>20h</a:t>
                      </a:r>
                      <a:endParaRPr lang="" altLang="zh-CN" sz="10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7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1000" b="1">
                          <a:solidFill>
                            <a:srgbClr val="2C3E50"/>
                          </a:solidFill>
                        </a:rPr>
                        <a:t>24h</a:t>
                      </a:r>
                      <a:endParaRPr lang="" altLang="zh-CN" sz="10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7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1000" b="1">
                          <a:solidFill>
                            <a:srgbClr val="2C3E50"/>
                          </a:solidFill>
                        </a:rPr>
                        <a:t>28h</a:t>
                      </a:r>
                      <a:endParaRPr lang="" altLang="zh-CN" sz="10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7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1000" b="1">
                          <a:solidFill>
                            <a:srgbClr val="2C3E50"/>
                          </a:solidFill>
                        </a:rPr>
                        <a:t>2Ch</a:t>
                      </a:r>
                      <a:endParaRPr lang="" altLang="zh-CN" sz="10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7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1000" b="1">
                          <a:solidFill>
                            <a:srgbClr val="2C3E50"/>
                          </a:solidFill>
                        </a:rPr>
                        <a:t>30h</a:t>
                      </a:r>
                      <a:endParaRPr lang="" altLang="zh-CN" sz="10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7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1000" b="1">
                          <a:solidFill>
                            <a:srgbClr val="2C3E50"/>
                          </a:solidFill>
                        </a:rPr>
                        <a:t>34h</a:t>
                      </a:r>
                      <a:endParaRPr lang="" altLang="zh-CN" sz="10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7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1000" b="1">
                          <a:solidFill>
                            <a:srgbClr val="2C3E50"/>
                          </a:solidFill>
                        </a:rPr>
                        <a:t>38h</a:t>
                      </a:r>
                      <a:endParaRPr lang="" altLang="zh-CN" sz="10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7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CN" sz="1000" b="1">
                          <a:solidFill>
                            <a:srgbClr val="2C3E50"/>
                          </a:solidFill>
                        </a:rPr>
                        <a:t>3Ch</a:t>
                      </a:r>
                      <a:endParaRPr lang="" altLang="zh-CN" sz="10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20" name="文本框 19"/>
          <p:cNvSpPr txBox="true"/>
          <p:nvPr/>
        </p:nvSpPr>
        <p:spPr>
          <a:xfrm>
            <a:off x="1314450" y="737235"/>
            <a:ext cx="8590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1400" b="1">
                <a:solidFill>
                  <a:srgbClr val="2C3E50"/>
                </a:solidFill>
              </a:rPr>
              <a:t>31		 24 23               20 19              16 15                                                                                         0</a:t>
            </a:r>
            <a:endParaRPr lang="" altLang="zh-CN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945</Words>
  <Application>WPS 演示</Application>
  <PresentationFormat>宽屏</PresentationFormat>
  <Paragraphs>183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Nimbus Roman No9 L</vt:lpstr>
      <vt:lpstr>宋体</vt:lpstr>
      <vt:lpstr>Arial Unicode MS</vt:lpstr>
      <vt:lpstr>Arial Black</vt:lpstr>
      <vt:lpstr>Droid Sans Fallback</vt:lpstr>
      <vt:lpstr>微软雅黑</vt:lpstr>
      <vt:lpstr>Standard Symbols PS</vt:lpstr>
      <vt:lpstr>文鼎ＰＬ简中楷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董在强</cp:lastModifiedBy>
  <cp:revision>9</cp:revision>
  <dcterms:created xsi:type="dcterms:W3CDTF">2021-06-18T08:30:44Z</dcterms:created>
  <dcterms:modified xsi:type="dcterms:W3CDTF">2021-06-18T08:30:44Z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