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75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53" r:id="rId43"/>
    <p:sldId id="557" r:id="rId44"/>
    <p:sldId id="554" r:id="rId45"/>
    <p:sldId id="555" r:id="rId46"/>
    <p:sldId id="556" r:id="rId47"/>
    <p:sldId id="552" r:id="rId48"/>
    <p:sldId id="451" r:id="rId49"/>
    <p:sldId id="493" r:id="rId50"/>
    <p:sldId id="503" r:id="rId51"/>
    <p:sldId id="584" r:id="rId52"/>
    <p:sldId id="504" r:id="rId53"/>
    <p:sldId id="441" r:id="rId54"/>
    <p:sldId id="494" r:id="rId55"/>
    <p:sldId id="442" r:id="rId56"/>
    <p:sldId id="601" r:id="rId57"/>
    <p:sldId id="614" r:id="rId58"/>
    <p:sldId id="497" r:id="rId59"/>
    <p:sldId id="496" r:id="rId60"/>
    <p:sldId id="495" r:id="rId61"/>
    <p:sldId id="543" r:id="rId62"/>
    <p:sldId id="544" r:id="rId63"/>
    <p:sldId id="545" r:id="rId64"/>
    <p:sldId id="546" r:id="rId65"/>
    <p:sldId id="618" r:id="rId66"/>
    <p:sldId id="615" r:id="rId67"/>
    <p:sldId id="616" r:id="rId68"/>
    <p:sldId id="617" r:id="rId69"/>
    <p:sldId id="547" r:id="rId70"/>
    <p:sldId id="548" r:id="rId71"/>
    <p:sldId id="549" r:id="rId72"/>
    <p:sldId id="550" r:id="rId73"/>
    <p:sldId id="551" r:id="rId74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70890" y="5056505"/>
            <a:ext cx="4810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只需要维护一张</a:t>
            </a:r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表，不像影子页表，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需要为每一个虚拟机维护一张表。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2C3E50"/>
                </a:solidFill>
              </a:rPr>
              <a:t>中断虚拟化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原始的硬件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虚拟化硬件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VPIC</a:t>
            </a:r>
            <a:r>
              <a:rPr lang="en-US" altLang="en-US" b="1">
                <a:solidFill>
                  <a:srgbClr val="2C3E50"/>
                </a:solidFill>
              </a:rPr>
              <a:t>v </a:t>
            </a:r>
            <a:r>
              <a:rPr lang="zh-CN" altLang="en-US" sz="1200" b="1">
                <a:solidFill>
                  <a:srgbClr val="2C3E50"/>
                </a:solidFill>
              </a:rPr>
              <a:t>硬件辅助中断虚拟化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13865" y="385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3865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63290" y="58832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63290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63290" y="808799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63290" y="42189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63290" y="3482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85110" y="3142615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85110" y="5883275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713865" y="131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357245" y="13106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388745" y="83515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2283460" y="76612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88745" y="78193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2283460" y="82943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88745" y="90474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2283460" y="88944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170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0615" y="251269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虚拟机操作系统</a:t>
            </a:r>
            <a:r>
              <a:rPr lang="en-US" altLang="zh-CN" sz="1600" b="1">
                <a:solidFill>
                  <a:srgbClr val="2C3E50"/>
                </a:solidFill>
              </a:rPr>
              <a:t>   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0615" y="482536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VMM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615" y="616394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物理硬件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3375" y="336359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前端驱动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para-drivers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4010" y="385127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接口协议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interfaces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4010" y="433895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后端设备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para-device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0615" y="3851275"/>
            <a:ext cx="4240530" cy="974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r>
              <a:rPr lang="en-US" altLang="en-US" sz="1600" b="1">
                <a:solidFill>
                  <a:srgbClr val="2C3E50"/>
                </a:solidFill>
              </a:rPr>
              <a:t>	QEMU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375" y="482663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5293995"/>
            <a:ext cx="24130" cy="1839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设备直通原理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75740" y="2171065"/>
            <a:ext cx="1114425" cy="91503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CPU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57015" y="3250565"/>
            <a:ext cx="864235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DMA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4765" y="6306820"/>
            <a:ext cx="4268470" cy="150812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pass throgou device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7990" y="6584315"/>
            <a:ext cx="1149350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空间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23970" y="6584315"/>
            <a:ext cx="1330325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MMIO</a:t>
            </a:r>
            <a:r>
              <a:rPr lang="zh-CN" altLang="en-US" sz="1400" b="1">
                <a:solidFill>
                  <a:srgbClr val="2C3E50"/>
                </a:solidFill>
              </a:rPr>
              <a:t>空间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1"/>
            <a:endCxn id="6" idx="1"/>
          </p:cNvCxnSpPr>
          <p:nvPr/>
        </p:nvCxnSpPr>
        <p:spPr>
          <a:xfrm rot="10800000" flipH="true" flipV="true">
            <a:off x="1475740" y="2628900"/>
            <a:ext cx="222250" cy="4298315"/>
          </a:xfrm>
          <a:prstGeom prst="bentConnector3">
            <a:avLst>
              <a:gd name="adj1" fmla="val -340285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3"/>
            <a:endCxn id="7" idx="1"/>
          </p:cNvCxnSpPr>
          <p:nvPr/>
        </p:nvCxnSpPr>
        <p:spPr>
          <a:xfrm>
            <a:off x="2590165" y="2628900"/>
            <a:ext cx="1233805" cy="4298315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7" idx="0"/>
          </p:cNvCxnSpPr>
          <p:nvPr/>
        </p:nvCxnSpPr>
        <p:spPr>
          <a:xfrm rot="5400000">
            <a:off x="3165158" y="5260023"/>
            <a:ext cx="264858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869950" y="4794885"/>
            <a:ext cx="1494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方法二（常用）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MMU IO</a:t>
            </a:r>
            <a:r>
              <a:rPr lang="zh-CN" altLang="en-US" sz="1200" b="1">
                <a:solidFill>
                  <a:srgbClr val="2C3E50"/>
                </a:solidFill>
              </a:rPr>
              <a:t>转换表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4612005" y="4725035"/>
            <a:ext cx="1131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MMU</a:t>
            </a:r>
            <a:endParaRPr lang="en-US" altLang="en-US" sz="1200" b="1">
              <a:solidFill>
                <a:srgbClr val="2C3E50"/>
              </a:solidFill>
            </a:endParaRPr>
          </a:p>
          <a:p>
            <a:r>
              <a:rPr lang="en-US" altLang="en-US" sz="1200" b="1">
                <a:solidFill>
                  <a:srgbClr val="2C3E50"/>
                </a:solidFill>
              </a:rPr>
              <a:t>MMIO</a:t>
            </a:r>
            <a:r>
              <a:rPr lang="zh-CN" altLang="en-US" sz="1200" b="1">
                <a:solidFill>
                  <a:srgbClr val="2C3E50"/>
                </a:solidFill>
              </a:rPr>
              <a:t>转换表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3228975" y="4725035"/>
            <a:ext cx="80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EPT</a:t>
            </a:r>
            <a:r>
              <a:rPr lang="zh-CN" altLang="en-US" sz="1200" b="1">
                <a:solidFill>
                  <a:srgbClr val="2C3E50"/>
                </a:solidFill>
              </a:rPr>
              <a:t>页表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869950" y="3841115"/>
            <a:ext cx="1034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方法一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 Bitmap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54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b="1">
              <a:solidFill>
                <a:srgbClr val="2C3E50"/>
              </a:solidFill>
            </a:endParaRPr>
          </a:p>
          <a:p>
            <a:pPr algn="l"/>
            <a:endParaRPr lang="zh-CN" altLang="en-US" b="1">
              <a:solidFill>
                <a:srgbClr val="2C3E50"/>
              </a:solidFill>
            </a:endParaRPr>
          </a:p>
          <a:p>
            <a:pPr algn="l"/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375285" y="523240"/>
            <a:ext cx="4424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2C3E50"/>
                </a:solidFill>
                <a:sym typeface="+mn-ea"/>
              </a:rPr>
              <a:t>SR-IOV</a:t>
            </a:r>
            <a:r>
              <a:rPr lang="zh-CN" altLang="en-US" sz="2400" b="1">
                <a:solidFill>
                  <a:srgbClr val="2C3E50"/>
                </a:solidFill>
                <a:sym typeface="+mn-ea"/>
              </a:rPr>
              <a:t>：设备直通的一种增强</a:t>
            </a:r>
            <a:endParaRPr lang="zh-CN" altLang="en-US" sz="2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存储虚拟化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open vSwitch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45795" y="758825"/>
            <a:ext cx="1189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C3E50"/>
                </a:solidFill>
              </a:rPr>
              <a:t>DPDK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1185" y="1511935"/>
            <a:ext cx="55378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在X86结构中，处理数据包的传统方式是CPU中断方式，即网卡驱动接收到数据包后通过中断通知CPU处理，然后由CPU拷贝数据并交给协议栈。在数据量大时，这种方式会产生大量CPU中断，导致CPU无法运行其他程序。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而DPDK则采用轮询方式实现数据包处理过程：DPDK重载了网卡驱动，该驱动在收到数据包后不中断通知CPU，而是将数据包通过零拷贝技术存入内存，这时应用层程序就可以通过DPDK提供的接口，直接从内存读取数据包。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这种处理方式节省了CPU中断时间、内存拷贝时间，并向应用层提供了简单易行且高效的数据包处理方式，使得网络应用的开发更加方便。但同时，由于需要重载网卡驱动，因此该开发包目前只能用在部分采用Intel网络处理芯片的网卡中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4037</Words>
  <Application>WPS 演示</Application>
  <PresentationFormat>宽屏</PresentationFormat>
  <Paragraphs>834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Arial</vt:lpstr>
      <vt:lpstr>宋体</vt:lpstr>
      <vt:lpstr>Wingdings</vt:lpstr>
      <vt:lpstr>Nimbus Roman No9 L</vt:lpstr>
      <vt:lpstr>Abyssinica SIL</vt:lpstr>
      <vt:lpstr>微软雅黑</vt:lpstr>
      <vt:lpstr>Droid Sans Fallback</vt:lpstr>
      <vt:lpstr>宋体</vt:lpstr>
      <vt:lpstr>Arial Unicode MS</vt:lpstr>
      <vt:lpstr>Arial Black</vt:lpstr>
      <vt:lpstr>文鼎ＰＬ简中楷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董在强</cp:lastModifiedBy>
  <cp:revision>69</cp:revision>
  <dcterms:created xsi:type="dcterms:W3CDTF">2021-06-21T09:53:37Z</dcterms:created>
  <dcterms:modified xsi:type="dcterms:W3CDTF">2021-06-21T09:53:37Z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