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11"/>
        <p:guide pos="23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62" y="1910482"/>
            <a:ext cx="5143573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62" y="5201683"/>
            <a:ext cx="5143573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94" y="796480"/>
            <a:ext cx="5915109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6" y="2636375"/>
            <a:ext cx="5915109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22" y="5416967"/>
            <a:ext cx="4118430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22" y="6657316"/>
            <a:ext cx="4118430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6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54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7" y="2519889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7" y="3777187"/>
            <a:ext cx="2901296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912" y="2519889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912" y="3777187"/>
            <a:ext cx="291558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94" y="3994682"/>
            <a:ext cx="5915109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800" y="183400"/>
            <a:ext cx="2342958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41" y="1106688"/>
            <a:ext cx="3272320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8" y="2971080"/>
            <a:ext cx="2342958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350" y="527275"/>
            <a:ext cx="860252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94" y="527275"/>
            <a:ext cx="4995047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88" name="组合 87"/>
          <p:cNvGrpSpPr/>
          <p:nvPr/>
        </p:nvGrpSpPr>
        <p:grpSpPr>
          <a:xfrm>
            <a:off x="2288540" y="1363345"/>
            <a:ext cx="3612515" cy="299720"/>
            <a:chOff x="3604" y="2147"/>
            <a:chExt cx="5689" cy="472"/>
          </a:xfrm>
        </p:grpSpPr>
        <p:sp>
          <p:nvSpPr>
            <p:cNvPr id="19" name="矩形 18"/>
            <p:cNvSpPr/>
            <p:nvPr/>
          </p:nvSpPr>
          <p:spPr>
            <a:xfrm>
              <a:off x="3604" y="2147"/>
              <a:ext cx="742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自举块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350" y="2147"/>
              <a:ext cx="92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超级块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274" y="2147"/>
              <a:ext cx="1023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柱面组0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01" y="2147"/>
              <a:ext cx="89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sym typeface="+mn-ea"/>
                </a:rPr>
                <a:t>1</a:t>
              </a:r>
              <a:endParaRPr lang="en-US" altLang="en-US" sz="6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95" y="2147"/>
              <a:ext cx="698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...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97" y="2147"/>
              <a:ext cx="1397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sym typeface="+mn-ea"/>
                </a:rPr>
                <a:t>n</a:t>
              </a:r>
              <a:endParaRPr lang="en-US" altLang="en-US" sz="600" b="1">
                <a:solidFill>
                  <a:srgbClr val="2C3E50"/>
                </a:solidFill>
                <a:sym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88340" y="1363345"/>
            <a:ext cx="504000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MBR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08850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DPT分区表表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28915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Magic number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930275" y="1486535"/>
            <a:ext cx="76200" cy="501015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/>
          </a:p>
        </p:txBody>
      </p:sp>
      <p:sp>
        <p:nvSpPr>
          <p:cNvPr id="46" name="文本框 45"/>
          <p:cNvSpPr txBox="1"/>
          <p:nvPr/>
        </p:nvSpPr>
        <p:spPr>
          <a:xfrm>
            <a:off x="688340" y="1826260"/>
            <a:ext cx="563245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 446</a:t>
            </a:r>
            <a:r>
              <a:rPr lang="en-US" altLang="zh-CN" sz="600" b="1">
                <a:solidFill>
                  <a:srgbClr val="2C3E50"/>
                </a:solidFill>
              </a:rPr>
              <a:t>字节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49" name="左大括号 48"/>
          <p:cNvSpPr/>
          <p:nvPr/>
        </p:nvSpPr>
        <p:spPr>
          <a:xfrm rot="16200000">
            <a:off x="1450975" y="1499870"/>
            <a:ext cx="76200" cy="474980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/>
          </a:p>
        </p:txBody>
      </p:sp>
      <p:sp>
        <p:nvSpPr>
          <p:cNvPr id="50" name="文本框 49"/>
          <p:cNvSpPr txBox="1"/>
          <p:nvPr/>
        </p:nvSpPr>
        <p:spPr>
          <a:xfrm>
            <a:off x="1257935" y="1826260"/>
            <a:ext cx="50038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   64</a:t>
            </a:r>
            <a:r>
              <a:rPr lang="en-US" altLang="zh-CN" sz="600" b="1">
                <a:solidFill>
                  <a:srgbClr val="2C3E50"/>
                </a:solidFill>
              </a:rPr>
              <a:t>字节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52" name="左大括号 51"/>
          <p:cNvSpPr/>
          <p:nvPr/>
        </p:nvSpPr>
        <p:spPr>
          <a:xfrm rot="16200000">
            <a:off x="1957070" y="1500505"/>
            <a:ext cx="76200" cy="473710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/>
          </a:p>
        </p:txBody>
      </p:sp>
      <p:sp>
        <p:nvSpPr>
          <p:cNvPr id="53" name="文本框 52"/>
          <p:cNvSpPr txBox="1"/>
          <p:nvPr/>
        </p:nvSpPr>
        <p:spPr>
          <a:xfrm>
            <a:off x="1766570" y="1826260"/>
            <a:ext cx="50038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   2</a:t>
            </a:r>
            <a:r>
              <a:rPr lang="en-US" altLang="zh-CN" sz="600" b="1">
                <a:solidFill>
                  <a:srgbClr val="2C3E50"/>
                </a:solidFill>
              </a:rPr>
              <a:t>字节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266950" y="415925"/>
            <a:ext cx="3603625" cy="515620"/>
            <a:chOff x="3570" y="1065"/>
            <a:chExt cx="5675" cy="812"/>
          </a:xfrm>
        </p:grpSpPr>
        <p:sp>
          <p:nvSpPr>
            <p:cNvPr id="7" name="矩形 6"/>
            <p:cNvSpPr/>
            <p:nvPr/>
          </p:nvSpPr>
          <p:spPr>
            <a:xfrm>
              <a:off x="3570" y="1596"/>
              <a:ext cx="1899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分区1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54" name="左大括号 53"/>
            <p:cNvSpPr/>
            <p:nvPr/>
          </p:nvSpPr>
          <p:spPr>
            <a:xfrm rot="5400000">
              <a:off x="4458" y="564"/>
              <a:ext cx="122" cy="1899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57" y="1597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分区2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55" name="左大括号 54"/>
            <p:cNvSpPr/>
            <p:nvPr/>
          </p:nvSpPr>
          <p:spPr>
            <a:xfrm rot="5400000">
              <a:off x="6346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45" y="1596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分区3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56" name="左大括号 55"/>
            <p:cNvSpPr/>
            <p:nvPr/>
          </p:nvSpPr>
          <p:spPr>
            <a:xfrm rot="5400000">
              <a:off x="8234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117" y="1065"/>
              <a:ext cx="80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磁柱1～N</a:t>
              </a:r>
              <a:endParaRPr lang="en-US" altLang="zh-CN" sz="600" b="1">
                <a:ln>
                  <a:noFill/>
                </a:ln>
                <a:solidFill>
                  <a:srgbClr val="2C3E5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921" y="1065"/>
              <a:ext cx="97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</a:rPr>
                <a:t>N+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</a:rPr>
                <a:t>M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813" y="1065"/>
              <a:ext cx="968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</a:rPr>
                <a:t>M+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</a:rPr>
                <a:t>X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51280" y="811530"/>
            <a:ext cx="576580" cy="1784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sym typeface="+mn-ea"/>
              </a:rPr>
              <a:t>第一个扇区</a:t>
            </a:r>
            <a:endParaRPr lang="en-US" altLang="zh-CN" sz="6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40" name="左大括号 39"/>
          <p:cNvSpPr/>
          <p:nvPr/>
        </p:nvSpPr>
        <p:spPr>
          <a:xfrm rot="5400000">
            <a:off x="1601470" y="470535"/>
            <a:ext cx="77470" cy="576580"/>
          </a:xfrm>
          <a:prstGeom prst="leftBrace">
            <a:avLst/>
          </a:prstGeom>
          <a:ln w="28575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/>
          </a:p>
        </p:txBody>
      </p:sp>
      <p:sp>
        <p:nvSpPr>
          <p:cNvPr id="42" name="文本框 41"/>
          <p:cNvSpPr txBox="1"/>
          <p:nvPr/>
        </p:nvSpPr>
        <p:spPr>
          <a:xfrm>
            <a:off x="1414145" y="407035"/>
            <a:ext cx="45085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600" b="1">
                <a:solidFill>
                  <a:srgbClr val="2C3E50"/>
                </a:solidFill>
              </a:rPr>
              <a:t> </a:t>
            </a:r>
            <a:r>
              <a:rPr lang="en-US" altLang="en-US" sz="600" b="1">
                <a:solidFill>
                  <a:srgbClr val="2C3E50"/>
                </a:solidFill>
              </a:rPr>
              <a:t>磁柱0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682625" y="407035"/>
            <a:ext cx="429895" cy="375285"/>
          </a:xfrm>
          <a:prstGeom prst="wedgeRectCallout">
            <a:avLst>
              <a:gd name="adj1" fmla="val 93131"/>
              <a:gd name="adj2" fmla="val 78764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磁柱是分区最小单位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82625" y="2558415"/>
            <a:ext cx="640080" cy="1202055"/>
            <a:chOff x="1075" y="4029"/>
            <a:chExt cx="1008" cy="1893"/>
          </a:xfrm>
        </p:grpSpPr>
        <p:sp>
          <p:nvSpPr>
            <p:cNvPr id="2" name="矩形 1"/>
            <p:cNvSpPr/>
            <p:nvPr/>
          </p:nvSpPr>
          <p:spPr>
            <a:xfrm>
              <a:off x="1075" y="402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UUID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75" y="4294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inode数量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75" y="455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block数量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75" y="4824"/>
              <a:ext cx="1008" cy="42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未使用inode数量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75" y="5253"/>
              <a:ext cx="1008" cy="40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未使用block数量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5" y="5658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,,,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877060" y="2828290"/>
            <a:ext cx="50482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超级块备份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82520" y="2828290"/>
            <a:ext cx="377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描述符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60345" y="2828290"/>
            <a:ext cx="61214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Block bitmap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73120" y="2828290"/>
            <a:ext cx="63182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Inode bitmap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05580" y="2828290"/>
            <a:ext cx="39624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Inode table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02455" y="2828290"/>
            <a:ext cx="32512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数据块1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28210" y="2828290"/>
            <a:ext cx="32321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</a:rPr>
              <a:t>2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52060" y="2828290"/>
            <a:ext cx="250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...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8440" y="2828290"/>
            <a:ext cx="42926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</a:rPr>
              <a:t>n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43" name="矩形标注 42"/>
          <p:cNvSpPr/>
          <p:nvPr/>
        </p:nvSpPr>
        <p:spPr>
          <a:xfrm>
            <a:off x="2321560" y="3268980"/>
            <a:ext cx="737870" cy="403225"/>
          </a:xfrm>
          <a:prstGeom prst="wedgeRectCallout">
            <a:avLst>
              <a:gd name="adj1" fmla="val -78055"/>
              <a:gd name="adj2" fmla="val -77366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>
                <a:solidFill>
                  <a:srgbClr val="2C3E50"/>
                </a:solidFill>
              </a:rPr>
              <a:t>inode 数量 大小在格式化时就已经固定了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0925" y="4705985"/>
            <a:ext cx="513715" cy="621665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权限，修改时间等属性记录区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50925" y="531558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50925" y="714248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...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0925" y="775144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0925" y="836041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二次间接块记录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0925" y="896937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三次间接块记录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50925" y="592455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50925" y="653351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81200" y="745871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81200" y="909891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75635" y="557530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175635" y="687832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157855" y="806196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</a:rPr>
              <a:t>数据块</a:t>
            </a:r>
            <a:endParaRPr lang="en-US" altLang="zh-CN" sz="600">
              <a:solidFill>
                <a:srgbClr val="2C3E5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92" name="直接箭头连接符 91"/>
          <p:cNvCxnSpPr>
            <a:stCxn id="60" idx="3"/>
            <a:endCxn id="78" idx="1"/>
          </p:cNvCxnSpPr>
          <p:nvPr/>
        </p:nvCxnSpPr>
        <p:spPr>
          <a:xfrm flipV="1">
            <a:off x="1564640" y="5128260"/>
            <a:ext cx="416560" cy="4978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9" idx="3"/>
            <a:endCxn id="80" idx="1"/>
          </p:cNvCxnSpPr>
          <p:nvPr/>
        </p:nvCxnSpPr>
        <p:spPr>
          <a:xfrm flipV="1">
            <a:off x="1564640" y="5458460"/>
            <a:ext cx="416560" cy="77660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0" idx="3"/>
            <a:endCxn id="81" idx="1"/>
          </p:cNvCxnSpPr>
          <p:nvPr/>
        </p:nvCxnSpPr>
        <p:spPr>
          <a:xfrm flipV="1">
            <a:off x="1564640" y="5794375"/>
            <a:ext cx="416560" cy="10496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981200" y="69608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75635" y="59397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175635" y="630110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98" name="直接箭头连接符 97"/>
          <p:cNvCxnSpPr>
            <a:stCxn id="63" idx="3"/>
            <a:endCxn id="95" idx="1"/>
          </p:cNvCxnSpPr>
          <p:nvPr/>
        </p:nvCxnSpPr>
        <p:spPr>
          <a:xfrm flipV="1">
            <a:off x="1564640" y="7141845"/>
            <a:ext cx="416560" cy="92011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5" idx="3"/>
            <a:endCxn id="75" idx="1"/>
          </p:cNvCxnSpPr>
          <p:nvPr/>
        </p:nvCxnSpPr>
        <p:spPr>
          <a:xfrm flipV="1">
            <a:off x="2585720" y="5756275"/>
            <a:ext cx="589915" cy="138557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5" idx="3"/>
            <a:endCxn id="97" idx="1"/>
          </p:cNvCxnSpPr>
          <p:nvPr/>
        </p:nvCxnSpPr>
        <p:spPr>
          <a:xfrm flipV="1">
            <a:off x="2585720" y="6482080"/>
            <a:ext cx="589915" cy="65976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175635" y="72396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sz="600">
                <a:solidFill>
                  <a:srgbClr val="2C3E50"/>
                </a:solidFill>
                <a:cs typeface="+mn-lt"/>
              </a:rPr>
              <a:t>.</a:t>
            </a:r>
            <a:endParaRPr 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cs typeface="+mn-lt"/>
              </a:rPr>
              <a:t>.</a:t>
            </a:r>
            <a:endParaRPr 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cs typeface="+mn-lt"/>
              </a:rPr>
              <a:t>.</a:t>
            </a:r>
            <a:endParaRPr lang="en-US" sz="600">
              <a:solidFill>
                <a:srgbClr val="2C3E50"/>
              </a:solidFill>
              <a:cs typeface="+mn-lt"/>
            </a:endParaRPr>
          </a:p>
        </p:txBody>
      </p:sp>
      <p:cxnSp>
        <p:nvCxnSpPr>
          <p:cNvPr id="103" name="直接箭头连接符 102"/>
          <p:cNvCxnSpPr>
            <a:stCxn id="64" idx="3"/>
            <a:endCxn id="73" idx="1"/>
          </p:cNvCxnSpPr>
          <p:nvPr/>
        </p:nvCxnSpPr>
        <p:spPr>
          <a:xfrm flipV="1">
            <a:off x="1564640" y="7639685"/>
            <a:ext cx="416560" cy="10312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3" idx="3"/>
            <a:endCxn id="76" idx="1"/>
          </p:cNvCxnSpPr>
          <p:nvPr/>
        </p:nvCxnSpPr>
        <p:spPr>
          <a:xfrm flipV="1">
            <a:off x="2585720" y="7059295"/>
            <a:ext cx="589915" cy="58039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3"/>
            <a:endCxn id="121" idx="1"/>
          </p:cNvCxnSpPr>
          <p:nvPr/>
        </p:nvCxnSpPr>
        <p:spPr>
          <a:xfrm>
            <a:off x="2585720" y="7639685"/>
            <a:ext cx="589915" cy="1422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245610" y="658558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45610" y="69500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45610" y="73113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09" name="直接箭头连接符 108"/>
          <p:cNvCxnSpPr>
            <a:stCxn id="76" idx="3"/>
            <a:endCxn id="106" idx="1"/>
          </p:cNvCxnSpPr>
          <p:nvPr/>
        </p:nvCxnSpPr>
        <p:spPr>
          <a:xfrm flipV="1">
            <a:off x="3780155" y="6766560"/>
            <a:ext cx="465455" cy="29273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6" idx="3"/>
            <a:endCxn id="107" idx="1"/>
          </p:cNvCxnSpPr>
          <p:nvPr/>
        </p:nvCxnSpPr>
        <p:spPr>
          <a:xfrm>
            <a:off x="3780155" y="7059295"/>
            <a:ext cx="465455" cy="717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6" idx="3"/>
            <a:endCxn id="108" idx="1"/>
          </p:cNvCxnSpPr>
          <p:nvPr/>
        </p:nvCxnSpPr>
        <p:spPr>
          <a:xfrm>
            <a:off x="3780155" y="7059295"/>
            <a:ext cx="465455" cy="43307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155315" y="84232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  <a:sym typeface="+mn-ea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155315" y="87845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245610" y="794004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245610" y="830135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5610" y="86626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cxnSp>
        <p:nvCxnSpPr>
          <p:cNvPr id="117" name="直接箭头连接符 116"/>
          <p:cNvCxnSpPr>
            <a:stCxn id="65" idx="3"/>
            <a:endCxn id="74" idx="1"/>
          </p:cNvCxnSpPr>
          <p:nvPr/>
        </p:nvCxnSpPr>
        <p:spPr>
          <a:xfrm>
            <a:off x="1564640" y="9279890"/>
            <a:ext cx="416560" cy="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74" idx="3"/>
            <a:endCxn id="77" idx="1"/>
          </p:cNvCxnSpPr>
          <p:nvPr/>
        </p:nvCxnSpPr>
        <p:spPr>
          <a:xfrm flipV="1">
            <a:off x="2585720" y="8242935"/>
            <a:ext cx="572135" cy="10369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74" idx="3"/>
            <a:endCxn id="113" idx="1"/>
          </p:cNvCxnSpPr>
          <p:nvPr/>
        </p:nvCxnSpPr>
        <p:spPr>
          <a:xfrm flipV="1">
            <a:off x="2585720" y="8965565"/>
            <a:ext cx="569595" cy="31432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175635" y="76009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cxnSp>
        <p:nvCxnSpPr>
          <p:cNvPr id="122" name="直接箭头连接符 121"/>
          <p:cNvCxnSpPr>
            <a:stCxn id="77" idx="3"/>
            <a:endCxn id="114" idx="1"/>
          </p:cNvCxnSpPr>
          <p:nvPr/>
        </p:nvCxnSpPr>
        <p:spPr>
          <a:xfrm flipV="1">
            <a:off x="3762375" y="8121015"/>
            <a:ext cx="483235" cy="12192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116" idx="1"/>
          </p:cNvCxnSpPr>
          <p:nvPr/>
        </p:nvCxnSpPr>
        <p:spPr>
          <a:xfrm>
            <a:off x="3762375" y="8237855"/>
            <a:ext cx="483235" cy="60579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384800" y="770064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384800" y="80651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384800" y="84264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7" name="直接箭头连接符 126"/>
          <p:cNvCxnSpPr>
            <a:stCxn id="114" idx="3"/>
            <a:endCxn id="124" idx="1"/>
          </p:cNvCxnSpPr>
          <p:nvPr/>
        </p:nvCxnSpPr>
        <p:spPr>
          <a:xfrm flipV="1">
            <a:off x="4850130" y="7881620"/>
            <a:ext cx="534670" cy="23939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4" idx="3"/>
            <a:endCxn id="125" idx="1"/>
          </p:cNvCxnSpPr>
          <p:nvPr/>
        </p:nvCxnSpPr>
        <p:spPr>
          <a:xfrm>
            <a:off x="4850130" y="8121015"/>
            <a:ext cx="534670" cy="12509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4" idx="3"/>
            <a:endCxn id="126" idx="1"/>
          </p:cNvCxnSpPr>
          <p:nvPr/>
        </p:nvCxnSpPr>
        <p:spPr>
          <a:xfrm>
            <a:off x="4850130" y="8121015"/>
            <a:ext cx="534670" cy="48641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27" idx="2"/>
            <a:endCxn id="44" idx="0"/>
          </p:cNvCxnSpPr>
          <p:nvPr/>
        </p:nvCxnSpPr>
        <p:spPr>
          <a:xfrm rot="5400000">
            <a:off x="1967548" y="2469833"/>
            <a:ext cx="1576705" cy="2895600"/>
          </a:xfrm>
          <a:prstGeom prst="bentConnector3">
            <a:avLst>
              <a:gd name="adj1" fmla="val 60169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左大括号 130"/>
          <p:cNvSpPr/>
          <p:nvPr/>
        </p:nvSpPr>
        <p:spPr>
          <a:xfrm>
            <a:off x="930910" y="4712335"/>
            <a:ext cx="120015" cy="4877435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133" name="文本框 132"/>
          <p:cNvSpPr txBox="1"/>
          <p:nvPr/>
        </p:nvSpPr>
        <p:spPr>
          <a:xfrm>
            <a:off x="2562225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文件</a:t>
            </a:r>
            <a:endParaRPr lang="en-US" altLang="zh-CN" sz="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627380" y="6878320"/>
            <a:ext cx="234315" cy="116840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inode</a:t>
            </a:r>
            <a:endParaRPr lang="en-US" altLang="zh-CN" sz="14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61962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</a:rPr>
              <a:t>inode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4827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</a:rPr>
              <a:t> 数据块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sp>
        <p:nvSpPr>
          <p:cNvPr id="137" name="左大括号 136"/>
          <p:cNvSpPr/>
          <p:nvPr/>
        </p:nvSpPr>
        <p:spPr>
          <a:xfrm rot="5400000">
            <a:off x="5155565" y="3856990"/>
            <a:ext cx="185420" cy="1257300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>
              <a:solidFill>
                <a:srgbClr val="2C3E50"/>
              </a:solidFill>
            </a:endParaRPr>
          </a:p>
        </p:txBody>
      </p:sp>
      <p:cxnSp>
        <p:nvCxnSpPr>
          <p:cNvPr id="139" name="肘形连接符 138"/>
          <p:cNvCxnSpPr>
            <a:endCxn id="137" idx="1"/>
          </p:cNvCxnSpPr>
          <p:nvPr/>
        </p:nvCxnSpPr>
        <p:spPr>
          <a:xfrm rot="5400000" flipV="1">
            <a:off x="4115435" y="3260090"/>
            <a:ext cx="1220470" cy="1044575"/>
          </a:xfrm>
          <a:prstGeom prst="bentConnector3">
            <a:avLst>
              <a:gd name="adj1" fmla="val 73907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4532630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目录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10" name="肘形连接符 9"/>
          <p:cNvCxnSpPr>
            <a:stCxn id="12" idx="2"/>
            <a:endCxn id="19" idx="0"/>
          </p:cNvCxnSpPr>
          <p:nvPr/>
        </p:nvCxnSpPr>
        <p:spPr>
          <a:xfrm rot="5400000">
            <a:off x="3080385" y="375285"/>
            <a:ext cx="431800" cy="154432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2" idx="2"/>
            <a:endCxn id="24" idx="0"/>
          </p:cNvCxnSpPr>
          <p:nvPr/>
        </p:nvCxnSpPr>
        <p:spPr>
          <a:xfrm rot="5400000" flipV="1">
            <a:off x="4547553" y="452438"/>
            <a:ext cx="431800" cy="1390015"/>
          </a:xfrm>
          <a:prstGeom prst="bentConnector3">
            <a:avLst>
              <a:gd name="adj1" fmla="val 4992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2"/>
            <a:endCxn id="35" idx="0"/>
          </p:cNvCxnSpPr>
          <p:nvPr/>
        </p:nvCxnSpPr>
        <p:spPr>
          <a:xfrm rot="5400000">
            <a:off x="1103313" y="827088"/>
            <a:ext cx="373380" cy="699135"/>
          </a:xfrm>
          <a:prstGeom prst="bentConnector3">
            <a:avLst>
              <a:gd name="adj1" fmla="val 4991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" idx="2"/>
            <a:endCxn id="37" idx="0"/>
          </p:cNvCxnSpPr>
          <p:nvPr/>
        </p:nvCxnSpPr>
        <p:spPr>
          <a:xfrm rot="5400000" flipV="1">
            <a:off x="1623695" y="1005840"/>
            <a:ext cx="373380" cy="34163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/>
          <p:nvPr/>
        </p:nvCxnSpPr>
        <p:spPr>
          <a:xfrm rot="5400000">
            <a:off x="1586230" y="1085215"/>
            <a:ext cx="894715" cy="2051685"/>
          </a:xfrm>
          <a:prstGeom prst="bentConnector3">
            <a:avLst>
              <a:gd name="adj1" fmla="val 5003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22" idx="2"/>
            <a:endCxn id="15" idx="1"/>
          </p:cNvCxnSpPr>
          <p:nvPr/>
        </p:nvCxnSpPr>
        <p:spPr>
          <a:xfrm rot="5400000">
            <a:off x="2422843" y="1117918"/>
            <a:ext cx="1315085" cy="2406650"/>
          </a:xfrm>
          <a:prstGeom prst="bentConnector4">
            <a:avLst>
              <a:gd name="adj1" fmla="val 44254"/>
              <a:gd name="adj2" fmla="val 10990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22" idx="2"/>
            <a:endCxn id="33" idx="3"/>
          </p:cNvCxnSpPr>
          <p:nvPr/>
        </p:nvCxnSpPr>
        <p:spPr>
          <a:xfrm rot="5400000" flipV="1">
            <a:off x="4348163" y="1599248"/>
            <a:ext cx="1315085" cy="1443990"/>
          </a:xfrm>
          <a:prstGeom prst="bentConnector4">
            <a:avLst>
              <a:gd name="adj1" fmla="val 44254"/>
              <a:gd name="adj2" fmla="val 116469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7" name="椭圆 36"/>
          <p:cNvSpPr/>
          <p:nvPr/>
        </p:nvSpPr>
        <p:spPr>
          <a:xfrm>
            <a:off x="2276475" y="583755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38" name="椭圆 37"/>
          <p:cNvSpPr/>
          <p:nvPr/>
        </p:nvSpPr>
        <p:spPr>
          <a:xfrm>
            <a:off x="2423795" y="5898515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39" name="椭圆 38"/>
          <p:cNvSpPr/>
          <p:nvPr/>
        </p:nvSpPr>
        <p:spPr>
          <a:xfrm>
            <a:off x="2564765" y="597281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0" name="椭圆 39"/>
          <p:cNvSpPr/>
          <p:nvPr/>
        </p:nvSpPr>
        <p:spPr>
          <a:xfrm>
            <a:off x="2688590" y="603186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1" name="椭圆 40"/>
          <p:cNvSpPr/>
          <p:nvPr/>
        </p:nvSpPr>
        <p:spPr>
          <a:xfrm>
            <a:off x="2827655" y="6076315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2" name="椭圆 41"/>
          <p:cNvSpPr/>
          <p:nvPr/>
        </p:nvSpPr>
        <p:spPr>
          <a:xfrm>
            <a:off x="2971800" y="6140450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cxnSp>
        <p:nvCxnSpPr>
          <p:cNvPr id="43" name="直接连接符 42"/>
          <p:cNvCxnSpPr>
            <a:endCxn id="37" idx="5"/>
          </p:cNvCxnSpPr>
          <p:nvPr/>
        </p:nvCxnSpPr>
        <p:spPr>
          <a:xfrm>
            <a:off x="3326130" y="631380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37" idx="6"/>
          </p:cNvCxnSpPr>
          <p:nvPr/>
        </p:nvCxnSpPr>
        <p:spPr>
          <a:xfrm>
            <a:off x="3326130" y="631380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37" idx="7"/>
          </p:cNvCxnSpPr>
          <p:nvPr/>
        </p:nvCxnSpPr>
        <p:spPr>
          <a:xfrm flipV="1">
            <a:off x="3326130" y="6002020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7" idx="0"/>
          </p:cNvCxnSpPr>
          <p:nvPr/>
        </p:nvCxnSpPr>
        <p:spPr>
          <a:xfrm flipH="1" flipV="1">
            <a:off x="3307080" y="583755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7" idx="1"/>
          </p:cNvCxnSpPr>
          <p:nvPr/>
        </p:nvCxnSpPr>
        <p:spPr>
          <a:xfrm flipH="1" flipV="1">
            <a:off x="2572385" y="6002020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37" idx="2"/>
          </p:cNvCxnSpPr>
          <p:nvPr/>
        </p:nvCxnSpPr>
        <p:spPr>
          <a:xfrm flipH="1">
            <a:off x="2269490" y="629983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37" idx="3"/>
          </p:cNvCxnSpPr>
          <p:nvPr/>
        </p:nvCxnSpPr>
        <p:spPr>
          <a:xfrm flipH="1">
            <a:off x="2572385" y="6299835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4"/>
          </p:cNvCxnSpPr>
          <p:nvPr/>
        </p:nvCxnSpPr>
        <p:spPr>
          <a:xfrm flipH="1">
            <a:off x="3307080" y="628650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829560" y="480441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2" name="椭圆 21"/>
          <p:cNvSpPr/>
          <p:nvPr/>
        </p:nvSpPr>
        <p:spPr>
          <a:xfrm>
            <a:off x="2280285" y="442150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3" name="椭圆 22"/>
          <p:cNvSpPr/>
          <p:nvPr/>
        </p:nvSpPr>
        <p:spPr>
          <a:xfrm>
            <a:off x="2426335" y="448183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4" name="椭圆 23"/>
          <p:cNvSpPr/>
          <p:nvPr/>
        </p:nvSpPr>
        <p:spPr>
          <a:xfrm>
            <a:off x="2568575" y="4557395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5" name="椭圆 24"/>
          <p:cNvSpPr/>
          <p:nvPr/>
        </p:nvSpPr>
        <p:spPr>
          <a:xfrm>
            <a:off x="2692400" y="4613910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6" name="椭圆 25"/>
          <p:cNvSpPr/>
          <p:nvPr/>
        </p:nvSpPr>
        <p:spPr>
          <a:xfrm>
            <a:off x="2832100" y="4659630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7" name="椭圆 26"/>
          <p:cNvSpPr/>
          <p:nvPr/>
        </p:nvSpPr>
        <p:spPr>
          <a:xfrm>
            <a:off x="2975610" y="472376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cxnSp>
        <p:nvCxnSpPr>
          <p:cNvPr id="28" name="直接连接符 27"/>
          <p:cNvCxnSpPr>
            <a:endCxn id="22" idx="5"/>
          </p:cNvCxnSpPr>
          <p:nvPr/>
        </p:nvCxnSpPr>
        <p:spPr>
          <a:xfrm>
            <a:off x="3328670" y="4897120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22" idx="6"/>
          </p:cNvCxnSpPr>
          <p:nvPr/>
        </p:nvCxnSpPr>
        <p:spPr>
          <a:xfrm>
            <a:off x="3328670" y="489775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2" idx="7"/>
          </p:cNvCxnSpPr>
          <p:nvPr/>
        </p:nvCxnSpPr>
        <p:spPr>
          <a:xfrm flipV="1">
            <a:off x="3328670" y="458660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2" idx="1"/>
          </p:cNvCxnSpPr>
          <p:nvPr/>
        </p:nvCxnSpPr>
        <p:spPr>
          <a:xfrm flipH="1" flipV="1">
            <a:off x="2576830" y="458660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2" idx="2"/>
          </p:cNvCxnSpPr>
          <p:nvPr/>
        </p:nvCxnSpPr>
        <p:spPr>
          <a:xfrm flipH="1">
            <a:off x="2272665" y="488378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2" idx="3"/>
          </p:cNvCxnSpPr>
          <p:nvPr/>
        </p:nvCxnSpPr>
        <p:spPr>
          <a:xfrm flipH="1">
            <a:off x="2576830" y="488315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2" idx="4"/>
          </p:cNvCxnSpPr>
          <p:nvPr/>
        </p:nvCxnSpPr>
        <p:spPr>
          <a:xfrm flipH="1">
            <a:off x="3310890" y="4868545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827655" y="340487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" name="椭圆 3"/>
          <p:cNvSpPr/>
          <p:nvPr/>
        </p:nvSpPr>
        <p:spPr>
          <a:xfrm>
            <a:off x="2255520" y="290766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6" name="椭圆 5"/>
          <p:cNvSpPr/>
          <p:nvPr/>
        </p:nvSpPr>
        <p:spPr>
          <a:xfrm>
            <a:off x="2401570" y="296799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7" name="椭圆 6"/>
          <p:cNvSpPr/>
          <p:nvPr/>
        </p:nvSpPr>
        <p:spPr>
          <a:xfrm>
            <a:off x="2543175" y="304292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9" name="椭圆 8"/>
          <p:cNvSpPr/>
          <p:nvPr/>
        </p:nvSpPr>
        <p:spPr>
          <a:xfrm>
            <a:off x="2667000" y="310070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10" name="椭圆 9"/>
          <p:cNvSpPr/>
          <p:nvPr/>
        </p:nvSpPr>
        <p:spPr>
          <a:xfrm>
            <a:off x="2807335" y="3145790"/>
            <a:ext cx="1014095" cy="54610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11" name="椭圆 10"/>
          <p:cNvSpPr/>
          <p:nvPr/>
        </p:nvSpPr>
        <p:spPr>
          <a:xfrm>
            <a:off x="2950210" y="320992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cxnSp>
        <p:nvCxnSpPr>
          <p:cNvPr id="12" name="直接连接符 11"/>
          <p:cNvCxnSpPr>
            <a:endCxn id="4" idx="5"/>
          </p:cNvCxnSpPr>
          <p:nvPr/>
        </p:nvCxnSpPr>
        <p:spPr>
          <a:xfrm>
            <a:off x="3304540" y="338264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4" idx="6"/>
          </p:cNvCxnSpPr>
          <p:nvPr/>
        </p:nvCxnSpPr>
        <p:spPr>
          <a:xfrm>
            <a:off x="3304540" y="338391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" idx="7"/>
          </p:cNvCxnSpPr>
          <p:nvPr/>
        </p:nvCxnSpPr>
        <p:spPr>
          <a:xfrm flipV="1">
            <a:off x="3304540" y="307276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" idx="0"/>
          </p:cNvCxnSpPr>
          <p:nvPr/>
        </p:nvCxnSpPr>
        <p:spPr>
          <a:xfrm flipH="1" flipV="1">
            <a:off x="3286125" y="290766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4" idx="1"/>
          </p:cNvCxnSpPr>
          <p:nvPr/>
        </p:nvCxnSpPr>
        <p:spPr>
          <a:xfrm flipH="1" flipV="1">
            <a:off x="2551430" y="307276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4" idx="2"/>
          </p:cNvCxnSpPr>
          <p:nvPr/>
        </p:nvCxnSpPr>
        <p:spPr>
          <a:xfrm flipH="1">
            <a:off x="2248535" y="336994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4" idx="3"/>
          </p:cNvCxnSpPr>
          <p:nvPr/>
        </p:nvCxnSpPr>
        <p:spPr>
          <a:xfrm flipH="1">
            <a:off x="2551430" y="336931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4" idx="4"/>
          </p:cNvCxnSpPr>
          <p:nvPr/>
        </p:nvCxnSpPr>
        <p:spPr>
          <a:xfrm flipH="1">
            <a:off x="3286125" y="335534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06550" y="2907665"/>
            <a:ext cx="89535" cy="4053840"/>
          </a:xfrm>
          <a:prstGeom prst="rect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2" name="直角上箭头 51"/>
          <p:cNvSpPr/>
          <p:nvPr/>
        </p:nvSpPr>
        <p:spPr>
          <a:xfrm flipV="1">
            <a:off x="1689100" y="3263900"/>
            <a:ext cx="89344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3" name="直角上箭头 52"/>
          <p:cNvSpPr/>
          <p:nvPr/>
        </p:nvSpPr>
        <p:spPr>
          <a:xfrm flipV="1">
            <a:off x="1697355" y="4804410"/>
            <a:ext cx="84645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4" name="直角上箭头 53"/>
          <p:cNvSpPr/>
          <p:nvPr/>
        </p:nvSpPr>
        <p:spPr>
          <a:xfrm flipV="1">
            <a:off x="1695450" y="6545580"/>
            <a:ext cx="86423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8" name="椭圆 57"/>
          <p:cNvSpPr/>
          <p:nvPr/>
        </p:nvSpPr>
        <p:spPr>
          <a:xfrm>
            <a:off x="2834640" y="4804410"/>
            <a:ext cx="1006475" cy="40132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60" name="椭圆 59"/>
          <p:cNvSpPr/>
          <p:nvPr/>
        </p:nvSpPr>
        <p:spPr>
          <a:xfrm>
            <a:off x="2844165" y="6198235"/>
            <a:ext cx="989965" cy="42418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cxnSp>
        <p:nvCxnSpPr>
          <p:cNvPr id="61" name="直接箭头连接符 60"/>
          <p:cNvCxnSpPr>
            <a:stCxn id="62" idx="2"/>
            <a:endCxn id="52" idx="1"/>
          </p:cNvCxnSpPr>
          <p:nvPr/>
        </p:nvCxnSpPr>
        <p:spPr>
          <a:xfrm>
            <a:off x="1931670" y="2371725"/>
            <a:ext cx="611505" cy="9512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544320" y="212661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磁头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65" name="直接箭头连接符 64"/>
          <p:cNvCxnSpPr>
            <a:stCxn id="66" idx="2"/>
          </p:cNvCxnSpPr>
          <p:nvPr/>
        </p:nvCxnSpPr>
        <p:spPr>
          <a:xfrm>
            <a:off x="3138170" y="2294890"/>
            <a:ext cx="294640" cy="77787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844165" y="2049780"/>
            <a:ext cx="58801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磁道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41215" y="284416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扇面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70" name="直接箭头连接符 69"/>
          <p:cNvCxnSpPr>
            <a:stCxn id="72" idx="1"/>
          </p:cNvCxnSpPr>
          <p:nvPr/>
        </p:nvCxnSpPr>
        <p:spPr>
          <a:xfrm flipH="1">
            <a:off x="3776980" y="4184015"/>
            <a:ext cx="864235" cy="3111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3" idx="1"/>
          </p:cNvCxnSpPr>
          <p:nvPr/>
        </p:nvCxnSpPr>
        <p:spPr>
          <a:xfrm flipH="1">
            <a:off x="4203700" y="4972685"/>
            <a:ext cx="437515" cy="1384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641215" y="406146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柱面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74" name="直接箭头连接符 73"/>
          <p:cNvCxnSpPr>
            <a:stCxn id="76" idx="1"/>
          </p:cNvCxnSpPr>
          <p:nvPr/>
        </p:nvCxnSpPr>
        <p:spPr>
          <a:xfrm flipH="1">
            <a:off x="4232275" y="5985510"/>
            <a:ext cx="408940" cy="24638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641215" y="58629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  <a:sym typeface="+mn-ea"/>
              </a:rPr>
              <a:t>盘片</a:t>
            </a:r>
            <a:endParaRPr lang="en-US" altLang="zh-CN" sz="10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77" name="直接箭头连接符 76"/>
          <p:cNvCxnSpPr>
            <a:stCxn id="69" idx="1"/>
          </p:cNvCxnSpPr>
          <p:nvPr/>
        </p:nvCxnSpPr>
        <p:spPr>
          <a:xfrm flipH="1">
            <a:off x="4228465" y="2966720"/>
            <a:ext cx="412750" cy="23558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任意多边形 79"/>
          <p:cNvSpPr/>
          <p:nvPr/>
        </p:nvSpPr>
        <p:spPr>
          <a:xfrm>
            <a:off x="3312160" y="3079115"/>
            <a:ext cx="1030605" cy="368935"/>
          </a:xfrm>
          <a:custGeom>
            <a:avLst/>
            <a:gdLst>
              <a:gd name="connisteX0" fmla="*/ 0 w 1122045"/>
              <a:gd name="connsiteY0" fmla="*/ 297815 h 360680"/>
              <a:gd name="connisteX1" fmla="*/ 775970 w 1122045"/>
              <a:gd name="connsiteY1" fmla="*/ 0 h 360680"/>
              <a:gd name="connisteX2" fmla="*/ 859155 w 1122045"/>
              <a:gd name="connsiteY2" fmla="*/ 27940 h 360680"/>
              <a:gd name="connisteX3" fmla="*/ 942340 w 1122045"/>
              <a:gd name="connsiteY3" fmla="*/ 83185 h 360680"/>
              <a:gd name="connisteX4" fmla="*/ 997585 w 1122045"/>
              <a:gd name="connsiteY4" fmla="*/ 132080 h 360680"/>
              <a:gd name="connisteX5" fmla="*/ 1039495 w 1122045"/>
              <a:gd name="connsiteY5" fmla="*/ 187325 h 360680"/>
              <a:gd name="connisteX6" fmla="*/ 1080770 w 1122045"/>
              <a:gd name="connsiteY6" fmla="*/ 228600 h 360680"/>
              <a:gd name="connisteX7" fmla="*/ 1122045 w 1122045"/>
              <a:gd name="connsiteY7" fmla="*/ 339725 h 360680"/>
              <a:gd name="connisteX8" fmla="*/ 1115695 w 1122045"/>
              <a:gd name="connsiteY8" fmla="*/ 360680 h 360680"/>
              <a:gd name="connisteX9" fmla="*/ 0 w 1122045"/>
              <a:gd name="connsiteY9" fmla="*/ 297815 h 3606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1122045" h="360680">
                <a:moveTo>
                  <a:pt x="0" y="297815"/>
                </a:moveTo>
                <a:lnTo>
                  <a:pt x="775970" y="0"/>
                </a:lnTo>
                <a:lnTo>
                  <a:pt x="859155" y="27940"/>
                </a:lnTo>
                <a:lnTo>
                  <a:pt x="942340" y="83185"/>
                </a:lnTo>
                <a:lnTo>
                  <a:pt x="997585" y="132080"/>
                </a:lnTo>
                <a:lnTo>
                  <a:pt x="1039495" y="187325"/>
                </a:lnTo>
                <a:lnTo>
                  <a:pt x="1080770" y="228600"/>
                </a:lnTo>
                <a:lnTo>
                  <a:pt x="1122045" y="339725"/>
                </a:lnTo>
                <a:lnTo>
                  <a:pt x="1115695" y="360680"/>
                </a:lnTo>
                <a:lnTo>
                  <a:pt x="0" y="2978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82" name="任意多边形 81"/>
          <p:cNvSpPr/>
          <p:nvPr/>
        </p:nvSpPr>
        <p:spPr>
          <a:xfrm>
            <a:off x="3961130" y="4959985"/>
            <a:ext cx="400685" cy="432435"/>
          </a:xfrm>
          <a:custGeom>
            <a:avLst/>
            <a:gdLst>
              <a:gd name="connisteX0" fmla="*/ 283845 w 436245"/>
              <a:gd name="connsiteY0" fmla="*/ 6985 h 422910"/>
              <a:gd name="connisteX1" fmla="*/ 269875 w 436245"/>
              <a:gd name="connsiteY1" fmla="*/ 62230 h 422910"/>
              <a:gd name="connisteX2" fmla="*/ 221615 w 436245"/>
              <a:gd name="connsiteY2" fmla="*/ 187325 h 422910"/>
              <a:gd name="connisteX3" fmla="*/ 145415 w 436245"/>
              <a:gd name="connsiteY3" fmla="*/ 249555 h 422910"/>
              <a:gd name="connisteX4" fmla="*/ 69215 w 436245"/>
              <a:gd name="connsiteY4" fmla="*/ 297815 h 422910"/>
              <a:gd name="connisteX5" fmla="*/ 0 w 436245"/>
              <a:gd name="connsiteY5" fmla="*/ 332740 h 422910"/>
              <a:gd name="connisteX6" fmla="*/ 83185 w 436245"/>
              <a:gd name="connsiteY6" fmla="*/ 422910 h 422910"/>
              <a:gd name="connisteX7" fmla="*/ 269875 w 436245"/>
              <a:gd name="connsiteY7" fmla="*/ 304800 h 422910"/>
              <a:gd name="connisteX8" fmla="*/ 394970 w 436245"/>
              <a:gd name="connsiteY8" fmla="*/ 166370 h 422910"/>
              <a:gd name="connisteX9" fmla="*/ 422275 w 436245"/>
              <a:gd name="connsiteY9" fmla="*/ 34925 h 422910"/>
              <a:gd name="connisteX10" fmla="*/ 436245 w 436245"/>
              <a:gd name="connsiteY10" fmla="*/ 0 h 422910"/>
              <a:gd name="connisteX11" fmla="*/ 283845 w 436245"/>
              <a:gd name="connsiteY11" fmla="*/ 6985 h 4229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436245" h="422910">
                <a:moveTo>
                  <a:pt x="283845" y="6985"/>
                </a:moveTo>
                <a:lnTo>
                  <a:pt x="269875" y="62230"/>
                </a:lnTo>
                <a:lnTo>
                  <a:pt x="221615" y="187325"/>
                </a:lnTo>
                <a:lnTo>
                  <a:pt x="145415" y="249555"/>
                </a:lnTo>
                <a:lnTo>
                  <a:pt x="69215" y="297815"/>
                </a:lnTo>
                <a:lnTo>
                  <a:pt x="0" y="332740"/>
                </a:lnTo>
                <a:lnTo>
                  <a:pt x="83185" y="422910"/>
                </a:lnTo>
                <a:lnTo>
                  <a:pt x="269875" y="304800"/>
                </a:lnTo>
                <a:lnTo>
                  <a:pt x="394970" y="166370"/>
                </a:lnTo>
                <a:lnTo>
                  <a:pt x="422275" y="34925"/>
                </a:lnTo>
                <a:lnTo>
                  <a:pt x="436245" y="0"/>
                </a:lnTo>
                <a:lnTo>
                  <a:pt x="283845" y="69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83" name="文本框 82"/>
          <p:cNvSpPr txBox="1"/>
          <p:nvPr/>
        </p:nvSpPr>
        <p:spPr>
          <a:xfrm>
            <a:off x="4641215" y="485013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扇区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2586990" y="6706870"/>
            <a:ext cx="1470025" cy="240665"/>
          </a:xfrm>
          <a:custGeom>
            <a:avLst/>
            <a:gdLst>
              <a:gd name="connisteX0" fmla="*/ 0 w 1600200"/>
              <a:gd name="connsiteY0" fmla="*/ 83185 h 235585"/>
              <a:gd name="connisteX1" fmla="*/ 96520 w 1600200"/>
              <a:gd name="connsiteY1" fmla="*/ 6985 h 235585"/>
              <a:gd name="connisteX2" fmla="*/ 234950 w 1600200"/>
              <a:gd name="connsiteY2" fmla="*/ 62230 h 235585"/>
              <a:gd name="connisteX3" fmla="*/ 457200 w 1600200"/>
              <a:gd name="connsiteY3" fmla="*/ 110490 h 235585"/>
              <a:gd name="connisteX4" fmla="*/ 657860 w 1600200"/>
              <a:gd name="connsiteY4" fmla="*/ 145415 h 235585"/>
              <a:gd name="connisteX5" fmla="*/ 810260 w 1600200"/>
              <a:gd name="connsiteY5" fmla="*/ 138430 h 235585"/>
              <a:gd name="connisteX6" fmla="*/ 1003935 w 1600200"/>
              <a:gd name="connsiteY6" fmla="*/ 131445 h 235585"/>
              <a:gd name="connisteX7" fmla="*/ 1239520 w 1600200"/>
              <a:gd name="connsiteY7" fmla="*/ 89535 h 235585"/>
              <a:gd name="connisteX8" fmla="*/ 1322705 w 1600200"/>
              <a:gd name="connsiteY8" fmla="*/ 62230 h 235585"/>
              <a:gd name="connisteX9" fmla="*/ 1461135 w 1600200"/>
              <a:gd name="connsiteY9" fmla="*/ 27305 h 235585"/>
              <a:gd name="connisteX10" fmla="*/ 1482090 w 1600200"/>
              <a:gd name="connsiteY10" fmla="*/ 0 h 235585"/>
              <a:gd name="connisteX11" fmla="*/ 1600200 w 1600200"/>
              <a:gd name="connsiteY11" fmla="*/ 96520 h 235585"/>
              <a:gd name="connisteX12" fmla="*/ 1391920 w 1600200"/>
              <a:gd name="connsiteY12" fmla="*/ 165735 h 235585"/>
              <a:gd name="connisteX13" fmla="*/ 1274445 w 1600200"/>
              <a:gd name="connsiteY13" fmla="*/ 193675 h 235585"/>
              <a:gd name="connisteX14" fmla="*/ 1101090 w 1600200"/>
              <a:gd name="connsiteY14" fmla="*/ 221615 h 235585"/>
              <a:gd name="connisteX15" fmla="*/ 941705 w 1600200"/>
              <a:gd name="connsiteY15" fmla="*/ 228600 h 235585"/>
              <a:gd name="connisteX16" fmla="*/ 762000 w 1600200"/>
              <a:gd name="connsiteY16" fmla="*/ 235585 h 235585"/>
              <a:gd name="connisteX17" fmla="*/ 574675 w 1600200"/>
              <a:gd name="connsiteY17" fmla="*/ 235585 h 235585"/>
              <a:gd name="connisteX18" fmla="*/ 519430 w 1600200"/>
              <a:gd name="connsiteY18" fmla="*/ 221615 h 235585"/>
              <a:gd name="connisteX19" fmla="*/ 408305 w 1600200"/>
              <a:gd name="connsiteY19" fmla="*/ 207645 h 235585"/>
              <a:gd name="connisteX20" fmla="*/ 241935 w 1600200"/>
              <a:gd name="connsiteY20" fmla="*/ 165735 h 235585"/>
              <a:gd name="connisteX21" fmla="*/ 145415 w 1600200"/>
              <a:gd name="connsiteY21" fmla="*/ 124460 h 235585"/>
              <a:gd name="connisteX22" fmla="*/ 69215 w 1600200"/>
              <a:gd name="connsiteY22" fmla="*/ 117475 h 235585"/>
              <a:gd name="connisteX23" fmla="*/ 193675 w 1600200"/>
              <a:gd name="connsiteY23" fmla="*/ 152400 h 235585"/>
              <a:gd name="connisteX24" fmla="*/ 214630 w 1600200"/>
              <a:gd name="connsiteY24" fmla="*/ 159385 h 235585"/>
              <a:gd name="connisteX25" fmla="*/ 0 w 1600200"/>
              <a:gd name="connsiteY25" fmla="*/ 83185 h 235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1600200" h="235585">
                <a:moveTo>
                  <a:pt x="0" y="83185"/>
                </a:moveTo>
                <a:lnTo>
                  <a:pt x="96520" y="6985"/>
                </a:lnTo>
                <a:lnTo>
                  <a:pt x="234950" y="62230"/>
                </a:lnTo>
                <a:lnTo>
                  <a:pt x="457200" y="110490"/>
                </a:lnTo>
                <a:lnTo>
                  <a:pt x="657860" y="145415"/>
                </a:lnTo>
                <a:lnTo>
                  <a:pt x="810260" y="138430"/>
                </a:lnTo>
                <a:lnTo>
                  <a:pt x="1003935" y="131445"/>
                </a:lnTo>
                <a:lnTo>
                  <a:pt x="1239520" y="89535"/>
                </a:lnTo>
                <a:lnTo>
                  <a:pt x="1322705" y="62230"/>
                </a:lnTo>
                <a:lnTo>
                  <a:pt x="1461135" y="27305"/>
                </a:lnTo>
                <a:lnTo>
                  <a:pt x="1482090" y="0"/>
                </a:lnTo>
                <a:lnTo>
                  <a:pt x="1600200" y="96520"/>
                </a:lnTo>
                <a:lnTo>
                  <a:pt x="1391920" y="165735"/>
                </a:lnTo>
                <a:lnTo>
                  <a:pt x="1274445" y="193675"/>
                </a:lnTo>
                <a:lnTo>
                  <a:pt x="1101090" y="221615"/>
                </a:lnTo>
                <a:lnTo>
                  <a:pt x="941705" y="228600"/>
                </a:lnTo>
                <a:lnTo>
                  <a:pt x="762000" y="235585"/>
                </a:lnTo>
                <a:lnTo>
                  <a:pt x="574675" y="235585"/>
                </a:lnTo>
                <a:lnTo>
                  <a:pt x="519430" y="221615"/>
                </a:lnTo>
                <a:lnTo>
                  <a:pt x="408305" y="207645"/>
                </a:lnTo>
                <a:lnTo>
                  <a:pt x="241935" y="165735"/>
                </a:lnTo>
                <a:lnTo>
                  <a:pt x="145415" y="124460"/>
                </a:lnTo>
                <a:lnTo>
                  <a:pt x="69215" y="117475"/>
                </a:lnTo>
                <a:lnTo>
                  <a:pt x="193675" y="152400"/>
                </a:lnTo>
                <a:lnTo>
                  <a:pt x="214630" y="159385"/>
                </a:lnTo>
                <a:lnTo>
                  <a:pt x="0" y="831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86" name="文本框 85"/>
          <p:cNvSpPr txBox="1"/>
          <p:nvPr/>
        </p:nvSpPr>
        <p:spPr>
          <a:xfrm>
            <a:off x="4705350" y="65868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簇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87" name="直接箭头连接符 86"/>
          <p:cNvCxnSpPr>
            <a:stCxn id="86" idx="1"/>
          </p:cNvCxnSpPr>
          <p:nvPr/>
        </p:nvCxnSpPr>
        <p:spPr>
          <a:xfrm flipH="1" flipV="1">
            <a:off x="3982720" y="6647815"/>
            <a:ext cx="722630" cy="6159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8660" y="833755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Application 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14095" y="1255395"/>
            <a:ext cx="4352925" cy="6350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6155" y="852805"/>
            <a:ext cx="504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user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295" y="1427480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81075" y="4248150"/>
            <a:ext cx="4521835" cy="9525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86155" y="2261235"/>
            <a:ext cx="631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9930" y="1877060"/>
            <a:ext cx="249364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 catch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8660" y="2345690"/>
            <a:ext cx="79184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Ext2/3/4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8130" y="2345690"/>
            <a:ext cx="92900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XFS/YAFS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3340" y="2345690"/>
            <a:ext cx="60896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NFS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61840" y="1898015"/>
            <a:ext cx="666115" cy="20980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Device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Files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62150" y="2795270"/>
            <a:ext cx="1805305" cy="1200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90420" y="2880995"/>
            <a:ext cx="1614805" cy="2000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generic block 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90420" y="3272155"/>
            <a:ext cx="1614805" cy="24701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I/O scheduler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90420" y="3691890"/>
            <a:ext cx="1614805" cy="21907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block driver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04110" y="4481830"/>
            <a:ext cx="988060" cy="2762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hard disk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27550" y="4481830"/>
            <a:ext cx="700405" cy="2762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device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68090" y="4481830"/>
            <a:ext cx="705485" cy="2762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network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6155" y="4447540"/>
            <a:ext cx="8597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5" name="直接连接符 24"/>
          <p:cNvCxnSpPr>
            <a:stCxn id="4" idx="2"/>
            <a:endCxn id="8" idx="0"/>
          </p:cNvCxnSpPr>
          <p:nvPr/>
        </p:nvCxnSpPr>
        <p:spPr>
          <a:xfrm>
            <a:off x="3603625" y="1128395"/>
            <a:ext cx="635" cy="29908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82315" y="172212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935855" y="174307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373630" y="219265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28358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416623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241675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2"/>
            <a:endCxn id="19" idx="0"/>
          </p:cNvCxnSpPr>
          <p:nvPr/>
        </p:nvCxnSpPr>
        <p:spPr>
          <a:xfrm>
            <a:off x="2898140" y="3081020"/>
            <a:ext cx="0" cy="19113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225800" y="353695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>
            <a:off x="2890520" y="4029710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891405" y="3996055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2372360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95775" y="2647950"/>
            <a:ext cx="13970" cy="183832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00735" y="1172210"/>
            <a:ext cx="859790" cy="6877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Ramfs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0340" y="1176020"/>
            <a:ext cx="1170940" cy="6877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Init</a:t>
            </a:r>
            <a:r>
              <a:rPr lang="zh-CN" altLang="en-US" sz="1200" b="1">
                <a:solidFill>
                  <a:srgbClr val="2C3E50"/>
                </a:solidFill>
              </a:rPr>
              <a:t>Ramfs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1660525" y="1434465"/>
            <a:ext cx="1059815" cy="170180"/>
          </a:xfrm>
          <a:prstGeom prst="left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1904365" y="1256665"/>
            <a:ext cx="690880" cy="2292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2C3E50"/>
                </a:solidFill>
              </a:rPr>
              <a:t>等价于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290" y="3782060"/>
            <a:ext cx="1420495" cy="59753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99305" y="3566795"/>
            <a:ext cx="1233805" cy="81216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sym typeface="+mn-ea"/>
              </a:rPr>
              <a:t>rootfs</a:t>
            </a:r>
            <a:endParaRPr lang="en-US" altLang="zh-CN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239770" y="3989070"/>
            <a:ext cx="1377315" cy="14351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6" name="圆角矩形标注 15"/>
          <p:cNvSpPr/>
          <p:nvPr/>
        </p:nvSpPr>
        <p:spPr>
          <a:xfrm>
            <a:off x="3576955" y="4883785"/>
            <a:ext cx="1456690" cy="498475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文件系统类型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5034280" y="2176780"/>
            <a:ext cx="140970" cy="1389380"/>
          </a:xfrm>
          <a:prstGeom prst="upArrow">
            <a:avLst>
              <a:gd name="adj1" fmla="val 80346"/>
              <a:gd name="adj2" fmla="val 50000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9" name="矩形 18"/>
          <p:cNvSpPr/>
          <p:nvPr/>
        </p:nvSpPr>
        <p:spPr>
          <a:xfrm>
            <a:off x="4599305" y="996950"/>
            <a:ext cx="1457325" cy="11963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内存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936365" y="1518920"/>
            <a:ext cx="619125" cy="14351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3966210" y="1310640"/>
            <a:ext cx="638810" cy="2749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load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9760" y="7712075"/>
            <a:ext cx="53714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Initramfs是在 kernel 2.5中引入的技术，实际上它的含义就是：在内核镜像中附加一个cpio包，</a:t>
            </a:r>
            <a:endParaRPr lang="zh-CN" altLang="en-US" sz="1200"/>
          </a:p>
          <a:p>
            <a:pPr algn="l"/>
            <a:r>
              <a:rPr lang="zh-CN" altLang="en-US" sz="1200"/>
              <a:t>这个cpio包中包含了一个小型的文件系统，当内核启动时，内核将这个cpio包解开，并且将其</a:t>
            </a:r>
            <a:endParaRPr lang="zh-CN" altLang="en-US" sz="1200"/>
          </a:p>
          <a:p>
            <a:pPr algn="l"/>
            <a:r>
              <a:rPr lang="zh-CN" altLang="en-US" sz="1200"/>
              <a:t>中包含的文件系统释放到rootfs中，内核中的一部分初始化代码会放到这个文件系统中，作为</a:t>
            </a:r>
            <a:br>
              <a:rPr lang="zh-CN" altLang="en-US" sz="1200"/>
            </a:br>
            <a:r>
              <a:rPr lang="zh-CN" altLang="en-US" sz="1200"/>
              <a:t>用户层进程来执行。这样带来的明显的好处是精简了内核的初始化代码，而且使得内核的初</a:t>
            </a:r>
            <a:endParaRPr lang="zh-CN" altLang="en-US" sz="1200"/>
          </a:p>
          <a:p>
            <a:pPr algn="l"/>
            <a:r>
              <a:rPr lang="zh-CN" altLang="en-US" sz="1200"/>
              <a:t>始化过程更容易定制。Linux 2.6.12内核的 initramfs还没有什么实质性的东西，一个包含完整</a:t>
            </a:r>
            <a:endParaRPr lang="zh-CN" altLang="en-US" sz="1200"/>
          </a:p>
          <a:p>
            <a:pPr algn="l"/>
            <a:r>
              <a:rPr lang="zh-CN" altLang="en-US" sz="1200"/>
              <a:t>功能的initramfs的实现可能还需要一个缓慢的过程</a:t>
            </a:r>
            <a:endParaRPr lang="zh-CN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66235" y="1685290"/>
            <a:ext cx="1726565" cy="1310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内存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96770" y="1936750"/>
            <a:ext cx="1388110" cy="799465"/>
          </a:xfrm>
          <a:prstGeom prst="round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initrd 文件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25475" y="2107565"/>
            <a:ext cx="1443355" cy="0"/>
          </a:xfrm>
          <a:prstGeom prst="straightConnector1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0720" y="2544445"/>
            <a:ext cx="1416050" cy="12065"/>
          </a:xfrm>
          <a:prstGeom prst="straightConnector1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08685" y="1891030"/>
            <a:ext cx="1160145" cy="21399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noFill/>
          </a:ln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文件系统镜像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270" y="2349500"/>
            <a:ext cx="943610" cy="22987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900" b="1">
                <a:solidFill>
                  <a:srgbClr val="2C3E50"/>
                </a:solidFill>
              </a:rPr>
              <a:t>cpio</a:t>
            </a:r>
            <a:r>
              <a:rPr lang="en-US" altLang="zh-CN" sz="900" b="1">
                <a:solidFill>
                  <a:srgbClr val="2C3E50"/>
                </a:solidFill>
              </a:rPr>
              <a:t>生成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484880" y="2207260"/>
            <a:ext cx="701675" cy="14224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01390" y="1830070"/>
            <a:ext cx="723900" cy="2749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load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4872990" y="3032760"/>
            <a:ext cx="160020" cy="1417955"/>
          </a:xfrm>
          <a:prstGeom prst="up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2375" y="4450715"/>
            <a:ext cx="1610360" cy="5924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80865" y="4477385"/>
            <a:ext cx="1511935" cy="56578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rootfs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839720" y="4656455"/>
            <a:ext cx="1560830" cy="14224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3484880" y="5574665"/>
            <a:ext cx="1651000" cy="494030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文件系统类型</a:t>
            </a:r>
            <a:endParaRPr lang="en-US" altLang="zh-CN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80465" y="1525905"/>
            <a:ext cx="1443990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kernel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7370" y="15259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kernel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9830" y="265874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image-initrd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9830" y="3728720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kernel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7370" y="305244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cpio-initrd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9830" y="475678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根文件系统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7370" y="46882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根文件系统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879600" y="1954530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2" name="下箭头 11"/>
          <p:cNvSpPr/>
          <p:nvPr/>
        </p:nvSpPr>
        <p:spPr>
          <a:xfrm>
            <a:off x="1879600" y="3024505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3" name="下箭头 12"/>
          <p:cNvSpPr/>
          <p:nvPr/>
        </p:nvSpPr>
        <p:spPr>
          <a:xfrm>
            <a:off x="1879600" y="4094480"/>
            <a:ext cx="160020" cy="66357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4" name="下箭头 13"/>
          <p:cNvSpPr/>
          <p:nvPr/>
        </p:nvSpPr>
        <p:spPr>
          <a:xfrm>
            <a:off x="4861560" y="1892935"/>
            <a:ext cx="160020" cy="116014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5" name="下箭头 14"/>
          <p:cNvSpPr/>
          <p:nvPr/>
        </p:nvSpPr>
        <p:spPr>
          <a:xfrm>
            <a:off x="4861560" y="3420110"/>
            <a:ext cx="160020" cy="126809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6" name="文本框 15"/>
          <p:cNvSpPr txBox="1"/>
          <p:nvPr/>
        </p:nvSpPr>
        <p:spPr>
          <a:xfrm>
            <a:off x="1180465" y="5799455"/>
            <a:ext cx="17176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文件格式的initrd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5620" y="5799455"/>
            <a:ext cx="13874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cpio 的initrd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82975" y="725170"/>
            <a:ext cx="42545" cy="5986780"/>
          </a:xfrm>
          <a:prstGeom prst="line">
            <a:avLst/>
          </a:prstGeom>
          <a:solidFill>
            <a:srgbClr val="000000">
              <a:alpha val="0"/>
            </a:srgbClr>
          </a:solidFill>
          <a:ln w="28575" cmpd="sng">
            <a:solidFill>
              <a:srgbClr val="2C3E5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WPS 演示</Application>
  <PresentationFormat>宽屏</PresentationFormat>
  <Paragraphs>266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Noto Sans CJK SC</vt:lpstr>
      <vt:lpstr>宋体</vt:lpstr>
      <vt:lpstr>微软雅黑</vt:lpstr>
      <vt:lpstr>Arial Unicode MS</vt:lpstr>
      <vt:lpstr>Arial Black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14</cp:revision>
  <dcterms:created xsi:type="dcterms:W3CDTF">2020-08-20T07:42:26Z</dcterms:created>
  <dcterms:modified xsi:type="dcterms:W3CDTF">2020-08-20T07:42:26Z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