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1"/>
  </p:handoutMasterIdLst>
  <p:sldIdLst>
    <p:sldId id="256" r:id="rId3"/>
    <p:sldId id="264" r:id="rId4"/>
    <p:sldId id="272" r:id="rId5"/>
    <p:sldId id="281" r:id="rId6"/>
    <p:sldId id="273" r:id="rId7"/>
    <p:sldId id="282" r:id="rId8"/>
    <p:sldId id="257" r:id="rId9"/>
    <p:sldId id="292" r:id="rId10"/>
    <p:sldId id="293" r:id="rId11"/>
    <p:sldId id="258" r:id="rId12"/>
    <p:sldId id="259" r:id="rId13"/>
    <p:sldId id="260" r:id="rId14"/>
    <p:sldId id="261" r:id="rId16"/>
    <p:sldId id="262" r:id="rId17"/>
    <p:sldId id="300" r:id="rId18"/>
    <p:sldId id="301" r:id="rId19"/>
    <p:sldId id="26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en-US" altLang="zh-CN" b="1">
                <a:solidFill>
                  <a:srgbClr val="2C3E50"/>
                </a:solidFill>
              </a:rPr>
              <a:t>n,</a:t>
            </a:r>
            <a:r>
              <a:rPr lang="zh-CN" altLang="en-US" b="1">
                <a:solidFill>
                  <a:srgbClr val="2C3E50"/>
                </a:solidFill>
              </a:rPr>
              <a:t>且具备如下性质：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en-US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en-US" sz="1600" b="1">
                <a:solidFill>
                  <a:srgbClr val="2C3E50"/>
                </a:solidFill>
              </a:rPr>
              <a:t>或者</a:t>
            </a:r>
            <a:r>
              <a:rPr lang="en-US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每一个规模为</a:t>
            </a:r>
            <a:r>
              <a:rPr lang="en-US" altLang="zh-CN" sz="1600" b="1">
                <a:solidFill>
                  <a:srgbClr val="2C3E50"/>
                </a:solidFill>
              </a:rPr>
              <a:t>m(m&lt;n)</a:t>
            </a:r>
            <a:r>
              <a:rPr lang="zh-CN" altLang="en-US" sz="1600" b="1">
                <a:solidFill>
                  <a:srgbClr val="2C3E50"/>
                </a:solidFill>
              </a:rPr>
              <a:t>问题都存在最优解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问题规模为</a:t>
            </a:r>
            <a:r>
              <a:rPr lang="en-US" altLang="zh-CN" sz="1600" b="1">
                <a:solidFill>
                  <a:srgbClr val="2C3E50"/>
                </a:solidFill>
              </a:rPr>
              <a:t>n-m</a:t>
            </a:r>
            <a:r>
              <a:rPr lang="zh-CN" altLang="en-US" sz="1600" b="1">
                <a:solidFill>
                  <a:srgbClr val="2C3E50"/>
                </a:solidFill>
              </a:rPr>
              <a:t>时的最优解不会因为规模增加到</a:t>
            </a:r>
            <a:r>
              <a:rPr lang="en-US" altLang="zh-CN" sz="1600" b="1">
                <a:solidFill>
                  <a:srgbClr val="2C3E50"/>
                </a:solidFill>
              </a:rPr>
              <a:t>n</a:t>
            </a:r>
            <a:r>
              <a:rPr lang="zh-CN" altLang="en-US" sz="1600" b="1">
                <a:solidFill>
                  <a:srgbClr val="2C3E50"/>
                </a:solidFill>
              </a:rPr>
              <a:t>时而发生变化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如果需要求问题规模为</a:t>
            </a:r>
            <a:r>
              <a:rPr lang="en-US" altLang="zh-CN" b="1">
                <a:solidFill>
                  <a:srgbClr val="2C3E50"/>
                </a:solidFill>
              </a:rPr>
              <a:t>n</a:t>
            </a:r>
            <a:r>
              <a:rPr lang="zh-CN" altLang="en-US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3EAF7C"/>
                </a:solidFill>
              </a:rPr>
              <a:t>这里为了说明问题我们假设</a:t>
            </a:r>
            <a:r>
              <a:rPr lang="en-US" altLang="zh-CN" sz="1400" b="1">
                <a:solidFill>
                  <a:srgbClr val="3EAF7C"/>
                </a:solidFill>
              </a:rPr>
              <a:t>k=2,</a:t>
            </a:r>
            <a:r>
              <a:rPr lang="zh-CN" altLang="en-US" sz="1400" b="1">
                <a:solidFill>
                  <a:srgbClr val="3EAF7C"/>
                </a:solidFill>
              </a:rPr>
              <a:t>也就是合并连续的两堆</a:t>
            </a:r>
            <a:endParaRPr lang="zh-CN" altLang="en-US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=F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416050" y="2646045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6721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（这种是递归解法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而非动态规划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这里做一个对比）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814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https://leetcode-cn.com/problems/fei-bo-na-qi-shu-lie-lcof/solution/cyu-yan-fei-di-gui-jie-fa-by-ze-hao/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416050" y="2225675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对于区间划分：合并石头的问题，初始化我们定义数组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][j]=min(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F[i][j], F[i][p]+F[p][j] + sum(j)-sun(i-1))</a:t>
            </a:r>
            <a:endParaRPr lang="en-US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9673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https://leetcode-cn.com/problems/minimum-cost-to-merge-stones/solution/yi-dong-you-yi-dao-nan-yi-bu-bu-shuo-ming-si-lu-he/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回溯算法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2857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BST </a:t>
            </a:r>
            <a:r>
              <a:rPr lang="zh-CN" altLang="en-US" sz="2800" b="1">
                <a:solidFill>
                  <a:srgbClr val="2C3E50"/>
                </a:solidFill>
              </a:rPr>
              <a:t>二叉搜索树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89915" y="1322705"/>
            <a:ext cx="92125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1、对于 BST 的每一个节点 node，左子树节点的值都比 node 的值要小，右子树节点的值都比 node 的值大。</a:t>
            </a:r>
            <a:endParaRPr lang="zh-CN" altLang="en-US" sz="1400" b="1">
              <a:solidFill>
                <a:srgbClr val="2C3E50"/>
              </a:solidFill>
            </a:endParaRPr>
          </a:p>
          <a:p>
            <a:pPr algn="l"/>
            <a:endParaRPr lang="zh-CN" altLang="en-US" sz="1400" b="1">
              <a:solidFill>
                <a:srgbClr val="2C3E50"/>
              </a:solidFill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2、对于 BST 的每一个节点 node，它的左侧子树和右侧子树都是 BST。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9195" y="255397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9765" y="33635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74340" y="330327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19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8415" y="438721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8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15490" y="533400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500" y="44176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04285" y="441769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21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12" name="直接连接符 11"/>
          <p:cNvCxnSpPr>
            <a:endCxn id="6" idx="7"/>
          </p:cNvCxnSpPr>
          <p:nvPr/>
        </p:nvCxnSpPr>
        <p:spPr>
          <a:xfrm flipH="true">
            <a:off x="2326640" y="2988945"/>
            <a:ext cx="239395" cy="43878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7"/>
          </p:cNvCxnSpPr>
          <p:nvPr/>
        </p:nvCxnSpPr>
        <p:spPr>
          <a:xfrm flipH="true">
            <a:off x="1685290" y="3738880"/>
            <a:ext cx="312420" cy="71247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</p:cNvCxnSpPr>
          <p:nvPr/>
        </p:nvCxnSpPr>
        <p:spPr>
          <a:xfrm>
            <a:off x="2846070" y="2929255"/>
            <a:ext cx="289560" cy="40259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10" idx="0"/>
          </p:cNvCxnSpPr>
          <p:nvPr/>
        </p:nvCxnSpPr>
        <p:spPr>
          <a:xfrm flipH="true">
            <a:off x="3089910" y="3743325"/>
            <a:ext cx="116840" cy="675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5"/>
          </p:cNvCxnSpPr>
          <p:nvPr/>
        </p:nvCxnSpPr>
        <p:spPr>
          <a:xfrm>
            <a:off x="3371215" y="3678555"/>
            <a:ext cx="593725" cy="7778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7"/>
          </p:cNvCxnSpPr>
          <p:nvPr/>
        </p:nvCxnSpPr>
        <p:spPr>
          <a:xfrm flipH="true">
            <a:off x="2412365" y="4792980"/>
            <a:ext cx="513715" cy="605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463030" y="2587625"/>
            <a:ext cx="464820" cy="439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42965" y="339661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988175" y="3336925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19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27980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8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28690" y="5367655"/>
            <a:ext cx="464820" cy="439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71335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16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817485" y="4451350"/>
            <a:ext cx="464820" cy="4394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21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6" name="直接连接符 35"/>
          <p:cNvCxnSpPr>
            <a:endCxn id="30" idx="7"/>
          </p:cNvCxnSpPr>
          <p:nvPr/>
        </p:nvCxnSpPr>
        <p:spPr>
          <a:xfrm flipH="true">
            <a:off x="6339205" y="3022600"/>
            <a:ext cx="240030" cy="43878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</p:cNvCxnSpPr>
          <p:nvPr/>
        </p:nvCxnSpPr>
        <p:spPr>
          <a:xfrm flipH="true">
            <a:off x="5727700" y="3771900"/>
            <a:ext cx="283210" cy="71247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5"/>
          </p:cNvCxnSpPr>
          <p:nvPr/>
        </p:nvCxnSpPr>
        <p:spPr>
          <a:xfrm>
            <a:off x="6859270" y="2962910"/>
            <a:ext cx="289560" cy="40259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4"/>
            <a:endCxn id="34" idx="0"/>
          </p:cNvCxnSpPr>
          <p:nvPr/>
        </p:nvCxnSpPr>
        <p:spPr>
          <a:xfrm flipH="true">
            <a:off x="7103110" y="3776345"/>
            <a:ext cx="116840" cy="675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5"/>
          </p:cNvCxnSpPr>
          <p:nvPr/>
        </p:nvCxnSpPr>
        <p:spPr>
          <a:xfrm>
            <a:off x="7384415" y="3712210"/>
            <a:ext cx="593725" cy="7778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3"/>
            <a:endCxn id="33" idx="7"/>
          </p:cNvCxnSpPr>
          <p:nvPr/>
        </p:nvCxnSpPr>
        <p:spPr>
          <a:xfrm flipH="true">
            <a:off x="6425565" y="4826635"/>
            <a:ext cx="513715" cy="605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3314065" y="5145405"/>
            <a:ext cx="70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东文宋体" charset="0"/>
                <a:cs typeface="东文宋体" charset="0"/>
              </a:rPr>
              <a:t>√</a:t>
            </a:r>
            <a:endParaRPr lang="zh-CN" altLang="en-US" sz="2800" b="1">
              <a:solidFill>
                <a:srgbClr val="C00000"/>
              </a:solidFill>
              <a:latin typeface="东文宋体" charset="0"/>
              <a:cs typeface="东文宋体" charset="0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487285" y="5145405"/>
            <a:ext cx="4908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汉仪细圆B5" charset="0"/>
              </a:rPr>
              <a:t>×</a:t>
            </a:r>
            <a:endParaRPr lang="zh-CN" altLang="en-US" sz="4400">
              <a:solidFill>
                <a:srgbClr val="C00000"/>
              </a:solidFill>
              <a:latin typeface="汉仪细圆B5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571625" y="2414905"/>
            <a:ext cx="6993890" cy="3253105"/>
            <a:chOff x="2475" y="3803"/>
            <a:chExt cx="11014" cy="5123"/>
          </a:xfrm>
        </p:grpSpPr>
        <p:sp>
          <p:nvSpPr>
            <p:cNvPr id="2" name="椭圆 1"/>
            <p:cNvSpPr/>
            <p:nvPr/>
          </p:nvSpPr>
          <p:spPr>
            <a:xfrm>
              <a:off x="4303" y="3803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13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5" y="507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10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30" y="4983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19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75" y="6690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8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20" y="818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14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946" y="673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16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437" y="6738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21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cxnSp>
          <p:nvCxnSpPr>
            <p:cNvPr id="10" name="直接连接符 9"/>
            <p:cNvCxnSpPr>
              <a:endCxn id="3" idx="7"/>
            </p:cNvCxnSpPr>
            <p:nvPr/>
          </p:nvCxnSpPr>
          <p:spPr>
            <a:xfrm flipH="true">
              <a:off x="4110" y="4488"/>
              <a:ext cx="377" cy="69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3"/>
              <a:endCxn id="5" idx="7"/>
            </p:cNvCxnSpPr>
            <p:nvPr/>
          </p:nvCxnSpPr>
          <p:spPr>
            <a:xfrm flipH="true">
              <a:off x="3100" y="5669"/>
              <a:ext cx="492" cy="1122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" idx="5"/>
            </p:cNvCxnSpPr>
            <p:nvPr/>
          </p:nvCxnSpPr>
          <p:spPr>
            <a:xfrm>
              <a:off x="4928" y="4394"/>
              <a:ext cx="456" cy="634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4"/>
              <a:endCxn id="7" idx="0"/>
            </p:cNvCxnSpPr>
            <p:nvPr/>
          </p:nvCxnSpPr>
          <p:spPr>
            <a:xfrm flipH="true">
              <a:off x="5312" y="5676"/>
              <a:ext cx="184" cy="106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5"/>
            </p:cNvCxnSpPr>
            <p:nvPr/>
          </p:nvCxnSpPr>
          <p:spPr>
            <a:xfrm>
              <a:off x="5755" y="5574"/>
              <a:ext cx="935" cy="1225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3"/>
              <a:endCxn id="6" idx="7"/>
            </p:cNvCxnSpPr>
            <p:nvPr/>
          </p:nvCxnSpPr>
          <p:spPr>
            <a:xfrm flipH="true">
              <a:off x="4245" y="7329"/>
              <a:ext cx="809" cy="95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0624" y="3856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13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805" y="5130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10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1451" y="5036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19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994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8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9940" y="8234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12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267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16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757" y="6791"/>
              <a:ext cx="732" cy="692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21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cxnSp>
          <p:nvCxnSpPr>
            <p:cNvPr id="36" name="直接连接符 35"/>
            <p:cNvCxnSpPr>
              <a:endCxn id="30" idx="7"/>
            </p:cNvCxnSpPr>
            <p:nvPr/>
          </p:nvCxnSpPr>
          <p:spPr>
            <a:xfrm flipH="true">
              <a:off x="10429" y="4541"/>
              <a:ext cx="378" cy="69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0" idx="3"/>
            </p:cNvCxnSpPr>
            <p:nvPr/>
          </p:nvCxnSpPr>
          <p:spPr>
            <a:xfrm flipH="true">
              <a:off x="9466" y="5721"/>
              <a:ext cx="446" cy="1122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9" idx="5"/>
            </p:cNvCxnSpPr>
            <p:nvPr/>
          </p:nvCxnSpPr>
          <p:spPr>
            <a:xfrm>
              <a:off x="11248" y="4447"/>
              <a:ext cx="456" cy="634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1" idx="4"/>
              <a:endCxn id="34" idx="0"/>
            </p:cNvCxnSpPr>
            <p:nvPr/>
          </p:nvCxnSpPr>
          <p:spPr>
            <a:xfrm flipH="true">
              <a:off x="11632" y="5728"/>
              <a:ext cx="184" cy="106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1" idx="5"/>
            </p:cNvCxnSpPr>
            <p:nvPr/>
          </p:nvCxnSpPr>
          <p:spPr>
            <a:xfrm>
              <a:off x="12075" y="5627"/>
              <a:ext cx="935" cy="1225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3"/>
              <a:endCxn id="33" idx="7"/>
            </p:cNvCxnSpPr>
            <p:nvPr/>
          </p:nvCxnSpPr>
          <p:spPr>
            <a:xfrm flipH="true">
              <a:off x="10565" y="7382"/>
              <a:ext cx="809" cy="953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2275" y="1708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数据结构的存储方式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692650" y="102552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692650" y="248094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链表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32275" y="91376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291080" y="91376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692910" y="4605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数据结构的操作方式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693285" y="392239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遍历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693285" y="537781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访问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2910" y="381063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291715" y="381063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209665" y="360997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6209665" y="423735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784850" y="3553460"/>
            <a:ext cx="228600" cy="110553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6209665" y="489013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插入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209665" y="536575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修改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209665" y="584136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删除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784850" y="4876165"/>
            <a:ext cx="228600" cy="13709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7045" y="4175125"/>
            <a:ext cx="2026285" cy="4895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经常需要配合堆栈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1"/>
            <a:endCxn id="13" idx="3"/>
          </p:cNvCxnSpPr>
          <p:nvPr/>
        </p:nvCxnSpPr>
        <p:spPr>
          <a:xfrm flipH="true">
            <a:off x="6851015" y="4420235"/>
            <a:ext cx="1256030" cy="12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9" name="Text Box 1"/>
          <p:cNvSpPr txBox="true"/>
          <p:nvPr/>
        </p:nvSpPr>
        <p:spPr>
          <a:xfrm>
            <a:off x="757555" y="388683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21" name="图片 20" descr="Screenshot from 2021-03-19 20-29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08805"/>
            <a:ext cx="8829675" cy="2124075"/>
          </a:xfrm>
          <a:prstGeom prst="rect">
            <a:avLst/>
          </a:prstGeom>
        </p:spPr>
      </p:pic>
      <p:pic>
        <p:nvPicPr>
          <p:cNvPr id="22" name="图片 21" descr="Screenshot from 2021-03-19 20-29-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864870"/>
            <a:ext cx="8867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Text Box 1"/>
          <p:cNvSpPr txBox="true"/>
          <p:nvPr/>
        </p:nvSpPr>
        <p:spPr>
          <a:xfrm>
            <a:off x="5720715" y="28702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4" name="图片 3" descr="Screenshot from 2021-03-25 21-09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268730"/>
            <a:ext cx="3800475" cy="4600575"/>
          </a:xfrm>
          <a:prstGeom prst="rect">
            <a:avLst/>
          </a:prstGeom>
        </p:spPr>
      </p:pic>
      <p:pic>
        <p:nvPicPr>
          <p:cNvPr id="7" name="图片 6" descr="Screenshot from 2021-03-25 21-11-5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15" y="1268730"/>
            <a:ext cx="38766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879475" y="420179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1"/>
          <p:cNvSpPr txBox="true"/>
          <p:nvPr/>
        </p:nvSpPr>
        <p:spPr>
          <a:xfrm>
            <a:off x="55086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堆栈模型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1"/>
          <p:cNvSpPr txBox="true"/>
          <p:nvPr/>
        </p:nvSpPr>
        <p:spPr>
          <a:xfrm>
            <a:off x="320357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1"/>
          <p:cNvSpPr txBox="true"/>
          <p:nvPr/>
        </p:nvSpPr>
        <p:spPr>
          <a:xfrm>
            <a:off x="3203575" y="415353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队列模型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1"/>
          <p:cNvSpPr txBox="true"/>
          <p:nvPr/>
        </p:nvSpPr>
        <p:spPr>
          <a:xfrm>
            <a:off x="898525" y="1770380"/>
            <a:ext cx="13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24123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717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12365" y="3905250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+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17415" y="3984625"/>
            <a:ext cx="608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02246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7813675" y="1770380"/>
            <a:ext cx="88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DFS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671820" y="4153535"/>
            <a:ext cx="677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BFS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908415" y="1601470"/>
            <a:ext cx="577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3EAF7C"/>
                </a:solidFill>
              </a:rPr>
              <a:t>=</a:t>
            </a:r>
            <a:endParaRPr lang="en-US" altLang="zh-CN" sz="4000" b="1">
              <a:solidFill>
                <a:srgbClr val="3EAF7C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9699625" y="1770380"/>
            <a:ext cx="132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回溯算法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  <a:sym typeface="+mn-ea"/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  <a:sym typeface="+mn-ea"/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滑动窗口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左右指针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演示</Application>
  <PresentationFormat>宽屏</PresentationFormat>
  <Paragraphs>277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东文宋体</vt:lpstr>
      <vt:lpstr>Droid Sans Fallback</vt:lpstr>
      <vt:lpstr>汉仪细圆B5</vt:lpstr>
      <vt:lpstr>微软雅黑</vt:lpstr>
      <vt:lpstr>宋体</vt:lpstr>
      <vt:lpstr>Arial Unicode MS</vt:lpstr>
      <vt:lpstr>Arial Black</vt:lpstr>
      <vt:lpstr>Hack NF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21</cp:revision>
  <dcterms:created xsi:type="dcterms:W3CDTF">2021-05-20T03:07:15Z</dcterms:created>
  <dcterms:modified xsi:type="dcterms:W3CDTF">2021-05-20T03:07:15Z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