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23232"/>
    <a:srgbClr val="202020"/>
    <a:srgbClr val="B2B2B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3309620" y="2535555"/>
            <a:ext cx="1283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3600" b="1">
                <a:solidFill>
                  <a:srgbClr val="2C3E50"/>
                </a:solidFill>
              </a:rPr>
              <a:t>C++</a:t>
            </a:r>
            <a:endParaRPr lang="" altLang="zh-CN" sz="3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929640" y="535940"/>
          <a:ext cx="10530840" cy="555180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597025"/>
                <a:gridCol w="3668395"/>
                <a:gridCol w="2687320"/>
                <a:gridCol w="2578100"/>
              </a:tblGrid>
              <a:tr h="7931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重载（overload）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重写（也称为覆盖 override）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重定义（也称隐藏）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793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" sz="1400" b="1">
                          <a:solidFill>
                            <a:srgbClr val="2C3E50"/>
                          </a:solidFill>
                        </a:rPr>
                        <a:t>作用域</a:t>
                      </a:r>
                      <a:endParaRPr lang="zh-CN" altLang="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b="1">
                          <a:solidFill>
                            <a:srgbClr val="2C3E50"/>
                          </a:solidFill>
                        </a:rPr>
                        <a:t>相同的范围（在同一个作用域中）</a:t>
                      </a:r>
                      <a:endParaRPr lang="zh-CN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b="1">
                          <a:solidFill>
                            <a:srgbClr val="2C3E50"/>
                          </a:solidFill>
                        </a:rPr>
                        <a:t>相同的范围（在同一个作用域中）</a:t>
                      </a:r>
                      <a:endParaRPr lang="zh-CN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b="1">
                          <a:solidFill>
                            <a:srgbClr val="2C3E50"/>
                          </a:solidFill>
                        </a:rPr>
                        <a:t>不在同一个作用域（分别位于派生类与基类）</a:t>
                      </a:r>
                      <a:endParaRPr lang="zh-CN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793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函数名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b="1">
                          <a:solidFill>
                            <a:srgbClr val="2C3E50"/>
                          </a:solidFill>
                        </a:rPr>
                        <a:t>函数名字相同</a:t>
                      </a:r>
                      <a:endParaRPr lang="zh-CN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b="1">
                          <a:solidFill>
                            <a:srgbClr val="2C3E50"/>
                          </a:solidFill>
                        </a:rPr>
                        <a:t>函数名字相同</a:t>
                      </a:r>
                      <a:endParaRPr lang="zh-CN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b="1">
                          <a:solidFill>
                            <a:srgbClr val="2C3E50"/>
                          </a:solidFill>
                        </a:rPr>
                        <a:t>函数名字相同</a:t>
                      </a:r>
                      <a:endParaRPr lang="zh-CN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793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参数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b="1">
                          <a:solidFill>
                            <a:srgbClr val="2C3E50"/>
                          </a:solidFill>
                        </a:rPr>
                        <a:t>参数不同</a:t>
                      </a:r>
                      <a:endParaRPr lang="zh-CN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b="1">
                          <a:solidFill>
                            <a:srgbClr val="2C3E50"/>
                          </a:solidFill>
                        </a:rPr>
                        <a:t>参数相同</a:t>
                      </a:r>
                      <a:endParaRPr lang="zh-CN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 b="1">
                          <a:solidFill>
                            <a:srgbClr val="2C3E50"/>
                          </a:solidFill>
                        </a:rPr>
                        <a:t>1.</a:t>
                      </a:r>
                      <a:r>
                        <a:rPr lang="zh-CN" altLang="en-US" sz="1000" b="1">
                          <a:solidFill>
                            <a:srgbClr val="2C3E50"/>
                          </a:solidFill>
                        </a:rPr>
                        <a:t>参数不同。此时，不论有无 virtual 关键字，基类的函数将被隐藏（注意别与重载以及覆盖混淆） 。</a:t>
                      </a:r>
                      <a:endParaRPr lang="zh-CN" altLang="en-US" sz="1000" b="1">
                        <a:solidFill>
                          <a:srgbClr val="2C3E50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000" b="1">
                          <a:solidFill>
                            <a:srgbClr val="2C3E50"/>
                          </a:solidFill>
                        </a:rPr>
                        <a:t>2.</a:t>
                      </a:r>
                      <a:r>
                        <a:rPr lang="zh-CN" altLang="en-US" sz="1000" b="1">
                          <a:solidFill>
                            <a:srgbClr val="2C3E50"/>
                          </a:solidFill>
                        </a:rPr>
                        <a:t>参数相同，但是基类函数没有 virtual关键字。此时，基类的函数被隐藏（注意别与覆盖混淆） 。</a:t>
                      </a:r>
                      <a:endParaRPr lang="zh-CN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793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virtual 关键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b="1">
                          <a:solidFill>
                            <a:srgbClr val="2C3E50"/>
                          </a:solidFill>
                        </a:rPr>
                        <a:t>virtual 关键字可有可无</a:t>
                      </a:r>
                      <a:endParaRPr lang="zh-CN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b="1">
                          <a:solidFill>
                            <a:srgbClr val="2C3E50"/>
                          </a:solidFill>
                        </a:rPr>
                        <a:t>基类函数必须有 virtual 关键字，不能有 static </a:t>
                      </a:r>
                      <a:endParaRPr lang="zh-CN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  <a:tc vMerge="true"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793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返回值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b="1">
                          <a:solidFill>
                            <a:srgbClr val="2C3E50"/>
                          </a:solidFill>
                        </a:rPr>
                        <a:t>返回值可以不同</a:t>
                      </a:r>
                      <a:endParaRPr lang="zh-CN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b="1">
                          <a:solidFill>
                            <a:srgbClr val="2C3E50"/>
                          </a:solidFill>
                        </a:rPr>
                        <a:t>返回值相同（或是协变），否则报错</a:t>
                      </a:r>
                      <a:endParaRPr lang="zh-CN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返回值可以不同</a:t>
                      </a:r>
                      <a:endParaRPr lang="zh-CN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793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修饰符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b="1">
                          <a:solidFill>
                            <a:srgbClr val="2C3E50"/>
                          </a:solidFill>
                        </a:rPr>
                        <a:t>相同</a:t>
                      </a:r>
                      <a:endParaRPr lang="zh-CN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b="1">
                          <a:solidFill>
                            <a:srgbClr val="2C3E50"/>
                          </a:solidFill>
                        </a:rPr>
                        <a:t>重写函数的访问修饰符可以不同。尽管 virtual 是 private 的，派生类中重写改写为 public,protected 也是可以的</a:t>
                      </a:r>
                      <a:endParaRPr lang="zh-CN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相同</a:t>
                      </a:r>
                      <a:endParaRPr lang="zh-CN" altLang="en-US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WPS 演示</Application>
  <PresentationFormat>宽屏</PresentationFormat>
  <Paragraphs>59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DejaVu Sans</vt:lpstr>
      <vt:lpstr>微软雅黑</vt:lpstr>
      <vt:lpstr>Droid Sans Fallback</vt:lpstr>
      <vt:lpstr>宋体</vt:lpstr>
      <vt:lpstr>Arial Unicode MS</vt:lpstr>
      <vt:lpstr>Arial Black</vt:lpstr>
      <vt:lpstr>Standard Symbols PS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3</cp:revision>
  <dcterms:created xsi:type="dcterms:W3CDTF">2021-05-28T06:24:03Z</dcterms:created>
  <dcterms:modified xsi:type="dcterms:W3CDTF">2021-05-28T06:24:03Z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