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969260" y="2418715"/>
            <a:ext cx="97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2C3E50"/>
                </a:solidFill>
              </a:rPr>
              <a:t>PIC</a:t>
            </a:r>
            <a:endParaRPr lang="en-US" altLang="zh-CN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7382510" y="544830"/>
            <a:ext cx="1307465" cy="122682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2C3E50"/>
                </a:solidFill>
              </a:rPr>
              <a:t>CPU</a:t>
            </a:r>
            <a:endParaRPr lang="en-US" altLang="zh-CN" sz="36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12055" y="605790"/>
            <a:ext cx="1042670" cy="25133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2635" y="2562860"/>
            <a:ext cx="408940" cy="632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700" b="1">
                <a:solidFill>
                  <a:srgbClr val="2C3E50"/>
                </a:solidFill>
              </a:rPr>
              <a:t>地</a:t>
            </a:r>
            <a:endParaRPr lang="zh-CN" altLang="en-US" sz="700" b="1">
              <a:solidFill>
                <a:srgbClr val="2C3E50"/>
              </a:solidFill>
            </a:endParaRPr>
          </a:p>
          <a:p>
            <a:pPr algn="ctr"/>
            <a:r>
              <a:rPr lang="zh-CN" altLang="en-US" sz="700" b="1">
                <a:solidFill>
                  <a:srgbClr val="2C3E50"/>
                </a:solidFill>
              </a:rPr>
              <a:t>址</a:t>
            </a:r>
            <a:endParaRPr lang="zh-CN" altLang="en-US" sz="700" b="1">
              <a:solidFill>
                <a:srgbClr val="2C3E50"/>
              </a:solidFill>
            </a:endParaRPr>
          </a:p>
          <a:p>
            <a:pPr algn="ctr"/>
            <a:r>
              <a:rPr lang="zh-CN" altLang="en-US" sz="700" b="1">
                <a:solidFill>
                  <a:srgbClr val="2C3E50"/>
                </a:solidFill>
              </a:rPr>
              <a:t>译</a:t>
            </a:r>
            <a:endParaRPr lang="zh-CN" altLang="en-US" sz="700" b="1">
              <a:solidFill>
                <a:srgbClr val="2C3E50"/>
              </a:solidFill>
            </a:endParaRPr>
          </a:p>
          <a:p>
            <a:pPr algn="ctr"/>
            <a:r>
              <a:rPr lang="zh-CN" altLang="en-US" sz="700" b="1">
                <a:solidFill>
                  <a:srgbClr val="2C3E50"/>
                </a:solidFill>
              </a:rPr>
              <a:t>码</a:t>
            </a:r>
            <a:endParaRPr lang="zh-CN" altLang="en-US" sz="700" b="1">
              <a:solidFill>
                <a:srgbClr val="2C3E50"/>
              </a:solidFill>
            </a:endParaRPr>
          </a:p>
          <a:p>
            <a:pPr algn="ctr"/>
            <a:r>
              <a:rPr lang="zh-CN" altLang="en-US" sz="700" b="1">
                <a:solidFill>
                  <a:srgbClr val="2C3E50"/>
                </a:solidFill>
              </a:rPr>
              <a:t>器</a:t>
            </a:r>
            <a:endParaRPr lang="zh-CN" altLang="en-US" sz="700" b="1">
              <a:solidFill>
                <a:srgbClr val="2C3E5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062480" y="2797175"/>
            <a:ext cx="1240155" cy="172085"/>
          </a:xfrm>
          <a:prstGeom prst="rightArrow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2361565" y="252222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地址线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2055" y="255016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A0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2055" y="278892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CS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80075" y="109474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04540" y="605790"/>
            <a:ext cx="85852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800" b="1">
                <a:solidFill>
                  <a:srgbClr val="2C3E50"/>
                </a:solidFill>
              </a:rPr>
              <a:t>时钟</a:t>
            </a:r>
            <a:r>
              <a:rPr lang="en-US" altLang="zh-CN" sz="800" b="1">
                <a:solidFill>
                  <a:srgbClr val="2C3E50"/>
                </a:solidFill>
              </a:rPr>
              <a:t>IRQ0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04540" y="828040"/>
            <a:ext cx="85852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800" b="1">
                <a:solidFill>
                  <a:srgbClr val="2C3E50"/>
                </a:solidFill>
              </a:rPr>
              <a:t>键盘</a:t>
            </a:r>
            <a:r>
              <a:rPr lang="en-US" altLang="zh-CN" sz="800" b="1">
                <a:solidFill>
                  <a:srgbClr val="2C3E50"/>
                </a:solidFill>
              </a:rPr>
              <a:t>IRQ1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04540" y="1050290"/>
            <a:ext cx="85852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800" b="1">
                <a:solidFill>
                  <a:srgbClr val="2C3E50"/>
                </a:solidFill>
              </a:rPr>
              <a:t>级联</a:t>
            </a:r>
            <a:r>
              <a:rPr lang="en-US" altLang="zh-CN" sz="800" b="1">
                <a:solidFill>
                  <a:srgbClr val="2C3E50"/>
                </a:solidFill>
              </a:rPr>
              <a:t>IRQ2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4540" y="1272540"/>
            <a:ext cx="85852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800" b="1">
                <a:solidFill>
                  <a:srgbClr val="2C3E50"/>
                </a:solidFill>
              </a:rPr>
              <a:t>串口</a:t>
            </a:r>
            <a:r>
              <a:rPr lang="en-US" altLang="zh-CN" sz="800" b="1">
                <a:solidFill>
                  <a:srgbClr val="2C3E50"/>
                </a:solidFill>
              </a:rPr>
              <a:t>1</a:t>
            </a:r>
            <a:r>
              <a:rPr lang="en-US" altLang="zh-CN" sz="800" b="1">
                <a:solidFill>
                  <a:srgbClr val="2C3E50"/>
                </a:solidFill>
                <a:sym typeface="+mn-ea"/>
              </a:rPr>
              <a:t>IRQ3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04540" y="1939290"/>
            <a:ext cx="85852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800" b="1">
                <a:solidFill>
                  <a:srgbClr val="2C3E50"/>
                </a:solidFill>
                <a:sym typeface="+mn-ea"/>
              </a:rPr>
              <a:t>并口</a:t>
            </a:r>
            <a:r>
              <a:rPr lang="en-US" altLang="zh-CN" sz="800" b="1">
                <a:solidFill>
                  <a:srgbClr val="2C3E50"/>
                </a:solidFill>
                <a:sym typeface="+mn-ea"/>
              </a:rPr>
              <a:t>2IRQ6</a:t>
            </a:r>
            <a:endParaRPr lang="en-US" altLang="zh-CN" sz="8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04540" y="2161540"/>
            <a:ext cx="85852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800" b="1">
                <a:solidFill>
                  <a:srgbClr val="2C3E50"/>
                </a:solidFill>
              </a:rPr>
              <a:t>软盘</a:t>
            </a:r>
            <a:r>
              <a:rPr lang="en-US" altLang="zh-CN" sz="800" b="1">
                <a:solidFill>
                  <a:srgbClr val="2C3E50"/>
                </a:solidFill>
                <a:sym typeface="+mn-ea"/>
              </a:rPr>
              <a:t>IRQ7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12055" y="60579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IR0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12055" y="82804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IR1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12055" y="105029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IR2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12055" y="127254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IR3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12055" y="149479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IR4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12055" y="171704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IR5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12055" y="193929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IR6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12055" y="216154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IR7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04540" y="1494790"/>
            <a:ext cx="85852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800" b="1">
                <a:solidFill>
                  <a:srgbClr val="2C3E50"/>
                </a:solidFill>
              </a:rPr>
              <a:t>串口</a:t>
            </a:r>
            <a:r>
              <a:rPr lang="en-US" altLang="zh-CN" sz="800" b="1">
                <a:solidFill>
                  <a:srgbClr val="2C3E50"/>
                </a:solidFill>
              </a:rPr>
              <a:t>2</a:t>
            </a:r>
            <a:r>
              <a:rPr lang="en-US" altLang="zh-CN" sz="800" b="1">
                <a:solidFill>
                  <a:srgbClr val="2C3E50"/>
                </a:solidFill>
                <a:sym typeface="+mn-ea"/>
              </a:rPr>
              <a:t>IRQ4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04540" y="1717040"/>
            <a:ext cx="85852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800" b="1">
                <a:solidFill>
                  <a:srgbClr val="2C3E50"/>
                </a:solidFill>
              </a:rPr>
              <a:t>并口</a:t>
            </a:r>
            <a:r>
              <a:rPr lang="en-US" altLang="zh-CN" sz="800" b="1">
                <a:solidFill>
                  <a:srgbClr val="2C3E50"/>
                </a:solidFill>
              </a:rPr>
              <a:t>1</a:t>
            </a:r>
            <a:r>
              <a:rPr lang="en-US" altLang="zh-CN" sz="800" b="1">
                <a:solidFill>
                  <a:srgbClr val="2C3E50"/>
                </a:solidFill>
                <a:sym typeface="+mn-ea"/>
              </a:rPr>
              <a:t>IRQ5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385310" y="691515"/>
            <a:ext cx="612000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385310" y="913765"/>
            <a:ext cx="612000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385310" y="1136015"/>
            <a:ext cx="612000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385310" y="1358265"/>
            <a:ext cx="612000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385310" y="1588135"/>
            <a:ext cx="612000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385310" y="1802765"/>
            <a:ext cx="612000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385310" y="2025015"/>
            <a:ext cx="612000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385310" y="2247265"/>
            <a:ext cx="612000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386705" y="2947670"/>
            <a:ext cx="54419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CAS2-0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38" name="直接箭头连接符 37"/>
          <p:cNvCxnSpPr>
            <a:stCxn id="5" idx="3"/>
            <a:endCxn id="10" idx="1"/>
          </p:cNvCxnSpPr>
          <p:nvPr/>
        </p:nvCxnSpPr>
        <p:spPr>
          <a:xfrm flipV="true">
            <a:off x="3711575" y="2874645"/>
            <a:ext cx="1300480" cy="44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3"/>
            <a:endCxn id="3" idx="1"/>
          </p:cNvCxnSpPr>
          <p:nvPr/>
        </p:nvCxnSpPr>
        <p:spPr>
          <a:xfrm flipV="true">
            <a:off x="6054725" y="1158240"/>
            <a:ext cx="1327785" cy="222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012055" y="3576320"/>
            <a:ext cx="1042670" cy="25133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02635" y="5533390"/>
            <a:ext cx="408940" cy="632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700" b="1">
                <a:solidFill>
                  <a:srgbClr val="2C3E50"/>
                </a:solidFill>
              </a:rPr>
              <a:t>地</a:t>
            </a:r>
            <a:endParaRPr lang="zh-CN" altLang="en-US" sz="700" b="1">
              <a:solidFill>
                <a:srgbClr val="2C3E50"/>
              </a:solidFill>
            </a:endParaRPr>
          </a:p>
          <a:p>
            <a:pPr algn="ctr"/>
            <a:r>
              <a:rPr lang="zh-CN" altLang="en-US" sz="700" b="1">
                <a:solidFill>
                  <a:srgbClr val="2C3E50"/>
                </a:solidFill>
              </a:rPr>
              <a:t>址</a:t>
            </a:r>
            <a:endParaRPr lang="zh-CN" altLang="en-US" sz="700" b="1">
              <a:solidFill>
                <a:srgbClr val="2C3E50"/>
              </a:solidFill>
            </a:endParaRPr>
          </a:p>
          <a:p>
            <a:pPr algn="ctr"/>
            <a:r>
              <a:rPr lang="zh-CN" altLang="en-US" sz="700" b="1">
                <a:solidFill>
                  <a:srgbClr val="2C3E50"/>
                </a:solidFill>
              </a:rPr>
              <a:t>译</a:t>
            </a:r>
            <a:endParaRPr lang="zh-CN" altLang="en-US" sz="700" b="1">
              <a:solidFill>
                <a:srgbClr val="2C3E50"/>
              </a:solidFill>
            </a:endParaRPr>
          </a:p>
          <a:p>
            <a:pPr algn="ctr"/>
            <a:r>
              <a:rPr lang="zh-CN" altLang="en-US" sz="700" b="1">
                <a:solidFill>
                  <a:srgbClr val="2C3E50"/>
                </a:solidFill>
              </a:rPr>
              <a:t>码</a:t>
            </a:r>
            <a:endParaRPr lang="zh-CN" altLang="en-US" sz="700" b="1">
              <a:solidFill>
                <a:srgbClr val="2C3E50"/>
              </a:solidFill>
            </a:endParaRPr>
          </a:p>
          <a:p>
            <a:pPr algn="ctr"/>
            <a:r>
              <a:rPr lang="zh-CN" altLang="en-US" sz="700" b="1">
                <a:solidFill>
                  <a:srgbClr val="2C3E50"/>
                </a:solidFill>
              </a:rPr>
              <a:t>器</a:t>
            </a:r>
            <a:endParaRPr lang="zh-CN" altLang="en-US" sz="700" b="1">
              <a:solidFill>
                <a:srgbClr val="2C3E50"/>
              </a:solidFill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2062480" y="5767705"/>
            <a:ext cx="1240155" cy="172085"/>
          </a:xfrm>
          <a:prstGeom prst="rightArrow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true"/>
          <p:nvPr/>
        </p:nvSpPr>
        <p:spPr>
          <a:xfrm>
            <a:off x="2361565" y="549275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地址线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12055" y="552069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A0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12055" y="575945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CS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80075" y="406527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12055" y="357632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IR0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12055" y="379857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IR1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012055" y="402082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IR2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012055" y="424307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IR3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12055" y="446532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IR4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012055" y="468757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IR5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012055" y="490982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IR6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12055" y="5132070"/>
            <a:ext cx="374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IR7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63" name="直接箭头连接符 62"/>
          <p:cNvCxnSpPr>
            <a:stCxn id="47" idx="3"/>
            <a:endCxn id="53" idx="1"/>
          </p:cNvCxnSpPr>
          <p:nvPr/>
        </p:nvCxnSpPr>
        <p:spPr>
          <a:xfrm>
            <a:off x="4277360" y="3662045"/>
            <a:ext cx="734695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277360" y="3884295"/>
            <a:ext cx="734695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277360" y="4106545"/>
            <a:ext cx="734695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277360" y="4328795"/>
            <a:ext cx="734695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277360" y="4558665"/>
            <a:ext cx="734695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4277360" y="4773295"/>
            <a:ext cx="734695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277360" y="4995545"/>
            <a:ext cx="734695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277360" y="5217795"/>
            <a:ext cx="734695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289550" y="5863590"/>
            <a:ext cx="54419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CAS2-0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72" name="直接箭头连接符 71"/>
          <p:cNvCxnSpPr>
            <a:stCxn id="41" idx="3"/>
            <a:endCxn id="45" idx="1"/>
          </p:cNvCxnSpPr>
          <p:nvPr/>
        </p:nvCxnSpPr>
        <p:spPr>
          <a:xfrm flipV="true">
            <a:off x="3711575" y="5845175"/>
            <a:ext cx="1300480" cy="44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46" idx="3"/>
            <a:endCxn id="21" idx="1"/>
          </p:cNvCxnSpPr>
          <p:nvPr/>
        </p:nvCxnSpPr>
        <p:spPr>
          <a:xfrm flipH="true" flipV="true">
            <a:off x="5012055" y="1358265"/>
            <a:ext cx="1042670" cy="2792730"/>
          </a:xfrm>
          <a:prstGeom prst="bentConnector5">
            <a:avLst>
              <a:gd name="adj1" fmla="val -22838"/>
              <a:gd name="adj2" fmla="val 28854"/>
              <a:gd name="adj3" fmla="val 173142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386705" y="3576320"/>
            <a:ext cx="54419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CAS2-0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75" name="直接箭头连接符 74"/>
          <p:cNvCxnSpPr>
            <a:stCxn id="37" idx="2"/>
            <a:endCxn id="74" idx="0"/>
          </p:cNvCxnSpPr>
          <p:nvPr/>
        </p:nvCxnSpPr>
        <p:spPr>
          <a:xfrm>
            <a:off x="5659120" y="3119120"/>
            <a:ext cx="0" cy="4572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3" idx="2"/>
            <a:endCxn id="4" idx="3"/>
          </p:cNvCxnSpPr>
          <p:nvPr/>
        </p:nvCxnSpPr>
        <p:spPr>
          <a:xfrm rot="5400000">
            <a:off x="7000240" y="825500"/>
            <a:ext cx="90805" cy="198183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endCxn id="40" idx="3"/>
          </p:cNvCxnSpPr>
          <p:nvPr/>
        </p:nvCxnSpPr>
        <p:spPr>
          <a:xfrm rot="5400000">
            <a:off x="5046345" y="2863850"/>
            <a:ext cx="2977515" cy="96012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304540" y="3576320"/>
            <a:ext cx="85852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800" b="1">
                <a:solidFill>
                  <a:srgbClr val="2C3E50"/>
                </a:solidFill>
              </a:rPr>
              <a:t>IRQ8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304540" y="3798570"/>
            <a:ext cx="85852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800" b="1">
                <a:solidFill>
                  <a:srgbClr val="2C3E50"/>
                </a:solidFill>
              </a:rPr>
              <a:t>IRQ9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304540" y="4020820"/>
            <a:ext cx="85852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800" b="1">
                <a:solidFill>
                  <a:srgbClr val="2C3E50"/>
                </a:solidFill>
              </a:rPr>
              <a:t>IRQ10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304540" y="4243070"/>
            <a:ext cx="85852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800" b="1">
                <a:solidFill>
                  <a:srgbClr val="2C3E50"/>
                </a:solidFill>
                <a:sym typeface="+mn-ea"/>
              </a:rPr>
              <a:t>IRQ11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304540" y="4909820"/>
            <a:ext cx="85852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800" b="1">
                <a:solidFill>
                  <a:srgbClr val="2C3E50"/>
                </a:solidFill>
                <a:sym typeface="+mn-ea"/>
              </a:rPr>
              <a:t>IRQ14</a:t>
            </a:r>
            <a:endParaRPr lang="en-US" altLang="zh-CN" sz="8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04540" y="5132070"/>
            <a:ext cx="85852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800" b="1">
                <a:solidFill>
                  <a:srgbClr val="2C3E50"/>
                </a:solidFill>
                <a:sym typeface="+mn-ea"/>
              </a:rPr>
              <a:t>IRQ15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304540" y="4465320"/>
            <a:ext cx="85852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800" b="1">
                <a:solidFill>
                  <a:srgbClr val="2C3E50"/>
                </a:solidFill>
                <a:sym typeface="+mn-ea"/>
              </a:rPr>
              <a:t>IRQ12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04540" y="4687570"/>
            <a:ext cx="85852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800" b="1">
                <a:solidFill>
                  <a:srgbClr val="2C3E50"/>
                </a:solidFill>
                <a:sym typeface="+mn-ea"/>
              </a:rPr>
              <a:t>IRQ13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86" name="文本框 85"/>
          <p:cNvSpPr txBox="true"/>
          <p:nvPr/>
        </p:nvSpPr>
        <p:spPr>
          <a:xfrm>
            <a:off x="7125970" y="2599055"/>
            <a:ext cx="398145" cy="8521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数据总线</a:t>
            </a:r>
            <a:r>
              <a:rPr lang="en-US" altLang="zh-CN" sz="1400" b="1">
                <a:solidFill>
                  <a:srgbClr val="2C3E50"/>
                </a:solidFill>
              </a:rPr>
              <a:t> 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36560" y="4268470"/>
            <a:ext cx="3638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PLC</a:t>
            </a:r>
            <a:r>
              <a:rPr lang="zh-CN" altLang="en-US" b="1">
                <a:solidFill>
                  <a:srgbClr val="2C3E50"/>
                </a:solidFill>
              </a:rPr>
              <a:t>通过系统总线与</a:t>
            </a:r>
            <a:r>
              <a:rPr lang="en-US" altLang="zh-CN" b="1">
                <a:solidFill>
                  <a:srgbClr val="2C3E50"/>
                </a:solidFill>
              </a:rPr>
              <a:t>CPU</a:t>
            </a:r>
            <a:r>
              <a:rPr lang="zh-CN" altLang="en-US" b="1">
                <a:solidFill>
                  <a:srgbClr val="2C3E50"/>
                </a:solidFill>
              </a:rPr>
              <a:t>连接通信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WPS 演示</Application>
  <PresentationFormat>宽屏</PresentationFormat>
  <Paragraphs>106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Nimbus Roman No9 L</vt:lpstr>
      <vt:lpstr>微软雅黑</vt:lpstr>
      <vt:lpstr>Droid Sans Fallback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6</cp:revision>
  <dcterms:created xsi:type="dcterms:W3CDTF">2021-06-11T02:13:48Z</dcterms:created>
  <dcterms:modified xsi:type="dcterms:W3CDTF">2021-06-11T02:13:48Z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