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8" r:id="rId3"/>
    <p:sldId id="276" r:id="rId4"/>
    <p:sldId id="277" r:id="rId5"/>
    <p:sldId id="295" r:id="rId6"/>
    <p:sldId id="345" r:id="rId7"/>
    <p:sldId id="296" r:id="rId8"/>
    <p:sldId id="297" r:id="rId9"/>
    <p:sldId id="256" r:id="rId10"/>
    <p:sldId id="275" r:id="rId11"/>
    <p:sldId id="278" r:id="rId12"/>
    <p:sldId id="323" r:id="rId13"/>
    <p:sldId id="324" r:id="rId14"/>
    <p:sldId id="325" r:id="rId15"/>
    <p:sldId id="326" r:id="rId16"/>
    <p:sldId id="327" r:id="rId17"/>
    <p:sldId id="328" r:id="rId18"/>
    <p:sldId id="257" r:id="rId19"/>
    <p:sldId id="258" r:id="rId20"/>
    <p:sldId id="259" r:id="rId21"/>
    <p:sldId id="260" r:id="rId22"/>
    <p:sldId id="263" r:id="rId23"/>
    <p:sldId id="264" r:id="rId24"/>
    <p:sldId id="262" r:id="rId25"/>
    <p:sldId id="265" r:id="rId26"/>
    <p:sldId id="261" r:id="rId27"/>
    <p:sldId id="267" r:id="rId28"/>
    <p:sldId id="266" r:id="rId29"/>
    <p:sldId id="268" r:id="rId30"/>
    <p:sldId id="269" r:id="rId31"/>
    <p:sldId id="270" r:id="rId32"/>
    <p:sldId id="271" r:id="rId33"/>
    <p:sldId id="272" r:id="rId34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19"/>
        <p:guide pos="21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606550" y="4307205"/>
            <a:ext cx="24765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 b="1">
                <a:solidFill>
                  <a:srgbClr val="2C3E50"/>
                </a:solidFill>
              </a:rPr>
              <a:t>MSI/MSI-X</a:t>
            </a:r>
            <a:endParaRPr lang="en-US" altLang="en-US" sz="3200" b="1">
              <a:solidFill>
                <a:srgbClr val="2C3E50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911225" y="6343650"/>
          <a:ext cx="4800600" cy="152400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600200"/>
                <a:gridCol w="1600200"/>
                <a:gridCol w="16002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中断方式</a:t>
                      </a:r>
                      <a:endParaRPr lang="zh-CN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2C3E50"/>
                          </a:solidFill>
                        </a:rPr>
                        <a:t>pcie</a:t>
                      </a:r>
                      <a:endParaRPr lang="en-US" altLang="zh-CN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2C3E50"/>
                          </a:solidFill>
                        </a:rPr>
                        <a:t>pci</a:t>
                      </a:r>
                      <a:endParaRPr lang="en-US" altLang="zh-CN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</a:rPr>
                        <a:t>INTx</a:t>
                      </a:r>
                      <a:endParaRPr lang="en-US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可选</a:t>
                      </a:r>
                      <a:endParaRPr lang="en-US" altLang="zh-CN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可选</a:t>
                      </a:r>
                      <a:endParaRPr lang="zh-CN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2C3E50"/>
                          </a:solidFill>
                        </a:rPr>
                        <a:t>MSI</a:t>
                      </a:r>
                      <a:endParaRPr lang="en-US" altLang="zh-CN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必须支持</a:t>
                      </a:r>
                      <a:endParaRPr lang="zh-CN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可选</a:t>
                      </a:r>
                      <a:endParaRPr lang="zh-CN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694430" y="1972310"/>
            <a:ext cx="2496820" cy="8978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ASL(ACPI Source Langauge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4430" y="3776345"/>
            <a:ext cx="2496185" cy="5524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ASL compiler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8715" y="5201285"/>
            <a:ext cx="2496820" cy="1122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</a:t>
            </a:r>
            <a:r>
              <a:rPr lang="en-US" altLang="en-US" b="1">
                <a:solidFill>
                  <a:srgbClr val="2C3E50"/>
                </a:solidFill>
              </a:rPr>
              <a:t>ML(ACPI Machine Language)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3EAF7C"/>
                </a:solidFill>
              </a:rPr>
              <a:t>byte code </a:t>
            </a:r>
            <a:endParaRPr lang="en-US" altLang="en-US" b="1">
              <a:solidFill>
                <a:srgbClr val="3EAF7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990" y="5290185"/>
            <a:ext cx="2709545" cy="10337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</a:t>
            </a:r>
            <a:r>
              <a:rPr lang="en-US" altLang="en-US" b="1">
                <a:solidFill>
                  <a:srgbClr val="2C3E50"/>
                </a:solidFill>
              </a:rPr>
              <a:t>ML interpreter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endCxn id="3" idx="0"/>
          </p:cNvCxnSpPr>
          <p:nvPr/>
        </p:nvCxnSpPr>
        <p:spPr>
          <a:xfrm>
            <a:off x="4932680" y="2846070"/>
            <a:ext cx="10160" cy="9302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4" idx="2"/>
            <a:endCxn id="5" idx="0"/>
          </p:cNvCxnSpPr>
          <p:nvPr/>
        </p:nvCxnSpPr>
        <p:spPr>
          <a:xfrm flipH="true">
            <a:off x="1656080" y="4231005"/>
            <a:ext cx="635" cy="10591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14" idx="0"/>
          </p:cNvCxnSpPr>
          <p:nvPr/>
        </p:nvCxnSpPr>
        <p:spPr>
          <a:xfrm>
            <a:off x="1655445" y="2846070"/>
            <a:ext cx="1270" cy="9302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5056505" y="3154045"/>
            <a:ext cx="1134745" cy="494665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acpica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提供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853565" y="4748530"/>
            <a:ext cx="1075055" cy="45720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acpica</a:t>
            </a:r>
            <a:r>
              <a:rPr lang="zh-CN" altLang="en-US" sz="1200" b="1">
                <a:solidFill>
                  <a:srgbClr val="2C3E50"/>
                </a:solidFill>
              </a:rPr>
              <a:t>提供加入内核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720" y="1948180"/>
            <a:ext cx="2710815" cy="8978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kernel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0990" y="7492365"/>
            <a:ext cx="6104890" cy="16052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l"/>
            <a:r>
              <a:rPr lang="en-US" altLang="en-US" b="1">
                <a:solidFill>
                  <a:srgbClr val="2C3E50"/>
                </a:solidFill>
              </a:rPr>
              <a:t>memory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88715" y="8268970"/>
            <a:ext cx="2496820" cy="4749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aml byte code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1625" y="3776345"/>
            <a:ext cx="270954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acpica interface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842135" y="3195320"/>
            <a:ext cx="1075055" cy="45720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acpica</a:t>
            </a:r>
            <a:r>
              <a:rPr lang="zh-CN" altLang="en-US" sz="1200" b="1">
                <a:solidFill>
                  <a:srgbClr val="2C3E50"/>
                </a:solidFill>
              </a:rPr>
              <a:t>提供加入内核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4921250" y="6746240"/>
            <a:ext cx="15875" cy="15227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921250" y="4333875"/>
            <a:ext cx="16510" cy="871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7005" y="1027430"/>
            <a:ext cx="3208020" cy="6102985"/>
          </a:xfrm>
          <a:prstGeom prst="rect">
            <a:avLst/>
          </a:prstGeom>
          <a:noFill/>
          <a:ln w="38100">
            <a:solidFill>
              <a:srgbClr val="2C3E5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l"/>
            <a:r>
              <a:rPr lang="en-US" altLang="zh-CN" b="1">
                <a:solidFill>
                  <a:srgbClr val="2C3E50"/>
                </a:solidFill>
              </a:rPr>
              <a:t>OS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52825" y="1023620"/>
            <a:ext cx="3208020" cy="6102985"/>
          </a:xfrm>
          <a:prstGeom prst="rect">
            <a:avLst/>
          </a:prstGeom>
          <a:noFill/>
          <a:ln w="38100">
            <a:solidFill>
              <a:srgbClr val="2C3E5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l"/>
            <a:r>
              <a:rPr lang="en-US" altLang="en-US" b="1">
                <a:solidFill>
                  <a:srgbClr val="2C3E50"/>
                </a:solidFill>
              </a:rPr>
              <a:t>BI</a:t>
            </a:r>
            <a:r>
              <a:rPr lang="en-US" altLang="zh-CN" b="1">
                <a:solidFill>
                  <a:srgbClr val="2C3E50"/>
                </a:solidFill>
              </a:rPr>
              <a:t>OS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6400" y="8245475"/>
            <a:ext cx="2496820" cy="4984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aml byte code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stCxn id="5" idx="2"/>
            <a:endCxn id="21" idx="0"/>
          </p:cNvCxnSpPr>
          <p:nvPr/>
        </p:nvCxnSpPr>
        <p:spPr>
          <a:xfrm flipH="true">
            <a:off x="1654810" y="6323965"/>
            <a:ext cx="1270" cy="192151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  <a:endCxn id="21" idx="3"/>
          </p:cNvCxnSpPr>
          <p:nvPr/>
        </p:nvCxnSpPr>
        <p:spPr>
          <a:xfrm flipH="true" flipV="true">
            <a:off x="2903220" y="8495030"/>
            <a:ext cx="785495" cy="1143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true"/>
          <p:nvPr/>
        </p:nvSpPr>
        <p:spPr>
          <a:xfrm>
            <a:off x="2959735" y="8138160"/>
            <a:ext cx="653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copy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737235" y="2806700"/>
            <a:ext cx="3735705" cy="14211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acpi_gbl_root_node_struct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7460" y="3589655"/>
            <a:ext cx="1136650" cy="429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child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755" y="5172075"/>
            <a:ext cx="3070225" cy="14211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acpi_namespace_node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850" y="5970905"/>
            <a:ext cx="1321435" cy="429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prarent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0415" y="5970905"/>
            <a:ext cx="1136650" cy="429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perrs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5995" y="5172075"/>
            <a:ext cx="3070225" cy="14211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acpi_namespace_node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1090" y="5970905"/>
            <a:ext cx="1321435" cy="429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prarent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40655" y="5970905"/>
            <a:ext cx="1136650" cy="429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perrs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2" name="肘形连接符 11"/>
          <p:cNvCxnSpPr>
            <a:stCxn id="7" idx="1"/>
            <a:endCxn id="6" idx="1"/>
          </p:cNvCxnSpPr>
          <p:nvPr/>
        </p:nvCxnSpPr>
        <p:spPr>
          <a:xfrm rot="10800000" flipH="true">
            <a:off x="450215" y="3517265"/>
            <a:ext cx="286385" cy="2668270"/>
          </a:xfrm>
          <a:prstGeom prst="bentConnector3">
            <a:avLst>
              <a:gd name="adj1" fmla="val -831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9" idx="0"/>
          </p:cNvCxnSpPr>
          <p:nvPr/>
        </p:nvCxnSpPr>
        <p:spPr>
          <a:xfrm rot="5400000" flipV="true">
            <a:off x="2867025" y="2987675"/>
            <a:ext cx="1153160" cy="32156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1" idx="2"/>
            <a:endCxn id="5" idx="2"/>
          </p:cNvCxnSpPr>
          <p:nvPr/>
        </p:nvCxnSpPr>
        <p:spPr>
          <a:xfrm rot="5400000">
            <a:off x="3738245" y="4522470"/>
            <a:ext cx="193040" cy="3947795"/>
          </a:xfrm>
          <a:prstGeom prst="bentConnector3">
            <a:avLst>
              <a:gd name="adj1" fmla="val 22319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606550" y="4307205"/>
            <a:ext cx="20218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solidFill>
                  <a:srgbClr val="2C3E50"/>
                </a:solidFill>
              </a:rPr>
              <a:t>PCIE</a:t>
            </a:r>
            <a:r>
              <a:rPr lang="zh-CN" altLang="en-US" sz="3200" b="1">
                <a:solidFill>
                  <a:srgbClr val="2C3E50"/>
                </a:solidFill>
              </a:rPr>
              <a:t>发展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1380490" y="504190"/>
            <a:ext cx="17145" cy="8590280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300480" y="87376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00480" y="152336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00480" y="217297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00480" y="282257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00480" y="347218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300480" y="412178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00480" y="477139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00480" y="542099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00480" y="607060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300480" y="672020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00480" y="736981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300480" y="801941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300480" y="866902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true"/>
          <p:nvPr/>
        </p:nvSpPr>
        <p:spPr>
          <a:xfrm>
            <a:off x="297180" y="77787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1981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297180" y="142748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198</a:t>
            </a:r>
            <a:r>
              <a:rPr lang="en-US" altLang="en-US" b="1">
                <a:solidFill>
                  <a:srgbClr val="2C3E50"/>
                </a:solidFill>
              </a:rPr>
              <a:t>7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297180" y="272669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</a:t>
            </a:r>
            <a:r>
              <a:rPr lang="en-US" altLang="en-US" b="1">
                <a:solidFill>
                  <a:srgbClr val="2C3E50"/>
                </a:solidFill>
              </a:rPr>
              <a:t>89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297180" y="337629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</a:t>
            </a:r>
            <a:r>
              <a:rPr lang="en-US" altLang="en-US" b="1">
                <a:solidFill>
                  <a:srgbClr val="2C3E50"/>
                </a:solidFill>
              </a:rPr>
              <a:t>90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297180" y="467487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1998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297180" y="402590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</a:t>
            </a:r>
            <a:r>
              <a:rPr lang="en-US" altLang="en-US" b="1">
                <a:solidFill>
                  <a:srgbClr val="2C3E50"/>
                </a:solidFill>
              </a:rPr>
              <a:t>97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297180" y="532511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200</a:t>
            </a:r>
            <a:r>
              <a:rPr lang="en-US" altLang="en-US" b="1">
                <a:solidFill>
                  <a:srgbClr val="2C3E50"/>
                </a:solidFill>
              </a:rPr>
              <a:t>2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97180" y="662432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2010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297180" y="597471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200</a:t>
            </a:r>
            <a:r>
              <a:rPr lang="en-US" altLang="en-US" b="1">
                <a:solidFill>
                  <a:srgbClr val="2C3E50"/>
                </a:solidFill>
              </a:rPr>
              <a:t>6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297180" y="727392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201</a:t>
            </a:r>
            <a:r>
              <a:rPr lang="en-US" altLang="en-US" b="1">
                <a:solidFill>
                  <a:srgbClr val="2C3E50"/>
                </a:solidFill>
              </a:rPr>
              <a:t>4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297180" y="792353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2019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1" name="文本框 30"/>
          <p:cNvSpPr txBox="true"/>
          <p:nvPr/>
        </p:nvSpPr>
        <p:spPr>
          <a:xfrm>
            <a:off x="297180" y="85731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2021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297180" y="207708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198</a:t>
            </a:r>
            <a:r>
              <a:rPr lang="en-US" altLang="en-US" b="1">
                <a:solidFill>
                  <a:srgbClr val="2C3E50"/>
                </a:solidFill>
              </a:rPr>
              <a:t>8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1644650" y="777875"/>
            <a:ext cx="33489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200" b="1">
                <a:solidFill>
                  <a:srgbClr val="2C3E50"/>
                </a:solidFill>
              </a:rPr>
              <a:t>ISA (Industry Standard Architecture)</a:t>
            </a:r>
            <a:endParaRPr sz="1200" b="1">
              <a:solidFill>
                <a:srgbClr val="2C3E50"/>
              </a:solidFill>
            </a:endParaRPr>
          </a:p>
        </p:txBody>
      </p:sp>
      <p:sp>
        <p:nvSpPr>
          <p:cNvPr id="34" name="文本框 33"/>
          <p:cNvSpPr txBox="true"/>
          <p:nvPr/>
        </p:nvSpPr>
        <p:spPr>
          <a:xfrm>
            <a:off x="1644650" y="1435100"/>
            <a:ext cx="3104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MCA (Micro Channel Architecture)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1644650" y="2749550"/>
            <a:ext cx="2026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VLB (VESA Local Bus)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文本框 35"/>
          <p:cNvSpPr txBox="true"/>
          <p:nvPr/>
        </p:nvSpPr>
        <p:spPr>
          <a:xfrm>
            <a:off x="1644650" y="3406775"/>
            <a:ext cx="373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 (Peripheral Component Interconnect)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文本框 36"/>
          <p:cNvSpPr txBox="true"/>
          <p:nvPr/>
        </p:nvSpPr>
        <p:spPr>
          <a:xfrm>
            <a:off x="1644650" y="4721860"/>
            <a:ext cx="47840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PCI-X (Peripheral Component Interconnect eXtended)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文本框 37"/>
          <p:cNvSpPr txBox="true"/>
          <p:nvPr/>
        </p:nvSpPr>
        <p:spPr>
          <a:xfrm>
            <a:off x="1644650" y="4025900"/>
            <a:ext cx="297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AGP (Accelerated Graphics Port)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9" name="文本框 38"/>
          <p:cNvSpPr txBox="true"/>
          <p:nvPr/>
        </p:nvSpPr>
        <p:spPr>
          <a:xfrm>
            <a:off x="1644650" y="5378450"/>
            <a:ext cx="5184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 Express (Peripheral Component Interconnect Express)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文本框 39"/>
          <p:cNvSpPr txBox="true"/>
          <p:nvPr/>
        </p:nvSpPr>
        <p:spPr>
          <a:xfrm>
            <a:off x="1644650" y="6692900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(3.0)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文本框 40"/>
          <p:cNvSpPr txBox="true"/>
          <p:nvPr/>
        </p:nvSpPr>
        <p:spPr>
          <a:xfrm>
            <a:off x="1644650" y="6035675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</a:rPr>
              <a:t>(2.0)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文本框 41"/>
          <p:cNvSpPr txBox="true"/>
          <p:nvPr/>
        </p:nvSpPr>
        <p:spPr>
          <a:xfrm>
            <a:off x="1644650" y="7350125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(4.0)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文本框 42"/>
          <p:cNvSpPr txBox="true"/>
          <p:nvPr/>
        </p:nvSpPr>
        <p:spPr>
          <a:xfrm>
            <a:off x="1644650" y="8007350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(5.0)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4" name="文本框 43"/>
          <p:cNvSpPr txBox="true"/>
          <p:nvPr/>
        </p:nvSpPr>
        <p:spPr>
          <a:xfrm>
            <a:off x="1644650" y="8664575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(6.0)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5" name="文本框 44"/>
          <p:cNvSpPr txBox="true"/>
          <p:nvPr/>
        </p:nvSpPr>
        <p:spPr>
          <a:xfrm>
            <a:off x="1644650" y="2092325"/>
            <a:ext cx="43160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EISA (Extended Industry Standard Architecture)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601980" y="1091565"/>
          <a:ext cx="5544820" cy="1838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614045"/>
                <a:gridCol w="381635"/>
                <a:gridCol w="974725"/>
                <a:gridCol w="671195"/>
                <a:gridCol w="586740"/>
                <a:gridCol w="579120"/>
                <a:gridCol w="635000"/>
                <a:gridCol w="488315"/>
                <a:gridCol w="614045"/>
              </a:tblGrid>
              <a:tr h="22987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版本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时间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编码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原始速度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带宽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hMerge="true">
                  <a:tcP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hMerge="true">
                  <a:tcP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hMerge="true">
                  <a:tcPr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229870"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×1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×2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×4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×8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×16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2003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8b/10b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2.5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250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0.50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4.0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2007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8b/10b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5.0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500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4.0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2010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984.6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1.97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3.94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7.88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4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2017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16.0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1969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3.94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7.88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15.75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31.5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5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2019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NRZ 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32.0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3938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7.88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15.75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31.51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63.0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2021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PAM4 &amp; FEC 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64.0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7877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15.75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31.51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63.02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126.03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481455" y="1236345"/>
            <a:ext cx="1153160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71700" y="6396355"/>
            <a:ext cx="220408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南桥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1065" y="1825625"/>
            <a:ext cx="220408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北桥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14315" y="1257300"/>
            <a:ext cx="1294765" cy="386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chach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07030" y="403225"/>
            <a:ext cx="732155" cy="6731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6" idx="2"/>
            <a:endCxn id="3" idx="0"/>
          </p:cNvCxnSpPr>
          <p:nvPr/>
        </p:nvCxnSpPr>
        <p:spPr>
          <a:xfrm>
            <a:off x="3273425" y="1076325"/>
            <a:ext cx="0" cy="7493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14315" y="1964690"/>
            <a:ext cx="1294130" cy="386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memory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>
          <a:xfrm>
            <a:off x="3302635" y="1437640"/>
            <a:ext cx="2011680" cy="1333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  <a:endCxn id="8" idx="1"/>
          </p:cNvCxnSpPr>
          <p:nvPr/>
        </p:nvCxnSpPr>
        <p:spPr>
          <a:xfrm>
            <a:off x="4375150" y="2158365"/>
            <a:ext cx="93916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0">
            <a:off x="2562860" y="2490470"/>
            <a:ext cx="1421130" cy="639445"/>
            <a:chOff x="4129" y="4239"/>
            <a:chExt cx="2238" cy="1007"/>
          </a:xfrm>
        </p:grpSpPr>
        <p:sp>
          <p:nvSpPr>
            <p:cNvPr id="12" name="矩形 11"/>
            <p:cNvSpPr/>
            <p:nvPr/>
          </p:nvSpPr>
          <p:spPr>
            <a:xfrm>
              <a:off x="4129" y="4239"/>
              <a:ext cx="2239" cy="100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zh-CN" b="1">
                  <a:solidFill>
                    <a:srgbClr val="2C3E50"/>
                  </a:solidFill>
                </a:rPr>
                <a:t>PCI</a:t>
              </a:r>
              <a:r>
                <a:rPr lang="zh-CN" altLang="en-US" b="1">
                  <a:solidFill>
                    <a:srgbClr val="2C3E50"/>
                  </a:solidFill>
                </a:rPr>
                <a:t>桥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717" y="4848"/>
              <a:ext cx="1060" cy="398"/>
            </a:xfrm>
            <a:prstGeom prst="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仲裁器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0">
            <a:off x="316865" y="4151630"/>
            <a:ext cx="1421130" cy="639445"/>
            <a:chOff x="4129" y="4239"/>
            <a:chExt cx="2238" cy="1007"/>
          </a:xfrm>
        </p:grpSpPr>
        <p:sp>
          <p:nvSpPr>
            <p:cNvPr id="17" name="矩形 16"/>
            <p:cNvSpPr/>
            <p:nvPr/>
          </p:nvSpPr>
          <p:spPr>
            <a:xfrm>
              <a:off x="4129" y="4239"/>
              <a:ext cx="2239" cy="100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zh-CN" b="1">
                  <a:solidFill>
                    <a:srgbClr val="2C3E50"/>
                  </a:solidFill>
                </a:rPr>
                <a:t>PCI</a:t>
              </a:r>
              <a:r>
                <a:rPr lang="zh-CN" altLang="en-US" b="1">
                  <a:solidFill>
                    <a:srgbClr val="2C3E50"/>
                  </a:solidFill>
                </a:rPr>
                <a:t>桥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717" y="4848"/>
              <a:ext cx="1060" cy="398"/>
            </a:xfrm>
            <a:prstGeom prst="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仲裁器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316865" y="1825625"/>
            <a:ext cx="142176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显示器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19" idx="3"/>
            <a:endCxn id="3" idx="1"/>
          </p:cNvCxnSpPr>
          <p:nvPr/>
        </p:nvCxnSpPr>
        <p:spPr>
          <a:xfrm>
            <a:off x="1738630" y="2158365"/>
            <a:ext cx="43243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4" idx="2"/>
            <a:endCxn id="17" idx="0"/>
          </p:cNvCxnSpPr>
          <p:nvPr/>
        </p:nvCxnSpPr>
        <p:spPr>
          <a:xfrm rot="5400000">
            <a:off x="1639570" y="2518410"/>
            <a:ext cx="1021715" cy="2244725"/>
          </a:xfrm>
          <a:prstGeom prst="bentConnector3">
            <a:avLst>
              <a:gd name="adj1" fmla="val 55811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375150" y="4645660"/>
            <a:ext cx="81597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网卡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27" name="肘形连接符 26"/>
          <p:cNvCxnSpPr>
            <a:stCxn id="14" idx="2"/>
            <a:endCxn id="28" idx="1"/>
          </p:cNvCxnSpPr>
          <p:nvPr/>
        </p:nvCxnSpPr>
        <p:spPr>
          <a:xfrm rot="5400000" flipV="true">
            <a:off x="3670300" y="2733040"/>
            <a:ext cx="558165" cy="135255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625340" y="3136900"/>
            <a:ext cx="319405" cy="11023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扩展槽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60035" y="3136900"/>
            <a:ext cx="319405" cy="11023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扩展槽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19165" y="3136900"/>
            <a:ext cx="319405" cy="11023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扩展槽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31" name="直接箭头连接符 30"/>
          <p:cNvCxnSpPr>
            <a:stCxn id="28" idx="3"/>
            <a:endCxn id="29" idx="1"/>
          </p:cNvCxnSpPr>
          <p:nvPr/>
        </p:nvCxnSpPr>
        <p:spPr>
          <a:xfrm>
            <a:off x="4944745" y="3688080"/>
            <a:ext cx="41529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" idx="3"/>
            <a:endCxn id="30" idx="1"/>
          </p:cNvCxnSpPr>
          <p:nvPr/>
        </p:nvCxnSpPr>
        <p:spPr>
          <a:xfrm>
            <a:off x="5679440" y="3688080"/>
            <a:ext cx="33972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770880" y="4645660"/>
            <a:ext cx="81597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声卡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4" name="直接箭头连接符 33"/>
          <p:cNvCxnSpPr>
            <a:stCxn id="28" idx="2"/>
            <a:endCxn id="23" idx="0"/>
          </p:cNvCxnSpPr>
          <p:nvPr/>
        </p:nvCxnSpPr>
        <p:spPr>
          <a:xfrm flipH="true">
            <a:off x="4783455" y="4239260"/>
            <a:ext cx="1905" cy="4064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2"/>
            <a:endCxn id="33" idx="0"/>
          </p:cNvCxnSpPr>
          <p:nvPr/>
        </p:nvCxnSpPr>
        <p:spPr>
          <a:xfrm>
            <a:off x="6179185" y="4239260"/>
            <a:ext cx="0" cy="4064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" idx="0"/>
          </p:cNvCxnSpPr>
          <p:nvPr/>
        </p:nvCxnSpPr>
        <p:spPr>
          <a:xfrm flipH="true">
            <a:off x="3274060" y="3138170"/>
            <a:ext cx="3175" cy="325818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2148840" y="3381375"/>
            <a:ext cx="1123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PCI Bus 0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01060" y="4645660"/>
            <a:ext cx="81597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SCSI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硬盘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9" name="直接箭头连接符 38"/>
          <p:cNvCxnSpPr>
            <a:endCxn id="38" idx="0"/>
          </p:cNvCxnSpPr>
          <p:nvPr/>
        </p:nvCxnSpPr>
        <p:spPr>
          <a:xfrm>
            <a:off x="3806825" y="3710305"/>
            <a:ext cx="2540" cy="93535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16865" y="6396355"/>
            <a:ext cx="1202690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IDE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硬盘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6495" y="6396355"/>
            <a:ext cx="1202690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USB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42" name="直接箭头连接符 41"/>
          <p:cNvCxnSpPr>
            <a:stCxn id="40" idx="3"/>
            <a:endCxn id="2" idx="1"/>
          </p:cNvCxnSpPr>
          <p:nvPr/>
        </p:nvCxnSpPr>
        <p:spPr>
          <a:xfrm>
            <a:off x="1519555" y="6729095"/>
            <a:ext cx="65214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" idx="3"/>
            <a:endCxn id="41" idx="1"/>
          </p:cNvCxnSpPr>
          <p:nvPr/>
        </p:nvCxnSpPr>
        <p:spPr>
          <a:xfrm>
            <a:off x="4375785" y="6729095"/>
            <a:ext cx="60071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75100" y="7945120"/>
            <a:ext cx="220408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Super 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0685" y="7945120"/>
            <a:ext cx="1254760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Audio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肘形连接符 46"/>
          <p:cNvCxnSpPr>
            <a:stCxn id="2" idx="2"/>
            <a:endCxn id="45" idx="0"/>
          </p:cNvCxnSpPr>
          <p:nvPr/>
        </p:nvCxnSpPr>
        <p:spPr>
          <a:xfrm rot="5400000">
            <a:off x="1709420" y="6380480"/>
            <a:ext cx="883920" cy="2245995"/>
          </a:xfrm>
          <a:prstGeom prst="bentConnector3">
            <a:avLst>
              <a:gd name="adj1" fmla="val 4996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" idx="2"/>
            <a:endCxn id="44" idx="0"/>
          </p:cNvCxnSpPr>
          <p:nvPr/>
        </p:nvCxnSpPr>
        <p:spPr>
          <a:xfrm rot="5400000" flipV="true">
            <a:off x="3733800" y="6601460"/>
            <a:ext cx="883920" cy="18034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74465" y="9060815"/>
            <a:ext cx="970280" cy="4044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键盘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91125" y="9060815"/>
            <a:ext cx="970280" cy="4044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鼠标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68905" y="8075295"/>
            <a:ext cx="970280" cy="4044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串口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52" name="直接箭头连接符 51"/>
          <p:cNvCxnSpPr>
            <a:stCxn id="51" idx="3"/>
            <a:endCxn id="44" idx="1"/>
          </p:cNvCxnSpPr>
          <p:nvPr/>
        </p:nvCxnSpPr>
        <p:spPr>
          <a:xfrm>
            <a:off x="3639185" y="8277860"/>
            <a:ext cx="33591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44" idx="2"/>
            <a:endCxn id="49" idx="0"/>
          </p:cNvCxnSpPr>
          <p:nvPr/>
        </p:nvCxnSpPr>
        <p:spPr>
          <a:xfrm rot="5400000">
            <a:off x="4543425" y="8526780"/>
            <a:ext cx="450850" cy="617855"/>
          </a:xfrm>
          <a:prstGeom prst="bentConnector3">
            <a:avLst>
              <a:gd name="adj1" fmla="val 4993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4" idx="2"/>
            <a:endCxn id="50" idx="0"/>
          </p:cNvCxnSpPr>
          <p:nvPr/>
        </p:nvCxnSpPr>
        <p:spPr>
          <a:xfrm rot="5400000" flipV="true">
            <a:off x="5151755" y="8536305"/>
            <a:ext cx="450850" cy="598805"/>
          </a:xfrm>
          <a:prstGeom prst="bentConnector3">
            <a:avLst>
              <a:gd name="adj1" fmla="val 4993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738630" y="5420995"/>
            <a:ext cx="95186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PCI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1180" y="5420995"/>
            <a:ext cx="95186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PCI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57" name="肘形连接符 56"/>
          <p:cNvCxnSpPr>
            <a:stCxn id="18" idx="2"/>
            <a:endCxn id="55" idx="0"/>
          </p:cNvCxnSpPr>
          <p:nvPr/>
        </p:nvCxnSpPr>
        <p:spPr>
          <a:xfrm rot="5400000" flipV="true">
            <a:off x="1305560" y="4511675"/>
            <a:ext cx="629920" cy="1188085"/>
          </a:xfrm>
          <a:prstGeom prst="bentConnector3">
            <a:avLst>
              <a:gd name="adj1" fmla="val 499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2"/>
            <a:endCxn id="56" idx="0"/>
          </p:cNvCxnSpPr>
          <p:nvPr/>
        </p:nvCxnSpPr>
        <p:spPr>
          <a:xfrm>
            <a:off x="1026795" y="4791075"/>
            <a:ext cx="635" cy="6299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true"/>
          <p:nvPr/>
        </p:nvSpPr>
        <p:spPr>
          <a:xfrm>
            <a:off x="1127760" y="4791075"/>
            <a:ext cx="1123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PCI Bus 1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1" name="文本框 60"/>
          <p:cNvSpPr txBox="true"/>
          <p:nvPr/>
        </p:nvSpPr>
        <p:spPr>
          <a:xfrm>
            <a:off x="2748280" y="1282065"/>
            <a:ext cx="5676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FSB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2" name="文本框 61"/>
          <p:cNvSpPr txBox="true"/>
          <p:nvPr/>
        </p:nvSpPr>
        <p:spPr>
          <a:xfrm>
            <a:off x="2148840" y="7181215"/>
            <a:ext cx="9442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ISA Bus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481965" y="2068195"/>
          <a:ext cx="5894070" cy="670306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964690"/>
                <a:gridCol w="2527935"/>
                <a:gridCol w="1401445"/>
              </a:tblGrid>
              <a:tr h="4648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C / BE [3 ∶ 0 ] #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命 令 类 型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说明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0000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interrupt acknowledge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中断响应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0001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special cycle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特殊周期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0010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io read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io</a:t>
                      </a: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0011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io write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io</a:t>
                      </a: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0100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reserved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保留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0101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reserved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保留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0110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read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0111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write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1000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reserved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保留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1001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  <a:sym typeface="+mn-ea"/>
                        </a:rPr>
                        <a:t>reserved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  <a:sym typeface="+mn-ea"/>
                        </a:rPr>
                        <a:t>保留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1010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configuration read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配置读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1011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configuration write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配置写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1100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read multiple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存储器多行读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1101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dual address cycle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双地址周期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1110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read line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存储器行读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1111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write and invalidate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存储器写和使无效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381125" y="2910840"/>
            <a:ext cx="3676650" cy="32226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l"/>
            <a:r>
              <a:rPr lang="en-US" altLang="zh-CN" b="1">
                <a:solidFill>
                  <a:srgbClr val="2C3E50"/>
                </a:solidFill>
              </a:rPr>
              <a:t>PCI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94970" y="562610"/>
            <a:ext cx="1668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PCI</a:t>
            </a:r>
            <a:r>
              <a:rPr lang="zh-CN" altLang="en-US" sz="2000" b="1">
                <a:solidFill>
                  <a:srgbClr val="2C3E50"/>
                </a:solidFill>
              </a:rPr>
              <a:t>空间问题</a:t>
            </a:r>
            <a:endParaRPr lang="zh-CN" altLang="en-US" sz="20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6390" y="3768725"/>
            <a:ext cx="1540510" cy="1767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存储空间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RAM/ROM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9780" y="4979035"/>
            <a:ext cx="1454785" cy="4394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配置空间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8025" y="3768725"/>
            <a:ext cx="1598295" cy="176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空间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467995" y="6889115"/>
            <a:ext cx="5350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每一个 PCIExpress 设备中可以有 3 个地址空间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62965" y="7529830"/>
            <a:ext cx="43224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00050" indent="-400050" algn="l">
              <a:buFont typeface="+mj-ea"/>
              <a:buAutoNum type="circleNumDbPlain"/>
            </a:pPr>
            <a:r>
              <a:rPr lang="zh-CN" altLang="en-US" sz="1600" b="1">
                <a:solidFill>
                  <a:srgbClr val="2C3E50"/>
                </a:solidFill>
              </a:rPr>
              <a:t>存储器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400050" indent="-400050" algn="l">
              <a:buFont typeface="+mj-ea"/>
              <a:buAutoNum type="circleNumDbPlain"/>
            </a:pPr>
            <a:r>
              <a:rPr lang="en-US" altLang="en-US" sz="1600" b="1">
                <a:solidFill>
                  <a:srgbClr val="2C3E50"/>
                </a:solidFill>
              </a:rPr>
              <a:t>IO (</a:t>
            </a:r>
            <a:r>
              <a:rPr lang="zh-CN" altLang="en-US" sz="1600" b="1">
                <a:solidFill>
                  <a:srgbClr val="2C3E50"/>
                </a:solidFill>
              </a:rPr>
              <a:t>在</a:t>
            </a:r>
            <a:r>
              <a:rPr lang="en-US" altLang="zh-CN" sz="1600" b="1">
                <a:solidFill>
                  <a:srgbClr val="2C3E50"/>
                </a:solidFill>
              </a:rPr>
              <a:t>x86 32</a:t>
            </a:r>
            <a:r>
              <a:rPr lang="zh-CN" altLang="en-US" sz="1600" b="1">
                <a:solidFill>
                  <a:srgbClr val="2C3E50"/>
                </a:solidFill>
              </a:rPr>
              <a:t>位上</a:t>
            </a:r>
            <a:r>
              <a:rPr lang="en-US" altLang="zh-CN" sz="1600" b="1">
                <a:solidFill>
                  <a:srgbClr val="2C3E50"/>
                </a:solidFill>
              </a:rPr>
              <a:t>, </a:t>
            </a:r>
            <a:r>
              <a:rPr lang="en-US" altLang="en-US" sz="1600" b="1">
                <a:solidFill>
                  <a:srgbClr val="2C3E50"/>
                </a:solidFill>
              </a:rPr>
              <a:t>IO</a:t>
            </a:r>
            <a:r>
              <a:rPr lang="zh-CN" altLang="en-US" sz="1600" b="1">
                <a:solidFill>
                  <a:srgbClr val="2C3E50"/>
                </a:solidFill>
              </a:rPr>
              <a:t>空间仅仅为</a:t>
            </a:r>
            <a:r>
              <a:rPr lang="en-US" altLang="zh-CN" sz="1600" b="1">
                <a:solidFill>
                  <a:srgbClr val="2C3E50"/>
                </a:solidFill>
              </a:rPr>
              <a:t>64K)</a:t>
            </a:r>
            <a:endParaRPr lang="en-US" altLang="en-US" sz="1600" b="1">
              <a:solidFill>
                <a:srgbClr val="2C3E50"/>
              </a:solidFill>
            </a:endParaRPr>
          </a:p>
          <a:p>
            <a:pPr marL="400050" indent="-400050" algn="l">
              <a:buFont typeface="+mj-ea"/>
              <a:buAutoNum type="circleNumDbPlain"/>
            </a:pPr>
            <a:r>
              <a:rPr lang="zh-CN" altLang="en-US" sz="1600" b="1">
                <a:solidFill>
                  <a:srgbClr val="2C3E50"/>
                </a:solidFill>
              </a:rPr>
              <a:t>配置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830195" y="3256280"/>
            <a:ext cx="220408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存储器事务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30195" y="4135120"/>
            <a:ext cx="220408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</a:t>
            </a:r>
            <a:r>
              <a:rPr lang="zh-CN" altLang="en-US" b="1">
                <a:solidFill>
                  <a:srgbClr val="2C3E50"/>
                </a:solidFill>
              </a:rPr>
              <a:t>O 事务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0195" y="5013960"/>
            <a:ext cx="220408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配置事务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30195" y="5892800"/>
            <a:ext cx="220408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消息事务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418715" y="3036570"/>
            <a:ext cx="235585" cy="347599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true"/>
          <p:nvPr/>
        </p:nvSpPr>
        <p:spPr>
          <a:xfrm>
            <a:off x="517525" y="4589780"/>
            <a:ext cx="1676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PCIE</a:t>
            </a:r>
            <a:r>
              <a:rPr lang="zh-CN" altLang="en-US" b="1">
                <a:solidFill>
                  <a:srgbClr val="2C3E50"/>
                </a:solidFill>
              </a:rPr>
              <a:t>事务类型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94970" y="562610"/>
            <a:ext cx="2023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PCI TLP</a:t>
            </a:r>
            <a:r>
              <a:rPr lang="zh-CN" altLang="en-US" sz="2000" b="1">
                <a:solidFill>
                  <a:srgbClr val="2C3E50"/>
                </a:solidFill>
              </a:rPr>
              <a:t>包路由</a:t>
            </a:r>
            <a:endParaRPr lang="zh-CN" altLang="en-US" sz="20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4205" y="782320"/>
            <a:ext cx="1153160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8765" y="2155190"/>
            <a:ext cx="3273425" cy="6400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基于地址路由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8765" y="4486910"/>
            <a:ext cx="3273425" cy="6400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基于</a:t>
            </a:r>
            <a:r>
              <a:rPr lang="en-US" altLang="zh-CN" b="1">
                <a:solidFill>
                  <a:srgbClr val="2C3E50"/>
                </a:solidFill>
              </a:rPr>
              <a:t>ID</a:t>
            </a:r>
            <a:r>
              <a:rPr lang="zh-CN" altLang="en-US" b="1">
                <a:solidFill>
                  <a:srgbClr val="2C3E50"/>
                </a:solidFill>
              </a:rPr>
              <a:t>路由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8765" y="6590665"/>
            <a:ext cx="3273425" cy="6400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隐式路由</a:t>
            </a:r>
            <a:r>
              <a:rPr lang="en-US" altLang="zh-CN" b="1">
                <a:solidFill>
                  <a:srgbClr val="2C3E50"/>
                </a:solidFill>
              </a:rPr>
              <a:t>(</a:t>
            </a:r>
            <a:r>
              <a:rPr lang="zh-CN" altLang="en-US" b="1">
                <a:solidFill>
                  <a:srgbClr val="2C3E50"/>
                </a:solidFill>
              </a:rPr>
              <a:t>广播</a:t>
            </a:r>
            <a:r>
              <a:rPr lang="en-US" altLang="zh-CN" b="1">
                <a:solidFill>
                  <a:srgbClr val="2C3E50"/>
                </a:solidFill>
              </a:rPr>
              <a:t>)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252730" y="1510030"/>
            <a:ext cx="6327775" cy="8152765"/>
            <a:chOff x="437" y="1543"/>
            <a:chExt cx="9965" cy="12839"/>
          </a:xfrm>
        </p:grpSpPr>
        <p:sp>
          <p:nvSpPr>
            <p:cNvPr id="8" name="矩形 7"/>
            <p:cNvSpPr/>
            <p:nvPr/>
          </p:nvSpPr>
          <p:spPr>
            <a:xfrm>
              <a:off x="8364" y="2040"/>
              <a:ext cx="2038" cy="953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rgbClr val="2C3E50"/>
                  </a:solidFill>
                </a:rPr>
                <a:t>memory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 rot="0">
              <a:off x="1228" y="1543"/>
              <a:ext cx="6318" cy="1946"/>
              <a:chOff x="1516" y="2470"/>
              <a:chExt cx="6318" cy="194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516" y="2470"/>
                <a:ext cx="6318" cy="1947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solidFill>
                      <a:srgbClr val="2C3E50"/>
                    </a:solidFill>
                  </a:rPr>
                  <a:t>根复合体</a:t>
                </a:r>
                <a:r>
                  <a:rPr lang="en-US" altLang="zh-CN" b="1">
                    <a:solidFill>
                      <a:srgbClr val="2C3E50"/>
                    </a:solidFill>
                  </a:rPr>
                  <a:t> </a:t>
                </a:r>
                <a:r>
                  <a:rPr lang="en-US" altLang="zh-CN" sz="1200" b="1">
                    <a:solidFill>
                      <a:srgbClr val="2C3E50"/>
                    </a:solidFill>
                  </a:rPr>
                  <a:t>Bus 0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2692" y="4014"/>
                <a:ext cx="837" cy="40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334" y="4014"/>
                <a:ext cx="837" cy="40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976" y="4014"/>
                <a:ext cx="837" cy="40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8072" y="12416"/>
              <a:ext cx="782" cy="31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072" y="13225"/>
              <a:ext cx="782" cy="318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070" y="11832"/>
              <a:ext cx="781" cy="0"/>
            </a:xfrm>
            <a:prstGeom prst="line">
              <a:avLst/>
            </a:prstGeom>
            <a:ln w="38100">
              <a:solidFill>
                <a:srgbClr val="2C3E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/>
            <p:cNvGrpSpPr/>
            <p:nvPr/>
          </p:nvGrpSpPr>
          <p:grpSpPr>
            <a:xfrm rot="0">
              <a:off x="437" y="10414"/>
              <a:ext cx="4782" cy="1869"/>
              <a:chOff x="523" y="9526"/>
              <a:chExt cx="4782" cy="186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23" y="9526"/>
                <a:ext cx="4783" cy="1869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119" y="11077"/>
                <a:ext cx="782" cy="318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524" y="9526"/>
                <a:ext cx="782" cy="318"/>
              </a:xfrm>
              <a:prstGeom prst="rect">
                <a:avLst/>
              </a:prstGeom>
              <a:solidFill>
                <a:srgbClr val="2C3E50"/>
              </a:solidFill>
              <a:ln w="38100">
                <a:solidFill>
                  <a:srgbClr val="2C3E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523" y="11077"/>
                <a:ext cx="782" cy="318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42" y="11077"/>
                <a:ext cx="782" cy="318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3" name="肘形连接符 32"/>
              <p:cNvCxnSpPr>
                <a:stCxn id="30" idx="2"/>
                <a:endCxn id="31" idx="0"/>
              </p:cNvCxnSpPr>
              <p:nvPr/>
            </p:nvCxnSpPr>
            <p:spPr>
              <a:xfrm rot="5400000">
                <a:off x="2298" y="10459"/>
                <a:ext cx="1233" cy="5"/>
              </a:xfrm>
              <a:prstGeom prst="bentConnector3">
                <a:avLst>
                  <a:gd name="adj1" fmla="val 50041"/>
                </a:avLst>
              </a:prstGeom>
              <a:ln w="38100">
                <a:solidFill>
                  <a:srgbClr val="3EAF7C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肘形连接符 34"/>
              <p:cNvCxnSpPr>
                <a:stCxn id="30" idx="2"/>
                <a:endCxn id="29" idx="0"/>
              </p:cNvCxnSpPr>
              <p:nvPr/>
            </p:nvCxnSpPr>
            <p:spPr>
              <a:xfrm rot="5400000">
                <a:off x="1596" y="9757"/>
                <a:ext cx="1233" cy="1405"/>
              </a:xfrm>
              <a:prstGeom prst="bentConnector3">
                <a:avLst>
                  <a:gd name="adj1" fmla="val 50041"/>
                </a:avLst>
              </a:prstGeom>
              <a:ln w="38100">
                <a:solidFill>
                  <a:srgbClr val="3EAF7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肘形连接符 35"/>
              <p:cNvCxnSpPr>
                <a:stCxn id="30" idx="2"/>
                <a:endCxn id="32" idx="0"/>
              </p:cNvCxnSpPr>
              <p:nvPr/>
            </p:nvCxnSpPr>
            <p:spPr>
              <a:xfrm rot="5400000" flipV="true">
                <a:off x="3008" y="9751"/>
                <a:ext cx="1233" cy="141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3EAF7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矩形 53"/>
            <p:cNvSpPr/>
            <p:nvPr/>
          </p:nvSpPr>
          <p:spPr>
            <a:xfrm>
              <a:off x="3292" y="5818"/>
              <a:ext cx="2266" cy="8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  <a:sym typeface="+mn-ea"/>
              </a:endParaRPr>
            </a:p>
            <a:p>
              <a:pPr algn="ctr"/>
              <a:r>
                <a:rPr lang="en-US" altLang="zh-CN" sz="1200" b="1">
                  <a:solidFill>
                    <a:srgbClr val="2C3E50"/>
                  </a:solidFill>
                  <a:sym typeface="+mn-ea"/>
                </a:rPr>
                <a:t>PCI-E</a:t>
              </a:r>
              <a:r>
                <a:rPr lang="zh-CN" altLang="en-US" sz="1200" b="1">
                  <a:solidFill>
                    <a:srgbClr val="2C3E50"/>
                  </a:solidFill>
                  <a:sym typeface="+mn-ea"/>
                </a:rPr>
                <a:t>设备</a:t>
              </a:r>
              <a:endParaRPr lang="zh-CN" altLang="en-US" sz="12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24" y="5818"/>
              <a:ext cx="672" cy="308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6" name="肘形连接符 55"/>
            <p:cNvCxnSpPr>
              <a:stCxn id="2" idx="2"/>
              <a:endCxn id="30" idx="0"/>
            </p:cNvCxnSpPr>
            <p:nvPr/>
          </p:nvCxnSpPr>
          <p:spPr>
            <a:xfrm rot="5400000" flipV="true">
              <a:off x="-636" y="6949"/>
              <a:ext cx="6924" cy="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5" idx="2"/>
              <a:endCxn id="44" idx="0"/>
            </p:cNvCxnSpPr>
            <p:nvPr/>
          </p:nvCxnSpPr>
          <p:spPr>
            <a:xfrm rot="5400000" flipV="true">
              <a:off x="4279" y="5318"/>
              <a:ext cx="3663" cy="7"/>
            </a:xfrm>
            <a:prstGeom prst="bentConnector3">
              <a:avLst>
                <a:gd name="adj1" fmla="val 50014"/>
              </a:avLst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" idx="2"/>
              <a:endCxn id="55" idx="0"/>
            </p:cNvCxnSpPr>
            <p:nvPr/>
          </p:nvCxnSpPr>
          <p:spPr>
            <a:xfrm flipH="true">
              <a:off x="4460" y="3490"/>
              <a:ext cx="5" cy="2328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true"/>
            <p:nvPr/>
          </p:nvSpPr>
          <p:spPr>
            <a:xfrm>
              <a:off x="975" y="10418"/>
              <a:ext cx="141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交换开关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cxnSp>
          <p:nvCxnSpPr>
            <p:cNvPr id="61" name="直接箭头连接符 60"/>
            <p:cNvCxnSpPr>
              <a:stCxn id="3" idx="3"/>
              <a:endCxn id="8" idx="1"/>
            </p:cNvCxnSpPr>
            <p:nvPr/>
          </p:nvCxnSpPr>
          <p:spPr>
            <a:xfrm>
              <a:off x="7546" y="2517"/>
              <a:ext cx="818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4150" y="9062"/>
              <a:ext cx="1134" cy="59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PCI</a:t>
              </a:r>
              <a:r>
                <a:rPr lang="zh-CN" altLang="en-US" sz="1000" b="1">
                  <a:solidFill>
                    <a:srgbClr val="2C3E50"/>
                  </a:solidFill>
                </a:rPr>
                <a:t>设备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48" y="7153"/>
              <a:ext cx="2266" cy="8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756" y="7153"/>
              <a:ext cx="716" cy="283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45" y="9062"/>
              <a:ext cx="1133" cy="59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PCI</a:t>
              </a:r>
              <a:r>
                <a:rPr lang="zh-CN" altLang="en-US" sz="1000" b="1">
                  <a:solidFill>
                    <a:srgbClr val="2C3E50"/>
                  </a:solidFill>
                  <a:sym typeface="+mn-ea"/>
                </a:rPr>
                <a:t>设备</a:t>
              </a:r>
              <a:endParaRPr lang="zh-CN" altLang="en-US" sz="10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939" y="9062"/>
              <a:ext cx="1133" cy="59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PCI</a:t>
              </a:r>
              <a:r>
                <a:rPr lang="zh-CN" altLang="en-US" sz="1000" b="1">
                  <a:solidFill>
                    <a:srgbClr val="2C3E50"/>
                  </a:solidFill>
                  <a:sym typeface="+mn-ea"/>
                </a:rPr>
                <a:t>设备</a:t>
              </a:r>
              <a:endParaRPr lang="zh-CN" altLang="en-US" sz="1000"/>
            </a:p>
          </p:txBody>
        </p:sp>
        <p:cxnSp>
          <p:nvCxnSpPr>
            <p:cNvPr id="47" name="肘形连接符 46"/>
            <p:cNvCxnSpPr>
              <a:stCxn id="44" idx="2"/>
              <a:endCxn id="45" idx="0"/>
            </p:cNvCxnSpPr>
            <p:nvPr/>
          </p:nvCxnSpPr>
          <p:spPr>
            <a:xfrm rot="5400000">
              <a:off x="5300" y="8248"/>
              <a:ext cx="1626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44" idx="2"/>
              <a:endCxn id="43" idx="0"/>
            </p:cNvCxnSpPr>
            <p:nvPr/>
          </p:nvCxnSpPr>
          <p:spPr>
            <a:xfrm rot="5400000">
              <a:off x="4603" y="7551"/>
              <a:ext cx="1626" cy="1397"/>
            </a:xfrm>
            <a:prstGeom prst="bentConnector3">
              <a:avLst>
                <a:gd name="adj1" fmla="val 49969"/>
              </a:avLst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4" idx="2"/>
              <a:endCxn id="46" idx="0"/>
            </p:cNvCxnSpPr>
            <p:nvPr/>
          </p:nvCxnSpPr>
          <p:spPr>
            <a:xfrm rot="5400000" flipV="true">
              <a:off x="5997" y="7553"/>
              <a:ext cx="1626" cy="13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true"/>
            <p:nvPr/>
          </p:nvSpPr>
          <p:spPr>
            <a:xfrm>
              <a:off x="6166" y="7530"/>
              <a:ext cx="97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PCI</a:t>
              </a:r>
              <a:r>
                <a:rPr lang="zh-CN" altLang="en-US" sz="1200" b="1">
                  <a:solidFill>
                    <a:srgbClr val="2C3E50"/>
                  </a:solidFill>
                </a:rPr>
                <a:t>桥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52" name="文本框 51"/>
            <p:cNvSpPr txBox="true"/>
            <p:nvPr/>
          </p:nvSpPr>
          <p:spPr>
            <a:xfrm>
              <a:off x="4897" y="8335"/>
              <a:ext cx="121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PCI</a:t>
              </a:r>
              <a:r>
                <a:rPr lang="zh-CN" altLang="en-US" sz="1200" b="1">
                  <a:solidFill>
                    <a:srgbClr val="2C3E50"/>
                  </a:solidFill>
                </a:rPr>
                <a:t>总线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62" name="文本框 61"/>
            <p:cNvSpPr txBox="true"/>
            <p:nvPr/>
          </p:nvSpPr>
          <p:spPr>
            <a:xfrm>
              <a:off x="6102" y="8335"/>
              <a:ext cx="103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Bus 2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3" name="文本框 62"/>
            <p:cNvSpPr txBox="true"/>
            <p:nvPr/>
          </p:nvSpPr>
          <p:spPr>
            <a:xfrm>
              <a:off x="3436" y="10882"/>
              <a:ext cx="103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Bus 1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53" y="13098"/>
              <a:ext cx="1141" cy="128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PCI-E</a:t>
              </a:r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设备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253" y="13098"/>
              <a:ext cx="1141" cy="128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PCI-E</a:t>
              </a:r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设备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79" y="13098"/>
              <a:ext cx="1141" cy="128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PCI-E</a:t>
              </a:r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设备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cxnSp>
          <p:nvCxnSpPr>
            <p:cNvPr id="68" name="直接箭头连接符 67"/>
            <p:cNvCxnSpPr>
              <a:stCxn id="29" idx="2"/>
              <a:endCxn id="65" idx="0"/>
            </p:cNvCxnSpPr>
            <p:nvPr/>
          </p:nvCxnSpPr>
          <p:spPr>
            <a:xfrm>
              <a:off x="1424" y="12283"/>
              <a:ext cx="0" cy="815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1" idx="2"/>
              <a:endCxn id="66" idx="0"/>
            </p:cNvCxnSpPr>
            <p:nvPr/>
          </p:nvCxnSpPr>
          <p:spPr>
            <a:xfrm flipH="true">
              <a:off x="2824" y="12283"/>
              <a:ext cx="4" cy="815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32" idx="2"/>
              <a:endCxn id="67" idx="0"/>
            </p:cNvCxnSpPr>
            <p:nvPr/>
          </p:nvCxnSpPr>
          <p:spPr>
            <a:xfrm>
              <a:off x="4247" y="12283"/>
              <a:ext cx="3" cy="815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true"/>
            <p:nvPr/>
          </p:nvSpPr>
          <p:spPr>
            <a:xfrm>
              <a:off x="9242" y="11568"/>
              <a:ext cx="86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line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72" name="文本框 71"/>
            <p:cNvSpPr txBox="true"/>
            <p:nvPr/>
          </p:nvSpPr>
          <p:spPr>
            <a:xfrm>
              <a:off x="9242" y="12309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端口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73" name="文本框 72"/>
            <p:cNvSpPr txBox="true"/>
            <p:nvPr/>
          </p:nvSpPr>
          <p:spPr>
            <a:xfrm>
              <a:off x="9242" y="13120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端点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105" y="13098"/>
              <a:ext cx="638" cy="265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2497" y="13107"/>
              <a:ext cx="638" cy="265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928" y="13107"/>
              <a:ext cx="638" cy="265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2395220" y="192405"/>
            <a:ext cx="732155" cy="6731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80" name="直接箭头连接符 79"/>
          <p:cNvCxnSpPr>
            <a:stCxn id="79" idx="2"/>
            <a:endCxn id="3" idx="0"/>
          </p:cNvCxnSpPr>
          <p:nvPr/>
        </p:nvCxnSpPr>
        <p:spPr>
          <a:xfrm flipH="true">
            <a:off x="2760980" y="865505"/>
            <a:ext cx="635" cy="644525"/>
          </a:xfrm>
          <a:prstGeom prst="straightConnector1">
            <a:avLst/>
          </a:prstGeom>
          <a:ln w="38100">
            <a:solidFill>
              <a:srgbClr val="2C3E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412115" y="4998720"/>
            <a:ext cx="5797550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655955" y="75628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事务层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97485" y="234823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数据链路层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655955" y="394017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物理层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655955" y="871601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事务层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7485" y="7124065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数据链路层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655955" y="553212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物理层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970530" y="756285"/>
            <a:ext cx="2254250" cy="454660"/>
            <a:chOff x="4445" y="1191"/>
            <a:chExt cx="3550" cy="716"/>
          </a:xfrm>
        </p:grpSpPr>
        <p:sp>
          <p:nvSpPr>
            <p:cNvPr id="11" name="矩形 10"/>
            <p:cNvSpPr/>
            <p:nvPr/>
          </p:nvSpPr>
          <p:spPr>
            <a:xfrm>
              <a:off x="5889" y="1191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45" y="1191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89" y="1191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48243" y="2348230"/>
            <a:ext cx="3415665" cy="454660"/>
            <a:chOff x="3623" y="3698"/>
            <a:chExt cx="5379" cy="716"/>
          </a:xfrm>
        </p:grpSpPr>
        <p:sp>
          <p:nvSpPr>
            <p:cNvPr id="14" name="矩形 13"/>
            <p:cNvSpPr/>
            <p:nvPr/>
          </p:nvSpPr>
          <p:spPr>
            <a:xfrm>
              <a:off x="5889" y="3698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45" y="3698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89" y="3698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23" y="3698"/>
              <a:ext cx="822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96" y="3698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lcrc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50060" y="3853815"/>
            <a:ext cx="4753610" cy="454660"/>
            <a:chOff x="2523" y="6069"/>
            <a:chExt cx="7486" cy="716"/>
          </a:xfrm>
        </p:grpSpPr>
        <p:sp>
          <p:nvSpPr>
            <p:cNvPr id="19" name="矩形 18"/>
            <p:cNvSpPr/>
            <p:nvPr/>
          </p:nvSpPr>
          <p:spPr>
            <a:xfrm>
              <a:off x="5889" y="6069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45" y="6069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89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23" y="6069"/>
              <a:ext cx="822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996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lcrc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523" y="6069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start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03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end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970530" y="8767445"/>
            <a:ext cx="2254250" cy="454660"/>
            <a:chOff x="4445" y="1191"/>
            <a:chExt cx="3550" cy="716"/>
          </a:xfrm>
        </p:grpSpPr>
        <p:sp>
          <p:nvSpPr>
            <p:cNvPr id="30" name="矩形 29"/>
            <p:cNvSpPr/>
            <p:nvPr/>
          </p:nvSpPr>
          <p:spPr>
            <a:xfrm>
              <a:off x="5889" y="1191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445" y="1191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89" y="1191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48243" y="7124065"/>
            <a:ext cx="3415665" cy="454660"/>
            <a:chOff x="3623" y="3698"/>
            <a:chExt cx="5379" cy="716"/>
          </a:xfrm>
        </p:grpSpPr>
        <p:sp>
          <p:nvSpPr>
            <p:cNvPr id="34" name="矩形 33"/>
            <p:cNvSpPr/>
            <p:nvPr/>
          </p:nvSpPr>
          <p:spPr>
            <a:xfrm>
              <a:off x="5889" y="3698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445" y="3698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89" y="3698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623" y="3698"/>
              <a:ext cx="822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996" y="3698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lcrc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50060" y="5532120"/>
            <a:ext cx="4753610" cy="454660"/>
            <a:chOff x="2523" y="6069"/>
            <a:chExt cx="7486" cy="716"/>
          </a:xfrm>
        </p:grpSpPr>
        <p:sp>
          <p:nvSpPr>
            <p:cNvPr id="40" name="矩形 39"/>
            <p:cNvSpPr/>
            <p:nvPr/>
          </p:nvSpPr>
          <p:spPr>
            <a:xfrm>
              <a:off x="5889" y="6069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445" y="6069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989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623" y="6069"/>
              <a:ext cx="822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996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lcrc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523" y="6069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start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003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end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47" name="直接箭头连接符 46"/>
          <p:cNvCxnSpPr/>
          <p:nvPr/>
        </p:nvCxnSpPr>
        <p:spPr>
          <a:xfrm>
            <a:off x="4063365" y="1353820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054475" y="2933065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072255" y="4603750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081145" y="6226810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063365" y="7841615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38480" y="520700"/>
            <a:ext cx="29317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中断控制器物理架构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8225" y="1328420"/>
            <a:ext cx="2011045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CPU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8855" y="4998085"/>
            <a:ext cx="1548765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CPU0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8225" y="2582545"/>
            <a:ext cx="2011045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PIC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715" y="6142355"/>
            <a:ext cx="5132070" cy="27927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l"/>
            <a:r>
              <a:rPr lang="en-US" altLang="zh-CN" sz="2000" b="1">
                <a:solidFill>
                  <a:srgbClr val="2C3E50"/>
                </a:solidFill>
              </a:rPr>
              <a:t>APIC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0985" y="4998085"/>
            <a:ext cx="1548765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CPU4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9490" y="6799580"/>
            <a:ext cx="1548130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PIC0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076575" y="4859655"/>
            <a:ext cx="7048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2C3E50"/>
                </a:solidFill>
              </a:rPr>
              <a:t>...</a:t>
            </a:r>
            <a:endParaRPr lang="en-US" altLang="zh-CN" sz="36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076575" y="6632575"/>
            <a:ext cx="7048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2C3E50"/>
                </a:solidFill>
              </a:rPr>
              <a:t>...</a:t>
            </a:r>
            <a:endParaRPr lang="en-US" altLang="zh-CN" sz="3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0985" y="6799580"/>
            <a:ext cx="1548130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PIC0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4250" y="7680960"/>
            <a:ext cx="4678680" cy="2940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bus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2860" y="8188325"/>
            <a:ext cx="1548130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000" b="1">
                <a:solidFill>
                  <a:srgbClr val="2C3E50"/>
                </a:solidFill>
              </a:rPr>
              <a:t>IO</a:t>
            </a:r>
            <a:r>
              <a:rPr lang="en-US" altLang="zh-CN" sz="2000" b="1">
                <a:solidFill>
                  <a:srgbClr val="2C3E50"/>
                </a:solidFill>
              </a:rPr>
              <a:t>PIC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659765" y="1202055"/>
            <a:ext cx="535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UP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538480" y="4146550"/>
            <a:ext cx="742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SM</a:t>
            </a:r>
            <a:r>
              <a:rPr lang="en-US" altLang="zh-CN" b="1">
                <a:solidFill>
                  <a:srgbClr val="2C3E50"/>
                </a:solidFill>
              </a:rPr>
              <a:t>P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9" name="直接箭头连接符 18"/>
          <p:cNvCxnSpPr>
            <a:stCxn id="7" idx="0"/>
            <a:endCxn id="5" idx="2"/>
          </p:cNvCxnSpPr>
          <p:nvPr/>
        </p:nvCxnSpPr>
        <p:spPr>
          <a:xfrm flipV="true">
            <a:off x="3314065" y="1942465"/>
            <a:ext cx="0" cy="6400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6" idx="2"/>
          </p:cNvCxnSpPr>
          <p:nvPr/>
        </p:nvCxnSpPr>
        <p:spPr>
          <a:xfrm flipV="true">
            <a:off x="1773555" y="5612130"/>
            <a:ext cx="0" cy="11874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0"/>
            <a:endCxn id="9" idx="2"/>
          </p:cNvCxnSpPr>
          <p:nvPr/>
        </p:nvCxnSpPr>
        <p:spPr>
          <a:xfrm flipV="true">
            <a:off x="4845050" y="5612130"/>
            <a:ext cx="635" cy="11874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1" idx="2"/>
          </p:cNvCxnSpPr>
          <p:nvPr/>
        </p:nvCxnSpPr>
        <p:spPr>
          <a:xfrm flipH="true" flipV="true">
            <a:off x="1773555" y="7413625"/>
            <a:ext cx="1905" cy="2590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4" idx="2"/>
          </p:cNvCxnSpPr>
          <p:nvPr/>
        </p:nvCxnSpPr>
        <p:spPr>
          <a:xfrm flipV="true">
            <a:off x="4838065" y="7413625"/>
            <a:ext cx="6985" cy="2508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0"/>
            <a:endCxn id="15" idx="2"/>
          </p:cNvCxnSpPr>
          <p:nvPr/>
        </p:nvCxnSpPr>
        <p:spPr>
          <a:xfrm flipH="true" flipV="true">
            <a:off x="3323590" y="7974965"/>
            <a:ext cx="13335" cy="21336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true">
            <a:off x="445770" y="3861435"/>
            <a:ext cx="6251575" cy="8255"/>
          </a:xfrm>
          <a:prstGeom prst="line">
            <a:avLst/>
          </a:prstGeom>
          <a:ln w="38100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606550" y="4307205"/>
            <a:ext cx="1244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rgbClr val="2C3E50"/>
                </a:solidFill>
              </a:rPr>
              <a:t>ACPI</a:t>
            </a:r>
            <a:endParaRPr 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5770" y="436880"/>
            <a:ext cx="793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背景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45770" y="3877945"/>
            <a:ext cx="1003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ACPI</a:t>
            </a:r>
            <a:r>
              <a:rPr lang="zh-CN" altLang="en-US" sz="1400" b="1">
                <a:solidFill>
                  <a:srgbClr val="2C3E50"/>
                </a:solidFill>
              </a:rPr>
              <a:t>之前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770" y="4618990"/>
            <a:ext cx="1003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ACPI</a:t>
            </a:r>
            <a:r>
              <a:rPr lang="zh-CN" altLang="en-US" sz="1400" b="1">
                <a:solidFill>
                  <a:srgbClr val="2C3E50"/>
                </a:solidFill>
              </a:rPr>
              <a:t>之后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5630" y="1317625"/>
            <a:ext cx="1983105" cy="5886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BIOS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0920" y="1906270"/>
            <a:ext cx="115316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接口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5630" y="3163570"/>
            <a:ext cx="1982470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操作系统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9" name="直接箭头连接符 8"/>
          <p:cNvCxnSpPr>
            <a:stCxn id="8" idx="0"/>
            <a:endCxn id="7" idx="2"/>
          </p:cNvCxnSpPr>
          <p:nvPr/>
        </p:nvCxnSpPr>
        <p:spPr>
          <a:xfrm flipV="true">
            <a:off x="2856865" y="2259330"/>
            <a:ext cx="635" cy="9042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4418330" y="1641475"/>
            <a:ext cx="2128520" cy="982980"/>
          </a:xfrm>
          <a:prstGeom prst="wedgeRoundRectCallout">
            <a:avLst>
              <a:gd name="adj1" fmla="val -90900"/>
              <a:gd name="adj2" fmla="val 2260"/>
              <a:gd name="adj3" fmla="val 16667"/>
            </a:avLst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各个厂商提供的接口不统一造成混乱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这也会限制整个</a:t>
            </a:r>
            <a:r>
              <a:rPr lang="en-US" altLang="zh-CN" sz="1400" b="1">
                <a:solidFill>
                  <a:srgbClr val="2C3E50"/>
                </a:solidFill>
              </a:rPr>
              <a:t>PC</a:t>
            </a:r>
            <a:r>
              <a:rPr lang="zh-CN" altLang="en-US" sz="1400" b="1">
                <a:solidFill>
                  <a:srgbClr val="2C3E50"/>
                </a:solidFill>
              </a:rPr>
              <a:t>生态发展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64995" y="5760720"/>
            <a:ext cx="1983105" cy="5886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BIOS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04390" y="6349365"/>
            <a:ext cx="146367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ACPI</a:t>
            </a:r>
            <a:r>
              <a:rPr lang="zh-CN" altLang="en-US" b="1">
                <a:solidFill>
                  <a:srgbClr val="2C3E50"/>
                </a:solidFill>
              </a:rPr>
              <a:t>接口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4995" y="7606665"/>
            <a:ext cx="1982470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操作系统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13" idx="0"/>
            <a:endCxn id="12" idx="2"/>
          </p:cNvCxnSpPr>
          <p:nvPr/>
        </p:nvCxnSpPr>
        <p:spPr>
          <a:xfrm flipH="true" flipV="true">
            <a:off x="2836545" y="6702425"/>
            <a:ext cx="19685" cy="9042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4333875" y="6034405"/>
            <a:ext cx="2128520" cy="1109345"/>
          </a:xfrm>
          <a:prstGeom prst="wedgeRoundRectCallout">
            <a:avLst>
              <a:gd name="adj1" fmla="val -82607"/>
              <a:gd name="adj2" fmla="val 772"/>
              <a:gd name="adj3" fmla="val 16667"/>
            </a:avLst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统一接口</a:t>
            </a:r>
            <a:r>
              <a:rPr lang="en-US" altLang="zh-CN" sz="1400" b="1">
                <a:solidFill>
                  <a:srgbClr val="2C3E50"/>
                </a:solidFill>
              </a:rPr>
              <a:t>,它既能用统一形式报告硬件的不同，又留给主板厂商足够的灵活性可以做出大胆的创新应用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true">
            <a:off x="394970" y="4357370"/>
            <a:ext cx="6033135" cy="2540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2268</Words>
  <Application>WPS 演示</Application>
  <PresentationFormat>宽屏</PresentationFormat>
  <Paragraphs>629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DejaVu Sans</vt:lpstr>
      <vt:lpstr>等线</vt:lpstr>
      <vt:lpstr>微软雅黑</vt:lpstr>
      <vt:lpstr>文泉驿微米黑</vt:lpstr>
      <vt:lpstr>宋体</vt:lpstr>
      <vt:lpstr>Arial Unicode MS</vt:lpstr>
      <vt:lpstr>Arial Black</vt:lpstr>
      <vt:lpstr>AR PL UKai CN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22</cp:revision>
  <dcterms:created xsi:type="dcterms:W3CDTF">2021-03-17T11:37:56Z</dcterms:created>
  <dcterms:modified xsi:type="dcterms:W3CDTF">2021-03-17T11:37:56Z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