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913370" y="786765"/>
            <a:ext cx="3479800" cy="44323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void gsi_handler(void *opaque, int n, int level)</a:t>
            </a:r>
            <a:br>
              <a:rPr lang="en-US" altLang="zh-CN" sz="1200" b="1">
                <a:solidFill>
                  <a:srgbClr val="2C3E50"/>
                </a:solidFill>
              </a:rPr>
            </a:br>
            <a:r>
              <a:rPr lang="" altLang="en-US" sz="1200" b="1">
                <a:solidFill>
                  <a:srgbClr val="2C3E50"/>
                </a:solidFill>
              </a:rPr>
              <a:t>hw/i386/x86.c +588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101840" y="3449320"/>
            <a:ext cx="1019810" cy="1786255"/>
            <a:chOff x="11863" y="7408"/>
            <a:chExt cx="1606" cy="2813"/>
          </a:xfrm>
        </p:grpSpPr>
        <p:sp>
          <p:nvSpPr>
            <p:cNvPr id="36" name="矩形 35"/>
            <p:cNvSpPr/>
            <p:nvPr/>
          </p:nvSpPr>
          <p:spPr>
            <a:xfrm>
              <a:off x="11863" y="740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i8259_irq</a:t>
              </a:r>
              <a:r>
                <a:rPr lang="" altLang="en-US" sz="1200" b="1">
                  <a:solidFill>
                    <a:srgbClr val="2C3E50"/>
                  </a:solidFill>
                </a:rPr>
                <a:t>[0]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863" y="78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  <a:sym typeface="+mn-ea"/>
                </a:rPr>
                <a:t>i8259_irq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[</a:t>
              </a:r>
              <a:r>
                <a:rPr lang="" altLang="en-US" sz="1200" b="1">
                  <a:solidFill>
                    <a:srgbClr val="2C3E50"/>
                  </a:solidFill>
                  <a:sym typeface="+mn-ea"/>
                </a:rPr>
                <a:t>1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863" y="834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  <a:sym typeface="+mn-ea"/>
                </a:rPr>
                <a:t>i8259_irq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[</a:t>
              </a:r>
              <a:r>
                <a:rPr lang="" altLang="en-US" sz="1200" b="1">
                  <a:solidFill>
                    <a:srgbClr val="2C3E50"/>
                  </a:solidFill>
                  <a:sym typeface="+mn-ea"/>
                </a:rPr>
                <a:t>2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863" y="88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  <a:sym typeface="+mn-ea"/>
                </a:rPr>
                <a:t>i8259_irq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[</a:t>
              </a:r>
              <a:r>
                <a:rPr lang="" altLang="en-US" sz="1200" b="1">
                  <a:solidFill>
                    <a:srgbClr val="2C3E50"/>
                  </a:solidFill>
                  <a:sym typeface="+mn-ea"/>
                </a:rPr>
                <a:t>3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1863" y="928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>
                  <a:solidFill>
                    <a:srgbClr val="2C3E50"/>
                  </a:solidFill>
                </a:rPr>
                <a:t>...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1863" y="97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  <a:sym typeface="+mn-ea"/>
                </a:rPr>
                <a:t>i8259_irq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[</a:t>
              </a:r>
              <a:r>
                <a:rPr lang="" altLang="en-US" sz="1200" b="1">
                  <a:solidFill>
                    <a:srgbClr val="2C3E50"/>
                  </a:solidFill>
                  <a:sym typeface="+mn-ea"/>
                </a:rPr>
                <a:t>15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67080" y="182245"/>
            <a:ext cx="1395730" cy="1272540"/>
            <a:chOff x="1519" y="1854"/>
            <a:chExt cx="2198" cy="2004"/>
          </a:xfrm>
        </p:grpSpPr>
        <p:sp>
          <p:nvSpPr>
            <p:cNvPr id="4" name="文本框 3"/>
            <p:cNvSpPr txBox="true"/>
            <p:nvPr/>
          </p:nvSpPr>
          <p:spPr>
            <a:xfrm>
              <a:off x="1519" y="1854"/>
              <a:ext cx="219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X86MachineState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56" y="245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>
                  <a:solidFill>
                    <a:srgbClr val="2C3E50"/>
                  </a:solidFill>
                </a:rPr>
                <a:t>...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56" y="29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>
                  <a:solidFill>
                    <a:srgbClr val="2C3E50"/>
                  </a:solidFill>
                </a:rPr>
                <a:t>*gsi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656" y="339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>
                  <a:solidFill>
                    <a:srgbClr val="2C3E50"/>
                  </a:solidFill>
                </a:rPr>
                <a:t>...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54350" y="869950"/>
            <a:ext cx="1019810" cy="2579370"/>
            <a:chOff x="4917" y="2821"/>
            <a:chExt cx="1606" cy="4062"/>
          </a:xfrm>
        </p:grpSpPr>
        <p:sp>
          <p:nvSpPr>
            <p:cNvPr id="8" name="文本框 7"/>
            <p:cNvSpPr txBox="true"/>
            <p:nvPr/>
          </p:nvSpPr>
          <p:spPr>
            <a:xfrm>
              <a:off x="4917" y="2821"/>
              <a:ext cx="1501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qemu_irq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17" y="338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>
                  <a:solidFill>
                    <a:srgbClr val="2C3E50"/>
                  </a:solidFill>
                </a:rPr>
                <a:t>gsi[0]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17" y="385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gsi[</a:t>
              </a:r>
              <a:r>
                <a:rPr lang="" altLang="en-US" sz="1200" b="1">
                  <a:solidFill>
                    <a:srgbClr val="2C3E50"/>
                  </a:solidFill>
                  <a:sym typeface="+mn-ea"/>
                </a:rPr>
                <a:t>1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17" y="432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gsi[</a:t>
              </a:r>
              <a:r>
                <a:rPr lang="" altLang="en-US" sz="1200" b="1">
                  <a:solidFill>
                    <a:srgbClr val="2C3E50"/>
                  </a:solidFill>
                  <a:sym typeface="+mn-ea"/>
                </a:rPr>
                <a:t>2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917" y="479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gsi[</a:t>
              </a:r>
              <a:r>
                <a:rPr lang="" altLang="en-US" sz="1200" b="1">
                  <a:solidFill>
                    <a:srgbClr val="2C3E50"/>
                  </a:solidFill>
                  <a:sym typeface="+mn-ea"/>
                </a:rPr>
                <a:t>3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917" y="5264"/>
              <a:ext cx="1607" cy="1151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200" b="1">
                  <a:solidFill>
                    <a:srgbClr val="2C3E50"/>
                  </a:solidFill>
                </a:rPr>
                <a:t>.</a:t>
              </a:r>
              <a:endParaRPr lang="" altLang="en-US" sz="1200" b="1">
                <a:solidFill>
                  <a:srgbClr val="2C3E50"/>
                </a:solidFill>
              </a:endParaRPr>
            </a:p>
            <a:p>
              <a:pPr algn="ctr"/>
              <a:r>
                <a:rPr lang="" altLang="en-US" sz="1200" b="1">
                  <a:solidFill>
                    <a:srgbClr val="2C3E50"/>
                  </a:solidFill>
                </a:rPr>
                <a:t>.</a:t>
              </a:r>
              <a:endParaRPr lang="" altLang="en-US" sz="1200" b="1">
                <a:solidFill>
                  <a:srgbClr val="2C3E50"/>
                </a:solidFill>
              </a:endParaRPr>
            </a:p>
            <a:p>
              <a:pPr algn="ctr"/>
              <a:r>
                <a:rPr lang="" altLang="en-US" sz="1200" b="1">
                  <a:solidFill>
                    <a:srgbClr val="2C3E50"/>
                  </a:solidFill>
                </a:rPr>
                <a:t>.</a:t>
              </a:r>
              <a:endParaRPr lang="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17" y="64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gsi[</a:t>
              </a:r>
              <a:r>
                <a:rPr lang="" altLang="en-US" sz="1200" b="1">
                  <a:solidFill>
                    <a:srgbClr val="2C3E50"/>
                  </a:solidFill>
                  <a:sym typeface="+mn-ea"/>
                </a:rPr>
                <a:t>23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]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427980" y="1518920"/>
            <a:ext cx="1089660" cy="1571625"/>
            <a:chOff x="8988" y="3872"/>
            <a:chExt cx="1716" cy="2475"/>
          </a:xfrm>
        </p:grpSpPr>
        <p:sp>
          <p:nvSpPr>
            <p:cNvPr id="17" name="文本框 16"/>
            <p:cNvSpPr txBox="true"/>
            <p:nvPr/>
          </p:nvSpPr>
          <p:spPr>
            <a:xfrm>
              <a:off x="8988" y="3872"/>
              <a:ext cx="171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IRQState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043" y="44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parent_obj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043" y="49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handler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043" y="541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*opaque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043" y="587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n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8122285" y="2737485"/>
            <a:ext cx="30257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qemu_irq i8259_irq[ISA_NUM_IRQS]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22285" y="3035300"/>
            <a:ext cx="302577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qemu_irq ioapic_irq[IOAPIC_NUM_PINS]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8122285" y="2494915"/>
            <a:ext cx="8039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GSIState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37150" y="3455670"/>
            <a:ext cx="1089660" cy="1571625"/>
            <a:chOff x="8988" y="3872"/>
            <a:chExt cx="1716" cy="2475"/>
          </a:xfrm>
        </p:grpSpPr>
        <p:sp>
          <p:nvSpPr>
            <p:cNvPr id="32" name="文本框 31"/>
            <p:cNvSpPr txBox="true"/>
            <p:nvPr/>
          </p:nvSpPr>
          <p:spPr>
            <a:xfrm>
              <a:off x="8988" y="3872"/>
              <a:ext cx="171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IRQState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043" y="44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parent_obj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043" y="49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handler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9043" y="541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*opaque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043" y="587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n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257175" y="3985260"/>
            <a:ext cx="4294505" cy="5715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static void kvm_pic_set_irq(void *opaque, int irq, int level)</a:t>
            </a:r>
            <a:br>
              <a:rPr lang="en-US" altLang="zh-CN" sz="1200" b="1">
                <a:solidFill>
                  <a:srgbClr val="2C3E50"/>
                </a:solidFill>
              </a:rPr>
            </a:br>
            <a:r>
              <a:rPr lang="" altLang="en-US" sz="1200" b="1">
                <a:solidFill>
                  <a:srgbClr val="2C3E50"/>
                </a:solidFill>
              </a:rPr>
              <a:t>hw/i386/i8259.c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V="true">
            <a:off x="1874520" y="1008380"/>
            <a:ext cx="1179830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true">
            <a:off x="4074795" y="1656715"/>
            <a:ext cx="1353185" cy="196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0" idx="3"/>
            <a:endCxn id="30" idx="1"/>
          </p:cNvCxnSpPr>
          <p:nvPr/>
        </p:nvCxnSpPr>
        <p:spPr>
          <a:xfrm flipV="true">
            <a:off x="6483350" y="2626360"/>
            <a:ext cx="1638935" cy="114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true" flipV="true">
            <a:off x="6227445" y="3593465"/>
            <a:ext cx="874395" cy="44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4" idx="1"/>
            <a:endCxn id="45" idx="3"/>
          </p:cNvCxnSpPr>
          <p:nvPr/>
        </p:nvCxnSpPr>
        <p:spPr>
          <a:xfrm flipH="true" flipV="true">
            <a:off x="4551680" y="4264660"/>
            <a:ext cx="620395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9" idx="3"/>
            <a:endCxn id="35" idx="1"/>
          </p:cNvCxnSpPr>
          <p:nvPr/>
        </p:nvCxnSpPr>
        <p:spPr>
          <a:xfrm flipV="true">
            <a:off x="6483350" y="1002030"/>
            <a:ext cx="1430020" cy="1337945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8" idx="1"/>
            <a:endCxn id="36" idx="0"/>
          </p:cNvCxnSpPr>
          <p:nvPr/>
        </p:nvCxnSpPr>
        <p:spPr>
          <a:xfrm rot="10800000" flipV="true">
            <a:off x="7612380" y="2879725"/>
            <a:ext cx="509905" cy="56324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9265285" y="4925060"/>
            <a:ext cx="1128395" cy="1786255"/>
            <a:chOff x="11863" y="7408"/>
            <a:chExt cx="1606" cy="2813"/>
          </a:xfrm>
        </p:grpSpPr>
        <p:sp>
          <p:nvSpPr>
            <p:cNvPr id="56" name="矩形 55"/>
            <p:cNvSpPr/>
            <p:nvPr/>
          </p:nvSpPr>
          <p:spPr>
            <a:xfrm>
              <a:off x="11863" y="740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ioapic_irq</a:t>
              </a:r>
              <a:r>
                <a:rPr lang="en-US" altLang="en-US" sz="1200" b="1">
                  <a:solidFill>
                    <a:srgbClr val="2C3E50"/>
                  </a:solidFill>
                </a:rPr>
                <a:t>[0]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1863" y="7877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  <a:sym typeface="+mn-ea"/>
                </a:rPr>
                <a:t>ioapic_irq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[1]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1863" y="8346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  <a:sym typeface="+mn-ea"/>
                </a:rPr>
                <a:t>ioapic_irq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[2]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1863" y="8815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  <a:sym typeface="+mn-ea"/>
                </a:rPr>
                <a:t>ioapic_irq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[3]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1863" y="9284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200" b="1">
                  <a:solidFill>
                    <a:srgbClr val="2C3E50"/>
                  </a:solidFill>
                </a:rPr>
                <a:t>...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1863" y="9753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  <a:sym typeface="+mn-ea"/>
                </a:rPr>
                <a:t>ioapic_irq</a:t>
              </a:r>
              <a:r>
                <a:rPr lang="en-US" altLang="en-US" sz="1200" b="1">
                  <a:solidFill>
                    <a:srgbClr val="2C3E50"/>
                  </a:solidFill>
                  <a:sym typeface="+mn-ea"/>
                </a:rPr>
                <a:t>[15]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57175" y="5768340"/>
            <a:ext cx="4294505" cy="57150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static void kvm_ioapic_set_irq(void *opaque, int irq, int level)</a:t>
            </a:r>
            <a:br>
              <a:rPr lang="en-US" altLang="zh-CN" sz="1200" b="1">
                <a:solidFill>
                  <a:srgbClr val="2C3E50"/>
                </a:solidFill>
              </a:rPr>
            </a:br>
            <a:r>
              <a:rPr lang="en-US" altLang="en-US" sz="1200" b="1">
                <a:solidFill>
                  <a:srgbClr val="2C3E50"/>
                </a:solidFill>
              </a:rPr>
              <a:t>hw/i386/</a:t>
            </a:r>
            <a:r>
              <a:rPr lang="" altLang="en-US" sz="1200" b="1">
                <a:solidFill>
                  <a:srgbClr val="2C3E50"/>
                </a:solidFill>
              </a:rPr>
              <a:t>kvm/ioapic.c</a:t>
            </a:r>
            <a:endParaRPr lang="" altLang="en-US" sz="1200" b="1">
              <a:solidFill>
                <a:srgbClr val="2C3E50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673725" y="5226685"/>
            <a:ext cx="1089660" cy="1571625"/>
            <a:chOff x="8988" y="3872"/>
            <a:chExt cx="1716" cy="2475"/>
          </a:xfrm>
        </p:grpSpPr>
        <p:sp>
          <p:nvSpPr>
            <p:cNvPr id="64" name="文本框 63"/>
            <p:cNvSpPr txBox="true"/>
            <p:nvPr/>
          </p:nvSpPr>
          <p:spPr>
            <a:xfrm>
              <a:off x="8988" y="3872"/>
              <a:ext cx="1717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IRQState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9043" y="447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parent_obj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9043" y="494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handler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9043" y="541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*opaque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9043" y="587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n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69" name="肘形连接符 68"/>
          <p:cNvCxnSpPr>
            <a:stCxn id="29" idx="3"/>
            <a:endCxn id="56" idx="0"/>
          </p:cNvCxnSpPr>
          <p:nvPr/>
        </p:nvCxnSpPr>
        <p:spPr>
          <a:xfrm flipH="true">
            <a:off x="9829800" y="3183890"/>
            <a:ext cx="1318260" cy="1741170"/>
          </a:xfrm>
          <a:prstGeom prst="bentConnector4">
            <a:avLst>
              <a:gd name="adj1" fmla="val -18064"/>
              <a:gd name="adj2" fmla="val 5426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1"/>
            <a:endCxn id="64" idx="3"/>
          </p:cNvCxnSpPr>
          <p:nvPr/>
        </p:nvCxnSpPr>
        <p:spPr>
          <a:xfrm flipH="true" flipV="true">
            <a:off x="6764020" y="5364480"/>
            <a:ext cx="2501265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1"/>
            <a:endCxn id="62" idx="3"/>
          </p:cNvCxnSpPr>
          <p:nvPr/>
        </p:nvCxnSpPr>
        <p:spPr>
          <a:xfrm flipH="true">
            <a:off x="4551680" y="6054090"/>
            <a:ext cx="115697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演示</Application>
  <PresentationFormat>宽屏</PresentationFormat>
  <Paragraphs>90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Nimbus Roman No9 L</vt:lpstr>
      <vt:lpstr>宋体</vt:lpstr>
      <vt:lpstr>Arial Unicode MS</vt:lpstr>
      <vt:lpstr>Arial Black</vt:lpstr>
      <vt:lpstr>Droid Sans Fallback</vt:lpstr>
      <vt:lpstr>微软雅黑</vt:lpstr>
      <vt:lpstr>Standard Symbols PS</vt:lpstr>
      <vt:lpstr>文鼎ＰＬ简中楷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5</cp:revision>
  <dcterms:created xsi:type="dcterms:W3CDTF">2021-06-11T10:14:16Z</dcterms:created>
  <dcterms:modified xsi:type="dcterms:W3CDTF">2021-06-11T10:14:16Z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