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1" r:id="rId3"/>
    <p:sldId id="256" r:id="rId4"/>
    <p:sldId id="258" r:id="rId5"/>
    <p:sldId id="259" r:id="rId6"/>
    <p:sldId id="260" r:id="rId7"/>
    <p:sldId id="306" r:id="rId8"/>
    <p:sldId id="307" r:id="rId9"/>
    <p:sldId id="310" r:id="rId10"/>
    <p:sldId id="308" r:id="rId11"/>
    <p:sldId id="309" r:id="rId12"/>
    <p:sldId id="305" r:id="rId13"/>
    <p:sldId id="339" r:id="rId14"/>
    <p:sldId id="338" r:id="rId15"/>
    <p:sldId id="263" r:id="rId16"/>
    <p:sldId id="262" r:id="rId17"/>
    <p:sldId id="265" r:id="rId18"/>
    <p:sldId id="264" r:id="rId19"/>
    <p:sldId id="266" r:id="rId20"/>
    <p:sldId id="267" r:id="rId21"/>
    <p:sldId id="275" r:id="rId22"/>
    <p:sldId id="268" r:id="rId23"/>
    <p:sldId id="280" r:id="rId24"/>
    <p:sldId id="269" r:id="rId25"/>
    <p:sldId id="340" r:id="rId26"/>
    <p:sldId id="341" r:id="rId27"/>
    <p:sldId id="342" r:id="rId28"/>
    <p:sldId id="343" r:id="rId29"/>
    <p:sldId id="386" r:id="rId30"/>
    <p:sldId id="387" r:id="rId31"/>
    <p:sldId id="344" r:id="rId32"/>
    <p:sldId id="370" r:id="rId33"/>
    <p:sldId id="290" r:id="rId34"/>
    <p:sldId id="385" r:id="rId35"/>
    <p:sldId id="405" r:id="rId36"/>
    <p:sldId id="292" r:id="rId37"/>
    <p:sldId id="291" r:id="rId38"/>
    <p:sldId id="270" r:id="rId39"/>
    <p:sldId id="281" r:id="rId40"/>
    <p:sldId id="279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D1FFCD"/>
    <a:srgbClr val="EAECEF"/>
    <a:srgbClr val="282C34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73"/>
        <p:guide pos="37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内存模型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伙伴系统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818515" y="809625"/>
          <a:ext cx="3249930" cy="519112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012190"/>
                <a:gridCol w="1632585"/>
                <a:gridCol w="605155"/>
              </a:tblGrid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29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407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n-1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5611495" y="809625"/>
          <a:ext cx="1850390" cy="51936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50390"/>
              </a:tblGrid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738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5611495" y="38671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物理内存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9257030" y="810260"/>
          <a:ext cx="1850390" cy="52063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50390"/>
              </a:tblGrid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Text Box 14"/>
          <p:cNvSpPr txBox="true"/>
          <p:nvPr/>
        </p:nvSpPr>
        <p:spPr>
          <a:xfrm>
            <a:off x="9257030" y="38671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虚拟地址空间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761365" y="386715"/>
            <a:ext cx="3914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page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结构体起始地址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(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VMEMMAP_START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)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8445" y="112585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59980" y="113284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68445" y="179133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59980" y="179832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68445" y="2444750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9980" y="2451735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68445" y="307657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59980" y="308356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68445" y="507301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59980" y="508000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68445" y="567626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59980" y="568325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761365" y="6096000"/>
            <a:ext cx="156210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 b="1">
                <a:solidFill>
                  <a:srgbClr val="3EAF7C"/>
                </a:solidFill>
                <a:cs typeface="DejaVu Sans" panose="020B0603030804020204" charset="0"/>
              </a:rPr>
              <a:t>注：三者是一一对应的关系</a:t>
            </a:r>
            <a:endParaRPr lang="zh-CN" altLang="en-US" sz="900" b="1">
              <a:solidFill>
                <a:srgbClr val="3EAF7C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376170" y="1430020"/>
            <a:ext cx="11017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6240" y="1430020"/>
            <a:ext cx="11017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pfn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6240" y="4592320"/>
            <a:ext cx="1137920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phy_addr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6170" y="4592320"/>
            <a:ext cx="1137920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vir_addr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true">
            <a:off x="2785745" y="1899920"/>
            <a:ext cx="6985" cy="26993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true">
            <a:off x="3051810" y="1899920"/>
            <a:ext cx="0" cy="26854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 rot="5400000">
            <a:off x="1908810" y="3129280"/>
            <a:ext cx="1412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base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 rot="5400000">
            <a:off x="2536825" y="3160395"/>
            <a:ext cx="1412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virt_to_page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true">
            <a:off x="3496310" y="1536700"/>
            <a:ext cx="451675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true">
            <a:off x="3503295" y="1752600"/>
            <a:ext cx="4495165" cy="7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true">
            <a:off x="3352800" y="1845310"/>
            <a:ext cx="4624070" cy="27355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5026025" y="1153795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5026025" y="1788160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pfn_to_page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06775" y="1822450"/>
            <a:ext cx="4688840" cy="27425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true" flipV="true">
            <a:off x="3295650" y="1945640"/>
            <a:ext cx="4681220" cy="2764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 rot="1860000">
            <a:off x="3446780" y="2603500"/>
            <a:ext cx="1537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phys_to_page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 rot="1800000">
            <a:off x="6440805" y="3676015"/>
            <a:ext cx="1537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24900" y="1934210"/>
            <a:ext cx="6985" cy="26714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 rot="5400000">
            <a:off x="8209915" y="3065145"/>
            <a:ext cx="155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__pfn_to_phys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true">
            <a:off x="8442325" y="1924050"/>
            <a:ext cx="0" cy="26638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 rot="16200000">
            <a:off x="7405370" y="3054985"/>
            <a:ext cx="155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__phys_to_pfn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6475" y="4730750"/>
            <a:ext cx="4415790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4737735" y="4356100"/>
            <a:ext cx="1570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__virt_to_phys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4737735" y="4939030"/>
            <a:ext cx="1570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__phys_to_virt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true">
            <a:off x="3525520" y="4926330"/>
            <a:ext cx="4451985" cy="139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 rot="19740000">
            <a:off x="6160135" y="2113280"/>
            <a:ext cx="1248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virt_to_pfn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true">
            <a:off x="3539490" y="1917065"/>
            <a:ext cx="4580890" cy="27432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 rot="19680000">
            <a:off x="4062095" y="4034155"/>
            <a:ext cx="1248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pfn_to_virt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962025" y="1706245"/>
          <a:ext cx="1109980" cy="4572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0998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MAX_ORDER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399790" y="2287905"/>
          <a:ext cx="1891665" cy="235077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91665"/>
              </a:tblGrid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MIGRATE_UNMOVABLE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MIGRATE_MOVABLE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MIGRATE_RECLAIMABLE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MIGRATE_PCPTYPES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MIGRATE_HIGHATOMIC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MIGRATE_CMA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99155" y="4848860"/>
          <a:ext cx="1935480" cy="38862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35480"/>
              </a:tblGrid>
              <a:tr h="38862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nr_free</a:t>
                      </a:r>
                      <a:endParaRPr 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4210" y="2118995"/>
            <a:ext cx="2254885" cy="334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920740" y="2371090"/>
            <a:ext cx="4201160" cy="222250"/>
            <a:chOff x="10591" y="3747"/>
            <a:chExt cx="6616" cy="350"/>
          </a:xfrm>
        </p:grpSpPr>
        <p:sp>
          <p:nvSpPr>
            <p:cNvPr id="24" name="Rectangle 23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8" name="Straight Arrow Connector 27"/>
            <p:cNvCxnSpPr>
              <a:stCxn id="24" idx="3"/>
              <a:endCxn id="25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26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27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920740" y="2767330"/>
            <a:ext cx="1826260" cy="222250"/>
            <a:chOff x="10685" y="5275"/>
            <a:chExt cx="2876" cy="350"/>
          </a:xfrm>
        </p:grpSpPr>
        <p:sp>
          <p:nvSpPr>
            <p:cNvPr id="15" name="Rectangle 14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31" name="Straight Arrow Connector 30"/>
            <p:cNvCxnSpPr>
              <a:stCxn id="15" idx="3"/>
              <a:endCxn id="16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20740" y="3163570"/>
            <a:ext cx="3013710" cy="222250"/>
            <a:chOff x="10685" y="7976"/>
            <a:chExt cx="4746" cy="350"/>
          </a:xfrm>
        </p:grpSpPr>
        <p:sp>
          <p:nvSpPr>
            <p:cNvPr id="21" name="Rectangle 20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32" name="Straight Arrow Connector 31"/>
            <p:cNvCxnSpPr>
              <a:stCxn id="21" idx="3"/>
              <a:endCxn id="22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3"/>
              <a:endCxn id="23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endCxn id="10" idx="1"/>
          </p:cNvCxnSpPr>
          <p:nvPr/>
        </p:nvCxnSpPr>
        <p:spPr>
          <a:xfrm>
            <a:off x="2082165" y="3776980"/>
            <a:ext cx="112204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true">
            <a:off x="5291455" y="248285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0740" y="3559810"/>
            <a:ext cx="3013710" cy="222250"/>
            <a:chOff x="10685" y="7976"/>
            <a:chExt cx="4746" cy="350"/>
          </a:xfrm>
        </p:grpSpPr>
        <p:sp>
          <p:nvSpPr>
            <p:cNvPr id="40" name="Rectangle 39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1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  <a:endCxn id="42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920740" y="3956050"/>
            <a:ext cx="4201160" cy="222250"/>
            <a:chOff x="10591" y="3747"/>
            <a:chExt cx="6616" cy="350"/>
          </a:xfrm>
        </p:grpSpPr>
        <p:sp>
          <p:nvSpPr>
            <p:cNvPr id="58" name="Rectangle 57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62" name="Straight Arrow Connector 61"/>
            <p:cNvCxnSpPr>
              <a:stCxn id="58" idx="3"/>
              <a:endCxn id="59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3"/>
              <a:endCxn id="60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3"/>
              <a:endCxn id="61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20740" y="4352290"/>
            <a:ext cx="1826260" cy="222250"/>
            <a:chOff x="10685" y="5275"/>
            <a:chExt cx="2876" cy="350"/>
          </a:xfrm>
        </p:grpSpPr>
        <p:sp>
          <p:nvSpPr>
            <p:cNvPr id="66" name="Rectangle 65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68" name="Straight Arrow Connector 67"/>
            <p:cNvCxnSpPr>
              <a:stCxn id="66" idx="3"/>
              <a:endCxn id="67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V="true">
            <a:off x="5291455" y="287909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5291455" y="327533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true">
            <a:off x="5291455" y="367157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true">
            <a:off x="5291455" y="406781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true">
            <a:off x="5291455" y="4460875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true"/>
          <p:nvPr/>
        </p:nvSpPr>
        <p:spPr>
          <a:xfrm>
            <a:off x="962025" y="789940"/>
            <a:ext cx="2918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zone</a:t>
            </a:r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的</a:t>
            </a:r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free_area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伙伴系统水位线</a:t>
            </a:r>
            <a:endParaRPr 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true">
            <a:off x="2637155" y="4490085"/>
            <a:ext cx="7268845" cy="184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true" flipV="true">
            <a:off x="3103880" y="918845"/>
            <a:ext cx="6350" cy="43491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true">
            <a:off x="3007995" y="3952240"/>
            <a:ext cx="4547235" cy="3492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true">
            <a:off x="3007995" y="3275965"/>
            <a:ext cx="4594860" cy="1587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true">
            <a:off x="3007995" y="2593975"/>
            <a:ext cx="4552950" cy="190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0230" y="1361440"/>
            <a:ext cx="1381760" cy="1914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640" y="3275965"/>
            <a:ext cx="987425" cy="7061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3" idx="3"/>
          </p:cNvCxnSpPr>
          <p:nvPr/>
        </p:nvCxnSpPr>
        <p:spPr>
          <a:xfrm flipV="true">
            <a:off x="6412230" y="2638425"/>
            <a:ext cx="448945" cy="6496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7"/>
          </p:cNvCxnSpPr>
          <p:nvPr/>
        </p:nvCxnSpPr>
        <p:spPr>
          <a:xfrm flipV="true">
            <a:off x="6957695" y="2115185"/>
            <a:ext cx="848360" cy="4267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true">
            <a:off x="5461000" y="3275965"/>
            <a:ext cx="945515" cy="6940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29380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2935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85435" y="391223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44920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40855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35300" y="1290320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2147570" y="101473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pages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3259455" y="4998720"/>
            <a:ext cx="1632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内存下降到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high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以下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733665" y="3773805"/>
            <a:ext cx="217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&gt;watermark[min]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733665" y="3079115"/>
            <a:ext cx="2150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&gt;watermark[low]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7733665" y="2457450"/>
            <a:ext cx="2231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&gt;watermark[high]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9965055" y="4361180"/>
            <a:ext cx="570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t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ime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3995420" y="2626995"/>
            <a:ext cx="5080" cy="234188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true">
            <a:off x="4492625" y="1696720"/>
            <a:ext cx="11430" cy="15208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3316605" y="1361440"/>
            <a:ext cx="2853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唤醒kswapd守护进程来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异步</a:t>
            </a:r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回收页面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true" flipV="true">
            <a:off x="5461000" y="4049395"/>
            <a:ext cx="6350" cy="9493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5117465" y="4998720"/>
            <a:ext cx="2061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唤醒kswapd同步</a:t>
            </a:r>
            <a:r>
              <a:rPr lang="zh-CN" sz="1200" b="1">
                <a:solidFill>
                  <a:srgbClr val="2C3E50"/>
                </a:solidFill>
                <a:cs typeface="DejaVu Sans" panose="020B0603030804020204" charset="0"/>
              </a:rPr>
              <a:t>回收内存</a:t>
            </a:r>
            <a:endParaRPr 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true">
            <a:off x="6903720" y="1702435"/>
            <a:ext cx="5080" cy="83947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6482080" y="1361440"/>
            <a:ext cx="1755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kswapd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进入睡眠状态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651510" y="125730"/>
          <a:ext cx="11007090" cy="717740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10310"/>
                <a:gridCol w="1381125"/>
                <a:gridCol w="1238250"/>
                <a:gridCol w="1362075"/>
                <a:gridCol w="1051560"/>
                <a:gridCol w="4763770"/>
              </a:tblGrid>
              <a:tr h="43497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  <a:cs typeface="DejaVu Sans" panose="020B0603030804020204" charset="0"/>
                        </a:rPr>
                        <a:t>序号</a:t>
                      </a:r>
                      <a:endParaRPr lang="zh-CN" altLang="en-US" sz="1400" b="1">
                        <a:solidFill>
                          <a:srgbClr val="2C3E50"/>
                        </a:solidFill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__GFP_MOVABLE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__GFP_DMA32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__GFP_HIGHMEM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HIGHMEM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(DMA+HIGHMEM)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(DMA+DMA32)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(HIGHMEM+DMA32)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(HIGHMEM+DMA32+DMA)  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 (MOVABLE+0)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(MOVABLE+DMA)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a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MOVABLE (Movable is valid only if HIGHMEM is set too)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(MOVABLE+HIGHMEM+DMA)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c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 (MOVABLE+DMA32)       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(MOVABLE+DMA32+DMA)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e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f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(MOVABLE+DMA32+HIGHMEM+DMA)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18014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2C3E50"/>
                </a:solidFill>
                <a:cs typeface="DejaVu Sans" panose="020B0603030804020204" charset="0"/>
              </a:rPr>
              <a:t>SLUB</a:t>
            </a:r>
            <a:endParaRPr lang="en-US" altLang="zh-CN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16040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sz="4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343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find_vma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4469130" y="36957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addr-1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6306820" y="36957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addr-2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true" flipV="true">
            <a:off x="4975225" y="2678430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true" flipV="true">
            <a:off x="6799580" y="2685415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1400175" y="4799330"/>
            <a:ext cx="6449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查找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addr-2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，返回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vma-2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，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查找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addr-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1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，同样返回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vma-2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2527935" y="328358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0315" y="2125345"/>
            <a:ext cx="1392555" cy="2884805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olidFill>
                <a:srgbClr val="3EAF7C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641600" y="164274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9845" y="213360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9845" y="501015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299845" y="464185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299845" y="175704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0315" y="3296920"/>
            <a:ext cx="1384935" cy="29083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holes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0315" y="213360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0315" y="242443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7935" y="300609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27935" y="357441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27935" y="386524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7935" y="415607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27935" y="444690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27935" y="473773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8201660" y="3424555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*mem_map;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5885" y="2403475"/>
            <a:ext cx="1134110" cy="232791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6045" y="240347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5410" y="441896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5410" y="410654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7" name="Curved Connector 26"/>
          <p:cNvCxnSpPr>
            <a:stCxn id="22" idx="1"/>
            <a:endCxn id="25" idx="3"/>
          </p:cNvCxnSpPr>
          <p:nvPr/>
        </p:nvCxnSpPr>
        <p:spPr>
          <a:xfrm rot="10800000" flipV="true">
            <a:off x="7569200" y="3608705"/>
            <a:ext cx="632460" cy="96647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  <a:endCxn id="21" idx="3"/>
          </p:cNvCxnSpPr>
          <p:nvPr/>
        </p:nvCxnSpPr>
        <p:spPr>
          <a:xfrm flipH="true">
            <a:off x="3922395" y="4575175"/>
            <a:ext cx="2542540" cy="3079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13" idx="3"/>
          </p:cNvCxnSpPr>
          <p:nvPr/>
        </p:nvCxnSpPr>
        <p:spPr>
          <a:xfrm flipH="true" flipV="true">
            <a:off x="3914775" y="2279015"/>
            <a:ext cx="2550795" cy="2806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54775" y="311213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1" name="Straight Arrow Connector 30"/>
          <p:cNvCxnSpPr>
            <a:stCxn id="30" idx="1"/>
            <a:endCxn id="12" idx="3"/>
          </p:cNvCxnSpPr>
          <p:nvPr/>
        </p:nvCxnSpPr>
        <p:spPr>
          <a:xfrm flipH="true">
            <a:off x="3914775" y="3268345"/>
            <a:ext cx="2549525" cy="1739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3007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find_vma_intersection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690370" y="371665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3528060" y="3716655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end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true" flipV="true">
            <a:off x="2083435" y="2699385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true" flipV="true">
            <a:off x="3837305" y="2706370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2174240" y="4297045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vam-1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295390" y="371538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185660" y="3716655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end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true" flipV="true">
            <a:off x="6688455" y="2705100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true" flipV="true">
            <a:off x="7494905" y="2706370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6544310" y="4297045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vam-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2270" y="1967230"/>
            <a:ext cx="883285" cy="67500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88455" y="1967230"/>
            <a:ext cx="805815" cy="67500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358640" y="4485640"/>
            <a:ext cx="213614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303530" y="241935"/>
            <a:ext cx="1663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vma_merge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36415" y="2915285"/>
            <a:ext cx="76835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\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9765" y="3674110"/>
            <a:ext cx="76835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29430" y="1213485"/>
            <a:ext cx="28575" cy="458787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80175" y="1261110"/>
            <a:ext cx="46355" cy="462661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4517390" y="3058795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1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5833110" y="3817620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2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5043805" y="4629150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3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10235" y="1355090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7860" y="381063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35" y="381063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7860" y="1355090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avc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true" flipV="true">
            <a:off x="2124710" y="2470150"/>
            <a:ext cx="3611880" cy="1335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8" idx="2"/>
          </p:cNvCxnSpPr>
          <p:nvPr/>
        </p:nvCxnSpPr>
        <p:spPr>
          <a:xfrm flipV="true">
            <a:off x="6499225" y="2485390"/>
            <a:ext cx="0" cy="13252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7" idx="3"/>
          </p:cNvCxnSpPr>
          <p:nvPr/>
        </p:nvCxnSpPr>
        <p:spPr>
          <a:xfrm flipH="true">
            <a:off x="2132330" y="4375785"/>
            <a:ext cx="36055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371600" y="2485390"/>
            <a:ext cx="0" cy="13252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2404745" y="2233930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1:N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81775" y="284162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1:N</a:t>
            </a:r>
            <a:r>
              <a:rPr lang="en-US" altLang="en-US" b="1">
                <a:solidFill>
                  <a:srgbClr val="2C3E50"/>
                </a:solidFill>
                <a:latin typeface="文泉驿微米黑" panose="020B0606030804020204" charset="-122"/>
                <a:ea typeface="DejaVu Sans" panose="020B0603030804020204" charset="0"/>
                <a:cs typeface="DejaVu Sans" panose="020B0603030804020204" charset="0"/>
              </a:rPr>
              <a:t>①</a:t>
            </a:r>
            <a:endParaRPr lang="en-US" altLang="en-US" b="1">
              <a:solidFill>
                <a:srgbClr val="2C3E50"/>
              </a:solidFill>
              <a:latin typeface="文泉驿微米黑" panose="020B0606030804020204" charset="-122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683000" y="4007485"/>
            <a:ext cx="59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418590" y="2892425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true">
            <a:off x="2117725" y="2491740"/>
            <a:ext cx="3618865" cy="13208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2507615" y="3145155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7783195" y="1898650"/>
            <a:ext cx="41516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  <a:latin typeface="文泉驿微米黑" panose="020B0606030804020204" charset="-122"/>
                <a:ea typeface="DejaVu Sans" panose="020B0603030804020204" charset="0"/>
                <a:cs typeface="DejaVu Sans" panose="020B0603030804020204" charset="0"/>
              </a:rPr>
              <a:t>① </a:t>
            </a:r>
            <a:r>
              <a:rPr lang="zh-CN" altLang="en-US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这里为什么是</a:t>
            </a:r>
            <a:r>
              <a:rPr lang="en-US" altLang="zh-CN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N</a:t>
            </a:r>
            <a:r>
              <a:rPr lang="zh-CN" altLang="en-US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？</a:t>
            </a:r>
            <a:endParaRPr lang="zh-CN" altLang="en-US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endParaRPr lang="zh-CN" altLang="en-US"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对于一个普通进程来讲，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vma,av,avc</a:t>
            </a:r>
            <a:endParaRPr lang="en-US" altLang="zh-CN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是一一对应的，这个从do_anonymous_page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中分配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av,avc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就可以看出，但是在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fork</a:t>
            </a:r>
            <a:endParaRPr lang="en-US" altLang="zh-CN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子进程的时候，会遍历父进程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vma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anon_vma_chain，然后为子进程也创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建相同的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，并且这些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会加入到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父进程的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的红黑树中，这样做的目的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是在做反向映射的时候，只需要遍历父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进程的红黑树，而无需关心子进程的映射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62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 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avc av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4744085" y="3792220"/>
          <a:ext cx="2029460" cy="19075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202946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avc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*vma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*anon_vma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same_vma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rb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70635" y="104330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.rb_root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5165" y="974090"/>
            <a:ext cx="2562225" cy="1199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2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.anon_vma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.anon_vma_chain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" name="Elbow Connector 6"/>
          <p:cNvCxnSpPr>
            <a:endCxn id="5" idx="2"/>
          </p:cNvCxnSpPr>
          <p:nvPr/>
        </p:nvCxnSpPr>
        <p:spPr>
          <a:xfrm flipV="true">
            <a:off x="6763385" y="2173605"/>
            <a:ext cx="2823210" cy="21488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1"/>
            <a:endCxn id="4" idx="2"/>
          </p:cNvCxnSpPr>
          <p:nvPr/>
        </p:nvCxnSpPr>
        <p:spPr>
          <a:xfrm rot="10800000">
            <a:off x="2031365" y="2172970"/>
            <a:ext cx="2712085" cy="257238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64000" y="180848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52825" y="221615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8185" y="221615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36340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79775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29810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149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9188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6338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5266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true" flipV="true">
            <a:off x="7646670" y="1891030"/>
            <a:ext cx="811530" cy="4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  <a:endCxn id="18" idx="3"/>
          </p:cNvCxnSpPr>
          <p:nvPr/>
        </p:nvCxnSpPr>
        <p:spPr>
          <a:xfrm flipH="true">
            <a:off x="7057390" y="1898015"/>
            <a:ext cx="295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  <a:endCxn id="17" idx="3"/>
          </p:cNvCxnSpPr>
          <p:nvPr/>
        </p:nvCxnSpPr>
        <p:spPr>
          <a:xfrm flipH="true">
            <a:off x="6485890" y="1898015"/>
            <a:ext cx="2774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5" idx="3"/>
          </p:cNvCxnSpPr>
          <p:nvPr/>
        </p:nvCxnSpPr>
        <p:spPr>
          <a:xfrm flipH="true">
            <a:off x="5905500" y="1898015"/>
            <a:ext cx="28638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0" idx="7"/>
          </p:cNvCxnSpPr>
          <p:nvPr/>
        </p:nvCxnSpPr>
        <p:spPr>
          <a:xfrm flipH="true">
            <a:off x="3736340" y="2030730"/>
            <a:ext cx="435610" cy="224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1" idx="1"/>
          </p:cNvCxnSpPr>
          <p:nvPr/>
        </p:nvCxnSpPr>
        <p:spPr>
          <a:xfrm>
            <a:off x="4171950" y="2030730"/>
            <a:ext cx="387985" cy="224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3" idx="0"/>
          </p:cNvCxnSpPr>
          <p:nvPr/>
        </p:nvCxnSpPr>
        <p:spPr>
          <a:xfrm flipH="true">
            <a:off x="3387725" y="2406650"/>
            <a:ext cx="19685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5"/>
            <a:endCxn id="12" idx="0"/>
          </p:cNvCxnSpPr>
          <p:nvPr/>
        </p:nvCxnSpPr>
        <p:spPr>
          <a:xfrm>
            <a:off x="3736340" y="2406650"/>
            <a:ext cx="10795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5"/>
            <a:endCxn id="14" idx="0"/>
          </p:cNvCxnSpPr>
          <p:nvPr/>
        </p:nvCxnSpPr>
        <p:spPr>
          <a:xfrm>
            <a:off x="4711700" y="2406650"/>
            <a:ext cx="22606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9" idx="2"/>
          </p:cNvCxnSpPr>
          <p:nvPr/>
        </p:nvCxnSpPr>
        <p:spPr>
          <a:xfrm rot="16200000">
            <a:off x="5565775" y="3213735"/>
            <a:ext cx="3131185" cy="736600"/>
          </a:xfrm>
          <a:prstGeom prst="bentConnector3">
            <a:avLst>
              <a:gd name="adj1" fmla="val 47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2" idx="4"/>
          </p:cNvCxnSpPr>
          <p:nvPr/>
        </p:nvCxnSpPr>
        <p:spPr>
          <a:xfrm rot="16200000" flipV="true">
            <a:off x="3002280" y="3771265"/>
            <a:ext cx="2577465" cy="894080"/>
          </a:xfrm>
          <a:prstGeom prst="bentConnector3">
            <a:avLst>
              <a:gd name="adj1" fmla="val 67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69845" y="1873885"/>
            <a:ext cx="1414780" cy="76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true">
            <a:off x="2792730" y="1601470"/>
            <a:ext cx="6052820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178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匿名页面的产生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88975" y="840740"/>
            <a:ext cx="88436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1.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用户空间通过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malloc/mmap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分配内存缺页中断是通过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do_anoymous_page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分配页面产生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8975" y="1531620"/>
            <a:ext cx="1624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2.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写时复制产生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88975" y="4204335"/>
            <a:ext cx="54921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3.do_swap_page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从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swap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分区读回数据时分配页面产生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688975" y="5069840"/>
            <a:ext cx="1624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4.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页面迁移产生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320800" y="2057400"/>
            <a:ext cx="3124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do_wp_page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当需要写如下页面时产生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320800" y="3418205"/>
            <a:ext cx="2751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2.do_cow_page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共享匿名内存页面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706880" y="2410460"/>
            <a:ext cx="2444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只读的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special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映射的页面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2.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有多个映射的页面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3.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只读的私有映射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page cache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4. ksm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356485" y="1296670"/>
            <a:ext cx="1392555" cy="158750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Node#0</a:t>
            </a:r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77770" y="73342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6145" y="1369060"/>
            <a:ext cx="147637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1" idx="1"/>
          </p:cNvCxnSpPr>
          <p:nvPr/>
        </p:nvCxnSpPr>
        <p:spPr>
          <a:xfrm flipV="true">
            <a:off x="920115" y="2619375"/>
            <a:ext cx="143637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928370" y="220408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993140" y="92837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6485" y="2764790"/>
            <a:ext cx="1392555" cy="120840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6485" y="3972560"/>
            <a:ext cx="1392555" cy="207391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Node#1</a:t>
            </a:r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>
            <a:endCxn id="32" idx="1"/>
          </p:cNvCxnSpPr>
          <p:nvPr/>
        </p:nvCxnSpPr>
        <p:spPr>
          <a:xfrm>
            <a:off x="848995" y="4131310"/>
            <a:ext cx="152019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913130" y="5965825"/>
            <a:ext cx="13995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920115" y="3716655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942975" y="559371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6010" y="13106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6010" y="160147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56485" y="218313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6485" y="247396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9185" y="39903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9660" y="458152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9185" y="429069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9660" y="516318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835" y="545211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8418830" y="808355"/>
            <a:ext cx="3089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pglist_data *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node_data[MAX_NUMNODES]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63610" y="2292350"/>
            <a:ext cx="1534795" cy="23279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64245" y="229235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node_data[n]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78830" y="371665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78830" y="3716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355" y="528129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8830" y="500697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87720" y="413639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87720" y="139001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87720" y="139001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7245" y="2954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87720" y="268033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96610" y="180975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73770" y="430784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node_data[0]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73770" y="3973195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node_data[1]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2" name="Curved Connector 71"/>
          <p:cNvCxnSpPr>
            <a:stCxn id="38" idx="2"/>
            <a:endCxn id="56" idx="0"/>
          </p:cNvCxnSpPr>
          <p:nvPr/>
        </p:nvCxnSpPr>
        <p:spPr>
          <a:xfrm rot="5400000">
            <a:off x="9164320" y="1492885"/>
            <a:ext cx="962025" cy="636905"/>
          </a:xfrm>
          <a:prstGeom prst="curvedConnector3">
            <a:avLst>
              <a:gd name="adj1" fmla="val 50033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1" idx="1"/>
            <a:endCxn id="60" idx="3"/>
          </p:cNvCxnSpPr>
          <p:nvPr/>
        </p:nvCxnSpPr>
        <p:spPr>
          <a:xfrm rot="10800000" flipV="true">
            <a:off x="7001510" y="4129405"/>
            <a:ext cx="1572260" cy="52578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6" idx="1"/>
            <a:endCxn id="65" idx="3"/>
          </p:cNvCxnSpPr>
          <p:nvPr/>
        </p:nvCxnSpPr>
        <p:spPr>
          <a:xfrm rot="10800000">
            <a:off x="7009765" y="2327910"/>
            <a:ext cx="1553845" cy="120015"/>
          </a:xfrm>
          <a:prstGeom prst="curvedConnector3">
            <a:avLst>
              <a:gd name="adj1" fmla="val 4998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1"/>
            <a:endCxn id="24" idx="3"/>
          </p:cNvCxnSpPr>
          <p:nvPr/>
        </p:nvCxnSpPr>
        <p:spPr>
          <a:xfrm flipH="true" flipV="true">
            <a:off x="3750945" y="1456055"/>
            <a:ext cx="2136775" cy="711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1"/>
            <a:endCxn id="31" idx="3"/>
          </p:cNvCxnSpPr>
          <p:nvPr/>
        </p:nvCxnSpPr>
        <p:spPr>
          <a:xfrm flipH="true" flipV="true">
            <a:off x="3741420" y="2619375"/>
            <a:ext cx="2155825" cy="4724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1"/>
            <a:endCxn id="30" idx="3"/>
          </p:cNvCxnSpPr>
          <p:nvPr/>
        </p:nvCxnSpPr>
        <p:spPr>
          <a:xfrm flipH="true" flipV="true">
            <a:off x="3741420" y="2328545"/>
            <a:ext cx="2146300" cy="4889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1"/>
            <a:endCxn id="32" idx="3"/>
          </p:cNvCxnSpPr>
          <p:nvPr/>
        </p:nvCxnSpPr>
        <p:spPr>
          <a:xfrm flipH="true">
            <a:off x="3754120" y="3853815"/>
            <a:ext cx="2124710" cy="2819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1"/>
            <a:endCxn id="37" idx="3"/>
          </p:cNvCxnSpPr>
          <p:nvPr/>
        </p:nvCxnSpPr>
        <p:spPr>
          <a:xfrm flipH="true">
            <a:off x="3747770" y="5144135"/>
            <a:ext cx="2131060" cy="453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1"/>
          </p:cNvCxnSpPr>
          <p:nvPr/>
        </p:nvCxnSpPr>
        <p:spPr>
          <a:xfrm flipH="true">
            <a:off x="3742690" y="5418455"/>
            <a:ext cx="2145665" cy="523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 Box 81"/>
          <p:cNvSpPr txBox="true"/>
          <p:nvPr/>
        </p:nvSpPr>
        <p:spPr>
          <a:xfrm>
            <a:off x="5702935" y="928370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内存迁移</a:t>
            </a:r>
            <a:endParaRPr lang="en-US" altLang="zh-CN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169920" y="111125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3169920" y="256159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内存热插拔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3169920" y="401193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内存策略绑定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169920" y="328676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系统调用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169920" y="183642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内存错误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169920" y="473710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申请大块连接内存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6161405" y="296227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migrate_pages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69535" y="1019175"/>
            <a:ext cx="681990" cy="4344035"/>
          </a:xfrm>
          <a:prstGeom prst="rightBrace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内存回收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内存回收触发时机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7265" y="15240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内存分配</a:t>
            </a:r>
            <a:r>
              <a:rPr lang="en-US" altLang="zh-CN" b="1">
                <a:solidFill>
                  <a:srgbClr val="2C3E50"/>
                </a:solidFill>
              </a:rPr>
              <a:t>slow_path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19110" y="1524000"/>
            <a:ext cx="185991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内存回收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8020" y="15240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异步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en-US" altLang="en-US" b="1">
                <a:solidFill>
                  <a:srgbClr val="2C3E50"/>
                </a:solidFill>
              </a:rPr>
              <a:t>wake_up kwapd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3784600" y="1706880"/>
            <a:ext cx="69342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7285355" y="1706880"/>
            <a:ext cx="83375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78020" y="3489325"/>
            <a:ext cx="2807335" cy="7461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同步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b="1">
                <a:solidFill>
                  <a:srgbClr val="2C3E50"/>
                </a:solidFill>
              </a:rPr>
              <a:t>在异步无法完成内存分配启动直接回收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>
            <a:stCxn id="4" idx="2"/>
            <a:endCxn id="9" idx="1"/>
          </p:cNvCxnSpPr>
          <p:nvPr/>
        </p:nvCxnSpPr>
        <p:spPr>
          <a:xfrm rot="5400000" flipV="true">
            <a:off x="2443480" y="1827530"/>
            <a:ext cx="1972945" cy="20967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3"/>
            <a:endCxn id="5" idx="2"/>
          </p:cNvCxnSpPr>
          <p:nvPr/>
        </p:nvCxnSpPr>
        <p:spPr>
          <a:xfrm flipV="true">
            <a:off x="7285355" y="1889760"/>
            <a:ext cx="1764030" cy="197294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99805" y="4603115"/>
            <a:ext cx="89852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wait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endCxn id="12" idx="0"/>
          </p:cNvCxnSpPr>
          <p:nvPr/>
        </p:nvCxnSpPr>
        <p:spPr>
          <a:xfrm>
            <a:off x="7316470" y="3862705"/>
            <a:ext cx="1732915" cy="7404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0"/>
            <a:endCxn id="12" idx="3"/>
          </p:cNvCxnSpPr>
          <p:nvPr/>
        </p:nvCxnSpPr>
        <p:spPr>
          <a:xfrm rot="16200000" flipH="true">
            <a:off x="6058535" y="1346835"/>
            <a:ext cx="3261995" cy="3616325"/>
          </a:xfrm>
          <a:prstGeom prst="bentConnector4">
            <a:avLst>
              <a:gd name="adj1" fmla="val -7300"/>
              <a:gd name="adj2" fmla="val 13239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47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zh-CN" b="1">
                <a:solidFill>
                  <a:srgbClr val="2C3E50"/>
                </a:solidFill>
                <a:cs typeface="DejaVu Sans" panose="020B0603030804020204" charset="0"/>
              </a:rPr>
              <a:t>pgdat</a:t>
            </a:r>
            <a:r>
              <a:rPr lang="en-US" altLang="" b="1">
                <a:solidFill>
                  <a:srgbClr val="2C3E50"/>
                </a:solidFill>
                <a:cs typeface="DejaVu Sans" panose="020B0603030804020204" charset="0"/>
              </a:rPr>
              <a:t> </a:t>
            </a:r>
            <a:r>
              <a:rPr lang="" altLang="en-US" b="1">
                <a:solidFill>
                  <a:srgbClr val="2C3E50"/>
                </a:solidFill>
                <a:cs typeface="DejaVu Sans" panose="020B0603030804020204" charset="0"/>
              </a:rPr>
              <a:t>balance</a:t>
            </a:r>
            <a:r>
              <a:rPr lang="zh-CN" altLang="" b="1">
                <a:solidFill>
                  <a:srgbClr val="2C3E50"/>
                </a:solidFill>
                <a:cs typeface="DejaVu Sans" panose="020B0603030804020204" charset="0"/>
              </a:rPr>
              <a:t>判断</a:t>
            </a:r>
            <a:endParaRPr lang="zh-CN" altLang="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3910" y="1457325"/>
            <a:ext cx="45612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旧版：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从</a:t>
            </a:r>
            <a:r>
              <a:rPr lang="en-US" altLang="zh-CN" sz="1200" b="1">
                <a:solidFill>
                  <a:srgbClr val="2C3E50"/>
                </a:solidFill>
              </a:rPr>
              <a:t>0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" altLang="zh-CN" sz="1200" b="1">
                <a:solidFill>
                  <a:srgbClr val="2C3E50"/>
                </a:solidFill>
              </a:rPr>
              <a:t>highest_zoneidx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" altLang="zh-CN" sz="1200" b="1">
                <a:solidFill>
                  <a:srgbClr val="2C3E50"/>
                </a:solidFill>
              </a:rPr>
              <a:t>balance_zone = </a:t>
            </a:r>
            <a:r>
              <a:rPr lang="zh-CN" altLang="" sz="1200" b="1">
                <a:solidFill>
                  <a:srgbClr val="2C3E50"/>
                </a:solidFill>
              </a:rPr>
              <a:t>满足</a:t>
            </a:r>
            <a:r>
              <a:rPr lang="" altLang="zh-CN" sz="1200" b="1">
                <a:solidFill>
                  <a:srgbClr val="2C3E50"/>
                </a:solidFill>
              </a:rPr>
              <a:t>order</a:t>
            </a:r>
            <a:r>
              <a:rPr lang="zh-CN" altLang="" sz="1200" b="1">
                <a:solidFill>
                  <a:srgbClr val="2C3E50"/>
                </a:solidFill>
              </a:rPr>
              <a:t>分配且水位在</a:t>
            </a:r>
            <a:r>
              <a:rPr lang="" altLang="zh-CN" sz="1200" b="1">
                <a:solidFill>
                  <a:srgbClr val="2C3E50"/>
                </a:solidFill>
              </a:rPr>
              <a:t>high</a:t>
            </a:r>
            <a:r>
              <a:rPr lang="zh-CN" altLang="" sz="1200" b="1">
                <a:solidFill>
                  <a:srgbClr val="2C3E50"/>
                </a:solidFill>
              </a:rPr>
              <a:t>以上的</a:t>
            </a:r>
            <a:r>
              <a:rPr lang="" altLang="zh-CN" sz="1200" b="1">
                <a:solidFill>
                  <a:srgbClr val="2C3E50"/>
                </a:solidFill>
              </a:rPr>
              <a:t>zone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" altLang="zh-CN" sz="1200" b="1">
                <a:solidFill>
                  <a:srgbClr val="2C3E50"/>
                </a:solidFill>
              </a:rPr>
              <a:t>balance_pages += balance_zone-&gt;manager_pages</a:t>
            </a:r>
            <a:endParaRPr lang="" altLang="zh-CN" sz="1200" b="1">
              <a:solidFill>
                <a:srgbClr val="2C3E50"/>
              </a:solidFill>
            </a:endParaRPr>
          </a:p>
          <a:p>
            <a:endParaRPr lang="" altLang="zh-CN" sz="1200" b="1">
              <a:solidFill>
                <a:srgbClr val="2C3E50"/>
              </a:solidFill>
            </a:endParaRPr>
          </a:p>
          <a:p>
            <a:r>
              <a:rPr lang="zh-CN" altLang="" sz="1200" b="1">
                <a:solidFill>
                  <a:srgbClr val="2C3E50"/>
                </a:solidFill>
              </a:rPr>
              <a:t>如果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" altLang="en-US" sz="1200" b="1">
                <a:solidFill>
                  <a:srgbClr val="2C3E50"/>
                </a:solidFill>
              </a:rPr>
              <a:t>balance_pages &gt; </a:t>
            </a:r>
            <a:r>
              <a:rPr lang="zh-CN" altLang="" sz="1200" b="1">
                <a:solidFill>
                  <a:srgbClr val="2C3E50"/>
                </a:solidFill>
              </a:rPr>
              <a:t>所有</a:t>
            </a:r>
            <a:r>
              <a:rPr lang="" altLang="zh-CN" sz="1200" b="1">
                <a:solidFill>
                  <a:srgbClr val="2C3E50"/>
                </a:solidFill>
              </a:rPr>
              <a:t>zone</a:t>
            </a:r>
            <a:r>
              <a:rPr lang="zh-CN" altLang="" sz="1200" b="1">
                <a:solidFill>
                  <a:srgbClr val="2C3E50"/>
                </a:solidFill>
              </a:rPr>
              <a:t>管理的</a:t>
            </a:r>
            <a:r>
              <a:rPr lang="" altLang="zh-CN" sz="1200" b="1">
                <a:solidFill>
                  <a:srgbClr val="2C3E50"/>
                </a:solidFill>
              </a:rPr>
              <a:t>manager_pages</a:t>
            </a:r>
            <a:endParaRPr lang="" altLang="zh-CN" sz="1200" b="1">
              <a:solidFill>
                <a:srgbClr val="2C3E50"/>
              </a:solidFill>
            </a:endParaRPr>
          </a:p>
          <a:p>
            <a:r>
              <a:rPr lang="zh-CN" altLang="" sz="1200" b="1">
                <a:solidFill>
                  <a:srgbClr val="2C3E50"/>
                </a:solidFill>
              </a:rPr>
              <a:t>那么就是</a:t>
            </a:r>
            <a:r>
              <a:rPr lang="" altLang="zh-CN" sz="1200" b="1">
                <a:solidFill>
                  <a:srgbClr val="2C3E50"/>
                </a:solidFill>
              </a:rPr>
              <a:t>balance</a:t>
            </a:r>
            <a:r>
              <a:rPr lang="zh-CN" altLang="" sz="1200" b="1">
                <a:solidFill>
                  <a:srgbClr val="2C3E50"/>
                </a:solidFill>
              </a:rPr>
              <a:t>的</a:t>
            </a:r>
            <a:endParaRPr lang="" altLang="zh-CN" sz="1200" b="1">
              <a:solidFill>
                <a:srgbClr val="2C3E50"/>
              </a:solidFill>
            </a:endParaRPr>
          </a:p>
          <a:p>
            <a:endParaRPr lang="" altLang="zh-CN" sz="1200" b="1">
              <a:solidFill>
                <a:srgbClr val="2C3E50"/>
              </a:solidFill>
            </a:endParaRPr>
          </a:p>
          <a:p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158230" y="1457325"/>
            <a:ext cx="37299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新版：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从</a:t>
            </a:r>
            <a:r>
              <a:rPr lang="en-US" altLang="zh-CN" sz="1200" b="1">
                <a:solidFill>
                  <a:srgbClr val="2C3E50"/>
                </a:solidFill>
              </a:rPr>
              <a:t>0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highest_zoneidx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只要有一个</a:t>
            </a:r>
            <a:r>
              <a:rPr lang="" altLang="zh-CN" sz="1200" b="1">
                <a:solidFill>
                  <a:srgbClr val="2C3E50"/>
                </a:solidFill>
              </a:rPr>
              <a:t>zone</a:t>
            </a:r>
            <a:r>
              <a:rPr lang="zh-CN" altLang="en-US" sz="1200" b="1">
                <a:solidFill>
                  <a:srgbClr val="2C3E50"/>
                </a:solidFill>
              </a:rPr>
              <a:t>满足</a:t>
            </a:r>
            <a:r>
              <a:rPr lang="en-US" altLang="zh-CN" sz="1200" b="1">
                <a:solidFill>
                  <a:srgbClr val="2C3E50"/>
                </a:solidFill>
              </a:rPr>
              <a:t>order</a:t>
            </a:r>
            <a:r>
              <a:rPr lang="zh-CN" altLang="en-US" sz="1200" b="1">
                <a:solidFill>
                  <a:srgbClr val="2C3E50"/>
                </a:solidFill>
              </a:rPr>
              <a:t>分配且水位在</a:t>
            </a:r>
            <a:r>
              <a:rPr lang="en-US" altLang="zh-CN" sz="1200" b="1">
                <a:solidFill>
                  <a:srgbClr val="2C3E50"/>
                </a:solidFill>
              </a:rPr>
              <a:t>high</a:t>
            </a:r>
            <a:r>
              <a:rPr lang="zh-CN" altLang="en-US" sz="1200" b="1">
                <a:solidFill>
                  <a:srgbClr val="2C3E50"/>
                </a:solidFill>
              </a:rPr>
              <a:t>以上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那么这个</a:t>
            </a:r>
            <a:r>
              <a:rPr lang="" altLang="zh-CN" sz="1200" b="1">
                <a:solidFill>
                  <a:srgbClr val="2C3E50"/>
                </a:solidFill>
              </a:rPr>
              <a:t>pgdat</a:t>
            </a:r>
            <a:r>
              <a:rPr lang="zh-CN" altLang="" sz="1200" b="1">
                <a:solidFill>
                  <a:srgbClr val="2C3E50"/>
                </a:solidFill>
              </a:rPr>
              <a:t>就是</a:t>
            </a:r>
            <a:r>
              <a:rPr lang="" altLang="zh-CN" sz="1200" b="1">
                <a:solidFill>
                  <a:srgbClr val="2C3E50"/>
                </a:solidFill>
              </a:rPr>
              <a:t>balance</a:t>
            </a:r>
            <a:r>
              <a:rPr lang="zh-CN" altLang="" sz="1200" b="1">
                <a:solidFill>
                  <a:srgbClr val="2C3E50"/>
                </a:solidFill>
              </a:rPr>
              <a:t>的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972050" y="93154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d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81355" y="47371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LRU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机制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68960" y="1263015"/>
            <a:ext cx="1260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经典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LRU</a:t>
            </a:r>
            <a:endParaRPr lang="en-US" altLang="zh-CN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376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735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128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140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896620" y="2154555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2682875" y="2938145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>
            <a:off x="3453130" y="2936875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>
          <a:xfrm>
            <a:off x="4470400" y="2938145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11" idx="1"/>
          </p:cNvCxnSpPr>
          <p:nvPr/>
        </p:nvCxnSpPr>
        <p:spPr>
          <a:xfrm rot="5400000" flipV="true">
            <a:off x="1501775" y="2296160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568960" y="3896360"/>
            <a:ext cx="1668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二次机会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LRU</a:t>
            </a:r>
            <a:endParaRPr lang="en-US" altLang="zh-CN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7390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49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6142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2154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5826760" y="2154555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7613015" y="2938145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>
            <a:off x="8383270" y="2936875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>
            <a:off x="9400540" y="2938145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5" idx="1"/>
          </p:cNvCxnSpPr>
          <p:nvPr/>
        </p:nvCxnSpPr>
        <p:spPr>
          <a:xfrm rot="5400000" flipV="true">
            <a:off x="6431915" y="2296160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2"/>
            <a:endCxn id="25" idx="2"/>
          </p:cNvCxnSpPr>
          <p:nvPr/>
        </p:nvCxnSpPr>
        <p:spPr>
          <a:xfrm rot="5400000" flipV="true">
            <a:off x="6252210" y="2205355"/>
            <a:ext cx="3175" cy="2182495"/>
          </a:xfrm>
          <a:prstGeom prst="bentConnector3">
            <a:avLst>
              <a:gd name="adj1" fmla="val 7540000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9552940" y="1909445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将被换出的页面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6" name="Straight Arrow Connector 35"/>
          <p:cNvCxnSpPr>
            <a:stCxn id="35" idx="2"/>
            <a:endCxn id="28" idx="0"/>
          </p:cNvCxnSpPr>
          <p:nvPr/>
        </p:nvCxnSpPr>
        <p:spPr>
          <a:xfrm>
            <a:off x="10091420" y="215455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1875155" y="1909445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刚刚申请的页面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8" name="Straight Arrow Connector 37"/>
          <p:cNvCxnSpPr>
            <a:stCxn id="37" idx="2"/>
            <a:endCxn id="11" idx="0"/>
          </p:cNvCxnSpPr>
          <p:nvPr/>
        </p:nvCxnSpPr>
        <p:spPr>
          <a:xfrm>
            <a:off x="2413635" y="215455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2727960" y="366903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0" name="Text Box 39"/>
          <p:cNvSpPr txBox="true"/>
          <p:nvPr/>
        </p:nvSpPr>
        <p:spPr>
          <a:xfrm>
            <a:off x="8383270" y="366903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不活跃链表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4376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2735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3128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9140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45" name="Text Box 44"/>
          <p:cNvSpPr txBox="true"/>
          <p:nvPr/>
        </p:nvSpPr>
        <p:spPr>
          <a:xfrm>
            <a:off x="896620" y="4629150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46" name="Straight Arrow Connector 45"/>
          <p:cNvCxnSpPr>
            <a:stCxn id="41" idx="3"/>
            <a:endCxn id="42" idx="1"/>
          </p:cNvCxnSpPr>
          <p:nvPr/>
        </p:nvCxnSpPr>
        <p:spPr>
          <a:xfrm>
            <a:off x="2682875" y="5412740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1"/>
          </p:cNvCxnSpPr>
          <p:nvPr/>
        </p:nvCxnSpPr>
        <p:spPr>
          <a:xfrm>
            <a:off x="3453130" y="5411470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44" idx="1"/>
          </p:cNvCxnSpPr>
          <p:nvPr/>
        </p:nvCxnSpPr>
        <p:spPr>
          <a:xfrm>
            <a:off x="4470400" y="5412740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2"/>
            <a:endCxn id="41" idx="1"/>
          </p:cNvCxnSpPr>
          <p:nvPr/>
        </p:nvCxnSpPr>
        <p:spPr>
          <a:xfrm rot="5400000" flipV="true">
            <a:off x="1501775" y="4770755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7390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f=1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5749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f=0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6142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f=0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82154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f=1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826760" y="4629150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55" name="Straight Arrow Connector 54"/>
          <p:cNvCxnSpPr>
            <a:stCxn id="50" idx="3"/>
            <a:endCxn id="51" idx="1"/>
          </p:cNvCxnSpPr>
          <p:nvPr/>
        </p:nvCxnSpPr>
        <p:spPr>
          <a:xfrm>
            <a:off x="7613015" y="5412740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8383270" y="5411470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1"/>
          </p:cNvCxnSpPr>
          <p:nvPr/>
        </p:nvCxnSpPr>
        <p:spPr>
          <a:xfrm>
            <a:off x="9400540" y="5412740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2"/>
            <a:endCxn id="50" idx="1"/>
          </p:cNvCxnSpPr>
          <p:nvPr/>
        </p:nvCxnSpPr>
        <p:spPr>
          <a:xfrm rot="5400000" flipV="true">
            <a:off x="6431915" y="4770755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0" idx="2"/>
          </p:cNvCxnSpPr>
          <p:nvPr/>
        </p:nvCxnSpPr>
        <p:spPr>
          <a:xfrm rot="5400000" flipV="true">
            <a:off x="6252528" y="4680268"/>
            <a:ext cx="3175" cy="2182495"/>
          </a:xfrm>
          <a:prstGeom prst="bentConnector3">
            <a:avLst>
              <a:gd name="adj1" fmla="val 7540000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true"/>
          <p:nvPr/>
        </p:nvSpPr>
        <p:spPr>
          <a:xfrm>
            <a:off x="8592820" y="4427220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将被换出的页面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1" name="Straight Arrow Connector 60"/>
          <p:cNvCxnSpPr>
            <a:stCxn id="60" idx="2"/>
            <a:endCxn id="52" idx="0"/>
          </p:cNvCxnSpPr>
          <p:nvPr/>
        </p:nvCxnSpPr>
        <p:spPr>
          <a:xfrm>
            <a:off x="9131300" y="4672330"/>
            <a:ext cx="0" cy="38163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true"/>
          <p:nvPr/>
        </p:nvSpPr>
        <p:spPr>
          <a:xfrm>
            <a:off x="1875155" y="4384040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刚刚申请的页面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3" name="Straight Arrow Connector 62"/>
          <p:cNvCxnSpPr>
            <a:stCxn id="62" idx="2"/>
            <a:endCxn id="41" idx="0"/>
          </p:cNvCxnSpPr>
          <p:nvPr/>
        </p:nvCxnSpPr>
        <p:spPr>
          <a:xfrm>
            <a:off x="2413635" y="462915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true"/>
          <p:nvPr/>
        </p:nvSpPr>
        <p:spPr>
          <a:xfrm>
            <a:off x="2727960" y="614362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5" name="Text Box 64"/>
          <p:cNvSpPr txBox="true"/>
          <p:nvPr/>
        </p:nvSpPr>
        <p:spPr>
          <a:xfrm>
            <a:off x="8383270" y="614362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不活跃链表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01345" y="999490"/>
            <a:ext cx="17621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基于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node内存回收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6255" y="1000125"/>
            <a:ext cx="175704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判断是否需要回收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7695" y="99949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330" y="223012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LRU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330" y="335724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回收缓存内存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9444355" y="926465"/>
            <a:ext cx="1564640" cy="605155"/>
          </a:xfrm>
          <a:prstGeom prst="flowChartDecisi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回收结束判断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3" idx="1"/>
          </p:cNvCxnSpPr>
          <p:nvPr/>
        </p:nvCxnSpPr>
        <p:spPr>
          <a:xfrm>
            <a:off x="2363470" y="1228725"/>
            <a:ext cx="69278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 flipV="true">
            <a:off x="4813300" y="1228725"/>
            <a:ext cx="87439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7367270" y="1228725"/>
            <a:ext cx="207708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1"/>
          </p:cNvCxnSpPr>
          <p:nvPr/>
        </p:nvCxnSpPr>
        <p:spPr>
          <a:xfrm rot="5400000" flipV="true">
            <a:off x="6178868" y="1806893"/>
            <a:ext cx="1001395" cy="303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1"/>
          </p:cNvCxnSpPr>
          <p:nvPr/>
        </p:nvCxnSpPr>
        <p:spPr>
          <a:xfrm rot="5400000" flipV="true">
            <a:off x="5615305" y="2370455"/>
            <a:ext cx="2128520" cy="303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5" idx="1"/>
          </p:cNvCxnSpPr>
          <p:nvPr/>
        </p:nvCxnSpPr>
        <p:spPr>
          <a:xfrm rot="5400000" flipH="true">
            <a:off x="7806055" y="-889635"/>
            <a:ext cx="302895" cy="4538980"/>
          </a:xfrm>
          <a:prstGeom prst="bentConnector4">
            <a:avLst>
              <a:gd name="adj1" fmla="val -1092138"/>
              <a:gd name="adj2" fmla="val 10525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true"/>
          <p:nvPr/>
        </p:nvSpPr>
        <p:spPr>
          <a:xfrm>
            <a:off x="644525" y="3152140"/>
            <a:ext cx="34747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内存回收很重要一的个就是要扫描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r>
              <a:rPr lang="zh-CN" altLang="en-US" sz="1400" b="1">
                <a:solidFill>
                  <a:srgbClr val="2C3E50"/>
                </a:solidFill>
              </a:rPr>
              <a:t>表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在</a:t>
            </a:r>
            <a:r>
              <a:rPr lang="en-US" altLang="zh-CN" sz="1400" b="1">
                <a:solidFill>
                  <a:srgbClr val="2C3E50"/>
                </a:solidFill>
              </a:rPr>
              <a:t>4.18</a:t>
            </a:r>
            <a:r>
              <a:rPr lang="zh-CN" altLang="en-US" sz="1400" b="1">
                <a:solidFill>
                  <a:srgbClr val="2C3E50"/>
                </a:solidFill>
              </a:rPr>
              <a:t>之前的代码是每个</a:t>
            </a:r>
            <a:r>
              <a:rPr lang="en-US" altLang="zh-CN" sz="1400" b="1">
                <a:solidFill>
                  <a:srgbClr val="2C3E50"/>
                </a:solidFill>
              </a:rPr>
              <a:t>zone</a:t>
            </a:r>
            <a:r>
              <a:rPr lang="zh-CN" altLang="en-US" sz="1400" b="1">
                <a:solidFill>
                  <a:srgbClr val="2C3E50"/>
                </a:solidFill>
              </a:rPr>
              <a:t>一个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所以内存回收是基于</a:t>
            </a:r>
            <a:r>
              <a:rPr lang="en-US" altLang="zh-CN" sz="1400" b="1">
                <a:solidFill>
                  <a:srgbClr val="2C3E50"/>
                </a:solidFill>
              </a:rPr>
              <a:t>zone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在</a:t>
            </a:r>
            <a:r>
              <a:rPr lang="en-US" altLang="zh-CN" sz="1400" b="1">
                <a:solidFill>
                  <a:srgbClr val="2C3E50"/>
                </a:solidFill>
              </a:rPr>
              <a:t>4</a:t>
            </a:r>
            <a:r>
              <a:rPr lang="en-US" altLang="en-US" sz="1400" b="1">
                <a:solidFill>
                  <a:srgbClr val="2C3E50"/>
                </a:solidFill>
              </a:rPr>
              <a:t>.18</a:t>
            </a:r>
            <a:r>
              <a:rPr lang="zh-CN" altLang="en-US" sz="1400" b="1">
                <a:solidFill>
                  <a:srgbClr val="2C3E50"/>
                </a:solidFill>
              </a:rPr>
              <a:t>之后的代码是每个</a:t>
            </a:r>
            <a:r>
              <a:rPr lang="en-US" altLang="zh-CN" sz="1400" b="1">
                <a:solidFill>
                  <a:srgbClr val="2C3E50"/>
                </a:solidFill>
              </a:rPr>
              <a:t>node</a:t>
            </a:r>
            <a:r>
              <a:rPr lang="zh-CN" altLang="en-US" sz="1400" b="1">
                <a:solidFill>
                  <a:srgbClr val="2C3E50"/>
                </a:solidFill>
              </a:rPr>
              <a:t>一个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所以内存回收是基于</a:t>
            </a:r>
            <a:r>
              <a:rPr lang="en-US" altLang="zh-CN" sz="1400" b="1">
                <a:solidFill>
                  <a:srgbClr val="2C3E50"/>
                </a:solidFill>
              </a:rPr>
              <a:t>node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内存规整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内存规整触发时机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3505" y="1247775"/>
            <a:ext cx="276415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直接触发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3295" y="1247775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内存分配</a:t>
            </a:r>
            <a:r>
              <a:rPr lang="en-US" altLang="zh-CN" b="1">
                <a:solidFill>
                  <a:srgbClr val="2C3E50"/>
                </a:solidFill>
              </a:rPr>
              <a:t>slow_path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20785" y="2924810"/>
            <a:ext cx="18675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内存规整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83505" y="3489960"/>
            <a:ext cx="2764790" cy="731520"/>
            <a:chOff x="7631" y="4833"/>
            <a:chExt cx="4354" cy="1152"/>
          </a:xfrm>
        </p:grpSpPr>
        <p:sp>
          <p:nvSpPr>
            <p:cNvPr id="6" name="矩形 5"/>
            <p:cNvSpPr/>
            <p:nvPr/>
          </p:nvSpPr>
          <p:spPr>
            <a:xfrm>
              <a:off x="7631" y="5409"/>
              <a:ext cx="4354" cy="57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b="1">
                  <a:solidFill>
                    <a:srgbClr val="2C3E50"/>
                  </a:solidFill>
                </a:rPr>
                <a:t>异步</a:t>
              </a:r>
              <a:r>
                <a:rPr lang="en-US" altLang="zh-CN" b="1">
                  <a:solidFill>
                    <a:srgbClr val="2C3E50"/>
                  </a:solidFill>
                </a:rPr>
                <a:t>/kcompactd</a:t>
              </a:r>
              <a:r>
                <a:rPr lang="zh-CN" altLang="en-US" b="1">
                  <a:solidFill>
                    <a:srgbClr val="2C3E50"/>
                  </a:solidFill>
                </a:rPr>
                <a:t>线程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31" y="4833"/>
              <a:ext cx="4354" cy="57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rgbClr val="2C3E50"/>
                  </a:solidFill>
                </a:rPr>
                <a:t>wakeup_kcompactd</a:t>
              </a:r>
              <a:endParaRPr b="1">
                <a:solidFill>
                  <a:srgbClr val="2C3E5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963295" y="23368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线程睡眠前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3295" y="3096260"/>
            <a:ext cx="321881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线程完成一轮回收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3295" y="3855720"/>
            <a:ext cx="3218815" cy="152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在</a:t>
            </a:r>
            <a:r>
              <a:rPr lang="en-US" altLang="zh-CN" b="1">
                <a:solidFill>
                  <a:srgbClr val="2C3E50"/>
                </a:solidFill>
              </a:rPr>
              <a:t>wake_up kwapd</a:t>
            </a:r>
            <a:r>
              <a:rPr lang="zh-CN" altLang="en-US" b="1">
                <a:solidFill>
                  <a:srgbClr val="2C3E50"/>
                </a:solidFill>
              </a:rPr>
              <a:t>时，如果发现内存水位</a:t>
            </a:r>
            <a:r>
              <a:rPr lang="en-US" altLang="zh-CN" b="1">
                <a:solidFill>
                  <a:srgbClr val="2C3E50"/>
                </a:solidFill>
              </a:rPr>
              <a:t>ok,</a:t>
            </a:r>
            <a:r>
              <a:rPr lang="zh-CN" altLang="en-US" b="1">
                <a:solidFill>
                  <a:srgbClr val="2C3E50"/>
                </a:solidFill>
              </a:rPr>
              <a:t>那么意味着内存充足，只是碎片太多，则放弃唤醒</a:t>
            </a:r>
            <a:r>
              <a:rPr lang="en-US" altLang="zh-CN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而是唤醒</a:t>
            </a:r>
            <a:r>
              <a:rPr lang="en-US" altLang="zh-CN" b="1">
                <a:solidFill>
                  <a:srgbClr val="2C3E50"/>
                </a:solidFill>
              </a:rPr>
              <a:t>kcompactd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4364990" y="2218690"/>
            <a:ext cx="703580" cy="3252470"/>
          </a:xfrm>
          <a:prstGeom prst="righ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4" idx="3"/>
            <a:endCxn id="2" idx="1"/>
          </p:cNvCxnSpPr>
          <p:nvPr/>
        </p:nvCxnSpPr>
        <p:spPr>
          <a:xfrm>
            <a:off x="3770630" y="1430655"/>
            <a:ext cx="14128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3"/>
            <a:endCxn id="5" idx="0"/>
          </p:cNvCxnSpPr>
          <p:nvPr/>
        </p:nvCxnSpPr>
        <p:spPr>
          <a:xfrm>
            <a:off x="7947660" y="1430655"/>
            <a:ext cx="1807210" cy="149415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5" idx="2"/>
          </p:cNvCxnSpPr>
          <p:nvPr/>
        </p:nvCxnSpPr>
        <p:spPr>
          <a:xfrm flipV="true">
            <a:off x="7948295" y="3290570"/>
            <a:ext cx="1806575" cy="5721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4165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对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zone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开始规整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02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判断是否需要规整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639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寻找可迁移的页面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0376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迁移页面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9860915" y="5727700"/>
            <a:ext cx="1564640" cy="605155"/>
          </a:xfrm>
          <a:prstGeom prst="flowChartDecisi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规整结束判断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>
            <a:stCxn id="2" idx="3"/>
            <a:endCxn id="6" idx="1"/>
          </p:cNvCxnSpPr>
          <p:nvPr/>
        </p:nvCxnSpPr>
        <p:spPr>
          <a:xfrm>
            <a:off x="222123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30860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839597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true">
            <a:off x="10643235" y="2169795"/>
            <a:ext cx="635" cy="35579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1"/>
            <a:endCxn id="7" idx="1"/>
          </p:cNvCxnSpPr>
          <p:nvPr/>
        </p:nvCxnSpPr>
        <p:spPr>
          <a:xfrm rot="10800000">
            <a:off x="6716395" y="1940560"/>
            <a:ext cx="3144520" cy="4090035"/>
          </a:xfrm>
          <a:prstGeom prst="bentConnector3">
            <a:avLst>
              <a:gd name="adj1" fmla="val 1075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842135" y="1930400"/>
            <a:ext cx="1392555" cy="795020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Section#0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963420" y="1447800"/>
            <a:ext cx="114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5625" y="19386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625" y="272542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55625" y="228917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55625" y="156210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560" y="3147060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#x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5625" y="317436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5625" y="41484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555625" y="279781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55625" y="379857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806690" y="1750060"/>
            <a:ext cx="3174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mem_section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mem_section[NR_SECTION_ROOTS]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9355" y="2523490"/>
            <a:ext cx="1896745" cy="19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9990" y="252158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09990" y="416877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09355" y="3897630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105" y="194183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4835" y="246443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6260" y="317436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4355" y="386588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8635" y="4655185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#n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5625" y="468249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5625" y="56565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true"/>
          <p:nvPr/>
        </p:nvSpPr>
        <p:spPr>
          <a:xfrm>
            <a:off x="555625" y="430593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55625" y="530669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0700" y="467042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4670" y="537400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69610" y="1997075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69610" y="200850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9610" y="270954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Text Box 42"/>
          <p:cNvSpPr txBox="true"/>
          <p:nvPr/>
        </p:nvSpPr>
        <p:spPr>
          <a:xfrm>
            <a:off x="5628640" y="1570355"/>
            <a:ext cx="1304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0245" y="4400550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70245" y="441198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0245" y="511302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5629275" y="3973830"/>
            <a:ext cx="1304925" cy="275590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48" name="Curved Connector 47"/>
          <p:cNvCxnSpPr>
            <a:stCxn id="16" idx="3"/>
            <a:endCxn id="18" idx="3"/>
          </p:cNvCxnSpPr>
          <p:nvPr/>
        </p:nvCxnSpPr>
        <p:spPr>
          <a:xfrm flipH="true">
            <a:off x="10706100" y="1980565"/>
            <a:ext cx="274955" cy="676910"/>
          </a:xfrm>
          <a:prstGeom prst="curvedConnector3">
            <a:avLst>
              <a:gd name="adj1" fmla="val -86605"/>
            </a:avLst>
          </a:prstGeom>
          <a:ln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8" idx="1"/>
            <a:endCxn id="41" idx="3"/>
          </p:cNvCxnSpPr>
          <p:nvPr/>
        </p:nvCxnSpPr>
        <p:spPr>
          <a:xfrm rot="10800000">
            <a:off x="6802120" y="2139315"/>
            <a:ext cx="2007870" cy="518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3" idx="1"/>
            <a:endCxn id="44" idx="3"/>
          </p:cNvCxnSpPr>
          <p:nvPr/>
        </p:nvCxnSpPr>
        <p:spPr>
          <a:xfrm rot="10800000" flipV="true">
            <a:off x="6803390" y="4304665"/>
            <a:ext cx="2006600" cy="582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27" idx="3"/>
          </p:cNvCxnSpPr>
          <p:nvPr/>
        </p:nvCxnSpPr>
        <p:spPr>
          <a:xfrm flipH="true" flipV="true">
            <a:off x="3221355" y="2595245"/>
            <a:ext cx="2548255" cy="24511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1"/>
            <a:endCxn id="25" idx="3"/>
          </p:cNvCxnSpPr>
          <p:nvPr/>
        </p:nvCxnSpPr>
        <p:spPr>
          <a:xfrm flipH="true" flipV="true">
            <a:off x="3222625" y="2072640"/>
            <a:ext cx="2546985" cy="666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true">
            <a:off x="3164205" y="4553585"/>
            <a:ext cx="2613025" cy="2584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1"/>
            <a:endCxn id="36" idx="3"/>
          </p:cNvCxnSpPr>
          <p:nvPr/>
        </p:nvCxnSpPr>
        <p:spPr>
          <a:xfrm flipH="true">
            <a:off x="3171190" y="5243830"/>
            <a:ext cx="2599055" cy="2609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6802120" y="2140585"/>
            <a:ext cx="2007870" cy="51816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true">
            <a:off x="6803390" y="4305935"/>
            <a:ext cx="2006600" cy="58293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地址转换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Text Box 73"/>
          <p:cNvSpPr txBox="true"/>
          <p:nvPr/>
        </p:nvSpPr>
        <p:spPr>
          <a:xfrm>
            <a:off x="488950" y="455295"/>
            <a:ext cx="2788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IA32</a:t>
            </a:r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段式地址转换</a:t>
            </a:r>
            <a:endParaRPr lang="zh-CN" altLang="en-US" sz="2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91820" y="1355090"/>
            <a:ext cx="7740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从2.2版开始，Linux让所有的进程(或叫任务)都使用相同的逻辑地址空间，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因此就没有必要使用局部描述符表LDT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5795" y="2480945"/>
            <a:ext cx="1100201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在 IA32 上任意给出的地址都是一个虚拟地址，即任意一个地址都是通过“选择符:偏移量”的方式给出的，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这是段机制存访问模式的基本特点。所以在IA32上设计操作 系统时无法回避使用段机制。一个虚拟地址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最终会通过“段基地址+偏移量”的方式转化为一个线性地址。 但是，由于绝大多数硬件平台都不支持段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机制，只支持分页机制，所以为了让 Linux 具有更好的可移植性，我们需要去掉段机制而只使用分页机制。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但不幸的是，IA32规定段机制是不可禁止的，因此不可能绕过它直接给出线性地址空间的地址。 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万般无奈之下，Linux的设计人员干脆让段的基地址为0，而段的界限为4GB，这时任意给出一个偏移量，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则等式为“0+偏移量=线性地址”，也就是说 “偏移量=线性地址”。另外由于段机制规定“偏移量&lt;4GB”，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所以偏移量的范围为0H～FFFFFFFFH，这恰好是线性地址空间范围，也就是说 虚拟地址直接映射到了线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性地址，我们以后所提到的虚拟地址和线性地址指的也就是同一地址。看来，Linux在没有回避段机制的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ea typeface="DejaVu Sans" panose="020B0603030804020204" charset="0"/>
                <a:cs typeface="DejaVu Sans" panose="020B0603030804020204" charset="0"/>
              </a:rPr>
              <a:t>情况下巧妙地把段机制给绕过去了。</a:t>
            </a:r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Text Box 73"/>
          <p:cNvSpPr txBox="true"/>
          <p:nvPr/>
        </p:nvSpPr>
        <p:spPr>
          <a:xfrm>
            <a:off x="488950" y="455295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页式转换</a:t>
            </a:r>
            <a:endParaRPr lang="zh-CN" altLang="en-US" sz="2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46583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内存管理系统建立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88340" y="810895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start_kernel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1970" y="1614170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setup_arch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1970" y="4267835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8005" y="2478405"/>
            <a:ext cx="254190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arm64_memblock_init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8005" y="313182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paging_init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8005" y="378460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bootmem_init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8005" y="5038090"/>
            <a:ext cx="254190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kmem_cache_init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4575" y="5675630"/>
            <a:ext cx="252095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create_kmalloc_caches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8005" y="629793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vmalloc_init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1" name="Straight Connector 10"/>
          <p:cNvCxnSpPr>
            <a:stCxn id="2" idx="2"/>
          </p:cNvCxnSpPr>
          <p:nvPr/>
        </p:nvCxnSpPr>
        <p:spPr>
          <a:xfrm flipH="true">
            <a:off x="1442720" y="1076325"/>
            <a:ext cx="36195" cy="55010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1457325" y="1737360"/>
            <a:ext cx="334645" cy="9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</p:cNvCxnSpPr>
          <p:nvPr/>
        </p:nvCxnSpPr>
        <p:spPr>
          <a:xfrm flipH="true">
            <a:off x="2569845" y="1879600"/>
            <a:ext cx="12700" cy="221297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flipH="true">
            <a:off x="2577465" y="4533265"/>
            <a:ext cx="5080" cy="20148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1"/>
          </p:cNvCxnSpPr>
          <p:nvPr/>
        </p:nvCxnSpPr>
        <p:spPr>
          <a:xfrm flipV="true">
            <a:off x="1457325" y="4400550"/>
            <a:ext cx="334645" cy="82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>
            <a:off x="2584450" y="260921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9845" y="326326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69845" y="3916680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4450" y="517715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84450" y="6436360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</p:cNvCxnSpPr>
          <p:nvPr/>
        </p:nvCxnSpPr>
        <p:spPr>
          <a:xfrm flipH="true">
            <a:off x="4351020" y="5303520"/>
            <a:ext cx="8255" cy="8356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51020" y="580707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7875905" y="2437130"/>
            <a:ext cx="2813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memblock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初始化、收集内存块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7875905" y="309054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建立内核页表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7875905" y="3743325"/>
            <a:ext cx="2336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构建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</a:rPr>
              <a:t>pgdata zone page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7875905" y="4996815"/>
            <a:ext cx="1138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slub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875905" y="5634355"/>
            <a:ext cx="1490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kmalloc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875905" y="6256655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vamlloc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9" name="Straight Arrow Connector 28"/>
          <p:cNvCxnSpPr>
            <a:stCxn id="23" idx="1"/>
            <a:endCxn id="5" idx="3"/>
          </p:cNvCxnSpPr>
          <p:nvPr/>
        </p:nvCxnSpPr>
        <p:spPr>
          <a:xfrm flipH="true">
            <a:off x="5629910" y="2590800"/>
            <a:ext cx="2245995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6" idx="3"/>
          </p:cNvCxnSpPr>
          <p:nvPr/>
        </p:nvCxnSpPr>
        <p:spPr>
          <a:xfrm flipH="true">
            <a:off x="5622925" y="3244215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  <a:endCxn id="7" idx="3"/>
          </p:cNvCxnSpPr>
          <p:nvPr/>
        </p:nvCxnSpPr>
        <p:spPr>
          <a:xfrm flipH="true">
            <a:off x="5622925" y="3896995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8" idx="3"/>
          </p:cNvCxnSpPr>
          <p:nvPr/>
        </p:nvCxnSpPr>
        <p:spPr>
          <a:xfrm flipH="true">
            <a:off x="5629910" y="5150485"/>
            <a:ext cx="2245995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  <a:endCxn id="9" idx="3"/>
          </p:cNvCxnSpPr>
          <p:nvPr/>
        </p:nvCxnSpPr>
        <p:spPr>
          <a:xfrm flipH="true">
            <a:off x="7375525" y="5788025"/>
            <a:ext cx="5003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10" idx="3"/>
          </p:cNvCxnSpPr>
          <p:nvPr/>
        </p:nvCxnSpPr>
        <p:spPr>
          <a:xfrm flipH="true">
            <a:off x="5622925" y="6417310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91815" y="4622165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88260" y="475424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true"/>
          <p:nvPr/>
        </p:nvSpPr>
        <p:spPr>
          <a:xfrm>
            <a:off x="7875905" y="458089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伙伴系统相关初始化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true">
            <a:off x="5622925" y="4756150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文泉驿微米黑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文泉驿微米黑"/>
        <a:ea typeface=""/>
        <a:cs typeface=""/>
        <a:font script="Jpan" typeface="游ゴシック Light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文泉驿微米黑"/>
        <a:ea typeface=""/>
        <a:cs typeface=""/>
        <a:font script="Jpan" typeface="游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3870</Words>
  <Application>WPS 演示</Application>
  <PresentationFormat>宽屏</PresentationFormat>
  <Paragraphs>806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38</cp:revision>
  <dcterms:created xsi:type="dcterms:W3CDTF">2021-01-13T01:32:39Z</dcterms:created>
  <dcterms:modified xsi:type="dcterms:W3CDTF">2021-01-13T01:32:39Z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