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3"/>
    <p:sldId id="282" r:id="rId4"/>
    <p:sldId id="301" r:id="rId5"/>
    <p:sldId id="302" r:id="rId6"/>
    <p:sldId id="303" r:id="rId7"/>
    <p:sldId id="324" r:id="rId8"/>
    <p:sldId id="322" r:id="rId9"/>
    <p:sldId id="323" r:id="rId10"/>
    <p:sldId id="365" r:id="rId11"/>
    <p:sldId id="344" r:id="rId12"/>
    <p:sldId id="345" r:id="rId13"/>
    <p:sldId id="346" r:id="rId14"/>
    <p:sldId id="283" r:id="rId15"/>
    <p:sldId id="264" r:id="rId16"/>
    <p:sldId id="265" r:id="rId17"/>
    <p:sldId id="266" r:id="rId18"/>
    <p:sldId id="267" r:id="rId19"/>
    <p:sldId id="268" r:id="rId20"/>
    <p:sldId id="260" r:id="rId21"/>
    <p:sldId id="278" r:id="rId22"/>
    <p:sldId id="274" r:id="rId23"/>
    <p:sldId id="275" r:id="rId24"/>
    <p:sldId id="276" r:id="rId25"/>
    <p:sldId id="279" r:id="rId26"/>
    <p:sldId id="277" r:id="rId27"/>
    <p:sldId id="280" r:id="rId28"/>
    <p:sldId id="284" r:id="rId29"/>
    <p:sldId id="285" r:id="rId30"/>
    <p:sldId id="257" r:id="rId31"/>
    <p:sldId id="263" r:id="rId32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00000"/>
    <a:srgbClr val="A4D663"/>
    <a:srgbClr val="F6D576"/>
    <a:srgbClr val="3EAF7C"/>
    <a:srgbClr val="E7C000"/>
    <a:srgbClr val="20202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28"/>
        <p:guide pos="20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86544" y="3457724"/>
            <a:ext cx="5252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3145" y="159067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3145" y="459613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3145" y="7601585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39565" y="3943350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EAF7C"/>
                </a:solidFill>
              </a:rPr>
              <a:t>影子页表</a:t>
            </a:r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3145" y="2785110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145" y="5790565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虚拟物理地址</a:t>
            </a:r>
            <a:br>
              <a:rPr lang="en-US" altLang="en-US" b="1">
                <a:solidFill>
                  <a:srgbClr val="2C3E50"/>
                </a:solidFill>
              </a:rPr>
            </a:br>
            <a:r>
              <a:rPr lang="en-US" altLang="en-US" b="1">
                <a:solidFill>
                  <a:srgbClr val="2C3E50"/>
                </a:solidFill>
              </a:rPr>
              <a:t>翻译表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61845" y="213233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61210" y="394335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61210" y="513778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61210" y="694880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0"/>
          </p:cNvCxnSpPr>
          <p:nvPr/>
        </p:nvCxnSpPr>
        <p:spPr>
          <a:xfrm>
            <a:off x="3089910" y="1861820"/>
            <a:ext cx="2065020" cy="2081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2"/>
            <a:endCxn id="6" idx="3"/>
          </p:cNvCxnSpPr>
          <p:nvPr/>
        </p:nvCxnSpPr>
        <p:spPr>
          <a:xfrm rot="5400000">
            <a:off x="3144520" y="5928360"/>
            <a:ext cx="1956435" cy="20650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6"/>
            <a:endCxn id="35" idx="1"/>
          </p:cNvCxnSpPr>
          <p:nvPr/>
        </p:nvCxnSpPr>
        <p:spPr>
          <a:xfrm flipV="true">
            <a:off x="4959985" y="2084070"/>
            <a:ext cx="563880" cy="490982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3368675" y="346075"/>
            <a:ext cx="8255" cy="8667750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true">
            <a:off x="930910" y="2098675"/>
            <a:ext cx="5104130" cy="8255"/>
          </a:xfrm>
          <a:prstGeom prst="line">
            <a:avLst/>
          </a:prstGeom>
          <a:ln w="28575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6510" y="1726565"/>
            <a:ext cx="1464310" cy="363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软件接口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6240" y="1726565"/>
            <a:ext cx="1464310" cy="3803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  <a:sym typeface="+mn-ea"/>
              </a:rPr>
              <a:t>软件接口</a:t>
            </a:r>
            <a:endParaRPr lang="en-US" altLang="zh-CN" sz="1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99110" y="532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物理设备</a:t>
            </a:r>
            <a:endParaRPr lang="en-US" altLang="zh-CN"/>
          </a:p>
        </p:txBody>
      </p:sp>
      <p:sp>
        <p:nvSpPr>
          <p:cNvPr id="10" name="文本框 9"/>
          <p:cNvSpPr txBox="true"/>
          <p:nvPr/>
        </p:nvSpPr>
        <p:spPr>
          <a:xfrm>
            <a:off x="3690620" y="6089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模拟设备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354455" y="2716530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940" y="2716530"/>
            <a:ext cx="1438910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软件模拟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43710" y="3114040"/>
            <a:ext cx="8255" cy="157416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42820" y="3097530"/>
            <a:ext cx="8255" cy="164338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86510" y="4714240"/>
            <a:ext cx="1345565" cy="55816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6" idx="2"/>
            <a:endCxn id="11" idx="0"/>
          </p:cNvCxnSpPr>
          <p:nvPr/>
        </p:nvCxnSpPr>
        <p:spPr>
          <a:xfrm>
            <a:off x="2018665" y="2089785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13530" y="4874895"/>
            <a:ext cx="1887855" cy="12947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3EAF7C"/>
                </a:solidFill>
              </a:rPr>
              <a:t>VMM</a:t>
            </a:r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0875" y="5357495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true">
            <a:off x="4723130" y="5746115"/>
            <a:ext cx="9525" cy="126174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true">
            <a:off x="5450840" y="5755005"/>
            <a:ext cx="8890" cy="123571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84675" y="7007860"/>
            <a:ext cx="1345565" cy="6007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38395" y="2106930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39030" y="3097530"/>
            <a:ext cx="29845" cy="225996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882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842770" y="7111365"/>
            <a:ext cx="1334135" cy="53276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99740" y="6482715"/>
            <a:ext cx="1338580" cy="178625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72572" y="3599131"/>
            <a:ext cx="6033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Partial</a:t>
            </a:r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 Vitrualization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8811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</a:t>
            </a:r>
            <a:br>
              <a:rPr lang="en-US" altLang="zh-CN" b="1">
                <a:solidFill>
                  <a:srgbClr val="2C3E50"/>
                </a:solidFill>
              </a:rPr>
            </a:br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513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虚拟机</a:t>
            </a:r>
            <a:br>
              <a:rPr lang="en-US" altLang="zh-CN" b="1">
                <a:solidFill>
                  <a:srgbClr val="2C3E50"/>
                </a:solidFill>
                <a:sym typeface="+mn-ea"/>
              </a:rPr>
            </a:br>
            <a:r>
              <a:rPr lang="en-US" altLang="zh-CN" b="1">
                <a:solidFill>
                  <a:srgbClr val="2C3E50"/>
                </a:solidFill>
                <a:sym typeface="+mn-ea"/>
              </a:rPr>
              <a:t>guest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861310" y="2477135"/>
            <a:ext cx="944880" cy="368300"/>
          </a:xfrm>
          <a:prstGeom prst="rect">
            <a:avLst/>
          </a:prstGeom>
          <a:noFill/>
          <a:ln w="28575">
            <a:solidFill>
              <a:srgbClr val="3EAF7C"/>
            </a:solidFill>
          </a:ln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     .    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8110" y="3613785"/>
            <a:ext cx="3970020" cy="65976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虚拟机监控器 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110" y="4866005"/>
            <a:ext cx="397002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硬件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959610" y="29959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4575" y="30213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80410" y="427355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59965" y="4011295"/>
            <a:ext cx="1256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CPU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VMCS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CPU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内存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2C3E50"/>
                </a:solidFill>
              </a:rPr>
              <a:t>VCPU描述符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VCPU</a:t>
            </a:r>
            <a:endParaRPr lang="en-US" altLang="zh-CN"/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3054985" y="3521075"/>
            <a:ext cx="963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VM-Entry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6495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VM-Exit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124710" y="3647440"/>
            <a:ext cx="102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2C3E50"/>
                </a:solidFill>
              </a:rPr>
              <a:t>PIC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59965" y="4011295"/>
            <a:ext cx="2449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 b="1">
                <a:solidFill>
                  <a:srgbClr val="2C3E50"/>
                </a:solidFill>
              </a:rPr>
              <a:t>MEMORY</a:t>
            </a:r>
            <a:endParaRPr lang="en-US" altLang="en-US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44215" y="3698875"/>
            <a:ext cx="1921510" cy="651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0260" y="5767705"/>
            <a:ext cx="1710690" cy="7626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EPT Page Table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" y="2529205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CR3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9185" y="295910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41115" y="479044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</a:t>
            </a:r>
            <a:r>
              <a:rPr lang="en-US" altLang="en-US" b="1">
                <a:solidFill>
                  <a:srgbClr val="2C3E50"/>
                </a:solidFill>
              </a:rPr>
              <a:t>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120" y="337693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EPT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0480" y="746506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HP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8475" y="2453640"/>
            <a:ext cx="1397000" cy="13290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15" idx="3"/>
            <a:endCxn id="9" idx="1"/>
          </p:cNvCxnSpPr>
          <p:nvPr/>
        </p:nvCxnSpPr>
        <p:spPr>
          <a:xfrm>
            <a:off x="1895475" y="3118485"/>
            <a:ext cx="473710" cy="1905"/>
          </a:xfrm>
          <a:prstGeom prst="bentConnector3">
            <a:avLst>
              <a:gd name="adj1" fmla="val 5000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4" idx="0"/>
          </p:cNvCxnSpPr>
          <p:nvPr/>
        </p:nvCxnSpPr>
        <p:spPr>
          <a:xfrm>
            <a:off x="1560830" y="2690495"/>
            <a:ext cx="2644140" cy="10083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4" idx="1"/>
          </p:cNvCxnSpPr>
          <p:nvPr/>
        </p:nvCxnSpPr>
        <p:spPr>
          <a:xfrm rot="5400000" flipV="true">
            <a:off x="2617153" y="3397568"/>
            <a:ext cx="743585" cy="5105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1" idx="0"/>
          </p:cNvCxnSpPr>
          <p:nvPr/>
        </p:nvCxnSpPr>
        <p:spPr>
          <a:xfrm rot="5400000" flipV="true">
            <a:off x="3985260" y="4569460"/>
            <a:ext cx="440055" cy="3175"/>
          </a:xfrm>
          <a:prstGeom prst="bentConnector3">
            <a:avLst>
              <a:gd name="adj1" fmla="val 5007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5" idx="1"/>
          </p:cNvCxnSpPr>
          <p:nvPr/>
        </p:nvCxnSpPr>
        <p:spPr>
          <a:xfrm>
            <a:off x="1561465" y="3538220"/>
            <a:ext cx="1788795" cy="2611120"/>
          </a:xfrm>
          <a:prstGeom prst="bentConnector3">
            <a:avLst>
              <a:gd name="adj1" fmla="val 5001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5" idx="0"/>
          </p:cNvCxnSpPr>
          <p:nvPr/>
        </p:nvCxnSpPr>
        <p:spPr>
          <a:xfrm rot="5400000">
            <a:off x="3877945" y="5440045"/>
            <a:ext cx="6553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14" idx="0"/>
          </p:cNvCxnSpPr>
          <p:nvPr/>
        </p:nvCxnSpPr>
        <p:spPr>
          <a:xfrm rot="5400000">
            <a:off x="3737610" y="6997065"/>
            <a:ext cx="934720" cy="3175"/>
          </a:xfrm>
          <a:prstGeom prst="bentConnector3">
            <a:avLst>
              <a:gd name="adj1" fmla="val 499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028700" y="1624965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1028700" y="129286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432175" y="1292860"/>
            <a:ext cx="665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1028700" y="5332095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true"/>
          <p:nvPr/>
        </p:nvSpPr>
        <p:spPr>
          <a:xfrm>
            <a:off x="1028700" y="4999990"/>
            <a:ext cx="869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432175" y="499999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6510" y="3241040"/>
            <a:ext cx="0" cy="1726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5106" y="3657710"/>
            <a:ext cx="123190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</a:rPr>
              <a:t>Para Vitrualization</a:t>
            </a:r>
            <a:endParaRPr lang="en-US" altLang="zh-CN" sz="1015">
              <a:ln>
                <a:solidFill>
                  <a:srgbClr val="2C3E50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762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2C3E50"/>
                </a:solidFill>
              </a:rPr>
              <a:t>Tools</a:t>
            </a:r>
            <a:endParaRPr lang="en-US" altLang="zh-CN" sz="4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87165" y="6432550"/>
            <a:ext cx="1422400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linux-kvm-virtio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true">
            <a:off x="4698365" y="6211570"/>
            <a:ext cx="7620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17265" y="6900545"/>
            <a:ext cx="1048385" cy="131381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15340" y="1844675"/>
            <a:ext cx="2415540" cy="1836420"/>
            <a:chOff x="1264" y="1212"/>
            <a:chExt cx="3804" cy="2892"/>
          </a:xfrm>
        </p:grpSpPr>
        <p:sp>
          <p:nvSpPr>
            <p:cNvPr id="5" name="圆角矩形 4"/>
            <p:cNvSpPr/>
            <p:nvPr/>
          </p:nvSpPr>
          <p:spPr>
            <a:xfrm>
              <a:off x="1440" y="209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virt-install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64" y="1212"/>
              <a:ext cx="3804" cy="289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440" y="281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virt-</a:t>
              </a:r>
              <a:r>
                <a:rPr lang="en-US" altLang="en-US" sz="1400" b="1">
                  <a:solidFill>
                    <a:srgbClr val="2C3E50"/>
                  </a:solidFill>
                </a:rPr>
                <a:t>viewer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40" y="353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virt-</a:t>
              </a:r>
              <a:r>
                <a:rPr lang="en-US" altLang="en-US" sz="1400" b="1">
                  <a:solidFill>
                    <a:srgbClr val="2C3E50"/>
                  </a:solidFill>
                </a:rPr>
                <a:t>clone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452" y="2118"/>
              <a:ext cx="1400" cy="840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rgbClr val="2C3E50"/>
                  </a:solidFill>
                </a:rPr>
                <a:t>UI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4" name="文本框 23"/>
            <p:cNvSpPr txBox="true"/>
            <p:nvPr/>
          </p:nvSpPr>
          <p:spPr>
            <a:xfrm>
              <a:off x="1440" y="1358"/>
              <a:ext cx="3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2C3E50"/>
                  </a:solidFill>
                </a:rPr>
                <a:t>virt-manager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2338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Libvirt工具集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16389" y="212485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514032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6306185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6306185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6306185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494982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494855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675" y="5990590"/>
            <a:ext cx="629285" cy="317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" altLang="zh-CN" b="1">
                <a:solidFill>
                  <a:srgbClr val="2C3E50"/>
                </a:solidFill>
              </a:rPr>
              <a:t>/</a:t>
            </a:r>
            <a:r>
              <a:rPr lang="zh-CN" altLang="" b="1">
                <a:solidFill>
                  <a:srgbClr val="2C3E50"/>
                </a:solidFill>
              </a:rPr>
              <a:t>异常</a:t>
            </a:r>
            <a:endParaRPr lang="zh-CN" altLang="" b="1">
              <a:solidFill>
                <a:srgbClr val="2C3E50"/>
              </a:solidFill>
            </a:endParaRPr>
          </a:p>
          <a:p>
            <a:pPr algn="ctr"/>
            <a:r>
              <a:rPr lang="zh-CN" altLang="" b="1">
                <a:solidFill>
                  <a:srgbClr val="2C3E50"/>
                </a:solidFill>
              </a:rPr>
              <a:t>模拟与注入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" sz="3200" b="1">
                <a:solidFill>
                  <a:srgbClr val="2C3E50"/>
                </a:solidFill>
              </a:rPr>
              <a:t>处理器虚拟化</a:t>
            </a:r>
            <a:endParaRPr lang="zh-CN" altLang="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宽屏</PresentationFormat>
  <Paragraphs>421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DejaVu Sans</vt:lpstr>
      <vt:lpstr>Abyssinica SIL</vt:lpstr>
      <vt:lpstr>文泉驿微米黑</vt:lpstr>
      <vt:lpstr>宋体</vt:lpstr>
      <vt:lpstr>微软雅黑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19</cp:revision>
  <dcterms:created xsi:type="dcterms:W3CDTF">2021-01-07T10:16:24Z</dcterms:created>
  <dcterms:modified xsi:type="dcterms:W3CDTF">2021-01-07T10:16:24Z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