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9903460" cy="685800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09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058584" y="1279525"/>
            <a:ext cx="498848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237950" y="1322981"/>
            <a:ext cx="7427700" cy="218703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237950" y="3602089"/>
            <a:ext cx="7427700" cy="165578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680873" y="551551"/>
            <a:ext cx="8541855" cy="555904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26128" y="258449"/>
            <a:ext cx="8541855" cy="1325582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26128" y="1825651"/>
            <a:ext cx="8541855" cy="435139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75715" y="3751170"/>
            <a:ext cx="5947318" cy="811368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75715" y="4610093"/>
            <a:ext cx="5947318" cy="64756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26128" y="258449"/>
            <a:ext cx="8541855" cy="1325582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526128" y="1825651"/>
            <a:ext cx="4209030" cy="435139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858953" y="1825651"/>
            <a:ext cx="4209030" cy="435139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82163" y="365130"/>
            <a:ext cx="8541855" cy="13255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82163" y="1744986"/>
            <a:ext cx="4189686" cy="8239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82163" y="2615646"/>
            <a:ext cx="4189686" cy="35741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5013698" y="1744986"/>
            <a:ext cx="4210320" cy="8239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5013698" y="2615646"/>
            <a:ext cx="4210320" cy="35741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80873" y="2766258"/>
            <a:ext cx="8541855" cy="1325582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525354" y="127002"/>
            <a:ext cx="3383405" cy="160022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4210980" y="766365"/>
            <a:ext cx="4725471" cy="50945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529482" y="2057429"/>
            <a:ext cx="3383405" cy="381164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7980459" y="365130"/>
            <a:ext cx="1242268" cy="581192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680873" y="365130"/>
            <a:ext cx="7213217" cy="581192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680873" y="365130"/>
            <a:ext cx="8541855" cy="1325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80873" y="1825651"/>
            <a:ext cx="8541855" cy="4351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680873" y="6356440"/>
            <a:ext cx="2228310" cy="36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3280568" y="6356440"/>
            <a:ext cx="3342465" cy="36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6994418" y="6356440"/>
            <a:ext cx="2228310" cy="36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27200" y="1134110"/>
            <a:ext cx="113220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CPU0</a:t>
            </a:r>
            <a:endParaRPr lang="en-US" altLang="zh-CN" sz="1245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5520" y="1149985"/>
            <a:ext cx="116205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</a:t>
            </a:r>
            <a:r>
              <a:rPr lang="en-US" altLang="en-US" sz="1245" b="1">
                <a:solidFill>
                  <a:srgbClr val="2C3E50"/>
                </a:solidFill>
              </a:rPr>
              <a:t>1</a:t>
            </a:r>
            <a:endParaRPr lang="en-US" altLang="en-US" sz="1245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90140" y="1754505"/>
            <a:ext cx="5924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Store</a:t>
            </a:r>
            <a:endParaRPr lang="en-US" altLang="zh-CN" sz="800" b="1">
              <a:solidFill>
                <a:srgbClr val="2C3E50"/>
              </a:solidFill>
            </a:endParaRPr>
          </a:p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buffer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7200" y="2343785"/>
            <a:ext cx="113220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9865" y="1770380"/>
            <a:ext cx="5924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Store</a:t>
            </a:r>
            <a:endParaRPr lang="en-US" altLang="zh-CN" sz="800" b="1">
              <a:solidFill>
                <a:srgbClr val="2C3E50"/>
              </a:solidFill>
            </a:endParaRPr>
          </a:p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buffer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36315" y="2359660"/>
            <a:ext cx="115062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27200" y="3516630"/>
            <a:ext cx="2960370" cy="2178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70" b="1">
                <a:ln>
                  <a:noFill/>
                </a:ln>
              </a:rPr>
              <a:t>互</a:t>
            </a:r>
            <a:r>
              <a:rPr lang="en-US" altLang="en-US" sz="970" b="1">
                <a:ln>
                  <a:noFill/>
                </a:ln>
                <a:solidFill>
                  <a:srgbClr val="2C3E50"/>
                </a:solidFill>
              </a:rPr>
              <a:t>Interconnect</a:t>
            </a:r>
            <a:endParaRPr lang="en-US" altLang="en-US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1960" y="4606290"/>
            <a:ext cx="6353175" cy="5156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n>
                  <a:noFill/>
                </a:ln>
              </a:rPr>
              <a:t>r</a:t>
            </a:r>
            <a:r>
              <a:rPr lang="en-US" altLang="en-US" b="1">
                <a:ln>
                  <a:noFill/>
                </a:ln>
                <a:solidFill>
                  <a:srgbClr val="2C3E50"/>
                </a:solidFill>
              </a:rPr>
              <a:t>Memory</a:t>
            </a:r>
            <a:endParaRPr lang="en-US" altLang="en-US" b="1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19" name="直接箭头连接符 18"/>
          <p:cNvCxnSpPr>
            <a:stCxn id="59" idx="0"/>
            <a:endCxn id="7" idx="2"/>
          </p:cNvCxnSpPr>
          <p:nvPr/>
        </p:nvCxnSpPr>
        <p:spPr>
          <a:xfrm flipH="true" flipV="true">
            <a:off x="2293620" y="2659380"/>
            <a:ext cx="9525" cy="22415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true" flipV="true">
            <a:off x="4105910" y="2675255"/>
            <a:ext cx="635" cy="27368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true">
            <a:off x="2189480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true">
            <a:off x="3803650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6" idx="0"/>
          </p:cNvCxnSpPr>
          <p:nvPr/>
        </p:nvCxnSpPr>
        <p:spPr>
          <a:xfrm>
            <a:off x="2684145" y="146558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32910" y="148145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625090" y="205486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231005" y="208597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true" flipV="true">
            <a:off x="2189480" y="1823085"/>
            <a:ext cx="20574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true" flipV="true">
            <a:off x="3808730" y="1833880"/>
            <a:ext cx="19050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189480" y="1986280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798570" y="2002155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727200" y="4087495"/>
            <a:ext cx="6323330" cy="2362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ln>
                  <a:noFill/>
                </a:ln>
                <a:solidFill>
                  <a:srgbClr val="2C3E50"/>
                </a:solidFill>
                <a:sym typeface="+mn-ea"/>
              </a:rPr>
              <a:t>System Interconnect</a:t>
            </a:r>
            <a:endParaRPr lang="en-US" altLang="zh-CN" sz="1000">
              <a:solidFill>
                <a:srgbClr val="2C3E50"/>
              </a:solidFill>
            </a:endParaRPr>
          </a:p>
        </p:txBody>
      </p:sp>
      <p:cxnSp>
        <p:nvCxnSpPr>
          <p:cNvPr id="55" name="直接箭头连接符 54"/>
          <p:cNvCxnSpPr>
            <a:endCxn id="10" idx="2"/>
          </p:cNvCxnSpPr>
          <p:nvPr/>
        </p:nvCxnSpPr>
        <p:spPr>
          <a:xfrm flipH="true" flipV="true">
            <a:off x="3207385" y="3734435"/>
            <a:ext cx="9525" cy="34798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0"/>
            <a:endCxn id="54" idx="2"/>
          </p:cNvCxnSpPr>
          <p:nvPr/>
        </p:nvCxnSpPr>
        <p:spPr>
          <a:xfrm flipV="true">
            <a:off x="4888865" y="4323715"/>
            <a:ext cx="0" cy="28257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27200" y="2883535"/>
            <a:ext cx="11512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36315" y="2933065"/>
            <a:ext cx="11512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V="true">
            <a:off x="2284095" y="320421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true">
            <a:off x="4105910" y="324739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104765" y="1134110"/>
            <a:ext cx="113220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</a:t>
            </a:r>
            <a:r>
              <a:rPr lang="en-US" altLang="en-US" sz="1245" b="1">
                <a:solidFill>
                  <a:srgbClr val="2C3E50"/>
                </a:solidFill>
              </a:rPr>
              <a:t>3</a:t>
            </a:r>
            <a:endParaRPr lang="en-US" altLang="en-US" sz="1245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903085" y="1149985"/>
            <a:ext cx="116205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</a:t>
            </a:r>
            <a:r>
              <a:rPr lang="en-US" altLang="en-US" sz="1245" b="1">
                <a:solidFill>
                  <a:srgbClr val="2C3E50"/>
                </a:solidFill>
              </a:rPr>
              <a:t>4</a:t>
            </a:r>
            <a:endParaRPr lang="en-US" altLang="en-US" sz="1245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767705" y="1754505"/>
            <a:ext cx="63309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Store</a:t>
            </a:r>
            <a:endParaRPr lang="en-US" altLang="zh-CN" sz="800" b="1">
              <a:solidFill>
                <a:srgbClr val="2C3E50"/>
              </a:solidFill>
            </a:endParaRPr>
          </a:p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buffer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104765" y="2343785"/>
            <a:ext cx="113220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377430" y="1770380"/>
            <a:ext cx="62103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Store</a:t>
            </a:r>
            <a:endParaRPr lang="en-US" altLang="zh-CN" sz="800" b="1">
              <a:solidFill>
                <a:srgbClr val="2C3E50"/>
              </a:solidFill>
            </a:endParaRPr>
          </a:p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buffer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3880" y="2359660"/>
            <a:ext cx="115062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104765" y="3513455"/>
            <a:ext cx="2960370" cy="2178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70" b="1">
                <a:ln>
                  <a:noFill/>
                </a:ln>
              </a:rPr>
              <a:t>互</a:t>
            </a:r>
            <a:r>
              <a:rPr lang="en-US" altLang="en-US" sz="970" b="1">
                <a:ln>
                  <a:noFill/>
                </a:ln>
                <a:solidFill>
                  <a:srgbClr val="2C3E50"/>
                </a:solidFill>
              </a:rPr>
              <a:t>Interconnect</a:t>
            </a:r>
            <a:endParaRPr lang="en-US" altLang="en-US" sz="970" b="1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70" name="直接箭头连接符 69"/>
          <p:cNvCxnSpPr>
            <a:stCxn id="83" idx="0"/>
            <a:endCxn id="66" idx="2"/>
          </p:cNvCxnSpPr>
          <p:nvPr/>
        </p:nvCxnSpPr>
        <p:spPr>
          <a:xfrm flipH="true" flipV="true">
            <a:off x="5671185" y="2659380"/>
            <a:ext cx="9525" cy="22415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true" flipV="true">
            <a:off x="7483475" y="2675255"/>
            <a:ext cx="635" cy="27368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true">
            <a:off x="5567045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true">
            <a:off x="7181215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65" idx="0"/>
          </p:cNvCxnSpPr>
          <p:nvPr/>
        </p:nvCxnSpPr>
        <p:spPr>
          <a:xfrm>
            <a:off x="6082030" y="146558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7610475" y="148145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6002655" y="205486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608570" y="208597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true" flipV="true">
            <a:off x="5567045" y="1823085"/>
            <a:ext cx="20574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true" flipV="true">
            <a:off x="7186295" y="1833880"/>
            <a:ext cx="19050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5567045" y="1986280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176135" y="2002155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69" idx="2"/>
          </p:cNvCxnSpPr>
          <p:nvPr/>
        </p:nvCxnSpPr>
        <p:spPr>
          <a:xfrm flipH="true" flipV="true">
            <a:off x="6584950" y="3731260"/>
            <a:ext cx="9525" cy="34798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104765" y="2883535"/>
            <a:ext cx="11512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913880" y="2933065"/>
            <a:ext cx="11512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 flipV="true">
            <a:off x="5661660" y="320421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true">
            <a:off x="7483475" y="324739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 Single Corner Rectangle 3"/>
          <p:cNvSpPr/>
          <p:nvPr/>
        </p:nvSpPr>
        <p:spPr>
          <a:xfrm>
            <a:off x="2898140" y="2731770"/>
            <a:ext cx="1052195" cy="41275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内存屏障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5" name="Round Single Corner Rectangle 4"/>
          <p:cNvSpPr/>
          <p:nvPr/>
        </p:nvSpPr>
        <p:spPr>
          <a:xfrm>
            <a:off x="4861560" y="2755900"/>
            <a:ext cx="1052195" cy="41275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原子操作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93285" y="4781550"/>
            <a:ext cx="1398905" cy="118681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rgbClr val="2C3E50"/>
                </a:solidFill>
              </a:rPr>
              <a:t>CPU</a:t>
            </a:r>
            <a:endParaRPr lang="en-US" altLang="en-US" sz="2400" b="1">
              <a:solidFill>
                <a:srgbClr val="2C3E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55520" y="4000500"/>
            <a:ext cx="6275070" cy="288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汇编指令集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15" name="Straight Arrow Connector 14"/>
          <p:cNvCxnSpPr>
            <a:stCxn id="4" idx="2"/>
          </p:cNvCxnSpPr>
          <p:nvPr/>
        </p:nvCxnSpPr>
        <p:spPr>
          <a:xfrm flipH="true">
            <a:off x="3420110" y="3144520"/>
            <a:ext cx="4445" cy="8623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86705" y="3168650"/>
            <a:ext cx="20320" cy="83883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7" idx="0"/>
          </p:cNvCxnSpPr>
          <p:nvPr/>
        </p:nvCxnSpPr>
        <p:spPr>
          <a:xfrm>
            <a:off x="5393055" y="4288790"/>
            <a:ext cx="0" cy="49276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703830" y="1912620"/>
            <a:ext cx="1374775" cy="1485797"/>
            <a:chOff x="3518" y="3040"/>
            <a:chExt cx="2165" cy="2793"/>
          </a:xfrm>
        </p:grpSpPr>
        <p:sp>
          <p:nvSpPr>
            <p:cNvPr id="13" name="Rectangle 12"/>
            <p:cNvSpPr/>
            <p:nvPr/>
          </p:nvSpPr>
          <p:spPr>
            <a:xfrm>
              <a:off x="3518" y="3040"/>
              <a:ext cx="2165" cy="2793"/>
            </a:xfrm>
            <a:prstGeom prst="rect">
              <a:avLst/>
            </a:prstGeom>
            <a:noFill/>
            <a:ln w="38100">
              <a:solidFill>
                <a:srgbClr val="3EAF7C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>
                <a:solidFill>
                  <a:srgbClr val="2C3E50"/>
                </a:solidFill>
              </a:endParaRPr>
            </a:p>
          </p:txBody>
        </p:sp>
        <p:sp>
          <p:nvSpPr>
            <p:cNvPr id="21" name="Text Box 20"/>
            <p:cNvSpPr txBox="true"/>
            <p:nvPr/>
          </p:nvSpPr>
          <p:spPr>
            <a:xfrm>
              <a:off x="3656" y="3201"/>
              <a:ext cx="929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2C3E50"/>
                  </a:solidFill>
                </a:rPr>
                <a:t>锁</a:t>
              </a:r>
              <a:r>
                <a:rPr lang="en-US" altLang="zh-CN" b="1">
                  <a:solidFill>
                    <a:srgbClr val="2C3E50"/>
                  </a:solidFill>
                </a:rPr>
                <a:t>A</a:t>
              </a:r>
              <a:endParaRPr lang="en-US" altLang="zh-CN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03805" y="1187450"/>
            <a:ext cx="1874520" cy="2473919"/>
            <a:chOff x="3203" y="1898"/>
            <a:chExt cx="2952" cy="4163"/>
          </a:xfrm>
        </p:grpSpPr>
        <p:sp>
          <p:nvSpPr>
            <p:cNvPr id="14" name="Rectangle 13"/>
            <p:cNvSpPr/>
            <p:nvPr/>
          </p:nvSpPr>
          <p:spPr>
            <a:xfrm>
              <a:off x="3203" y="1898"/>
              <a:ext cx="2952" cy="4163"/>
            </a:xfrm>
            <a:prstGeom prst="rect">
              <a:avLst/>
            </a:prstGeom>
            <a:noFill/>
            <a:ln w="38100">
              <a:solidFill>
                <a:srgbClr val="3EAF7C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>
                <a:solidFill>
                  <a:srgbClr val="2C3E50"/>
                </a:solidFill>
              </a:endParaRPr>
            </a:p>
          </p:txBody>
        </p:sp>
        <p:sp>
          <p:nvSpPr>
            <p:cNvPr id="22" name="Text Box 21"/>
            <p:cNvSpPr txBox="true"/>
            <p:nvPr/>
          </p:nvSpPr>
          <p:spPr>
            <a:xfrm>
              <a:off x="4988" y="1989"/>
              <a:ext cx="924" cy="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2C3E50"/>
                  </a:solidFill>
                </a:rPr>
                <a:t>锁</a:t>
              </a:r>
              <a:r>
                <a:rPr lang="en-US" altLang="zh-CN" b="1">
                  <a:solidFill>
                    <a:srgbClr val="2C3E50"/>
                  </a:solidFill>
                </a:rPr>
                <a:t>B</a:t>
              </a:r>
              <a:endParaRPr lang="en-US" altLang="zh-CN" b="1">
                <a:solidFill>
                  <a:srgbClr val="2C3E50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663055" y="1609725"/>
            <a:ext cx="1458595" cy="1663065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7414895" y="1788160"/>
            <a:ext cx="580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锁</a:t>
            </a:r>
            <a:r>
              <a:rPr lang="en-US" altLang="zh-CN" b="1">
                <a:solidFill>
                  <a:srgbClr val="2C3E50"/>
                </a:solidFill>
              </a:rPr>
              <a:t>C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428230" y="3268345"/>
            <a:ext cx="0" cy="6934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602480" y="1477645"/>
            <a:ext cx="1631315" cy="2183130"/>
            <a:chOff x="824" y="2270"/>
            <a:chExt cx="5201" cy="3868"/>
          </a:xfrm>
        </p:grpSpPr>
        <p:sp>
          <p:nvSpPr>
            <p:cNvPr id="26" name="Rectangle 25"/>
            <p:cNvSpPr/>
            <p:nvPr/>
          </p:nvSpPr>
          <p:spPr>
            <a:xfrm>
              <a:off x="824" y="2270"/>
              <a:ext cx="5201" cy="3868"/>
            </a:xfrm>
            <a:prstGeom prst="rect">
              <a:avLst/>
            </a:prstGeom>
            <a:noFill/>
            <a:ln w="38100">
              <a:solidFill>
                <a:srgbClr val="2C3E5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>
                <a:solidFill>
                  <a:srgbClr val="2C3E50"/>
                </a:solidFill>
              </a:endParaRPr>
            </a:p>
          </p:txBody>
        </p:sp>
        <p:sp>
          <p:nvSpPr>
            <p:cNvPr id="27" name="Text Box 26"/>
            <p:cNvSpPr txBox="true"/>
            <p:nvPr/>
          </p:nvSpPr>
          <p:spPr>
            <a:xfrm>
              <a:off x="3348" y="2270"/>
              <a:ext cx="2385" cy="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2C3E50"/>
                  </a:solidFill>
                </a:rPr>
                <a:t>锁</a:t>
              </a:r>
              <a:r>
                <a:rPr lang="en-US" altLang="zh-CN" b="1">
                  <a:solidFill>
                    <a:srgbClr val="2C3E50"/>
                  </a:solidFill>
                </a:rPr>
                <a:t>D</a:t>
              </a:r>
              <a:endParaRPr lang="en-US" altLang="zh-CN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ound Single Corner Rectangle 2"/>
          <p:cNvSpPr/>
          <p:nvPr/>
        </p:nvSpPr>
        <p:spPr>
          <a:xfrm>
            <a:off x="7289165" y="292735"/>
            <a:ext cx="1386840" cy="669925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b="1">
              <a:solidFill>
                <a:srgbClr val="2C3E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2275" y="5700395"/>
            <a:ext cx="2145030" cy="52197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</a:rPr>
              <a:t>在A进程获取spin lock的时候，禁止本CPU上的抢占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486150" y="3030220"/>
            <a:ext cx="2433320" cy="162814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b="1">
                <a:solidFill>
                  <a:srgbClr val="2C3E50"/>
                </a:solidFill>
              </a:rPr>
              <a:t>spin_lock</a:t>
            </a:r>
            <a:endParaRPr lang="zh-CN" altLang="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临界资源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" altLang="zh-CN" b="1">
                <a:solidFill>
                  <a:srgbClr val="2C3E50"/>
                </a:solidFill>
              </a:rPr>
              <a:t>spin_unlock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010410" y="393700"/>
            <a:ext cx="1078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1400" b="1">
                <a:solidFill>
                  <a:srgbClr val="2C3E50"/>
                </a:solidFill>
              </a:rPr>
              <a:t>多进程并发</a:t>
            </a:r>
            <a:endParaRPr lang="zh-CN" altLang="" sz="1400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605155" y="363220"/>
            <a:ext cx="1359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solidFill>
                  <a:srgbClr val="2C3E50"/>
                </a:solidFill>
              </a:rPr>
              <a:t>spin_lock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7" name="Round Single Corner Rectangle 6"/>
          <p:cNvSpPr/>
          <p:nvPr/>
        </p:nvSpPr>
        <p:spPr>
          <a:xfrm>
            <a:off x="2083435" y="1577975"/>
            <a:ext cx="1363345" cy="64262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A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ctr"/>
            <a:r>
              <a:rPr lang="" altLang="en-US" sz="1200" b="1">
                <a:solidFill>
                  <a:srgbClr val="2C3E50"/>
                </a:solidFill>
              </a:rPr>
              <a:t>nice=20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9" name="Round Single Corner Rectangle 8"/>
          <p:cNvSpPr/>
          <p:nvPr/>
        </p:nvSpPr>
        <p:spPr>
          <a:xfrm>
            <a:off x="5756275" y="1577975"/>
            <a:ext cx="1363345" cy="64262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" altLang="zh-CN" sz="1600" b="1">
                <a:solidFill>
                  <a:srgbClr val="2C3E50"/>
                </a:solidFill>
              </a:rPr>
              <a:t>B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nice=</a:t>
            </a:r>
            <a:r>
              <a:rPr lang="" altLang="en-US" sz="1200" b="1">
                <a:solidFill>
                  <a:srgbClr val="2C3E50"/>
                </a:solidFill>
              </a:rPr>
              <a:t>-</a:t>
            </a:r>
            <a:r>
              <a:rPr lang="en-US" altLang="en-US" sz="1200" b="1">
                <a:solidFill>
                  <a:srgbClr val="2C3E50"/>
                </a:solidFill>
              </a:rPr>
              <a:t>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4815" y="2854960"/>
            <a:ext cx="6626225" cy="206311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 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4314825" y="5889625"/>
            <a:ext cx="1386840" cy="42291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" sz="1600" b="1">
                <a:solidFill>
                  <a:srgbClr val="2C3E50"/>
                </a:solidFill>
              </a:rPr>
              <a:t>外部中断</a:t>
            </a:r>
            <a:endParaRPr lang="zh-CN" altLang="" sz="1600" b="1">
              <a:solidFill>
                <a:srgbClr val="2C3E50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2" idx="2"/>
          </p:cNvCxnSpPr>
          <p:nvPr/>
        </p:nvCxnSpPr>
        <p:spPr>
          <a:xfrm rot="5400000" flipV="true">
            <a:off x="2313940" y="2672080"/>
            <a:ext cx="1623695" cy="72072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2856230" y="2284730"/>
            <a:ext cx="222821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3EAF7C"/>
                </a:solidFill>
              </a:rPr>
              <a:t>1 </a:t>
            </a:r>
            <a:r>
              <a:rPr lang="zh-CN" altLang="" sz="900" b="1">
                <a:solidFill>
                  <a:srgbClr val="2C3E50"/>
                </a:solidFill>
              </a:rPr>
              <a:t>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在</a:t>
            </a:r>
            <a:r>
              <a:rPr lang="" altLang="zh-CN" sz="900" b="1">
                <a:solidFill>
                  <a:srgbClr val="2C3E50"/>
                </a:solidFill>
              </a:rPr>
              <a:t>CPU0</a:t>
            </a:r>
            <a:r>
              <a:rPr lang="zh-CN" altLang="" sz="900" b="1">
                <a:solidFill>
                  <a:srgbClr val="2C3E50"/>
                </a:solidFill>
              </a:rPr>
              <a:t>上</a:t>
            </a:r>
            <a:r>
              <a:rPr lang="zh-CN" altLang="en-US" sz="900" b="1">
                <a:solidFill>
                  <a:srgbClr val="2C3E50"/>
                </a:solidFill>
              </a:rPr>
              <a:t>首先访问临界资源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</a:t>
            </a:r>
            <a:r>
              <a:rPr lang="zh-CN" altLang="en-US" sz="900" b="1">
                <a:solidFill>
                  <a:srgbClr val="2C3E50"/>
                </a:solidFill>
              </a:rPr>
              <a:t>访问时未关闭强占</a:t>
            </a:r>
            <a:endParaRPr lang="zh-CN" altLang="en-US" sz="900" b="1">
              <a:solidFill>
                <a:srgbClr val="2C3E50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2762885" y="4612005"/>
            <a:ext cx="8121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 b="1">
                <a:solidFill>
                  <a:srgbClr val="2C3E50"/>
                </a:solidFill>
              </a:rPr>
              <a:t>kernel</a:t>
            </a:r>
            <a:endParaRPr lang="" altLang="en-US" sz="1400" b="1">
              <a:solidFill>
                <a:srgbClr val="2C3E50"/>
              </a:solidFill>
            </a:endParaRPr>
          </a:p>
        </p:txBody>
      </p:sp>
      <p:cxnSp>
        <p:nvCxnSpPr>
          <p:cNvPr id="15" name="Straight Arrow Connector 14"/>
          <p:cNvCxnSpPr>
            <a:stCxn id="11" idx="0"/>
            <a:endCxn id="10" idx="2"/>
          </p:cNvCxnSpPr>
          <p:nvPr/>
        </p:nvCxnSpPr>
        <p:spPr>
          <a:xfrm flipV="true">
            <a:off x="5008245" y="4918075"/>
            <a:ext cx="0" cy="9715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true"/>
          <p:nvPr/>
        </p:nvSpPr>
        <p:spPr>
          <a:xfrm>
            <a:off x="5172710" y="5150485"/>
            <a:ext cx="303276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solidFill>
                  <a:srgbClr val="3EAF7C"/>
                </a:solidFill>
              </a:rPr>
              <a:t>2</a:t>
            </a:r>
            <a:r>
              <a:rPr lang="en-US" altLang="" b="1">
                <a:solidFill>
                  <a:srgbClr val="3EAF7C"/>
                </a:solidFill>
              </a:rPr>
              <a:t> </a:t>
            </a:r>
            <a:r>
              <a:rPr lang="zh-CN" altLang="en-US" sz="900" b="1">
                <a:solidFill>
                  <a:srgbClr val="2C3E50"/>
                </a:solidFill>
              </a:rPr>
              <a:t>在进程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访问临界资源时发生中断分配到</a:t>
            </a:r>
            <a:r>
              <a:rPr lang="" altLang="zh-CN" sz="900" b="1">
                <a:solidFill>
                  <a:srgbClr val="2C3E50"/>
                </a:solidFill>
              </a:rPr>
              <a:t>CPU0</a:t>
            </a:r>
            <a:r>
              <a:rPr lang="zh-CN" altLang="" sz="900" b="1">
                <a:solidFill>
                  <a:srgbClr val="2C3E50"/>
                </a:solidFill>
              </a:rPr>
              <a:t>执行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 </a:t>
            </a:r>
            <a:r>
              <a:rPr lang="zh-CN" altLang="en-US" sz="900" b="1">
                <a:solidFill>
                  <a:srgbClr val="2C3E50"/>
                </a:solidFill>
              </a:rPr>
              <a:t>中断结束时触发调度</a:t>
            </a:r>
            <a:endParaRPr lang="zh-CN" altLang="en-US" sz="900" b="1">
              <a:solidFill>
                <a:srgbClr val="2C3E50"/>
              </a:solidFill>
            </a:endParaRPr>
          </a:p>
        </p:txBody>
      </p:sp>
      <p:cxnSp>
        <p:nvCxnSpPr>
          <p:cNvPr id="17" name="Elbow Connector 16"/>
          <p:cNvCxnSpPr>
            <a:stCxn id="9" idx="2"/>
            <a:endCxn id="2" idx="6"/>
          </p:cNvCxnSpPr>
          <p:nvPr/>
        </p:nvCxnSpPr>
        <p:spPr>
          <a:xfrm rot="5400000">
            <a:off x="5367020" y="2773045"/>
            <a:ext cx="1623695" cy="51879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true"/>
          <p:nvPr/>
        </p:nvSpPr>
        <p:spPr>
          <a:xfrm>
            <a:off x="6406515" y="2284730"/>
            <a:ext cx="2545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solidFill>
                  <a:srgbClr val="3EAF7C"/>
                </a:solidFill>
              </a:rPr>
              <a:t>3</a:t>
            </a:r>
            <a:r>
              <a:rPr lang="en-US" altLang="" b="1">
                <a:solidFill>
                  <a:srgbClr val="3EAF7C"/>
                </a:solidFill>
              </a:rPr>
              <a:t> </a:t>
            </a:r>
            <a:r>
              <a:rPr lang="zh-CN" altLang="en-US" sz="900" b="1">
                <a:solidFill>
                  <a:srgbClr val="2C3E50"/>
                </a:solidFill>
              </a:rPr>
              <a:t>进程</a:t>
            </a:r>
            <a:r>
              <a:rPr lang="en-US" altLang="zh-CN" sz="900" b="1">
                <a:solidFill>
                  <a:srgbClr val="2C3E50"/>
                </a:solidFill>
              </a:rPr>
              <a:t>B</a:t>
            </a:r>
            <a:r>
              <a:rPr lang="zh-CN" altLang="en-US" sz="900" b="1">
                <a:solidFill>
                  <a:srgbClr val="2C3E50"/>
                </a:solidFill>
              </a:rPr>
              <a:t>在</a:t>
            </a:r>
            <a:r>
              <a:rPr lang="en-US" altLang="zh-CN" sz="900" b="1">
                <a:solidFill>
                  <a:srgbClr val="2C3E50"/>
                </a:solidFill>
              </a:rPr>
              <a:t>CPU0</a:t>
            </a:r>
            <a:r>
              <a:rPr lang="zh-CN" altLang="en-US" sz="900" b="1">
                <a:solidFill>
                  <a:srgbClr val="2C3E50"/>
                </a:solidFill>
              </a:rPr>
              <a:t>上强占进程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访问临界资源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</a:t>
            </a:r>
            <a:r>
              <a:rPr lang="zh-CN" altLang="en-US" sz="900" b="1">
                <a:solidFill>
                  <a:srgbClr val="2C3E50"/>
                </a:solidFill>
              </a:rPr>
              <a:t>发生</a:t>
            </a:r>
            <a:r>
              <a:rPr lang="zh-CN" altLang="en-US" sz="1400" b="1">
                <a:solidFill>
                  <a:srgbClr val="C00000"/>
                </a:solidFill>
              </a:rPr>
              <a:t>死锁</a:t>
            </a:r>
            <a:endParaRPr lang="zh-CN" altLang="en-US" sz="1400" b="1">
              <a:solidFill>
                <a:srgbClr val="C00000"/>
              </a:solidFill>
            </a:endParaRPr>
          </a:p>
        </p:txBody>
      </p:sp>
      <p:cxnSp>
        <p:nvCxnSpPr>
          <p:cNvPr id="19" name="Elbow Connector 18"/>
          <p:cNvCxnSpPr>
            <a:stCxn id="8" idx="1"/>
            <a:endCxn id="7" idx="1"/>
          </p:cNvCxnSpPr>
          <p:nvPr/>
        </p:nvCxnSpPr>
        <p:spPr>
          <a:xfrm rot="10800000" flipH="true">
            <a:off x="1692275" y="1898650"/>
            <a:ext cx="391160" cy="4062095"/>
          </a:xfrm>
          <a:prstGeom prst="bentConnector3">
            <a:avLst>
              <a:gd name="adj1" fmla="val -60877"/>
            </a:avLst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ound Single Corner Rectangle 2"/>
          <p:cNvSpPr/>
          <p:nvPr/>
        </p:nvSpPr>
        <p:spPr>
          <a:xfrm>
            <a:off x="7289165" y="292735"/>
            <a:ext cx="1386840" cy="669925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b="1">
              <a:solidFill>
                <a:srgbClr val="2C3E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2275" y="5700395"/>
            <a:ext cx="2145030" cy="52197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</a:rPr>
              <a:t>在A进程获取spin lock的时候，禁止本CPU上的中断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486150" y="3030220"/>
            <a:ext cx="2433320" cy="162814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spin_lock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临界资源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spin_unlock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010410" y="393700"/>
            <a:ext cx="1585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多进程</a:t>
            </a:r>
            <a:r>
              <a:rPr lang="en-US" altLang="zh-CN" sz="1400" b="1">
                <a:solidFill>
                  <a:srgbClr val="2C3E50"/>
                </a:solidFill>
              </a:rPr>
              <a:t>+</a:t>
            </a:r>
            <a:r>
              <a:rPr lang="zh-CN" altLang="en-US" sz="1400" b="1">
                <a:solidFill>
                  <a:srgbClr val="2C3E50"/>
                </a:solidFill>
              </a:rPr>
              <a:t>中断并发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605155" y="363220"/>
            <a:ext cx="1359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spin_lock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7" name="Round Single Corner Rectangle 6"/>
          <p:cNvSpPr/>
          <p:nvPr/>
        </p:nvSpPr>
        <p:spPr>
          <a:xfrm>
            <a:off x="2083435" y="1577975"/>
            <a:ext cx="1363345" cy="64262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A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nice=20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Round Single Corner Rectangle 8"/>
          <p:cNvSpPr/>
          <p:nvPr/>
        </p:nvSpPr>
        <p:spPr>
          <a:xfrm>
            <a:off x="5756275" y="1577975"/>
            <a:ext cx="1363345" cy="64262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B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nice=-20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4815" y="2854960"/>
            <a:ext cx="6626225" cy="206311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 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4314825" y="5889625"/>
            <a:ext cx="1386840" cy="42291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外部中断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2" idx="2"/>
          </p:cNvCxnSpPr>
          <p:nvPr/>
        </p:nvCxnSpPr>
        <p:spPr>
          <a:xfrm rot="5400000" flipV="true">
            <a:off x="2313940" y="2672080"/>
            <a:ext cx="1623695" cy="72072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2856230" y="2284730"/>
            <a:ext cx="222821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3EAF7C"/>
                </a:solidFill>
              </a:rPr>
              <a:t>1 </a:t>
            </a:r>
            <a:r>
              <a:rPr lang="zh-CN" altLang="en-US" sz="900" b="1">
                <a:solidFill>
                  <a:srgbClr val="2C3E50"/>
                </a:solidFill>
              </a:rPr>
              <a:t>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在</a:t>
            </a:r>
            <a:r>
              <a:rPr lang="en-US" altLang="zh-CN" sz="900" b="1">
                <a:solidFill>
                  <a:srgbClr val="2C3E50"/>
                </a:solidFill>
              </a:rPr>
              <a:t>CPU0</a:t>
            </a:r>
            <a:r>
              <a:rPr lang="zh-CN" altLang="en-US" sz="900" b="1">
                <a:solidFill>
                  <a:srgbClr val="2C3E50"/>
                </a:solidFill>
              </a:rPr>
              <a:t>上首先访问临界资源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</a:t>
            </a:r>
            <a:r>
              <a:rPr lang="zh-CN" altLang="en-US" sz="900" b="1">
                <a:solidFill>
                  <a:srgbClr val="2C3E50"/>
                </a:solidFill>
              </a:rPr>
              <a:t>访问时未关闭强占</a:t>
            </a:r>
            <a:endParaRPr lang="zh-CN" altLang="en-US" sz="900" b="1">
              <a:solidFill>
                <a:srgbClr val="2C3E50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2762885" y="4612005"/>
            <a:ext cx="8121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kernel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5" name="Straight Arrow Connector 14"/>
          <p:cNvCxnSpPr>
            <a:stCxn id="11" idx="0"/>
            <a:endCxn id="10" idx="2"/>
          </p:cNvCxnSpPr>
          <p:nvPr/>
        </p:nvCxnSpPr>
        <p:spPr>
          <a:xfrm flipV="true">
            <a:off x="5008245" y="4918075"/>
            <a:ext cx="0" cy="9715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true"/>
          <p:nvPr/>
        </p:nvSpPr>
        <p:spPr>
          <a:xfrm>
            <a:off x="5172710" y="5150485"/>
            <a:ext cx="3032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3EAF7C"/>
                </a:solidFill>
              </a:rPr>
              <a:t>2 </a:t>
            </a:r>
            <a:r>
              <a:rPr lang="zh-CN" altLang="en-US" sz="900" b="1">
                <a:solidFill>
                  <a:srgbClr val="2C3E50"/>
                </a:solidFill>
              </a:rPr>
              <a:t>在进程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访问临界资源时发生中断分配到</a:t>
            </a:r>
            <a:r>
              <a:rPr lang="en-US" altLang="zh-CN" sz="900" b="1">
                <a:solidFill>
                  <a:srgbClr val="2C3E50"/>
                </a:solidFill>
              </a:rPr>
              <a:t>CPU0</a:t>
            </a:r>
            <a:r>
              <a:rPr lang="zh-CN" altLang="en-US" sz="900" b="1">
                <a:solidFill>
                  <a:srgbClr val="2C3E50"/>
                </a:solidFill>
              </a:rPr>
              <a:t>执行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</a:t>
            </a:r>
            <a:r>
              <a:rPr lang="zh-CN" altLang="en-US" sz="900" b="1">
                <a:solidFill>
                  <a:srgbClr val="2C3E50"/>
                </a:solidFill>
              </a:rPr>
              <a:t>在中断</a:t>
            </a:r>
            <a:r>
              <a:rPr lang="zh-CN" altLang="en-US" sz="1200" b="1">
                <a:solidFill>
                  <a:srgbClr val="C00000"/>
                </a:solidFill>
              </a:rPr>
              <a:t>上半段</a:t>
            </a:r>
            <a:r>
              <a:rPr lang="zh-CN" altLang="en-US" sz="900" b="1">
                <a:solidFill>
                  <a:srgbClr val="2C3E50"/>
                </a:solidFill>
              </a:rPr>
              <a:t>访问临界资源产生</a:t>
            </a:r>
            <a:r>
              <a:rPr lang="zh-CN" altLang="en-US" sz="1400" b="1">
                <a:solidFill>
                  <a:srgbClr val="C00000"/>
                </a:solidFill>
              </a:rPr>
              <a:t>死锁</a:t>
            </a:r>
            <a:endParaRPr lang="zh-CN" altLang="en-US" sz="1400" b="1">
              <a:solidFill>
                <a:srgbClr val="C00000"/>
              </a:solidFill>
            </a:endParaRPr>
          </a:p>
        </p:txBody>
      </p:sp>
      <p:cxnSp>
        <p:nvCxnSpPr>
          <p:cNvPr id="17" name="Elbow Connector 16"/>
          <p:cNvCxnSpPr>
            <a:stCxn id="9" idx="2"/>
            <a:endCxn id="2" idx="6"/>
          </p:cNvCxnSpPr>
          <p:nvPr/>
        </p:nvCxnSpPr>
        <p:spPr>
          <a:xfrm rot="5400000">
            <a:off x="5367020" y="2773045"/>
            <a:ext cx="1623695" cy="51879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true"/>
          <p:nvPr/>
        </p:nvSpPr>
        <p:spPr>
          <a:xfrm>
            <a:off x="6406515" y="2284730"/>
            <a:ext cx="2461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3EAF7C"/>
                </a:solidFill>
              </a:rPr>
              <a:t>3 </a:t>
            </a:r>
            <a:r>
              <a:rPr lang="zh-CN" altLang="en-US" sz="900" b="1">
                <a:solidFill>
                  <a:srgbClr val="2C3E50"/>
                </a:solidFill>
              </a:rPr>
              <a:t>进程</a:t>
            </a:r>
            <a:r>
              <a:rPr lang="en-US" altLang="zh-CN" sz="900" b="1">
                <a:solidFill>
                  <a:srgbClr val="2C3E50"/>
                </a:solidFill>
              </a:rPr>
              <a:t>B</a:t>
            </a:r>
            <a:r>
              <a:rPr lang="zh-CN" altLang="en-US" sz="900" b="1">
                <a:solidFill>
                  <a:srgbClr val="2C3E50"/>
                </a:solidFill>
              </a:rPr>
              <a:t>无法执行，在中断上半段就死锁了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cxnSp>
        <p:nvCxnSpPr>
          <p:cNvPr id="19" name="Elbow Connector 18"/>
          <p:cNvCxnSpPr>
            <a:stCxn id="8" idx="1"/>
            <a:endCxn id="7" idx="1"/>
          </p:cNvCxnSpPr>
          <p:nvPr/>
        </p:nvCxnSpPr>
        <p:spPr>
          <a:xfrm rot="10800000" flipH="true">
            <a:off x="1692275" y="1898650"/>
            <a:ext cx="391160" cy="4062095"/>
          </a:xfrm>
          <a:prstGeom prst="bentConnector3">
            <a:avLst>
              <a:gd name="adj1" fmla="val -60877"/>
            </a:avLst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ound Single Corner Rectangle 2"/>
          <p:cNvSpPr/>
          <p:nvPr/>
        </p:nvSpPr>
        <p:spPr>
          <a:xfrm>
            <a:off x="7289165" y="292735"/>
            <a:ext cx="1386840" cy="669925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b="1">
              <a:solidFill>
                <a:srgbClr val="2C3E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2275" y="5700395"/>
            <a:ext cx="2145030" cy="52197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</a:rPr>
              <a:t>在A进程获取spin lock的时候，disable bottom half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486150" y="3030220"/>
            <a:ext cx="2433320" cy="162814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spin_lock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临界资源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spin_unlock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010410" y="393700"/>
            <a:ext cx="1585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多进程</a:t>
            </a:r>
            <a:r>
              <a:rPr lang="en-US" altLang="zh-CN" sz="1400" b="1">
                <a:solidFill>
                  <a:srgbClr val="2C3E50"/>
                </a:solidFill>
              </a:rPr>
              <a:t>+</a:t>
            </a:r>
            <a:r>
              <a:rPr lang="zh-CN" altLang="en-US" sz="1400" b="1">
                <a:solidFill>
                  <a:srgbClr val="2C3E50"/>
                </a:solidFill>
              </a:rPr>
              <a:t>中断并发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605155" y="363220"/>
            <a:ext cx="1359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spin_lock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7" name="Round Single Corner Rectangle 6"/>
          <p:cNvSpPr/>
          <p:nvPr/>
        </p:nvSpPr>
        <p:spPr>
          <a:xfrm>
            <a:off x="2083435" y="1577975"/>
            <a:ext cx="1363345" cy="64262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A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nice=20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Round Single Corner Rectangle 8"/>
          <p:cNvSpPr/>
          <p:nvPr/>
        </p:nvSpPr>
        <p:spPr>
          <a:xfrm>
            <a:off x="5756275" y="1577975"/>
            <a:ext cx="1363345" cy="64262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B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nice=-20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4815" y="2854960"/>
            <a:ext cx="6626225" cy="206311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 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4314825" y="5889625"/>
            <a:ext cx="1386840" cy="42291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外部中断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2" idx="2"/>
          </p:cNvCxnSpPr>
          <p:nvPr/>
        </p:nvCxnSpPr>
        <p:spPr>
          <a:xfrm rot="5400000" flipV="true">
            <a:off x="2313940" y="2672080"/>
            <a:ext cx="1623695" cy="72072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2856230" y="2284730"/>
            <a:ext cx="222821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3EAF7C"/>
                </a:solidFill>
              </a:rPr>
              <a:t>1 </a:t>
            </a:r>
            <a:r>
              <a:rPr lang="zh-CN" altLang="en-US" sz="900" b="1">
                <a:solidFill>
                  <a:srgbClr val="2C3E50"/>
                </a:solidFill>
              </a:rPr>
              <a:t>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在</a:t>
            </a:r>
            <a:r>
              <a:rPr lang="en-US" altLang="zh-CN" sz="900" b="1">
                <a:solidFill>
                  <a:srgbClr val="2C3E50"/>
                </a:solidFill>
              </a:rPr>
              <a:t>CPU0</a:t>
            </a:r>
            <a:r>
              <a:rPr lang="zh-CN" altLang="en-US" sz="900" b="1">
                <a:solidFill>
                  <a:srgbClr val="2C3E50"/>
                </a:solidFill>
              </a:rPr>
              <a:t>上首先访问临界资源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</a:t>
            </a:r>
            <a:r>
              <a:rPr lang="zh-CN" altLang="en-US" sz="900" b="1">
                <a:solidFill>
                  <a:srgbClr val="2C3E50"/>
                </a:solidFill>
              </a:rPr>
              <a:t>访问时未关闭强占</a:t>
            </a:r>
            <a:endParaRPr lang="zh-CN" altLang="en-US" sz="900" b="1">
              <a:solidFill>
                <a:srgbClr val="2C3E50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2762885" y="4612005"/>
            <a:ext cx="8121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kernel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5" name="Straight Arrow Connector 14"/>
          <p:cNvCxnSpPr>
            <a:stCxn id="11" idx="0"/>
            <a:endCxn id="10" idx="2"/>
          </p:cNvCxnSpPr>
          <p:nvPr/>
        </p:nvCxnSpPr>
        <p:spPr>
          <a:xfrm flipV="true">
            <a:off x="5008245" y="4918075"/>
            <a:ext cx="0" cy="9715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true"/>
          <p:nvPr/>
        </p:nvSpPr>
        <p:spPr>
          <a:xfrm>
            <a:off x="5172710" y="5150485"/>
            <a:ext cx="3032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3EAF7C"/>
                </a:solidFill>
              </a:rPr>
              <a:t>2 </a:t>
            </a:r>
            <a:r>
              <a:rPr lang="zh-CN" altLang="en-US" sz="900" b="1">
                <a:solidFill>
                  <a:srgbClr val="2C3E50"/>
                </a:solidFill>
              </a:rPr>
              <a:t>在进程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访问临界资源时发生中断分配到</a:t>
            </a:r>
            <a:r>
              <a:rPr lang="en-US" altLang="zh-CN" sz="900" b="1">
                <a:solidFill>
                  <a:srgbClr val="2C3E50"/>
                </a:solidFill>
              </a:rPr>
              <a:t>CPU0</a:t>
            </a:r>
            <a:r>
              <a:rPr lang="zh-CN" altLang="en-US" sz="900" b="1">
                <a:solidFill>
                  <a:srgbClr val="2C3E50"/>
                </a:solidFill>
              </a:rPr>
              <a:t>执行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</a:t>
            </a:r>
            <a:r>
              <a:rPr lang="zh-CN" altLang="en-US" sz="900" b="1">
                <a:solidFill>
                  <a:srgbClr val="2C3E50"/>
                </a:solidFill>
              </a:rPr>
              <a:t>在中断</a:t>
            </a:r>
            <a:r>
              <a:rPr lang="zh-CN" altLang="en-US" sz="1200" b="1">
                <a:solidFill>
                  <a:srgbClr val="C00000"/>
                </a:solidFill>
              </a:rPr>
              <a:t>下半段</a:t>
            </a:r>
            <a:r>
              <a:rPr lang="zh-CN" altLang="en-US" sz="900" b="1">
                <a:solidFill>
                  <a:srgbClr val="2C3E50"/>
                </a:solidFill>
              </a:rPr>
              <a:t>访问临界资源产生</a:t>
            </a:r>
            <a:r>
              <a:rPr lang="zh-CN" altLang="en-US" sz="1400" b="1">
                <a:solidFill>
                  <a:srgbClr val="C00000"/>
                </a:solidFill>
              </a:rPr>
              <a:t>死锁</a:t>
            </a:r>
            <a:endParaRPr lang="zh-CN" altLang="en-US" sz="1400" b="1">
              <a:solidFill>
                <a:srgbClr val="C00000"/>
              </a:solidFill>
            </a:endParaRPr>
          </a:p>
        </p:txBody>
      </p:sp>
      <p:cxnSp>
        <p:nvCxnSpPr>
          <p:cNvPr id="17" name="Elbow Connector 16"/>
          <p:cNvCxnSpPr>
            <a:stCxn id="9" idx="2"/>
            <a:endCxn id="2" idx="6"/>
          </p:cNvCxnSpPr>
          <p:nvPr/>
        </p:nvCxnSpPr>
        <p:spPr>
          <a:xfrm rot="5400000">
            <a:off x="5367020" y="2773045"/>
            <a:ext cx="1623695" cy="51879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true"/>
          <p:nvPr/>
        </p:nvSpPr>
        <p:spPr>
          <a:xfrm>
            <a:off x="6406515" y="2284730"/>
            <a:ext cx="2461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3EAF7C"/>
                </a:solidFill>
              </a:rPr>
              <a:t>3 </a:t>
            </a:r>
            <a:r>
              <a:rPr lang="zh-CN" altLang="en-US" sz="900" b="1">
                <a:solidFill>
                  <a:srgbClr val="2C3E50"/>
                </a:solidFill>
              </a:rPr>
              <a:t>进程</a:t>
            </a:r>
            <a:r>
              <a:rPr lang="en-US" altLang="zh-CN" sz="900" b="1">
                <a:solidFill>
                  <a:srgbClr val="2C3E50"/>
                </a:solidFill>
              </a:rPr>
              <a:t>B</a:t>
            </a:r>
            <a:r>
              <a:rPr lang="zh-CN" altLang="en-US" sz="900" b="1">
                <a:solidFill>
                  <a:srgbClr val="2C3E50"/>
                </a:solidFill>
              </a:rPr>
              <a:t>无法执行，在中断上半段就死锁了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cxnSp>
        <p:nvCxnSpPr>
          <p:cNvPr id="19" name="Elbow Connector 18"/>
          <p:cNvCxnSpPr>
            <a:stCxn id="8" idx="1"/>
            <a:endCxn id="7" idx="1"/>
          </p:cNvCxnSpPr>
          <p:nvPr/>
        </p:nvCxnSpPr>
        <p:spPr>
          <a:xfrm rot="10800000" flipH="true">
            <a:off x="1692275" y="1898650"/>
            <a:ext cx="391160" cy="4062095"/>
          </a:xfrm>
          <a:prstGeom prst="bentConnector3">
            <a:avLst>
              <a:gd name="adj1" fmla="val -60877"/>
            </a:avLst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863600" y="2724785"/>
            <a:ext cx="1898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spin_lock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916305" y="3244850"/>
            <a:ext cx="1276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2</a:t>
            </a:r>
            <a:r>
              <a:rPr lang="en-US" altLang="en-US" b="1">
                <a:solidFill>
                  <a:srgbClr val="2C3E50"/>
                </a:solidFill>
              </a:rPr>
              <a:t>.6</a:t>
            </a:r>
            <a:r>
              <a:rPr lang="zh-CN" altLang="en-US" b="1">
                <a:solidFill>
                  <a:srgbClr val="2C3E50"/>
                </a:solidFill>
              </a:rPr>
              <a:t>的内核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ound Single Corner Rectangle 2"/>
          <p:cNvSpPr/>
          <p:nvPr/>
        </p:nvSpPr>
        <p:spPr>
          <a:xfrm>
            <a:off x="3531235" y="685800"/>
            <a:ext cx="1386840" cy="42926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A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5209540" y="1229995"/>
            <a:ext cx="1386840" cy="42926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B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5350" y="2394585"/>
            <a:ext cx="3079115" cy="698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000" b="1">
                <a:solidFill>
                  <a:srgbClr val="2C3E50"/>
                </a:solidFill>
              </a:rPr>
              <a:t>typedef struct {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</a:rPr>
              <a:t>    volatile unsigned int lock;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</a:rPr>
              <a:t>} raw_spinlock_t;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6060" y="5738495"/>
            <a:ext cx="187833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sym typeface="+mn-ea"/>
              </a:rPr>
              <a:t>unlock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，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lock=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0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4277995" y="3514090"/>
            <a:ext cx="1393190" cy="688340"/>
          </a:xfrm>
          <a:prstGeom prst="diamond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=0?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0" name="Elbow Connector 9"/>
          <p:cNvCxnSpPr>
            <a:stCxn id="3" idx="2"/>
            <a:endCxn id="6" idx="0"/>
          </p:cNvCxnSpPr>
          <p:nvPr/>
        </p:nvCxnSpPr>
        <p:spPr>
          <a:xfrm rot="5400000" flipV="true">
            <a:off x="3960178" y="1379538"/>
            <a:ext cx="1279525" cy="7505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 flipH="true">
            <a:off x="4974590" y="3093085"/>
            <a:ext cx="635" cy="4210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true"/>
          <p:nvPr/>
        </p:nvSpPr>
        <p:spPr>
          <a:xfrm>
            <a:off x="6264910" y="3674110"/>
            <a:ext cx="502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no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13" name="Elbow Connector 12"/>
          <p:cNvCxnSpPr>
            <a:stCxn id="4" idx="2"/>
            <a:endCxn id="6" idx="0"/>
          </p:cNvCxnSpPr>
          <p:nvPr/>
        </p:nvCxnSpPr>
        <p:spPr>
          <a:xfrm rot="5400000">
            <a:off x="5071428" y="1563053"/>
            <a:ext cx="735330" cy="927735"/>
          </a:xfrm>
          <a:prstGeom prst="bentConnector3">
            <a:avLst>
              <a:gd name="adj1" fmla="val 4995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>
            <a:off x="5671185" y="3858260"/>
            <a:ext cx="59372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3"/>
            <a:endCxn id="4" idx="3"/>
          </p:cNvCxnSpPr>
          <p:nvPr/>
        </p:nvCxnSpPr>
        <p:spPr>
          <a:xfrm flipH="true" flipV="true">
            <a:off x="6596380" y="1444625"/>
            <a:ext cx="170815" cy="2413635"/>
          </a:xfrm>
          <a:prstGeom prst="bentConnector3">
            <a:avLst>
              <a:gd name="adj1" fmla="val -13940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>
            <a:off x="4072890" y="4445000"/>
            <a:ext cx="1804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yes </a:t>
            </a:r>
            <a:r>
              <a:rPr lang="zh-CN" altLang="en-US" b="1">
                <a:solidFill>
                  <a:srgbClr val="2C3E50"/>
                </a:solidFill>
              </a:rPr>
              <a:t>，</a:t>
            </a:r>
            <a:r>
              <a:rPr lang="en-US" altLang="zh-CN" b="1">
                <a:solidFill>
                  <a:srgbClr val="2C3E50"/>
                </a:solidFill>
              </a:rPr>
              <a:t>lock=1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16095" y="5042535"/>
            <a:ext cx="1316355" cy="370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临界资源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19" name="Straight Arrow Connector 18"/>
          <p:cNvCxnSpPr>
            <a:stCxn id="9" idx="2"/>
            <a:endCxn id="17" idx="0"/>
          </p:cNvCxnSpPr>
          <p:nvPr/>
        </p:nvCxnSpPr>
        <p:spPr>
          <a:xfrm>
            <a:off x="4974590" y="4202430"/>
            <a:ext cx="635" cy="242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  <a:endCxn id="18" idx="0"/>
          </p:cNvCxnSpPr>
          <p:nvPr/>
        </p:nvCxnSpPr>
        <p:spPr>
          <a:xfrm flipH="true">
            <a:off x="4974590" y="4813300"/>
            <a:ext cx="635" cy="2292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7" idx="0"/>
          </p:cNvCxnSpPr>
          <p:nvPr/>
        </p:nvCxnSpPr>
        <p:spPr>
          <a:xfrm>
            <a:off x="4974590" y="5413375"/>
            <a:ext cx="635" cy="3251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863600" y="2724785"/>
            <a:ext cx="1898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spin_lock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916305" y="324485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新的内核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ound Single Corner Rectangle 2"/>
          <p:cNvSpPr/>
          <p:nvPr/>
        </p:nvSpPr>
        <p:spPr>
          <a:xfrm>
            <a:off x="3531235" y="362585"/>
            <a:ext cx="1386840" cy="42926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A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5209540" y="619760"/>
            <a:ext cx="1386840" cy="42926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B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1870" y="1530985"/>
            <a:ext cx="2879090" cy="17545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000" b="1">
                <a:solidFill>
                  <a:srgbClr val="2C3E50"/>
                </a:solidFill>
              </a:rPr>
              <a:t>typedef struct {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</a:rPr>
              <a:t>        union {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  <a:sym typeface="+mn-ea"/>
              </a:rPr>
              <a:t>                </a:t>
            </a:r>
            <a:r>
              <a:rPr lang="en-US" sz="1000" b="1">
                <a:solidFill>
                  <a:srgbClr val="2C3E50"/>
                </a:solidFill>
              </a:rPr>
              <a:t>u32 slock;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  <a:sym typeface="+mn-ea"/>
              </a:rPr>
              <a:t>                </a:t>
            </a:r>
            <a:r>
              <a:rPr lang="en-US" sz="1000" b="1">
                <a:solidFill>
                  <a:srgbClr val="2C3E50"/>
                </a:solidFill>
              </a:rPr>
              <a:t>struct __raw_tickets {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  <a:sym typeface="+mn-ea"/>
              </a:rPr>
              <a:t>                        </a:t>
            </a:r>
            <a:r>
              <a:rPr lang="en-US" sz="1000" b="1">
                <a:solidFill>
                  <a:srgbClr val="2C3E50"/>
                </a:solidFill>
              </a:rPr>
              <a:t>u16 owner;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  <a:sym typeface="+mn-ea"/>
              </a:rPr>
              <a:t>                        </a:t>
            </a:r>
            <a:r>
              <a:rPr lang="en-US" sz="1000" b="1">
                <a:solidFill>
                  <a:srgbClr val="2C3E50"/>
                </a:solidFill>
              </a:rPr>
              <a:t>u16 next;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  <a:sym typeface="+mn-ea"/>
              </a:rPr>
              <a:t>                </a:t>
            </a:r>
            <a:r>
              <a:rPr lang="en-US" sz="1000" b="1">
                <a:solidFill>
                  <a:srgbClr val="2C3E50"/>
                </a:solidFill>
              </a:rPr>
              <a:t>} tickets;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  <a:sym typeface="+mn-ea"/>
              </a:rPr>
              <a:t>        </a:t>
            </a:r>
            <a:r>
              <a:rPr lang="en-US" sz="1000" b="1">
                <a:solidFill>
                  <a:srgbClr val="2C3E50"/>
                </a:solidFill>
              </a:rPr>
              <a:t>};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</a:rPr>
              <a:t>} arch_spinlock_t;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65855" y="5738495"/>
            <a:ext cx="26009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sym typeface="+mn-ea"/>
              </a:rPr>
              <a:t>unlock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，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owner++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3461385" y="3514090"/>
            <a:ext cx="3002915" cy="688340"/>
          </a:xfrm>
          <a:prstGeom prst="diamond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owner=next?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0" name="Elbow Connector 9"/>
          <p:cNvCxnSpPr>
            <a:stCxn id="3" idx="2"/>
            <a:endCxn id="6" idx="0"/>
          </p:cNvCxnSpPr>
          <p:nvPr/>
        </p:nvCxnSpPr>
        <p:spPr>
          <a:xfrm rot="5400000" flipV="true">
            <a:off x="4228465" y="788035"/>
            <a:ext cx="739140" cy="7467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 flipH="true">
            <a:off x="4963160" y="3285490"/>
            <a:ext cx="8255" cy="2286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true"/>
          <p:nvPr/>
        </p:nvSpPr>
        <p:spPr>
          <a:xfrm>
            <a:off x="7204710" y="3535680"/>
            <a:ext cx="1140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no,</a:t>
            </a:r>
            <a:r>
              <a:rPr lang="zh-CN" altLang="en-US" b="1">
                <a:solidFill>
                  <a:srgbClr val="2C3E50"/>
                </a:solidFill>
              </a:rPr>
              <a:t>则</a:t>
            </a:r>
            <a:endParaRPr lang="en-US" altLang="en-US" b="1">
              <a:solidFill>
                <a:srgbClr val="2C3E50"/>
              </a:solidFill>
            </a:endParaRPr>
          </a:p>
          <a:p>
            <a:r>
              <a:rPr lang="en-US" altLang="en-US" b="1">
                <a:solidFill>
                  <a:srgbClr val="2C3E50"/>
                </a:solidFill>
              </a:rPr>
              <a:t>next++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13" name="Elbow Connector 12"/>
          <p:cNvCxnSpPr>
            <a:stCxn id="4" idx="2"/>
            <a:endCxn id="6" idx="0"/>
          </p:cNvCxnSpPr>
          <p:nvPr/>
        </p:nvCxnSpPr>
        <p:spPr>
          <a:xfrm rot="5400000">
            <a:off x="5196205" y="824230"/>
            <a:ext cx="481965" cy="931545"/>
          </a:xfrm>
          <a:prstGeom prst="bentConnector3">
            <a:avLst>
              <a:gd name="adj1" fmla="val 5006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>
            <a:off x="6464300" y="3858260"/>
            <a:ext cx="74041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3"/>
            <a:endCxn id="4" idx="3"/>
          </p:cNvCxnSpPr>
          <p:nvPr/>
        </p:nvCxnSpPr>
        <p:spPr>
          <a:xfrm flipH="true" flipV="true">
            <a:off x="6596380" y="834390"/>
            <a:ext cx="1748790" cy="3023870"/>
          </a:xfrm>
          <a:prstGeom prst="bentConnector3">
            <a:avLst>
              <a:gd name="adj1" fmla="val -1361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>
            <a:off x="4662805" y="4445000"/>
            <a:ext cx="622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yes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16095" y="5042535"/>
            <a:ext cx="1316355" cy="370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临界资源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19" name="Straight Arrow Connector 18"/>
          <p:cNvCxnSpPr>
            <a:stCxn id="9" idx="2"/>
            <a:endCxn id="17" idx="0"/>
          </p:cNvCxnSpPr>
          <p:nvPr/>
        </p:nvCxnSpPr>
        <p:spPr>
          <a:xfrm>
            <a:off x="4963160" y="4202430"/>
            <a:ext cx="11430" cy="242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  <a:endCxn id="18" idx="0"/>
          </p:cNvCxnSpPr>
          <p:nvPr/>
        </p:nvCxnSpPr>
        <p:spPr>
          <a:xfrm>
            <a:off x="4974590" y="4813300"/>
            <a:ext cx="0" cy="2292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7" idx="0"/>
          </p:cNvCxnSpPr>
          <p:nvPr/>
        </p:nvCxnSpPr>
        <p:spPr>
          <a:xfrm flipH="true">
            <a:off x="4966335" y="5413375"/>
            <a:ext cx="8255" cy="3251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1244</Words>
  <Application>WPS Presentation</Application>
  <PresentationFormat>宽屏</PresentationFormat>
  <Paragraphs>206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DejaVu Sans</vt:lpstr>
      <vt:lpstr>宋体</vt:lpstr>
      <vt:lpstr>Droid Sans Fallback</vt:lpstr>
      <vt:lpstr>微软雅黑</vt:lpstr>
      <vt:lpstr>Arial Unicode MS</vt:lpstr>
      <vt:lpstr>Arial Black</vt:lpstr>
      <vt:lpstr>Standard Symbols PS [URW ]</vt:lpstr>
      <vt:lpstr>Phetsarath OT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6</cp:revision>
  <dcterms:created xsi:type="dcterms:W3CDTF">2020-11-11T09:40:09Z</dcterms:created>
  <dcterms:modified xsi:type="dcterms:W3CDTF">2020-11-11T09:40:09Z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