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3EAF7C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true"/>
          <p:nvPr/>
        </p:nvSpPr>
        <p:spPr>
          <a:xfrm>
            <a:off x="3296920" y="2289175"/>
            <a:ext cx="32435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6000" b="1">
                <a:solidFill>
                  <a:srgbClr val="2C3E50"/>
                </a:solidFill>
              </a:rPr>
              <a:t>数据结构</a:t>
            </a:r>
            <a:endParaRPr lang="zh-CN" altLang="en-US" sz="60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true"/>
          <p:nvPr/>
        </p:nvSpPr>
        <p:spPr>
          <a:xfrm>
            <a:off x="589915" y="429895"/>
            <a:ext cx="12039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>
                <a:solidFill>
                  <a:srgbClr val="2C3E50"/>
                </a:solidFill>
              </a:rPr>
              <a:t>快慢指针</a:t>
            </a:r>
            <a:endParaRPr lang="zh-CN" altLang="en-US" sz="2000" b="1">
              <a:solidFill>
                <a:srgbClr val="2C3E5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29410" y="2649855"/>
            <a:ext cx="3310255" cy="1802765"/>
            <a:chOff x="1944" y="4297"/>
            <a:chExt cx="5213" cy="2839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944" y="4297"/>
              <a:ext cx="3698" cy="11"/>
            </a:xfrm>
            <a:prstGeom prst="line">
              <a:avLst/>
            </a:prstGeom>
            <a:ln w="38100">
              <a:solidFill>
                <a:srgbClr val="2C3E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4307" y="4308"/>
              <a:ext cx="2850" cy="2828"/>
            </a:xfrm>
            <a:prstGeom prst="ellipse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6" name="Text Box 15"/>
          <p:cNvSpPr txBox="true"/>
          <p:nvPr/>
        </p:nvSpPr>
        <p:spPr>
          <a:xfrm>
            <a:off x="1562735" y="2343150"/>
            <a:ext cx="3206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 b="1">
                <a:solidFill>
                  <a:srgbClr val="2C3E50"/>
                </a:solidFill>
              </a:rPr>
              <a:t>A</a:t>
            </a:r>
            <a:endParaRPr lang="en-US" sz="1400" b="1">
              <a:solidFill>
                <a:srgbClr val="2C3E50"/>
              </a:solidFill>
            </a:endParaRPr>
          </a:p>
        </p:txBody>
      </p:sp>
      <p:sp>
        <p:nvSpPr>
          <p:cNvPr id="17" name="Text Box 16"/>
          <p:cNvSpPr txBox="true"/>
          <p:nvPr/>
        </p:nvSpPr>
        <p:spPr>
          <a:xfrm>
            <a:off x="3825240" y="2343150"/>
            <a:ext cx="3181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 b="1">
                <a:solidFill>
                  <a:srgbClr val="2C3E50"/>
                </a:solidFill>
              </a:rPr>
              <a:t>B</a:t>
            </a:r>
            <a:endParaRPr lang="en-US" sz="1400" b="1">
              <a:solidFill>
                <a:srgbClr val="2C3E50"/>
              </a:solidFill>
            </a:endParaRPr>
          </a:p>
        </p:txBody>
      </p:sp>
      <p:sp>
        <p:nvSpPr>
          <p:cNvPr id="18" name="Text Box 17"/>
          <p:cNvSpPr txBox="true"/>
          <p:nvPr/>
        </p:nvSpPr>
        <p:spPr>
          <a:xfrm>
            <a:off x="4863465" y="3110230"/>
            <a:ext cx="3130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 b="1">
                <a:solidFill>
                  <a:srgbClr val="2C3E50"/>
                </a:solidFill>
              </a:rPr>
              <a:t>C</a:t>
            </a:r>
            <a:endParaRPr lang="en-US" sz="1400" b="1">
              <a:solidFill>
                <a:srgbClr val="2C3E5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629410" y="2614930"/>
            <a:ext cx="76200" cy="76200"/>
          </a:xfrm>
          <a:prstGeom prst="ellipse">
            <a:avLst/>
          </a:prstGeom>
          <a:solidFill>
            <a:srgbClr val="3EAF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945890" y="2614930"/>
            <a:ext cx="76200" cy="76200"/>
          </a:xfrm>
          <a:prstGeom prst="ellipse">
            <a:avLst/>
          </a:prstGeom>
          <a:solidFill>
            <a:srgbClr val="3EAF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863465" y="3285490"/>
            <a:ext cx="76200" cy="76200"/>
          </a:xfrm>
          <a:prstGeom prst="ellipse">
            <a:avLst/>
          </a:prstGeom>
          <a:solidFill>
            <a:srgbClr val="3EAF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Text Box 21"/>
          <p:cNvSpPr txBox="true"/>
          <p:nvPr/>
        </p:nvSpPr>
        <p:spPr>
          <a:xfrm>
            <a:off x="1705610" y="5220335"/>
            <a:ext cx="26555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 b="1">
                <a:solidFill>
                  <a:srgbClr val="2C3E50"/>
                </a:solidFill>
              </a:rPr>
              <a:t>设：</a:t>
            </a:r>
            <a:r>
              <a:rPr lang="en-US" sz="1600" b="1">
                <a:solidFill>
                  <a:srgbClr val="2C3E50"/>
                </a:solidFill>
              </a:rPr>
              <a:t>AB=m BC=n CB=k</a:t>
            </a:r>
            <a:endParaRPr lang="en-US" sz="1600" b="1">
              <a:solidFill>
                <a:srgbClr val="2C3E50"/>
              </a:solidFill>
            </a:endParaRPr>
          </a:p>
          <a:p>
            <a:r>
              <a:rPr lang="" altLang="en-US" sz="1600" b="1">
                <a:solidFill>
                  <a:srgbClr val="2C3E50"/>
                </a:solidFill>
              </a:rPr>
              <a:t>      </a:t>
            </a:r>
            <a:r>
              <a:rPr lang="zh-CN" altLang="" sz="1600" b="1">
                <a:solidFill>
                  <a:srgbClr val="2C3E50"/>
                </a:solidFill>
              </a:rPr>
              <a:t>环周长为</a:t>
            </a:r>
            <a:r>
              <a:rPr lang="en-US" altLang="zh-CN" sz="1600" b="1">
                <a:solidFill>
                  <a:srgbClr val="2C3E50"/>
                </a:solidFill>
              </a:rPr>
              <a:t> R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5808345" y="1457325"/>
            <a:ext cx="29845" cy="4654550"/>
          </a:xfrm>
          <a:prstGeom prst="line">
            <a:avLst/>
          </a:prstGeom>
          <a:ln w="28575">
            <a:solidFill>
              <a:srgbClr val="3EAF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true"/>
          <p:nvPr/>
        </p:nvSpPr>
        <p:spPr>
          <a:xfrm>
            <a:off x="6113780" y="1457325"/>
            <a:ext cx="365569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>
                <a:solidFill>
                  <a:srgbClr val="2C3E50"/>
                </a:solidFill>
              </a:rPr>
              <a:t>问题</a:t>
            </a:r>
            <a:r>
              <a:rPr lang="en-US" altLang="zh-CN" sz="1200" b="1">
                <a:solidFill>
                  <a:srgbClr val="2C3E50"/>
                </a:solidFill>
              </a:rPr>
              <a:t>1</a:t>
            </a:r>
            <a:r>
              <a:rPr lang="zh-CN" altLang="en-US" sz="1200" b="1">
                <a:solidFill>
                  <a:srgbClr val="2C3E50"/>
                </a:solidFill>
              </a:rPr>
              <a:t>：证明如果存在环，那么快慢指针一定会相遇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25" name="Text Box 24"/>
          <p:cNvSpPr txBox="true"/>
          <p:nvPr/>
        </p:nvSpPr>
        <p:spPr>
          <a:xfrm>
            <a:off x="6167755" y="1791970"/>
            <a:ext cx="501078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 b="1">
                <a:solidFill>
                  <a:srgbClr val="2C3E50"/>
                </a:solidFill>
              </a:rPr>
              <a:t>1.</a:t>
            </a:r>
            <a:r>
              <a:rPr lang="zh-CN" altLang="en-US" sz="1000" b="1">
                <a:solidFill>
                  <a:srgbClr val="2C3E50"/>
                </a:solidFill>
              </a:rPr>
              <a:t>如果存在环，那么必然当慢指针到达</a:t>
            </a:r>
            <a:r>
              <a:rPr lang="en-US" altLang="zh-CN" sz="1000" b="1">
                <a:solidFill>
                  <a:srgbClr val="2C3E50"/>
                </a:solidFill>
              </a:rPr>
              <a:t>B</a:t>
            </a:r>
            <a:r>
              <a:rPr lang="zh-CN" altLang="en-US" sz="1000" b="1">
                <a:solidFill>
                  <a:srgbClr val="2C3E50"/>
                </a:solidFill>
              </a:rPr>
              <a:t>点时，会形成快指针追赶慢指针的情况，假设</a:t>
            </a:r>
            <a:endParaRPr lang="zh-CN" altLang="en-US" sz="1000" b="1">
              <a:solidFill>
                <a:srgbClr val="2C3E50"/>
              </a:solidFill>
            </a:endParaRPr>
          </a:p>
          <a:p>
            <a:r>
              <a:rPr lang="en-US" altLang="zh-CN" sz="1000" b="1">
                <a:solidFill>
                  <a:srgbClr val="2C3E50"/>
                </a:solidFill>
              </a:rPr>
              <a:t>   </a:t>
            </a:r>
            <a:r>
              <a:rPr lang="zh-CN" altLang="en-US" sz="1000" b="1">
                <a:solidFill>
                  <a:srgbClr val="2C3E50"/>
                </a:solidFill>
              </a:rPr>
              <a:t>此时，快慢指针之间相差</a:t>
            </a:r>
            <a:r>
              <a:rPr lang="en-US" altLang="zh-CN" sz="1000" b="1">
                <a:solidFill>
                  <a:srgbClr val="2C3E50"/>
                </a:solidFill>
              </a:rPr>
              <a:t>N</a:t>
            </a:r>
            <a:r>
              <a:rPr lang="zh-CN" altLang="en-US" sz="1000" b="1">
                <a:solidFill>
                  <a:srgbClr val="2C3E50"/>
                </a:solidFill>
              </a:rPr>
              <a:t>步</a:t>
            </a:r>
            <a:endParaRPr lang="zh-CN" altLang="en-US" sz="1000" b="1">
              <a:solidFill>
                <a:srgbClr val="2C3E50"/>
              </a:solidFill>
            </a:endParaRPr>
          </a:p>
          <a:p>
            <a:r>
              <a:rPr lang="en-US" altLang="zh-CN" sz="1000" b="1">
                <a:solidFill>
                  <a:srgbClr val="2C3E50"/>
                </a:solidFill>
              </a:rPr>
              <a:t>2.</a:t>
            </a:r>
            <a:r>
              <a:rPr lang="zh-CN" altLang="en-US" sz="1000" b="1">
                <a:solidFill>
                  <a:srgbClr val="2C3E50"/>
                </a:solidFill>
              </a:rPr>
              <a:t>在下一次指针移动后，那么快指针之间相差（</a:t>
            </a:r>
            <a:r>
              <a:rPr lang="en-US" altLang="zh-CN" sz="1000" b="1">
                <a:solidFill>
                  <a:srgbClr val="2C3E50"/>
                </a:solidFill>
              </a:rPr>
              <a:t>N+1-2</a:t>
            </a:r>
            <a:r>
              <a:rPr lang="zh-CN" altLang="en-US" sz="1000" b="1">
                <a:solidFill>
                  <a:srgbClr val="2C3E50"/>
                </a:solidFill>
              </a:rPr>
              <a:t>）</a:t>
            </a:r>
            <a:r>
              <a:rPr lang="en-US" altLang="zh-CN" sz="1000" b="1">
                <a:solidFill>
                  <a:srgbClr val="2C3E50"/>
                </a:solidFill>
              </a:rPr>
              <a:t>=N-1</a:t>
            </a:r>
            <a:r>
              <a:rPr lang="zh-CN" altLang="en-US" sz="1000" b="1">
                <a:solidFill>
                  <a:srgbClr val="2C3E50"/>
                </a:solidFill>
              </a:rPr>
              <a:t>步</a:t>
            </a:r>
            <a:endParaRPr lang="zh-CN" altLang="en-US" sz="1000" b="1">
              <a:solidFill>
                <a:srgbClr val="2C3E50"/>
              </a:solidFill>
            </a:endParaRPr>
          </a:p>
          <a:p>
            <a:r>
              <a:rPr lang="en-US" altLang="zh-CN" sz="1000" b="1">
                <a:solidFill>
                  <a:srgbClr val="2C3E50"/>
                </a:solidFill>
              </a:rPr>
              <a:t>3.</a:t>
            </a:r>
            <a:r>
              <a:rPr lang="zh-CN" altLang="en-US" sz="1000" b="1">
                <a:solidFill>
                  <a:srgbClr val="2C3E50"/>
                </a:solidFill>
              </a:rPr>
              <a:t>最终必然会出现快指针之间相差</a:t>
            </a:r>
            <a:r>
              <a:rPr lang="en-US" altLang="zh-CN" sz="1000" b="1">
                <a:solidFill>
                  <a:srgbClr val="2C3E50"/>
                </a:solidFill>
              </a:rPr>
              <a:t>1</a:t>
            </a:r>
            <a:r>
              <a:rPr lang="zh-CN" altLang="en-US" sz="1000" b="1">
                <a:solidFill>
                  <a:srgbClr val="2C3E50"/>
                </a:solidFill>
              </a:rPr>
              <a:t>或者</a:t>
            </a:r>
            <a:r>
              <a:rPr lang="en-US" altLang="zh-CN" sz="1000" b="1">
                <a:solidFill>
                  <a:srgbClr val="2C3E50"/>
                </a:solidFill>
              </a:rPr>
              <a:t>2</a:t>
            </a:r>
            <a:r>
              <a:rPr lang="zh-CN" altLang="en-US" sz="1000" b="1">
                <a:solidFill>
                  <a:srgbClr val="2C3E50"/>
                </a:solidFill>
              </a:rPr>
              <a:t>步</a:t>
            </a:r>
            <a:endParaRPr lang="zh-CN" altLang="en-US" sz="1000" b="1">
              <a:solidFill>
                <a:srgbClr val="2C3E50"/>
              </a:solidFill>
            </a:endParaRPr>
          </a:p>
          <a:p>
            <a:r>
              <a:rPr lang="en-US" altLang="zh-CN" sz="1000" b="1">
                <a:solidFill>
                  <a:srgbClr val="2C3E50"/>
                </a:solidFill>
              </a:rPr>
              <a:t>4.</a:t>
            </a:r>
            <a:r>
              <a:rPr lang="zh-CN" altLang="en-US" sz="1000" b="1">
                <a:solidFill>
                  <a:srgbClr val="2C3E50"/>
                </a:solidFill>
              </a:rPr>
              <a:t>如果相差</a:t>
            </a:r>
            <a:r>
              <a:rPr lang="en-US" altLang="zh-CN" sz="1000" b="1">
                <a:solidFill>
                  <a:srgbClr val="2C3E50"/>
                </a:solidFill>
              </a:rPr>
              <a:t>1</a:t>
            </a:r>
            <a:r>
              <a:rPr lang="zh-CN" altLang="en-US" sz="1000" b="1">
                <a:solidFill>
                  <a:srgbClr val="2C3E50"/>
                </a:solidFill>
              </a:rPr>
              <a:t>步，那会在下一步指针移动时会相遇</a:t>
            </a:r>
            <a:endParaRPr lang="zh-CN" altLang="en-US" sz="1000" b="1">
              <a:solidFill>
                <a:srgbClr val="2C3E50"/>
              </a:solidFill>
            </a:endParaRPr>
          </a:p>
          <a:p>
            <a:r>
              <a:rPr lang="en-US" altLang="zh-CN" sz="1000" b="1">
                <a:solidFill>
                  <a:srgbClr val="2C3E50"/>
                </a:solidFill>
              </a:rPr>
              <a:t>5.</a:t>
            </a:r>
            <a:r>
              <a:rPr lang="zh-CN" altLang="en-US" sz="1000" b="1">
                <a:solidFill>
                  <a:srgbClr val="2C3E50"/>
                </a:solidFill>
              </a:rPr>
              <a:t>如果相差</a:t>
            </a:r>
            <a:r>
              <a:rPr lang="en-US" altLang="zh-CN" sz="1000" b="1">
                <a:solidFill>
                  <a:srgbClr val="2C3E50"/>
                </a:solidFill>
              </a:rPr>
              <a:t>2</a:t>
            </a:r>
            <a:r>
              <a:rPr lang="zh-CN" altLang="en-US" sz="1000" b="1">
                <a:solidFill>
                  <a:srgbClr val="2C3E50"/>
                </a:solidFill>
              </a:rPr>
              <a:t>步，那么下一步指针移动会转化为相差</a:t>
            </a:r>
            <a:r>
              <a:rPr lang="en-US" altLang="zh-CN" sz="1000" b="1">
                <a:solidFill>
                  <a:srgbClr val="2C3E50"/>
                </a:solidFill>
              </a:rPr>
              <a:t>1</a:t>
            </a:r>
            <a:r>
              <a:rPr lang="zh-CN" altLang="en-US" sz="1000" b="1">
                <a:solidFill>
                  <a:srgbClr val="2C3E50"/>
                </a:solidFill>
              </a:rPr>
              <a:t>步的情况，再移动一次就会相遇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26" name="Text Box 25"/>
          <p:cNvSpPr txBox="true"/>
          <p:nvPr/>
        </p:nvSpPr>
        <p:spPr>
          <a:xfrm>
            <a:off x="6167755" y="3185795"/>
            <a:ext cx="22415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>
                <a:solidFill>
                  <a:srgbClr val="2C3E50"/>
                </a:solidFill>
              </a:rPr>
              <a:t>问题</a:t>
            </a:r>
            <a:r>
              <a:rPr lang="en-US" altLang="zh-CN" sz="1200" b="1">
                <a:solidFill>
                  <a:srgbClr val="2C3E50"/>
                </a:solidFill>
              </a:rPr>
              <a:t>2</a:t>
            </a:r>
            <a:r>
              <a:rPr lang="zh-CN" altLang="en-US" sz="1200" b="1">
                <a:solidFill>
                  <a:srgbClr val="2C3E50"/>
                </a:solidFill>
              </a:rPr>
              <a:t>：找出环的起点</a:t>
            </a:r>
            <a:r>
              <a:rPr lang="en-US" altLang="zh-CN" sz="1200" b="1">
                <a:solidFill>
                  <a:srgbClr val="2C3E50"/>
                </a:solidFill>
              </a:rPr>
              <a:t>B</a:t>
            </a:r>
            <a:r>
              <a:rPr lang="zh-CN" altLang="en-US" sz="1200" b="1">
                <a:solidFill>
                  <a:srgbClr val="2C3E50"/>
                </a:solidFill>
              </a:rPr>
              <a:t>的位置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27" name="Text Box 26"/>
          <p:cNvSpPr txBox="true"/>
          <p:nvPr/>
        </p:nvSpPr>
        <p:spPr>
          <a:xfrm>
            <a:off x="6329045" y="3718560"/>
            <a:ext cx="4623435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 b="1">
                <a:solidFill>
                  <a:srgbClr val="2C3E50"/>
                </a:solidFill>
              </a:rPr>
              <a:t>由问题</a:t>
            </a:r>
            <a:r>
              <a:rPr lang="en-US" altLang="zh-CN" sz="1000" b="1">
                <a:solidFill>
                  <a:srgbClr val="2C3E50"/>
                </a:solidFill>
              </a:rPr>
              <a:t>1</a:t>
            </a:r>
            <a:r>
              <a:rPr lang="zh-CN" altLang="en-US" sz="1000" b="1">
                <a:solidFill>
                  <a:srgbClr val="2C3E50"/>
                </a:solidFill>
              </a:rPr>
              <a:t>可知，如果存在环那么快慢指针必然会相遇，那么就会存在如下等式：</a:t>
            </a:r>
            <a:endParaRPr lang="zh-CN" altLang="en-US" sz="1000" b="1">
              <a:solidFill>
                <a:srgbClr val="2C3E50"/>
              </a:solidFill>
            </a:endParaRPr>
          </a:p>
          <a:p>
            <a:endParaRPr lang="en-US" altLang="zh-CN" sz="1000" b="1">
              <a:solidFill>
                <a:srgbClr val="2C3E50"/>
              </a:solidFill>
            </a:endParaRPr>
          </a:p>
          <a:p>
            <a:r>
              <a:rPr lang="" altLang="en-US" sz="1000" b="1">
                <a:solidFill>
                  <a:srgbClr val="2C3E50"/>
                </a:solidFill>
              </a:rPr>
              <a:t>2(m+n)</a:t>
            </a:r>
            <a:r>
              <a:rPr lang="en-US" altLang="" sz="1000" b="1">
                <a:solidFill>
                  <a:srgbClr val="2C3E50"/>
                </a:solidFill>
              </a:rPr>
              <a:t> = </a:t>
            </a:r>
            <a:r>
              <a:rPr lang="" altLang="en-US" sz="1000" b="1">
                <a:solidFill>
                  <a:srgbClr val="2C3E50"/>
                </a:solidFill>
              </a:rPr>
              <a:t>m+n+xR</a:t>
            </a:r>
            <a:endParaRPr lang="" altLang="en-US" sz="1000" b="1">
              <a:solidFill>
                <a:srgbClr val="2C3E50"/>
              </a:solidFill>
            </a:endParaRPr>
          </a:p>
          <a:p>
            <a:endParaRPr lang="" altLang="en-US" sz="1000" b="1">
              <a:solidFill>
                <a:srgbClr val="2C3E50"/>
              </a:solidFill>
            </a:endParaRPr>
          </a:p>
          <a:p>
            <a:r>
              <a:rPr lang="zh-CN" altLang="" sz="1000" b="1">
                <a:solidFill>
                  <a:srgbClr val="2C3E50"/>
                </a:solidFill>
              </a:rPr>
              <a:t>化简之后如下：</a:t>
            </a:r>
            <a:endParaRPr lang="zh-CN" altLang="" sz="1000" b="1">
              <a:solidFill>
                <a:srgbClr val="2C3E50"/>
              </a:solidFill>
            </a:endParaRPr>
          </a:p>
          <a:p>
            <a:endParaRPr lang="zh-CN" altLang="" sz="1000" b="1">
              <a:solidFill>
                <a:srgbClr val="2C3E50"/>
              </a:solidFill>
            </a:endParaRPr>
          </a:p>
          <a:p>
            <a:r>
              <a:rPr lang="" altLang="zh-CN" sz="1000" b="1">
                <a:solidFill>
                  <a:srgbClr val="2C3E50"/>
                </a:solidFill>
              </a:rPr>
              <a:t>m=xR-n </a:t>
            </a:r>
            <a:endParaRPr lang="" altLang="zh-CN" sz="1000" b="1">
              <a:solidFill>
                <a:srgbClr val="2C3E50"/>
              </a:solidFill>
            </a:endParaRPr>
          </a:p>
          <a:p>
            <a:endParaRPr lang="" altLang="zh-CN" sz="1000" b="1">
              <a:solidFill>
                <a:srgbClr val="2C3E50"/>
              </a:solidFill>
            </a:endParaRPr>
          </a:p>
          <a:p>
            <a:r>
              <a:rPr lang="zh-CN" altLang="" sz="1000" b="1">
                <a:solidFill>
                  <a:srgbClr val="2C3E50"/>
                </a:solidFill>
              </a:rPr>
              <a:t>由上面的等式当</a:t>
            </a:r>
            <a:r>
              <a:rPr lang="" altLang="zh-CN" sz="1000" b="1">
                <a:solidFill>
                  <a:srgbClr val="2C3E50"/>
                </a:solidFill>
              </a:rPr>
              <a:t>x=1</a:t>
            </a:r>
            <a:r>
              <a:rPr lang="zh-CN" altLang="" sz="1000" b="1">
                <a:solidFill>
                  <a:srgbClr val="2C3E50"/>
                </a:solidFill>
              </a:rPr>
              <a:t>时，存在</a:t>
            </a:r>
            <a:r>
              <a:rPr lang="en-US" altLang="zh-CN" sz="1000" b="1">
                <a:solidFill>
                  <a:srgbClr val="2C3E50"/>
                </a:solidFill>
              </a:rPr>
              <a:t>AB=CB</a:t>
            </a:r>
            <a:r>
              <a:rPr lang="zh-CN" altLang="en-US" sz="1000" b="1">
                <a:solidFill>
                  <a:srgbClr val="2C3E50"/>
                </a:solidFill>
              </a:rPr>
              <a:t>，这时设置慢指针在</a:t>
            </a:r>
            <a:r>
              <a:rPr lang="en-US" altLang="zh-CN" sz="1000" b="1">
                <a:solidFill>
                  <a:srgbClr val="2C3E50"/>
                </a:solidFill>
              </a:rPr>
              <a:t>A</a:t>
            </a:r>
            <a:r>
              <a:rPr lang="zh-CN" altLang="en-US" sz="1000" b="1">
                <a:solidFill>
                  <a:srgbClr val="2C3E50"/>
                </a:solidFill>
              </a:rPr>
              <a:t>，快指针不变还在</a:t>
            </a:r>
            <a:endParaRPr lang="zh-CN" altLang="en-US" sz="1000" b="1">
              <a:solidFill>
                <a:srgbClr val="2C3E50"/>
              </a:solidFill>
            </a:endParaRPr>
          </a:p>
          <a:p>
            <a:r>
              <a:rPr lang="zh-CN" altLang="en-US" sz="1000" b="1">
                <a:solidFill>
                  <a:srgbClr val="2C3E50"/>
                </a:solidFill>
              </a:rPr>
              <a:t>相遇点</a:t>
            </a:r>
            <a:r>
              <a:rPr lang="en-US" altLang="zh-CN" sz="1000" b="1">
                <a:solidFill>
                  <a:srgbClr val="2C3E50"/>
                </a:solidFill>
              </a:rPr>
              <a:t>C</a:t>
            </a:r>
            <a:r>
              <a:rPr lang="zh-CN" altLang="en-US" sz="1000" b="1">
                <a:solidFill>
                  <a:srgbClr val="2C3E50"/>
                </a:solidFill>
              </a:rPr>
              <a:t>，而且设置一次移动</a:t>
            </a:r>
            <a:r>
              <a:rPr lang="en-US" altLang="zh-CN" sz="1000" b="1">
                <a:solidFill>
                  <a:srgbClr val="2C3E50"/>
                </a:solidFill>
              </a:rPr>
              <a:t>1</a:t>
            </a:r>
            <a:r>
              <a:rPr lang="zh-CN" altLang="en-US" sz="1000" b="1">
                <a:solidFill>
                  <a:srgbClr val="2C3E50"/>
                </a:solidFill>
              </a:rPr>
              <a:t>步，那么相遇点就是环的起点</a:t>
            </a:r>
            <a:r>
              <a:rPr lang="en-US" altLang="zh-CN" sz="1000" b="1">
                <a:solidFill>
                  <a:srgbClr val="2C3E50"/>
                </a:solidFill>
              </a:rPr>
              <a:t>B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376</Words>
  <Application>WPS Presentation</Application>
  <PresentationFormat>宽屏</PresentationFormat>
  <Paragraphs>35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DejaVu Sans</vt:lpstr>
      <vt:lpstr>宋体</vt:lpstr>
      <vt:lpstr>Arial Unicode MS</vt:lpstr>
      <vt:lpstr>Arial Black</vt:lpstr>
      <vt:lpstr>微软雅黑</vt:lpstr>
      <vt:lpstr>Droid Sans Fallback</vt:lpstr>
      <vt:lpstr>Standard Symbols PS [URW ]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dongzaiq</dc:creator>
  <cp:lastModifiedBy>dongzaiq</cp:lastModifiedBy>
  <cp:revision>8</cp:revision>
  <dcterms:created xsi:type="dcterms:W3CDTF">2020-11-25T03:12:30Z</dcterms:created>
  <dcterms:modified xsi:type="dcterms:W3CDTF">2020-11-25T03:12:30Z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1033-11.1.0.9662</vt:lpwstr>
  </property>
</Properties>
</file>