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3"/>
    <p:sldId id="256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EAECEF"/>
    <a:srgbClr val="282C34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9"/>
        <p:guide pos="37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362200" y="1968500"/>
            <a:ext cx="24282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4400" b="1">
                <a:solidFill>
                  <a:srgbClr val="2C3E50"/>
                </a:solidFill>
              </a:rPr>
              <a:t>内存模型</a:t>
            </a:r>
            <a:endParaRPr lang="zh-CN" altLang="" sz="4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Rectangle 15"/>
          <p:cNvSpPr/>
          <p:nvPr/>
        </p:nvSpPr>
        <p:spPr>
          <a:xfrm>
            <a:off x="2527935" y="328358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520315" y="2125345"/>
            <a:ext cx="1392555" cy="2884805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solidFill>
                <a:srgbClr val="3EAF7C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641600" y="1642745"/>
            <a:ext cx="1149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物理内存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99845" y="213360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99845" y="501015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1299845" y="4641850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min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1299845" y="1757045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max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20315" y="3296920"/>
            <a:ext cx="1384935" cy="290830"/>
          </a:xfrm>
          <a:prstGeom prst="rect">
            <a:avLst/>
          </a:prstGeom>
          <a:solidFill>
            <a:srgbClr val="3EAF7C"/>
          </a:solidFill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holes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2520315" y="2133600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2520315" y="2424430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2527935" y="3006090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2527935" y="357441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2527935" y="386524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2527935" y="415607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2527935" y="444690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2527935" y="473773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8201660" y="3424555"/>
            <a:ext cx="325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struct page *mem_map;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45885" y="2403475"/>
            <a:ext cx="1134110" cy="232791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56045" y="240347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page[n]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5410" y="441896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page[0]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55410" y="410654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page[1]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7" name="Curved Connector 26"/>
          <p:cNvCxnSpPr>
            <a:stCxn id="22" idx="1"/>
            <a:endCxn id="25" idx="3"/>
          </p:cNvCxnSpPr>
          <p:nvPr/>
        </p:nvCxnSpPr>
        <p:spPr>
          <a:xfrm rot="10800000" flipV="true">
            <a:off x="7569200" y="3608705"/>
            <a:ext cx="632460" cy="96647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1"/>
            <a:endCxn id="21" idx="3"/>
          </p:cNvCxnSpPr>
          <p:nvPr/>
        </p:nvCxnSpPr>
        <p:spPr>
          <a:xfrm flipH="true">
            <a:off x="3922395" y="4575175"/>
            <a:ext cx="2542540" cy="3079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1"/>
            <a:endCxn id="13" idx="3"/>
          </p:cNvCxnSpPr>
          <p:nvPr/>
        </p:nvCxnSpPr>
        <p:spPr>
          <a:xfrm flipH="true" flipV="true">
            <a:off x="3914775" y="2279015"/>
            <a:ext cx="2550795" cy="28067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54775" y="311213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page[x]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1" name="Straight Arrow Connector 30"/>
          <p:cNvCxnSpPr>
            <a:stCxn id="30" idx="1"/>
            <a:endCxn id="12" idx="3"/>
          </p:cNvCxnSpPr>
          <p:nvPr/>
        </p:nvCxnSpPr>
        <p:spPr>
          <a:xfrm flipH="true">
            <a:off x="3914775" y="3268345"/>
            <a:ext cx="2549525" cy="17399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356485" y="1296670"/>
            <a:ext cx="1392555" cy="1587500"/>
          </a:xfrm>
          <a:prstGeom prst="rect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chemeClr val="tx1"/>
                </a:solidFill>
              </a:rPr>
              <a:t>Node#0</a:t>
            </a:r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477770" y="733425"/>
            <a:ext cx="1149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物理内存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06145" y="1369060"/>
            <a:ext cx="147637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1" idx="1"/>
          </p:cNvCxnSpPr>
          <p:nvPr/>
        </p:nvCxnSpPr>
        <p:spPr>
          <a:xfrm flipV="true">
            <a:off x="920115" y="2619375"/>
            <a:ext cx="143637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928370" y="220408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min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993140" y="928370"/>
            <a:ext cx="1363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max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6485" y="2764790"/>
            <a:ext cx="1392555" cy="1208405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6485" y="3972560"/>
            <a:ext cx="1392555" cy="2073910"/>
          </a:xfrm>
          <a:prstGeom prst="rect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chemeClr val="tx1"/>
                </a:solidFill>
              </a:rPr>
              <a:t>Node#1</a:t>
            </a:r>
            <a:endParaRPr lang="en-US" altLang="en-US" sz="1200" b="1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32" idx="1"/>
          </p:cNvCxnSpPr>
          <p:nvPr/>
        </p:nvCxnSpPr>
        <p:spPr>
          <a:xfrm>
            <a:off x="848995" y="4131310"/>
            <a:ext cx="1520190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913130" y="5965825"/>
            <a:ext cx="139954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920115" y="3716655"/>
            <a:ext cx="1363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max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942975" y="559371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min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66010" y="131064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66010" y="160147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56485" y="218313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56485" y="247396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9185" y="399034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59660" y="4581525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69185" y="4290695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59660" y="5163185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2835" y="545211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</a:endParaRPr>
          </a:p>
        </p:txBody>
      </p:sp>
      <p:sp>
        <p:nvSpPr>
          <p:cNvPr id="38" name="Text Box 37"/>
          <p:cNvSpPr txBox="true"/>
          <p:nvPr/>
        </p:nvSpPr>
        <p:spPr>
          <a:xfrm>
            <a:off x="8418830" y="808355"/>
            <a:ext cx="3089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struct pglist_data *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node_data[MAX_NUMNODES]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563610" y="2292350"/>
            <a:ext cx="1534795" cy="23279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564245" y="2292350"/>
            <a:ext cx="1524635" cy="31242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node_data[n]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878830" y="3716655"/>
            <a:ext cx="1122680" cy="187706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78830" y="371665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page[n]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8355" y="528129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page[0]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78830" y="500697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page[1]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87720" y="4136390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page[x]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87720" y="1390015"/>
            <a:ext cx="1122680" cy="187706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87720" y="139001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page[n]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97245" y="295465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page[0]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87720" y="268033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page[1]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896610" y="1809750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page[x]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573770" y="4307840"/>
            <a:ext cx="1524635" cy="31242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node_data[0]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573770" y="3973195"/>
            <a:ext cx="1524635" cy="31242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node_data[1]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72" name="Curved Connector 71"/>
          <p:cNvCxnSpPr>
            <a:stCxn id="38" idx="2"/>
            <a:endCxn id="56" idx="0"/>
          </p:cNvCxnSpPr>
          <p:nvPr/>
        </p:nvCxnSpPr>
        <p:spPr>
          <a:xfrm rot="5400000">
            <a:off x="9164320" y="1492885"/>
            <a:ext cx="962025" cy="636905"/>
          </a:xfrm>
          <a:prstGeom prst="curvedConnector3">
            <a:avLst>
              <a:gd name="adj1" fmla="val 50033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71" idx="1"/>
            <a:endCxn id="60" idx="3"/>
          </p:cNvCxnSpPr>
          <p:nvPr/>
        </p:nvCxnSpPr>
        <p:spPr>
          <a:xfrm rot="10800000" flipV="true">
            <a:off x="7001510" y="4129405"/>
            <a:ext cx="1572260" cy="52578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56" idx="1"/>
            <a:endCxn id="65" idx="3"/>
          </p:cNvCxnSpPr>
          <p:nvPr/>
        </p:nvCxnSpPr>
        <p:spPr>
          <a:xfrm rot="10800000">
            <a:off x="7009765" y="2327910"/>
            <a:ext cx="1553845" cy="120015"/>
          </a:xfrm>
          <a:prstGeom prst="curvedConnector3">
            <a:avLst>
              <a:gd name="adj1" fmla="val 4998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1"/>
            <a:endCxn id="24" idx="3"/>
          </p:cNvCxnSpPr>
          <p:nvPr/>
        </p:nvCxnSpPr>
        <p:spPr>
          <a:xfrm flipH="true" flipV="true">
            <a:off x="3750945" y="1456055"/>
            <a:ext cx="2136775" cy="711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1"/>
            <a:endCxn id="31" idx="3"/>
          </p:cNvCxnSpPr>
          <p:nvPr/>
        </p:nvCxnSpPr>
        <p:spPr>
          <a:xfrm flipH="true" flipV="true">
            <a:off x="3741420" y="2619375"/>
            <a:ext cx="2155825" cy="4724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1"/>
            <a:endCxn id="30" idx="3"/>
          </p:cNvCxnSpPr>
          <p:nvPr/>
        </p:nvCxnSpPr>
        <p:spPr>
          <a:xfrm flipH="true" flipV="true">
            <a:off x="3741420" y="2328545"/>
            <a:ext cx="2146300" cy="48895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1"/>
            <a:endCxn id="32" idx="3"/>
          </p:cNvCxnSpPr>
          <p:nvPr/>
        </p:nvCxnSpPr>
        <p:spPr>
          <a:xfrm flipH="true">
            <a:off x="3754120" y="3853815"/>
            <a:ext cx="2124710" cy="2819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1"/>
            <a:endCxn id="37" idx="3"/>
          </p:cNvCxnSpPr>
          <p:nvPr/>
        </p:nvCxnSpPr>
        <p:spPr>
          <a:xfrm flipH="true">
            <a:off x="3747770" y="5144135"/>
            <a:ext cx="2131060" cy="45339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2" idx="1"/>
          </p:cNvCxnSpPr>
          <p:nvPr/>
        </p:nvCxnSpPr>
        <p:spPr>
          <a:xfrm flipH="true">
            <a:off x="3742690" y="5418455"/>
            <a:ext cx="2145665" cy="5232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 Box 81"/>
          <p:cNvSpPr txBox="true"/>
          <p:nvPr/>
        </p:nvSpPr>
        <p:spPr>
          <a:xfrm>
            <a:off x="5702935" y="928370"/>
            <a:ext cx="14890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struct page *</a:t>
            </a:r>
            <a:endParaRPr 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842135" y="1930400"/>
            <a:ext cx="1392555" cy="795020"/>
          </a:xfrm>
          <a:prstGeom prst="rect">
            <a:avLst/>
          </a:prstGeom>
          <a:solidFill>
            <a:srgbClr val="3EAF7C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Section#0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963420" y="1447800"/>
            <a:ext cx="1149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物理内存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5625" y="193865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5625" y="272542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555625" y="228917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min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55625" y="1562100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max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3560" y="3147060"/>
            <a:ext cx="1392555" cy="1001395"/>
          </a:xfrm>
          <a:prstGeom prst="rect">
            <a:avLst/>
          </a:prstGeom>
          <a:solidFill>
            <a:srgbClr val="3EAF7C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Section</a:t>
            </a:r>
            <a:r>
              <a:rPr lang="en-US" altLang="en-US">
                <a:solidFill>
                  <a:schemeClr val="tx1"/>
                </a:solidFill>
              </a:rPr>
              <a:t>#x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5625" y="317436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5625" y="414845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555625" y="2797810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max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555625" y="3798570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min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7806690" y="1750060"/>
            <a:ext cx="31743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</a:rPr>
              <a:t>struct mem_section *</a:t>
            </a:r>
            <a:endParaRPr lang="en-US" sz="1200" b="1">
              <a:solidFill>
                <a:srgbClr val="2C3E50"/>
              </a:solidFill>
            </a:endParaRPr>
          </a:p>
          <a:p>
            <a:pPr algn="l"/>
            <a:r>
              <a:rPr lang="en-US" sz="1200" b="1">
                <a:solidFill>
                  <a:srgbClr val="2C3E50"/>
                </a:solidFill>
              </a:rPr>
              <a:t>mem_section[NR_SECTION_ROOTS]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09355" y="2523490"/>
            <a:ext cx="1896745" cy="1916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09990" y="2521585"/>
            <a:ext cx="1896110" cy="27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mem_section[n]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09990" y="4168775"/>
            <a:ext cx="1896110" cy="27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mem_section[0]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09355" y="3897630"/>
            <a:ext cx="1896110" cy="27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mem_section[1]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56105" y="1941830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54835" y="246443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6260" y="317436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24355" y="3865880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78635" y="4655185"/>
            <a:ext cx="1392555" cy="1001395"/>
          </a:xfrm>
          <a:prstGeom prst="rect">
            <a:avLst/>
          </a:prstGeom>
          <a:solidFill>
            <a:srgbClr val="3EAF7C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Section</a:t>
            </a:r>
            <a:r>
              <a:rPr lang="en-US" altLang="en-US">
                <a:solidFill>
                  <a:schemeClr val="tx1"/>
                </a:solidFill>
              </a:rPr>
              <a:t>#n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55625" y="468249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5625" y="565658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 Box 32"/>
          <p:cNvSpPr txBox="true"/>
          <p:nvPr/>
        </p:nvSpPr>
        <p:spPr>
          <a:xfrm>
            <a:off x="555625" y="4305935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max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555625" y="530669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min addr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90700" y="467042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4670" y="537400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69610" y="1997075"/>
            <a:ext cx="1033145" cy="97345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69610" y="2008505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page[n]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69610" y="2709545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page[1]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3" name="Text Box 42"/>
          <p:cNvSpPr txBox="true"/>
          <p:nvPr/>
        </p:nvSpPr>
        <p:spPr>
          <a:xfrm>
            <a:off x="5628640" y="1570355"/>
            <a:ext cx="1304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</a:rPr>
              <a:t>struct page *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70245" y="4400550"/>
            <a:ext cx="1033145" cy="97345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70245" y="4411980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page[n]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70245" y="5113020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page[1]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7" name="Text Box 46"/>
          <p:cNvSpPr txBox="true"/>
          <p:nvPr/>
        </p:nvSpPr>
        <p:spPr>
          <a:xfrm>
            <a:off x="5629275" y="3973830"/>
            <a:ext cx="1304925" cy="275590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</a:rPr>
              <a:t>struct page *</a:t>
            </a:r>
            <a:endParaRPr lang="en-US" sz="1200" b="1">
              <a:solidFill>
                <a:srgbClr val="2C3E50"/>
              </a:solidFill>
            </a:endParaRPr>
          </a:p>
        </p:txBody>
      </p:sp>
      <p:cxnSp>
        <p:nvCxnSpPr>
          <p:cNvPr id="48" name="Curved Connector 47"/>
          <p:cNvCxnSpPr>
            <a:stCxn id="16" idx="3"/>
            <a:endCxn id="18" idx="3"/>
          </p:cNvCxnSpPr>
          <p:nvPr/>
        </p:nvCxnSpPr>
        <p:spPr>
          <a:xfrm flipH="true">
            <a:off x="10706100" y="1980565"/>
            <a:ext cx="274955" cy="676910"/>
          </a:xfrm>
          <a:prstGeom prst="curvedConnector3">
            <a:avLst>
              <a:gd name="adj1" fmla="val -86605"/>
            </a:avLst>
          </a:prstGeom>
          <a:ln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8" idx="1"/>
            <a:endCxn id="41" idx="3"/>
          </p:cNvCxnSpPr>
          <p:nvPr/>
        </p:nvCxnSpPr>
        <p:spPr>
          <a:xfrm rot="10800000">
            <a:off x="6802120" y="2139315"/>
            <a:ext cx="2007870" cy="5181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3" idx="1"/>
            <a:endCxn id="44" idx="3"/>
          </p:cNvCxnSpPr>
          <p:nvPr/>
        </p:nvCxnSpPr>
        <p:spPr>
          <a:xfrm rot="10800000" flipV="true">
            <a:off x="6803390" y="4304665"/>
            <a:ext cx="2006600" cy="5829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1"/>
            <a:endCxn id="27" idx="3"/>
          </p:cNvCxnSpPr>
          <p:nvPr/>
        </p:nvCxnSpPr>
        <p:spPr>
          <a:xfrm flipH="true" flipV="true">
            <a:off x="3221355" y="2595245"/>
            <a:ext cx="2548255" cy="24511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1"/>
            <a:endCxn id="25" idx="3"/>
          </p:cNvCxnSpPr>
          <p:nvPr/>
        </p:nvCxnSpPr>
        <p:spPr>
          <a:xfrm flipH="true" flipV="true">
            <a:off x="3222625" y="2072640"/>
            <a:ext cx="2546985" cy="666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true">
            <a:off x="3164205" y="4553585"/>
            <a:ext cx="2613025" cy="25844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1"/>
            <a:endCxn id="36" idx="3"/>
          </p:cNvCxnSpPr>
          <p:nvPr/>
        </p:nvCxnSpPr>
        <p:spPr>
          <a:xfrm flipH="true">
            <a:off x="3171190" y="5243830"/>
            <a:ext cx="2599055" cy="26098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10800000">
            <a:off x="6802120" y="2140585"/>
            <a:ext cx="2007870" cy="51816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10800000" flipV="true">
            <a:off x="6803390" y="4305935"/>
            <a:ext cx="2006600" cy="58293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362200" y="1968500"/>
            <a:ext cx="24282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</a:rPr>
              <a:t>伙伴系统</a:t>
            </a:r>
            <a:endParaRPr lang="zh-CN" altLang="en-US" sz="4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/>
        </p:nvGraphicFramePr>
        <p:xfrm>
          <a:off x="962025" y="1706245"/>
          <a:ext cx="1109980" cy="457200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109980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0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1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2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3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4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5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6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7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8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9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</a:rPr>
                        <a:t>10</a:t>
                      </a:r>
                      <a:endParaRPr lang="en-US" sz="14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</a:rPr>
                        <a:t>MAX_ORDER</a:t>
                      </a:r>
                      <a:endParaRPr lang="en-US" sz="1000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3399790" y="2287905"/>
          <a:ext cx="1891665" cy="235077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891665"/>
              </a:tblGrid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</a:rPr>
                        <a:t>MIGRATE_UNMOVABLE</a:t>
                      </a:r>
                      <a:endParaRPr lang="en-US" sz="9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</a:rPr>
                        <a:t>MIGRATE_MOVABLE</a:t>
                      </a:r>
                      <a:endParaRPr lang="en-US" sz="9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</a:rPr>
                        <a:t>MIGRATE_RECLAIMABLE</a:t>
                      </a:r>
                      <a:endParaRPr lang="en-US" sz="9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</a:rPr>
                        <a:t>MIGRATE_PCPTYPES</a:t>
                      </a:r>
                      <a:endParaRPr lang="en-US" sz="9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</a:rPr>
                        <a:t>MIGRATE_HIGHATOMIC</a:t>
                      </a:r>
                      <a:endParaRPr lang="en-US" sz="9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</a:rPr>
                        <a:t>MIGRATE_CMA</a:t>
                      </a:r>
                      <a:endParaRPr lang="en-US" sz="9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3399155" y="4848860"/>
          <a:ext cx="1935480" cy="38862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935480"/>
              </a:tblGrid>
              <a:tr h="38862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  <a:sym typeface="+mn-ea"/>
                        </a:rPr>
                        <a:t>nr_free</a:t>
                      </a:r>
                      <a:endParaRPr lang="en-US" sz="14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04210" y="2118995"/>
            <a:ext cx="2254885" cy="33401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920740" y="2371090"/>
            <a:ext cx="4201160" cy="222250"/>
            <a:chOff x="10591" y="3747"/>
            <a:chExt cx="6616" cy="350"/>
          </a:xfrm>
        </p:grpSpPr>
        <p:sp>
          <p:nvSpPr>
            <p:cNvPr id="24" name="Rectangle 23"/>
            <p:cNvSpPr/>
            <p:nvPr/>
          </p:nvSpPr>
          <p:spPr>
            <a:xfrm>
              <a:off x="1059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46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33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20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4" idx="3"/>
              <a:endCxn id="25" idx="1"/>
            </p:cNvCxnSpPr>
            <p:nvPr/>
          </p:nvCxnSpPr>
          <p:spPr>
            <a:xfrm>
              <a:off x="1159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3"/>
              <a:endCxn id="26" idx="1"/>
            </p:cNvCxnSpPr>
            <p:nvPr/>
          </p:nvCxnSpPr>
          <p:spPr>
            <a:xfrm>
              <a:off x="1346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3"/>
              <a:endCxn id="27" idx="1"/>
            </p:cNvCxnSpPr>
            <p:nvPr/>
          </p:nvCxnSpPr>
          <p:spPr>
            <a:xfrm>
              <a:off x="1533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920740" y="2767330"/>
            <a:ext cx="1826260" cy="222250"/>
            <a:chOff x="10685" y="5275"/>
            <a:chExt cx="2876" cy="350"/>
          </a:xfrm>
        </p:grpSpPr>
        <p:sp>
          <p:nvSpPr>
            <p:cNvPr id="15" name="Rectangle 14"/>
            <p:cNvSpPr/>
            <p:nvPr/>
          </p:nvSpPr>
          <p:spPr>
            <a:xfrm>
              <a:off x="1068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55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15" idx="3"/>
              <a:endCxn id="16" idx="1"/>
            </p:cNvCxnSpPr>
            <p:nvPr/>
          </p:nvCxnSpPr>
          <p:spPr>
            <a:xfrm>
              <a:off x="11691" y="5451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920740" y="3163570"/>
            <a:ext cx="3013710" cy="222250"/>
            <a:chOff x="10685" y="7976"/>
            <a:chExt cx="4746" cy="350"/>
          </a:xfrm>
        </p:grpSpPr>
        <p:sp>
          <p:nvSpPr>
            <p:cNvPr id="21" name="Rectangle 20"/>
            <p:cNvSpPr/>
            <p:nvPr/>
          </p:nvSpPr>
          <p:spPr>
            <a:xfrm>
              <a:off x="1068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55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42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1" idx="3"/>
              <a:endCxn id="22" idx="1"/>
            </p:cNvCxnSpPr>
            <p:nvPr/>
          </p:nvCxnSpPr>
          <p:spPr>
            <a:xfrm>
              <a:off x="1169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2" idx="3"/>
              <a:endCxn id="23" idx="1"/>
            </p:cNvCxnSpPr>
            <p:nvPr/>
          </p:nvCxnSpPr>
          <p:spPr>
            <a:xfrm>
              <a:off x="1356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>
            <a:endCxn id="10" idx="1"/>
          </p:cNvCxnSpPr>
          <p:nvPr/>
        </p:nvCxnSpPr>
        <p:spPr>
          <a:xfrm>
            <a:off x="2082165" y="3776980"/>
            <a:ext cx="1122045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true">
            <a:off x="5291455" y="248285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920740" y="3559810"/>
            <a:ext cx="3013710" cy="222250"/>
            <a:chOff x="10685" y="7976"/>
            <a:chExt cx="4746" cy="350"/>
          </a:xfrm>
        </p:grpSpPr>
        <p:sp>
          <p:nvSpPr>
            <p:cNvPr id="40" name="Rectangle 39"/>
            <p:cNvSpPr/>
            <p:nvPr/>
          </p:nvSpPr>
          <p:spPr>
            <a:xfrm>
              <a:off x="1068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55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42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40" idx="3"/>
              <a:endCxn id="41" idx="1"/>
            </p:cNvCxnSpPr>
            <p:nvPr/>
          </p:nvCxnSpPr>
          <p:spPr>
            <a:xfrm>
              <a:off x="1169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1" idx="3"/>
              <a:endCxn id="42" idx="1"/>
            </p:cNvCxnSpPr>
            <p:nvPr/>
          </p:nvCxnSpPr>
          <p:spPr>
            <a:xfrm>
              <a:off x="1356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920740" y="3956050"/>
            <a:ext cx="4201160" cy="222250"/>
            <a:chOff x="10591" y="3747"/>
            <a:chExt cx="6616" cy="350"/>
          </a:xfrm>
        </p:grpSpPr>
        <p:sp>
          <p:nvSpPr>
            <p:cNvPr id="58" name="Rectangle 57"/>
            <p:cNvSpPr/>
            <p:nvPr/>
          </p:nvSpPr>
          <p:spPr>
            <a:xfrm>
              <a:off x="1059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46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33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20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>
              <a:stCxn id="58" idx="3"/>
              <a:endCxn id="59" idx="1"/>
            </p:cNvCxnSpPr>
            <p:nvPr/>
          </p:nvCxnSpPr>
          <p:spPr>
            <a:xfrm>
              <a:off x="1159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9" idx="3"/>
              <a:endCxn id="60" idx="1"/>
            </p:cNvCxnSpPr>
            <p:nvPr/>
          </p:nvCxnSpPr>
          <p:spPr>
            <a:xfrm>
              <a:off x="1346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0" idx="3"/>
              <a:endCxn id="61" idx="1"/>
            </p:cNvCxnSpPr>
            <p:nvPr/>
          </p:nvCxnSpPr>
          <p:spPr>
            <a:xfrm>
              <a:off x="1533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920740" y="4352290"/>
            <a:ext cx="1826260" cy="222250"/>
            <a:chOff x="10685" y="5275"/>
            <a:chExt cx="2876" cy="350"/>
          </a:xfrm>
        </p:grpSpPr>
        <p:sp>
          <p:nvSpPr>
            <p:cNvPr id="66" name="Rectangle 65"/>
            <p:cNvSpPr/>
            <p:nvPr/>
          </p:nvSpPr>
          <p:spPr>
            <a:xfrm>
              <a:off x="1068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255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stCxn id="66" idx="3"/>
              <a:endCxn id="67" idx="1"/>
            </p:cNvCxnSpPr>
            <p:nvPr/>
          </p:nvCxnSpPr>
          <p:spPr>
            <a:xfrm>
              <a:off x="11691" y="5451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 flipV="true">
            <a:off x="5291455" y="287909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5291455" y="327533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true">
            <a:off x="5291455" y="367157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true">
            <a:off x="5291455" y="406781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true">
            <a:off x="5291455" y="4460875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73"/>
          <p:cNvSpPr txBox="true"/>
          <p:nvPr/>
        </p:nvSpPr>
        <p:spPr>
          <a:xfrm>
            <a:off x="962025" y="789940"/>
            <a:ext cx="29184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2400" b="1">
                <a:solidFill>
                  <a:srgbClr val="2C3E50"/>
                </a:solidFill>
                <a:sym typeface="+mn-ea"/>
              </a:rPr>
              <a:t>zone</a:t>
            </a:r>
            <a:r>
              <a:rPr lang="zh-CN" altLang="" sz="2400" b="1">
                <a:solidFill>
                  <a:srgbClr val="2C3E50"/>
                </a:solidFill>
                <a:sym typeface="+mn-ea"/>
              </a:rPr>
              <a:t>的</a:t>
            </a:r>
            <a:r>
              <a:rPr lang="en-US" altLang="en-US" sz="2400" b="1">
                <a:solidFill>
                  <a:srgbClr val="2C3E50"/>
                </a:solidFill>
                <a:sym typeface="+mn-ea"/>
              </a:rPr>
              <a:t>free_area</a:t>
            </a:r>
            <a:endParaRPr lang="en-US" altLang="en-US" sz="2400" b="1">
              <a:solidFill>
                <a:srgbClr val="2C3E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572770" y="439420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伙伴系统水位线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true">
            <a:off x="2637155" y="4490085"/>
            <a:ext cx="7268845" cy="1841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true" flipV="true">
            <a:off x="3103880" y="918845"/>
            <a:ext cx="6350" cy="434911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true">
            <a:off x="3007995" y="3952240"/>
            <a:ext cx="4547235" cy="34925"/>
          </a:xfrm>
          <a:prstGeom prst="line">
            <a:avLst/>
          </a:prstGeom>
          <a:ln w="1905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true">
            <a:off x="3007995" y="3275965"/>
            <a:ext cx="4594860" cy="15875"/>
          </a:xfrm>
          <a:prstGeom prst="line">
            <a:avLst/>
          </a:prstGeom>
          <a:ln w="1905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true">
            <a:off x="3007995" y="2593975"/>
            <a:ext cx="4552950" cy="1905"/>
          </a:xfrm>
          <a:prstGeom prst="line">
            <a:avLst/>
          </a:prstGeom>
          <a:ln w="1905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10230" y="1361440"/>
            <a:ext cx="1381760" cy="191452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5640" y="3275965"/>
            <a:ext cx="987425" cy="70612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3" idx="3"/>
          </p:cNvCxnSpPr>
          <p:nvPr/>
        </p:nvCxnSpPr>
        <p:spPr>
          <a:xfrm flipV="true">
            <a:off x="6412230" y="2638425"/>
            <a:ext cx="448945" cy="6496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3" idx="7"/>
          </p:cNvCxnSpPr>
          <p:nvPr/>
        </p:nvCxnSpPr>
        <p:spPr>
          <a:xfrm flipV="true">
            <a:off x="6957695" y="2115185"/>
            <a:ext cx="848360" cy="42672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true">
            <a:off x="5461000" y="3275965"/>
            <a:ext cx="945515" cy="6940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929380" y="252158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2935" y="321754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85435" y="391223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44920" y="321754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40855" y="252158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035300" y="1290320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true"/>
          <p:nvPr/>
        </p:nvSpPr>
        <p:spPr>
          <a:xfrm>
            <a:off x="2147570" y="1014730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pages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3259455" y="4998720"/>
            <a:ext cx="16325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1200" b="1">
                <a:solidFill>
                  <a:srgbClr val="2C3E50"/>
                </a:solidFill>
              </a:rPr>
              <a:t>内存下降到</a:t>
            </a:r>
            <a:r>
              <a:rPr lang="" altLang="zh-CN" sz="1200" b="1">
                <a:solidFill>
                  <a:srgbClr val="2C3E50"/>
                </a:solidFill>
              </a:rPr>
              <a:t>high</a:t>
            </a:r>
            <a:r>
              <a:rPr lang="zh-CN" altLang="" sz="1200" b="1">
                <a:solidFill>
                  <a:srgbClr val="2C3E50"/>
                </a:solidFill>
              </a:rPr>
              <a:t>以下</a:t>
            </a:r>
            <a:endParaRPr lang="zh-CN" altLang="" sz="1200" b="1">
              <a:solidFill>
                <a:srgbClr val="2C3E50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733665" y="3773805"/>
            <a:ext cx="2172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zone-</a:t>
            </a:r>
            <a:r>
              <a:rPr lang="" altLang="en-US" sz="1200" b="1">
                <a:solidFill>
                  <a:srgbClr val="2C3E50"/>
                </a:solidFill>
              </a:rPr>
              <a:t>&gt;watermark[min]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7733665" y="3079115"/>
            <a:ext cx="21507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zone-</a:t>
            </a:r>
            <a:r>
              <a:rPr lang="en-US" altLang="en-US" sz="1200" b="1">
                <a:solidFill>
                  <a:srgbClr val="2C3E50"/>
                </a:solidFill>
              </a:rPr>
              <a:t>&gt;watermark[</a:t>
            </a:r>
            <a:r>
              <a:rPr lang="" altLang="en-US" sz="1200" b="1">
                <a:solidFill>
                  <a:srgbClr val="2C3E50"/>
                </a:solidFill>
              </a:rPr>
              <a:t>low</a:t>
            </a:r>
            <a:r>
              <a:rPr lang="en-US" altLang="en-US" sz="1200" b="1">
                <a:solidFill>
                  <a:srgbClr val="2C3E50"/>
                </a:solidFill>
              </a:rPr>
              <a:t>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7733665" y="2457450"/>
            <a:ext cx="22313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zone-</a:t>
            </a:r>
            <a:r>
              <a:rPr lang="en-US" altLang="en-US" sz="1200" b="1">
                <a:solidFill>
                  <a:srgbClr val="2C3E50"/>
                </a:solidFill>
              </a:rPr>
              <a:t>&gt;watermark[</a:t>
            </a:r>
            <a:r>
              <a:rPr lang="" altLang="en-US" sz="1200" b="1">
                <a:solidFill>
                  <a:srgbClr val="2C3E50"/>
                </a:solidFill>
              </a:rPr>
              <a:t>high</a:t>
            </a:r>
            <a:r>
              <a:rPr lang="en-US" altLang="en-US" sz="1200" b="1">
                <a:solidFill>
                  <a:srgbClr val="2C3E50"/>
                </a:solidFill>
              </a:rPr>
              <a:t>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9965055" y="4361180"/>
            <a:ext cx="570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t</a:t>
            </a:r>
            <a:r>
              <a:rPr lang="" altLang="en-US" sz="1200" b="1">
                <a:solidFill>
                  <a:srgbClr val="2C3E50"/>
                </a:solidFill>
              </a:rPr>
              <a:t>ime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3995420" y="2626995"/>
            <a:ext cx="5080" cy="2341880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true">
            <a:off x="4492625" y="1696720"/>
            <a:ext cx="11430" cy="1520825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true"/>
          <p:nvPr/>
        </p:nvSpPr>
        <p:spPr>
          <a:xfrm>
            <a:off x="3316605" y="1361440"/>
            <a:ext cx="2853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  <a:sym typeface="+mn-ea"/>
              </a:rPr>
              <a:t>唤醒kswapd守护进程来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异步</a:t>
            </a:r>
            <a:r>
              <a:rPr lang="en-US" sz="1200" b="1">
                <a:solidFill>
                  <a:srgbClr val="2C3E50"/>
                </a:solidFill>
                <a:sym typeface="+mn-ea"/>
              </a:rPr>
              <a:t>回收页面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true" flipV="true">
            <a:off x="5461000" y="4049395"/>
            <a:ext cx="6350" cy="949325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true"/>
          <p:nvPr/>
        </p:nvSpPr>
        <p:spPr>
          <a:xfrm>
            <a:off x="5117465" y="4998720"/>
            <a:ext cx="20618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200" b="1">
                <a:solidFill>
                  <a:srgbClr val="2C3E50"/>
                </a:solidFill>
              </a:rPr>
              <a:t>唤醒kswapd同步</a:t>
            </a:r>
            <a:r>
              <a:rPr lang="zh-CN" sz="1200" b="1">
                <a:solidFill>
                  <a:srgbClr val="2C3E50"/>
                </a:solidFill>
              </a:rPr>
              <a:t>回收内存</a:t>
            </a:r>
            <a:endParaRPr lang="zh-CN" sz="1200" b="1">
              <a:solidFill>
                <a:srgbClr val="2C3E5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true">
            <a:off x="6903720" y="1702435"/>
            <a:ext cx="5080" cy="839470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true"/>
          <p:nvPr/>
        </p:nvSpPr>
        <p:spPr>
          <a:xfrm>
            <a:off x="6482080" y="1361440"/>
            <a:ext cx="17557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sz="1200" b="1">
                <a:solidFill>
                  <a:srgbClr val="2C3E50"/>
                </a:solidFill>
              </a:rPr>
              <a:t>kswapd</a:t>
            </a:r>
            <a:r>
              <a:rPr lang="zh-CN" altLang="" sz="1200" b="1">
                <a:solidFill>
                  <a:srgbClr val="2C3E50"/>
                </a:solidFill>
              </a:rPr>
              <a:t>进入睡眠状态</a:t>
            </a:r>
            <a:endParaRPr lang="zh-CN" altLang="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WPS Presentation</Application>
  <PresentationFormat>宽屏</PresentationFormat>
  <Paragraphs>164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DejaVu Sans</vt:lpstr>
      <vt:lpstr>宋体</vt:lpstr>
      <vt:lpstr>Droid Sans Fallback</vt:lpstr>
      <vt:lpstr>微软雅黑</vt:lpstr>
      <vt:lpstr>Arial Unicode MS</vt:lpstr>
      <vt:lpstr>Arial Black</vt:lpstr>
      <vt:lpstr>Phetsarath OT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15</cp:revision>
  <dcterms:created xsi:type="dcterms:W3CDTF">2020-11-25T09:46:42Z</dcterms:created>
  <dcterms:modified xsi:type="dcterms:W3CDTF">2020-11-25T09:46:42Z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