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61" r:id="rId3"/>
    <p:sldId id="256" r:id="rId4"/>
    <p:sldId id="258" r:id="rId5"/>
    <p:sldId id="259" r:id="rId6"/>
    <p:sldId id="260" r:id="rId7"/>
    <p:sldId id="263" r:id="rId8"/>
    <p:sldId id="262" r:id="rId9"/>
    <p:sldId id="265" r:id="rId10"/>
    <p:sldId id="264" r:id="rId11"/>
    <p:sldId id="266" r:id="rId12"/>
    <p:sldId id="267" r:id="rId13"/>
    <p:sldId id="268" r:id="rId14"/>
    <p:sldId id="269" r:id="rId15"/>
    <p:sldId id="270" r:id="rId1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AF7C"/>
    <a:srgbClr val="2C3E50"/>
    <a:srgbClr val="D1FFCD"/>
    <a:srgbClr val="EAECEF"/>
    <a:srgbClr val="282C34"/>
    <a:srgbClr val="B2B2B2"/>
    <a:srgbClr val="202020"/>
    <a:srgbClr val="323232"/>
    <a:srgbClr val="CC33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æ æ ·å¼ï¼ç½æ ¼å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41"/>
        <p:guide pos="373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 hasCustomPrompt="tru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 hasCustomPrompt="true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 hasCustomPrompt="tru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true"/>
          <p:cNvCxnSpPr/>
          <p:nvPr userDrawn="true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true"/>
          <p:nvPr/>
        </p:nvSpPr>
        <p:spPr>
          <a:xfrm>
            <a:off x="2362200" y="1968500"/>
            <a:ext cx="242824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" sz="4400" b="1">
                <a:solidFill>
                  <a:srgbClr val="2C3E50"/>
                </a:solidFill>
              </a:rPr>
              <a:t>内存模型</a:t>
            </a:r>
            <a:endParaRPr lang="zh-CN" altLang="" sz="44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6" name="Rectangle 15"/>
          <p:cNvSpPr/>
          <p:nvPr/>
        </p:nvSpPr>
        <p:spPr>
          <a:xfrm>
            <a:off x="2527935" y="3283585"/>
            <a:ext cx="1384935" cy="290830"/>
          </a:xfrm>
          <a:prstGeom prst="rect">
            <a:avLst/>
          </a:prstGeom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282C34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en-US"/>
          </a:p>
        </p:txBody>
      </p:sp>
      <p:sp>
        <p:nvSpPr>
          <p:cNvPr id="5" name="Rectangle 4"/>
          <p:cNvSpPr/>
          <p:nvPr/>
        </p:nvSpPr>
        <p:spPr>
          <a:xfrm>
            <a:off x="2520315" y="2125345"/>
            <a:ext cx="1392555" cy="2884805"/>
          </a:xfrm>
          <a:prstGeom prst="rect">
            <a:avLst/>
          </a:prstGeom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282C34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en-US">
              <a:solidFill>
                <a:srgbClr val="3EAF7C"/>
              </a:solidFill>
            </a:endParaRPr>
          </a:p>
        </p:txBody>
      </p:sp>
      <p:sp>
        <p:nvSpPr>
          <p:cNvPr id="6" name="Text Box 5"/>
          <p:cNvSpPr txBox="true"/>
          <p:nvPr/>
        </p:nvSpPr>
        <p:spPr>
          <a:xfrm>
            <a:off x="2641600" y="1642745"/>
            <a:ext cx="11499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 b="1">
                <a:solidFill>
                  <a:srgbClr val="2C3E50"/>
                </a:solidFill>
              </a:rPr>
              <a:t>物理内存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299845" y="2133600"/>
            <a:ext cx="118872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299845" y="5010150"/>
            <a:ext cx="118872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 Box 9"/>
          <p:cNvSpPr txBox="true"/>
          <p:nvPr/>
        </p:nvSpPr>
        <p:spPr>
          <a:xfrm>
            <a:off x="1299845" y="4641850"/>
            <a:ext cx="14325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 b="1">
                <a:solidFill>
                  <a:srgbClr val="2C3E50"/>
                </a:solidFill>
              </a:rPr>
              <a:t>min addr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sp>
        <p:nvSpPr>
          <p:cNvPr id="11" name="Text Box 10"/>
          <p:cNvSpPr txBox="true"/>
          <p:nvPr/>
        </p:nvSpPr>
        <p:spPr>
          <a:xfrm>
            <a:off x="1299845" y="1757045"/>
            <a:ext cx="112649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400" b="1">
                <a:solidFill>
                  <a:srgbClr val="2C3E50"/>
                </a:solidFill>
              </a:rPr>
              <a:t>max addr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520315" y="3296920"/>
            <a:ext cx="1384935" cy="290830"/>
          </a:xfrm>
          <a:prstGeom prst="rect">
            <a:avLst/>
          </a:prstGeom>
          <a:solidFill>
            <a:srgbClr val="3EAF7C"/>
          </a:solidFill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3EAF7C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holes</a:t>
            </a:r>
            <a:endParaRPr lang="en-US" altLang="en-US"/>
          </a:p>
        </p:txBody>
      </p:sp>
      <p:sp>
        <p:nvSpPr>
          <p:cNvPr id="13" name="Rectangle 12"/>
          <p:cNvSpPr/>
          <p:nvPr/>
        </p:nvSpPr>
        <p:spPr>
          <a:xfrm>
            <a:off x="2520315" y="2133600"/>
            <a:ext cx="1384935" cy="290830"/>
          </a:xfrm>
          <a:prstGeom prst="rect">
            <a:avLst/>
          </a:prstGeom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282C34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en-US"/>
          </a:p>
        </p:txBody>
      </p:sp>
      <p:sp>
        <p:nvSpPr>
          <p:cNvPr id="14" name="Rectangle 13"/>
          <p:cNvSpPr/>
          <p:nvPr/>
        </p:nvSpPr>
        <p:spPr>
          <a:xfrm>
            <a:off x="2520315" y="2424430"/>
            <a:ext cx="1384935" cy="290830"/>
          </a:xfrm>
          <a:prstGeom prst="rect">
            <a:avLst/>
          </a:prstGeom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282C34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en-US"/>
          </a:p>
        </p:txBody>
      </p:sp>
      <p:sp>
        <p:nvSpPr>
          <p:cNvPr id="15" name="Rectangle 14"/>
          <p:cNvSpPr/>
          <p:nvPr/>
        </p:nvSpPr>
        <p:spPr>
          <a:xfrm>
            <a:off x="2527935" y="3006090"/>
            <a:ext cx="1384935" cy="290830"/>
          </a:xfrm>
          <a:prstGeom prst="rect">
            <a:avLst/>
          </a:prstGeom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282C34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en-US"/>
          </a:p>
        </p:txBody>
      </p:sp>
      <p:sp>
        <p:nvSpPr>
          <p:cNvPr id="17" name="Rectangle 16"/>
          <p:cNvSpPr/>
          <p:nvPr/>
        </p:nvSpPr>
        <p:spPr>
          <a:xfrm>
            <a:off x="2527935" y="3574415"/>
            <a:ext cx="1384935" cy="290830"/>
          </a:xfrm>
          <a:prstGeom prst="rect">
            <a:avLst/>
          </a:prstGeom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282C34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en-US"/>
          </a:p>
        </p:txBody>
      </p:sp>
      <p:sp>
        <p:nvSpPr>
          <p:cNvPr id="18" name="Rectangle 17"/>
          <p:cNvSpPr/>
          <p:nvPr/>
        </p:nvSpPr>
        <p:spPr>
          <a:xfrm>
            <a:off x="2527935" y="3865245"/>
            <a:ext cx="1384935" cy="290830"/>
          </a:xfrm>
          <a:prstGeom prst="rect">
            <a:avLst/>
          </a:prstGeom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282C34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en-US"/>
          </a:p>
        </p:txBody>
      </p:sp>
      <p:sp>
        <p:nvSpPr>
          <p:cNvPr id="19" name="Rectangle 18"/>
          <p:cNvSpPr/>
          <p:nvPr/>
        </p:nvSpPr>
        <p:spPr>
          <a:xfrm>
            <a:off x="2527935" y="4156075"/>
            <a:ext cx="1384935" cy="290830"/>
          </a:xfrm>
          <a:prstGeom prst="rect">
            <a:avLst/>
          </a:prstGeom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282C34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en-US"/>
          </a:p>
        </p:txBody>
      </p:sp>
      <p:sp>
        <p:nvSpPr>
          <p:cNvPr id="20" name="Rectangle 19"/>
          <p:cNvSpPr/>
          <p:nvPr/>
        </p:nvSpPr>
        <p:spPr>
          <a:xfrm>
            <a:off x="2527935" y="4446905"/>
            <a:ext cx="1384935" cy="290830"/>
          </a:xfrm>
          <a:prstGeom prst="rect">
            <a:avLst/>
          </a:prstGeom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282C34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en-US"/>
          </a:p>
        </p:txBody>
      </p:sp>
      <p:sp>
        <p:nvSpPr>
          <p:cNvPr id="21" name="Rectangle 20"/>
          <p:cNvSpPr/>
          <p:nvPr/>
        </p:nvSpPr>
        <p:spPr>
          <a:xfrm>
            <a:off x="2527935" y="4737735"/>
            <a:ext cx="1384935" cy="290830"/>
          </a:xfrm>
          <a:prstGeom prst="rect">
            <a:avLst/>
          </a:prstGeom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282C34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en-US"/>
          </a:p>
        </p:txBody>
      </p:sp>
      <p:sp>
        <p:nvSpPr>
          <p:cNvPr id="22" name="Text Box 21"/>
          <p:cNvSpPr txBox="true"/>
          <p:nvPr/>
        </p:nvSpPr>
        <p:spPr>
          <a:xfrm>
            <a:off x="8201660" y="3424555"/>
            <a:ext cx="3256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 b="1">
                <a:solidFill>
                  <a:srgbClr val="2C3E50"/>
                </a:solidFill>
              </a:rPr>
              <a:t>struct page *mem_map;</a:t>
            </a:r>
            <a:endParaRPr lang="en-US" altLang="en-US" b="1">
              <a:solidFill>
                <a:srgbClr val="2C3E5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445885" y="2403475"/>
            <a:ext cx="1134110" cy="2327910"/>
          </a:xfrm>
          <a:prstGeom prst="rect">
            <a:avLst/>
          </a:prstGeom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282C34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sz="1200" b="1">
              <a:solidFill>
                <a:srgbClr val="2C3E5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456045" y="2403475"/>
            <a:ext cx="1113790" cy="312420"/>
          </a:xfrm>
          <a:prstGeom prst="rect">
            <a:avLst/>
          </a:prstGeom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282C34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page[n]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455410" y="4418965"/>
            <a:ext cx="1113790" cy="312420"/>
          </a:xfrm>
          <a:prstGeom prst="rect">
            <a:avLst/>
          </a:prstGeom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282C34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page[0]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455410" y="4106545"/>
            <a:ext cx="1113790" cy="312420"/>
          </a:xfrm>
          <a:prstGeom prst="rect">
            <a:avLst/>
          </a:prstGeom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282C34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page[1]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cxnSp>
        <p:nvCxnSpPr>
          <p:cNvPr id="27" name="Curved Connector 26"/>
          <p:cNvCxnSpPr>
            <a:stCxn id="22" idx="1"/>
            <a:endCxn id="25" idx="3"/>
          </p:cNvCxnSpPr>
          <p:nvPr/>
        </p:nvCxnSpPr>
        <p:spPr>
          <a:xfrm rot="10800000" flipV="true">
            <a:off x="7569200" y="3608705"/>
            <a:ext cx="632460" cy="966470"/>
          </a:xfrm>
          <a:prstGeom prst="curvedConnector3">
            <a:avLst>
              <a:gd name="adj1" fmla="val 50000"/>
            </a:avLst>
          </a:prstGeom>
          <a:ln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5" idx="1"/>
            <a:endCxn id="21" idx="3"/>
          </p:cNvCxnSpPr>
          <p:nvPr/>
        </p:nvCxnSpPr>
        <p:spPr>
          <a:xfrm flipH="true">
            <a:off x="3922395" y="4575175"/>
            <a:ext cx="2542540" cy="307975"/>
          </a:xfrm>
          <a:prstGeom prst="straightConnector1">
            <a:avLst/>
          </a:prstGeom>
          <a:ln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4" idx="1"/>
            <a:endCxn id="13" idx="3"/>
          </p:cNvCxnSpPr>
          <p:nvPr/>
        </p:nvCxnSpPr>
        <p:spPr>
          <a:xfrm flipH="true" flipV="true">
            <a:off x="3914775" y="2279015"/>
            <a:ext cx="2550795" cy="280670"/>
          </a:xfrm>
          <a:prstGeom prst="straightConnector1">
            <a:avLst/>
          </a:prstGeom>
          <a:ln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6454775" y="3112135"/>
            <a:ext cx="1113790" cy="312420"/>
          </a:xfrm>
          <a:prstGeom prst="rect">
            <a:avLst/>
          </a:prstGeom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282C34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page[x]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cxnSp>
        <p:nvCxnSpPr>
          <p:cNvPr id="31" name="Straight Arrow Connector 30"/>
          <p:cNvCxnSpPr>
            <a:stCxn id="30" idx="1"/>
            <a:endCxn id="12" idx="3"/>
          </p:cNvCxnSpPr>
          <p:nvPr/>
        </p:nvCxnSpPr>
        <p:spPr>
          <a:xfrm flipH="true">
            <a:off x="3914775" y="3268345"/>
            <a:ext cx="2549525" cy="173990"/>
          </a:xfrm>
          <a:prstGeom prst="straightConnector1">
            <a:avLst/>
          </a:prstGeom>
          <a:ln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Rectangle 4"/>
          <p:cNvSpPr/>
          <p:nvPr/>
        </p:nvSpPr>
        <p:spPr>
          <a:xfrm>
            <a:off x="2356485" y="1296670"/>
            <a:ext cx="1392555" cy="1587500"/>
          </a:xfrm>
          <a:prstGeom prst="rect">
            <a:avLst/>
          </a:prstGeom>
          <a:solidFill>
            <a:srgbClr val="3EAF7C"/>
          </a:solidFill>
          <a:ln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chemeClr val="tx1"/>
                </a:solidFill>
              </a:rPr>
              <a:t>Node#0</a:t>
            </a:r>
            <a:endParaRPr lang="en-US" altLang="en-US" sz="1200" b="1">
              <a:solidFill>
                <a:schemeClr val="tx1"/>
              </a:solidFill>
            </a:endParaRPr>
          </a:p>
        </p:txBody>
      </p:sp>
      <p:sp>
        <p:nvSpPr>
          <p:cNvPr id="6" name="Text Box 5"/>
          <p:cNvSpPr txBox="true"/>
          <p:nvPr/>
        </p:nvSpPr>
        <p:spPr>
          <a:xfrm>
            <a:off x="2477770" y="733425"/>
            <a:ext cx="11499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 b="1">
                <a:solidFill>
                  <a:srgbClr val="2C3E50"/>
                </a:solidFill>
              </a:rPr>
              <a:t>物理内存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906145" y="1369060"/>
            <a:ext cx="1476375" cy="317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31" idx="1"/>
          </p:cNvCxnSpPr>
          <p:nvPr/>
        </p:nvCxnSpPr>
        <p:spPr>
          <a:xfrm flipV="true">
            <a:off x="920115" y="2619375"/>
            <a:ext cx="1436370" cy="571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 Box 9"/>
          <p:cNvSpPr txBox="true"/>
          <p:nvPr/>
        </p:nvSpPr>
        <p:spPr>
          <a:xfrm>
            <a:off x="928370" y="2204085"/>
            <a:ext cx="14325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 b="1">
                <a:solidFill>
                  <a:srgbClr val="2C3E50"/>
                </a:solidFill>
              </a:rPr>
              <a:t>min addr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sp>
        <p:nvSpPr>
          <p:cNvPr id="11" name="Text Box 10"/>
          <p:cNvSpPr txBox="true"/>
          <p:nvPr/>
        </p:nvSpPr>
        <p:spPr>
          <a:xfrm>
            <a:off x="993140" y="928370"/>
            <a:ext cx="13633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 b="1">
                <a:solidFill>
                  <a:srgbClr val="2C3E50"/>
                </a:solidFill>
              </a:rPr>
              <a:t>max addr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356485" y="2764790"/>
            <a:ext cx="1392555" cy="1208405"/>
          </a:xfrm>
          <a:prstGeom prst="rect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282C3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 sz="1200" b="1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56485" y="3972560"/>
            <a:ext cx="1392555" cy="2073910"/>
          </a:xfrm>
          <a:prstGeom prst="rect">
            <a:avLst/>
          </a:prstGeom>
          <a:solidFill>
            <a:srgbClr val="3EAF7C"/>
          </a:solidFill>
          <a:ln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chemeClr val="tx1"/>
                </a:solidFill>
              </a:rPr>
              <a:t>Node#1</a:t>
            </a:r>
            <a:endParaRPr lang="en-US" altLang="en-US" sz="1200" b="1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endCxn id="32" idx="1"/>
          </p:cNvCxnSpPr>
          <p:nvPr/>
        </p:nvCxnSpPr>
        <p:spPr>
          <a:xfrm>
            <a:off x="848995" y="4131310"/>
            <a:ext cx="1520190" cy="444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true">
            <a:off x="913130" y="5965825"/>
            <a:ext cx="1399540" cy="698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 Box 20"/>
          <p:cNvSpPr txBox="true"/>
          <p:nvPr/>
        </p:nvSpPr>
        <p:spPr>
          <a:xfrm>
            <a:off x="920115" y="3716655"/>
            <a:ext cx="13633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 b="1">
                <a:solidFill>
                  <a:srgbClr val="2C3E50"/>
                </a:solidFill>
              </a:rPr>
              <a:t>max addr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sp>
        <p:nvSpPr>
          <p:cNvPr id="22" name="Text Box 21"/>
          <p:cNvSpPr txBox="true"/>
          <p:nvPr/>
        </p:nvSpPr>
        <p:spPr>
          <a:xfrm>
            <a:off x="942975" y="5593715"/>
            <a:ext cx="14325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 b="1">
                <a:solidFill>
                  <a:srgbClr val="2C3E50"/>
                </a:solidFill>
              </a:rPr>
              <a:t>min addr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366010" y="1310640"/>
            <a:ext cx="1384935" cy="290830"/>
          </a:xfrm>
          <a:prstGeom prst="rect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282C3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 sz="1200" b="1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366010" y="1601470"/>
            <a:ext cx="1384935" cy="290830"/>
          </a:xfrm>
          <a:prstGeom prst="rect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282C3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 sz="1200" b="1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356485" y="2183130"/>
            <a:ext cx="1384935" cy="290830"/>
          </a:xfrm>
          <a:prstGeom prst="rect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282C3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 sz="1200" b="1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356485" y="2473960"/>
            <a:ext cx="1384935" cy="290830"/>
          </a:xfrm>
          <a:prstGeom prst="rect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282C3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 sz="1200" b="1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369185" y="3990340"/>
            <a:ext cx="1384935" cy="290830"/>
          </a:xfrm>
          <a:prstGeom prst="rect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282C3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 sz="1200" b="1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359660" y="4581525"/>
            <a:ext cx="1384935" cy="290830"/>
          </a:xfrm>
          <a:prstGeom prst="rect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282C3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 sz="1200" b="1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369185" y="4290695"/>
            <a:ext cx="1384935" cy="290830"/>
          </a:xfrm>
          <a:prstGeom prst="rect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282C3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 sz="1200" b="1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359660" y="5163185"/>
            <a:ext cx="1384935" cy="290830"/>
          </a:xfrm>
          <a:prstGeom prst="rect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282C3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 sz="1200" b="1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362835" y="5452110"/>
            <a:ext cx="1384935" cy="290830"/>
          </a:xfrm>
          <a:prstGeom prst="rect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282C3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 sz="1200" b="1">
              <a:solidFill>
                <a:schemeClr val="tx1"/>
              </a:solidFill>
            </a:endParaRPr>
          </a:p>
        </p:txBody>
      </p:sp>
      <p:sp>
        <p:nvSpPr>
          <p:cNvPr id="38" name="Text Box 37"/>
          <p:cNvSpPr txBox="true"/>
          <p:nvPr/>
        </p:nvSpPr>
        <p:spPr>
          <a:xfrm>
            <a:off x="8418830" y="808355"/>
            <a:ext cx="308991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400" b="1">
                <a:solidFill>
                  <a:srgbClr val="2C3E50"/>
                </a:solidFill>
              </a:rPr>
              <a:t>struct pglist_data *</a:t>
            </a:r>
            <a:endParaRPr lang="en-US" sz="1400" b="1">
              <a:solidFill>
                <a:srgbClr val="2C3E50"/>
              </a:solidFill>
            </a:endParaRPr>
          </a:p>
          <a:p>
            <a:pPr algn="l"/>
            <a:r>
              <a:rPr lang="en-US" sz="1400" b="1">
                <a:solidFill>
                  <a:srgbClr val="2C3E50"/>
                </a:solidFill>
              </a:rPr>
              <a:t>node_data[MAX_NUMNODES]</a:t>
            </a:r>
            <a:endParaRPr lang="en-US" sz="1400" b="1">
              <a:solidFill>
                <a:srgbClr val="2C3E50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8563610" y="2292350"/>
            <a:ext cx="1534795" cy="2327910"/>
          </a:xfrm>
          <a:prstGeom prst="rect">
            <a:avLst/>
          </a:prstGeom>
          <a:noFill/>
          <a:ln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400" b="1">
              <a:solidFill>
                <a:srgbClr val="2C3E50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8564245" y="2292350"/>
            <a:ext cx="1524635" cy="312420"/>
          </a:xfrm>
          <a:prstGeom prst="rect">
            <a:avLst/>
          </a:prstGeom>
          <a:noFill/>
          <a:ln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 b="1">
                <a:solidFill>
                  <a:srgbClr val="2C3E50"/>
                </a:solidFill>
              </a:rPr>
              <a:t>node_data[n]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5878830" y="3716655"/>
            <a:ext cx="1122680" cy="1877060"/>
          </a:xfrm>
          <a:prstGeom prst="rect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282C3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200" b="1">
              <a:solidFill>
                <a:srgbClr val="2C3E50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878830" y="3716655"/>
            <a:ext cx="1113790" cy="274320"/>
          </a:xfrm>
          <a:prstGeom prst="rect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282C3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page[n]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888355" y="5281295"/>
            <a:ext cx="1113790" cy="274320"/>
          </a:xfrm>
          <a:prstGeom prst="rect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282C3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page[0]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878830" y="5006975"/>
            <a:ext cx="1113790" cy="274320"/>
          </a:xfrm>
          <a:prstGeom prst="rect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282C3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page[1]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887720" y="4136390"/>
            <a:ext cx="1113790" cy="274320"/>
          </a:xfrm>
          <a:prstGeom prst="rect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282C3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page[x]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5887720" y="1390015"/>
            <a:ext cx="1122680" cy="1877060"/>
          </a:xfrm>
          <a:prstGeom prst="rect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282C3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200" b="1">
              <a:solidFill>
                <a:srgbClr val="2C3E50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5887720" y="1390015"/>
            <a:ext cx="1113790" cy="274320"/>
          </a:xfrm>
          <a:prstGeom prst="rect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282C3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page[n]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897245" y="2954655"/>
            <a:ext cx="1113790" cy="274320"/>
          </a:xfrm>
          <a:prstGeom prst="rect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282C3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page[0]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887720" y="2680335"/>
            <a:ext cx="1113790" cy="274320"/>
          </a:xfrm>
          <a:prstGeom prst="rect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282C3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page[1]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5896610" y="1809750"/>
            <a:ext cx="1113790" cy="274320"/>
          </a:xfrm>
          <a:prstGeom prst="rect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282C3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page[x]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8573770" y="4307840"/>
            <a:ext cx="1524635" cy="312420"/>
          </a:xfrm>
          <a:prstGeom prst="rect">
            <a:avLst/>
          </a:prstGeom>
          <a:noFill/>
          <a:ln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 b="1">
                <a:solidFill>
                  <a:srgbClr val="2C3E50"/>
                </a:solidFill>
              </a:rPr>
              <a:t>node_data[0]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8573770" y="3973195"/>
            <a:ext cx="1524635" cy="312420"/>
          </a:xfrm>
          <a:prstGeom prst="rect">
            <a:avLst/>
          </a:prstGeom>
          <a:noFill/>
          <a:ln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 b="1">
                <a:solidFill>
                  <a:srgbClr val="2C3E50"/>
                </a:solidFill>
              </a:rPr>
              <a:t>node_data[1]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cxnSp>
        <p:nvCxnSpPr>
          <p:cNvPr id="72" name="Curved Connector 71"/>
          <p:cNvCxnSpPr>
            <a:stCxn id="38" idx="2"/>
            <a:endCxn id="56" idx="0"/>
          </p:cNvCxnSpPr>
          <p:nvPr/>
        </p:nvCxnSpPr>
        <p:spPr>
          <a:xfrm rot="5400000">
            <a:off x="9164320" y="1492885"/>
            <a:ext cx="962025" cy="636905"/>
          </a:xfrm>
          <a:prstGeom prst="curvedConnector3">
            <a:avLst>
              <a:gd name="adj1" fmla="val 50033"/>
            </a:avLst>
          </a:prstGeom>
          <a:ln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Curved Connector 72"/>
          <p:cNvCxnSpPr>
            <a:stCxn id="71" idx="1"/>
            <a:endCxn id="60" idx="3"/>
          </p:cNvCxnSpPr>
          <p:nvPr/>
        </p:nvCxnSpPr>
        <p:spPr>
          <a:xfrm rot="10800000" flipV="true">
            <a:off x="7001510" y="4129405"/>
            <a:ext cx="1572260" cy="525780"/>
          </a:xfrm>
          <a:prstGeom prst="curvedConnector3">
            <a:avLst>
              <a:gd name="adj1" fmla="val 50000"/>
            </a:avLst>
          </a:prstGeom>
          <a:ln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Curved Connector 73"/>
          <p:cNvCxnSpPr>
            <a:stCxn id="56" idx="1"/>
            <a:endCxn id="65" idx="3"/>
          </p:cNvCxnSpPr>
          <p:nvPr/>
        </p:nvCxnSpPr>
        <p:spPr>
          <a:xfrm rot="10800000">
            <a:off x="7009765" y="2327910"/>
            <a:ext cx="1553845" cy="120015"/>
          </a:xfrm>
          <a:prstGeom prst="curvedConnector3">
            <a:avLst>
              <a:gd name="adj1" fmla="val 49980"/>
            </a:avLst>
          </a:prstGeom>
          <a:ln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66" idx="1"/>
            <a:endCxn id="24" idx="3"/>
          </p:cNvCxnSpPr>
          <p:nvPr/>
        </p:nvCxnSpPr>
        <p:spPr>
          <a:xfrm flipH="true" flipV="true">
            <a:off x="3750945" y="1456055"/>
            <a:ext cx="2136775" cy="71120"/>
          </a:xfrm>
          <a:prstGeom prst="straightConnector1">
            <a:avLst/>
          </a:prstGeom>
          <a:ln>
            <a:solidFill>
              <a:srgbClr val="2C3E5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67" idx="1"/>
            <a:endCxn id="31" idx="3"/>
          </p:cNvCxnSpPr>
          <p:nvPr/>
        </p:nvCxnSpPr>
        <p:spPr>
          <a:xfrm flipH="true" flipV="true">
            <a:off x="3741420" y="2619375"/>
            <a:ext cx="2155825" cy="472440"/>
          </a:xfrm>
          <a:prstGeom prst="straightConnector1">
            <a:avLst/>
          </a:prstGeom>
          <a:ln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68" idx="1"/>
            <a:endCxn id="30" idx="3"/>
          </p:cNvCxnSpPr>
          <p:nvPr/>
        </p:nvCxnSpPr>
        <p:spPr>
          <a:xfrm flipH="true" flipV="true">
            <a:off x="3741420" y="2328545"/>
            <a:ext cx="2146300" cy="488950"/>
          </a:xfrm>
          <a:prstGeom prst="straightConnector1">
            <a:avLst/>
          </a:prstGeom>
          <a:ln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61" idx="1"/>
            <a:endCxn id="32" idx="3"/>
          </p:cNvCxnSpPr>
          <p:nvPr/>
        </p:nvCxnSpPr>
        <p:spPr>
          <a:xfrm flipH="true">
            <a:off x="3754120" y="3853815"/>
            <a:ext cx="2124710" cy="281940"/>
          </a:xfrm>
          <a:prstGeom prst="straightConnector1">
            <a:avLst/>
          </a:prstGeom>
          <a:ln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63" idx="1"/>
            <a:endCxn id="37" idx="3"/>
          </p:cNvCxnSpPr>
          <p:nvPr/>
        </p:nvCxnSpPr>
        <p:spPr>
          <a:xfrm flipH="true">
            <a:off x="3747770" y="5144135"/>
            <a:ext cx="2131060" cy="453390"/>
          </a:xfrm>
          <a:prstGeom prst="straightConnector1">
            <a:avLst/>
          </a:prstGeom>
          <a:ln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62" idx="1"/>
          </p:cNvCxnSpPr>
          <p:nvPr/>
        </p:nvCxnSpPr>
        <p:spPr>
          <a:xfrm flipH="true">
            <a:off x="3742690" y="5418455"/>
            <a:ext cx="2145665" cy="523240"/>
          </a:xfrm>
          <a:prstGeom prst="straightConnector1">
            <a:avLst/>
          </a:prstGeom>
          <a:ln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2" name="Text Box 81"/>
          <p:cNvSpPr txBox="true"/>
          <p:nvPr/>
        </p:nvSpPr>
        <p:spPr>
          <a:xfrm>
            <a:off x="5702935" y="928370"/>
            <a:ext cx="148907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400" b="1">
                <a:solidFill>
                  <a:srgbClr val="2C3E50"/>
                </a:solidFill>
              </a:rPr>
              <a:t>struct page *</a:t>
            </a:r>
            <a:endParaRPr lang="en-US" sz="14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Rectangle 4"/>
          <p:cNvSpPr/>
          <p:nvPr/>
        </p:nvSpPr>
        <p:spPr>
          <a:xfrm>
            <a:off x="1842135" y="1930400"/>
            <a:ext cx="1392555" cy="795020"/>
          </a:xfrm>
          <a:prstGeom prst="rect">
            <a:avLst/>
          </a:prstGeom>
          <a:solidFill>
            <a:srgbClr val="3EAF7C"/>
          </a:solidFill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</a:rPr>
              <a:t>Section#0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6" name="Text Box 5"/>
          <p:cNvSpPr txBox="true"/>
          <p:nvPr/>
        </p:nvSpPr>
        <p:spPr>
          <a:xfrm>
            <a:off x="1963420" y="1447800"/>
            <a:ext cx="11499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 b="1">
                <a:solidFill>
                  <a:srgbClr val="2C3E50"/>
                </a:solidFill>
              </a:rPr>
              <a:t>物理内存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55625" y="1938655"/>
            <a:ext cx="118872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55625" y="2725420"/>
            <a:ext cx="118872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 Box 9"/>
          <p:cNvSpPr txBox="true"/>
          <p:nvPr/>
        </p:nvSpPr>
        <p:spPr>
          <a:xfrm>
            <a:off x="555625" y="2289175"/>
            <a:ext cx="14325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 b="1">
                <a:solidFill>
                  <a:srgbClr val="2C3E50"/>
                </a:solidFill>
              </a:rPr>
              <a:t>min addr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sp>
        <p:nvSpPr>
          <p:cNvPr id="11" name="Text Box 10"/>
          <p:cNvSpPr txBox="true"/>
          <p:nvPr/>
        </p:nvSpPr>
        <p:spPr>
          <a:xfrm>
            <a:off x="555625" y="1562100"/>
            <a:ext cx="112649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 sz="1400" b="1">
                <a:solidFill>
                  <a:srgbClr val="2C3E50"/>
                </a:solidFill>
              </a:rPr>
              <a:t>max addr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813560" y="3147060"/>
            <a:ext cx="1392555" cy="1001395"/>
          </a:xfrm>
          <a:prstGeom prst="rect">
            <a:avLst/>
          </a:prstGeom>
          <a:solidFill>
            <a:srgbClr val="3EAF7C"/>
          </a:solidFill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Section</a:t>
            </a:r>
            <a:r>
              <a:rPr lang="en-US" altLang="en-US">
                <a:solidFill>
                  <a:schemeClr val="tx1"/>
                </a:solidFill>
              </a:rPr>
              <a:t>#x</a:t>
            </a:r>
            <a:endParaRPr lang="en-US" altLang="en-US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55625" y="3174365"/>
            <a:ext cx="118872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55625" y="4148455"/>
            <a:ext cx="118872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 Box 20"/>
          <p:cNvSpPr txBox="true"/>
          <p:nvPr/>
        </p:nvSpPr>
        <p:spPr>
          <a:xfrm>
            <a:off x="555625" y="2797810"/>
            <a:ext cx="112649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 sz="1400" b="1">
                <a:solidFill>
                  <a:srgbClr val="2C3E50"/>
                </a:solidFill>
              </a:rPr>
              <a:t>max addr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sp>
        <p:nvSpPr>
          <p:cNvPr id="22" name="Text Box 21"/>
          <p:cNvSpPr txBox="true"/>
          <p:nvPr/>
        </p:nvSpPr>
        <p:spPr>
          <a:xfrm>
            <a:off x="555625" y="3798570"/>
            <a:ext cx="14325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en-US" sz="1400" b="1">
                <a:solidFill>
                  <a:srgbClr val="2C3E50"/>
                </a:solidFill>
              </a:rPr>
              <a:t>min addr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sp>
        <p:nvSpPr>
          <p:cNvPr id="16" name="Text Box 15"/>
          <p:cNvSpPr txBox="true"/>
          <p:nvPr/>
        </p:nvSpPr>
        <p:spPr>
          <a:xfrm>
            <a:off x="7806690" y="1750060"/>
            <a:ext cx="317436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200" b="1">
                <a:solidFill>
                  <a:srgbClr val="2C3E50"/>
                </a:solidFill>
              </a:rPr>
              <a:t>struct mem_section *</a:t>
            </a:r>
            <a:endParaRPr lang="en-US" sz="1200" b="1">
              <a:solidFill>
                <a:srgbClr val="2C3E50"/>
              </a:solidFill>
            </a:endParaRPr>
          </a:p>
          <a:p>
            <a:pPr algn="l"/>
            <a:r>
              <a:rPr lang="en-US" sz="1200" b="1">
                <a:solidFill>
                  <a:srgbClr val="2C3E50"/>
                </a:solidFill>
              </a:rPr>
              <a:t>mem_section[NR_SECTION_ROOTS]</a:t>
            </a:r>
            <a:endParaRPr lang="en-US" sz="1200" b="1">
              <a:solidFill>
                <a:srgbClr val="2C3E5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809355" y="2523490"/>
            <a:ext cx="1896745" cy="1916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809990" y="2521585"/>
            <a:ext cx="1896110" cy="2711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mem_section[n]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809990" y="4168775"/>
            <a:ext cx="1896110" cy="2711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mem_section[0]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809355" y="3897630"/>
            <a:ext cx="1896110" cy="2711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mem_section[1]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856105" y="1941830"/>
            <a:ext cx="1366520" cy="260985"/>
          </a:xfrm>
          <a:prstGeom prst="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854835" y="2464435"/>
            <a:ext cx="1366520" cy="260985"/>
          </a:xfrm>
          <a:prstGeom prst="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6260" y="3174365"/>
            <a:ext cx="1366520" cy="260985"/>
          </a:xfrm>
          <a:prstGeom prst="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824355" y="3865880"/>
            <a:ext cx="1366520" cy="260985"/>
          </a:xfrm>
          <a:prstGeom prst="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778635" y="4655185"/>
            <a:ext cx="1392555" cy="1001395"/>
          </a:xfrm>
          <a:prstGeom prst="rect">
            <a:avLst/>
          </a:prstGeom>
          <a:solidFill>
            <a:srgbClr val="3EAF7C"/>
          </a:solidFill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Section</a:t>
            </a:r>
            <a:r>
              <a:rPr lang="en-US" altLang="en-US">
                <a:solidFill>
                  <a:schemeClr val="tx1"/>
                </a:solidFill>
              </a:rPr>
              <a:t>#n</a:t>
            </a:r>
            <a:endParaRPr lang="en-US" altLang="en-US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555625" y="4682490"/>
            <a:ext cx="118872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55625" y="5656580"/>
            <a:ext cx="118872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 Box 32"/>
          <p:cNvSpPr txBox="true"/>
          <p:nvPr/>
        </p:nvSpPr>
        <p:spPr>
          <a:xfrm>
            <a:off x="555625" y="4305935"/>
            <a:ext cx="112649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 sz="1400" b="1">
                <a:solidFill>
                  <a:srgbClr val="2C3E50"/>
                </a:solidFill>
              </a:rPr>
              <a:t>max addr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sp>
        <p:nvSpPr>
          <p:cNvPr id="34" name="Text Box 33"/>
          <p:cNvSpPr txBox="true"/>
          <p:nvPr/>
        </p:nvSpPr>
        <p:spPr>
          <a:xfrm>
            <a:off x="555625" y="5306695"/>
            <a:ext cx="14325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en-US" sz="1400" b="1">
                <a:solidFill>
                  <a:srgbClr val="2C3E50"/>
                </a:solidFill>
              </a:rPr>
              <a:t>min addr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790700" y="4670425"/>
            <a:ext cx="1366520" cy="260985"/>
          </a:xfrm>
          <a:prstGeom prst="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804670" y="5374005"/>
            <a:ext cx="1366520" cy="260985"/>
          </a:xfrm>
          <a:prstGeom prst="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769610" y="1997075"/>
            <a:ext cx="1033145" cy="973455"/>
          </a:xfrm>
          <a:prstGeom prst="rect">
            <a:avLst/>
          </a:prstGeom>
          <a:noFill/>
          <a:ln w="12700" cmpd="sng">
            <a:solidFill>
              <a:srgbClr val="32323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200" b="1">
              <a:solidFill>
                <a:srgbClr val="2C3E50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769610" y="2008505"/>
            <a:ext cx="1032510" cy="260985"/>
          </a:xfrm>
          <a:prstGeom prst="rect">
            <a:avLst/>
          </a:prstGeom>
          <a:noFill/>
          <a:ln w="12700" cmpd="sng">
            <a:solidFill>
              <a:srgbClr val="32323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page[n]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769610" y="2709545"/>
            <a:ext cx="1032510" cy="260985"/>
          </a:xfrm>
          <a:prstGeom prst="rect">
            <a:avLst/>
          </a:prstGeom>
          <a:noFill/>
          <a:ln w="12700" cmpd="sng">
            <a:solidFill>
              <a:srgbClr val="32323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page[1]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43" name="Text Box 42"/>
          <p:cNvSpPr txBox="true"/>
          <p:nvPr/>
        </p:nvSpPr>
        <p:spPr>
          <a:xfrm>
            <a:off x="5628640" y="1570355"/>
            <a:ext cx="130492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200" b="1">
                <a:solidFill>
                  <a:srgbClr val="2C3E50"/>
                </a:solidFill>
              </a:rPr>
              <a:t>struct page *</a:t>
            </a:r>
            <a:endParaRPr lang="en-US" sz="1200" b="1">
              <a:solidFill>
                <a:srgbClr val="2C3E5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770245" y="4400550"/>
            <a:ext cx="1033145" cy="973455"/>
          </a:xfrm>
          <a:prstGeom prst="rect">
            <a:avLst/>
          </a:prstGeom>
          <a:noFill/>
          <a:ln w="12700" cmpd="sng">
            <a:solidFill>
              <a:srgbClr val="32323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200" b="1">
              <a:solidFill>
                <a:srgbClr val="2C3E50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770245" y="4411980"/>
            <a:ext cx="1032510" cy="260985"/>
          </a:xfrm>
          <a:prstGeom prst="rect">
            <a:avLst/>
          </a:prstGeom>
          <a:noFill/>
          <a:ln w="12700" cmpd="sng">
            <a:solidFill>
              <a:srgbClr val="32323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page[n]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770245" y="5113020"/>
            <a:ext cx="1032510" cy="260985"/>
          </a:xfrm>
          <a:prstGeom prst="rect">
            <a:avLst/>
          </a:prstGeom>
          <a:noFill/>
          <a:ln w="12700" cmpd="sng">
            <a:solidFill>
              <a:srgbClr val="32323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page[1]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47" name="Text Box 46"/>
          <p:cNvSpPr txBox="true"/>
          <p:nvPr/>
        </p:nvSpPr>
        <p:spPr>
          <a:xfrm>
            <a:off x="5629275" y="3973830"/>
            <a:ext cx="1304925" cy="275590"/>
          </a:xfrm>
          <a:prstGeom prst="rect">
            <a:avLst/>
          </a:prstGeom>
          <a:noFill/>
          <a:ln w="12700" cmpd="sng">
            <a:solidFill>
              <a:srgbClr val="323232"/>
            </a:solidFill>
            <a:prstDash val="solid"/>
          </a:ln>
        </p:spPr>
        <p:txBody>
          <a:bodyPr wrap="none" rtlCol="0">
            <a:spAutoFit/>
          </a:bodyPr>
          <a:p>
            <a:pPr algn="l"/>
            <a:r>
              <a:rPr lang="en-US" sz="1200" b="1">
                <a:solidFill>
                  <a:srgbClr val="2C3E50"/>
                </a:solidFill>
              </a:rPr>
              <a:t>struct page *</a:t>
            </a:r>
            <a:endParaRPr lang="en-US" sz="1200" b="1">
              <a:solidFill>
                <a:srgbClr val="2C3E50"/>
              </a:solidFill>
            </a:endParaRPr>
          </a:p>
        </p:txBody>
      </p:sp>
      <p:cxnSp>
        <p:nvCxnSpPr>
          <p:cNvPr id="48" name="Curved Connector 47"/>
          <p:cNvCxnSpPr>
            <a:stCxn id="16" idx="3"/>
            <a:endCxn id="18" idx="3"/>
          </p:cNvCxnSpPr>
          <p:nvPr/>
        </p:nvCxnSpPr>
        <p:spPr>
          <a:xfrm flipH="true">
            <a:off x="10706100" y="1980565"/>
            <a:ext cx="274955" cy="676910"/>
          </a:xfrm>
          <a:prstGeom prst="curvedConnector3">
            <a:avLst>
              <a:gd name="adj1" fmla="val -86605"/>
            </a:avLst>
          </a:prstGeom>
          <a:ln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/>
          <p:cNvCxnSpPr>
            <a:stCxn id="18" idx="1"/>
            <a:endCxn id="41" idx="3"/>
          </p:cNvCxnSpPr>
          <p:nvPr/>
        </p:nvCxnSpPr>
        <p:spPr>
          <a:xfrm rot="10800000">
            <a:off x="6802120" y="2139315"/>
            <a:ext cx="2007870" cy="51816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/>
          <p:cNvCxnSpPr>
            <a:stCxn id="23" idx="1"/>
            <a:endCxn id="44" idx="3"/>
          </p:cNvCxnSpPr>
          <p:nvPr/>
        </p:nvCxnSpPr>
        <p:spPr>
          <a:xfrm rot="10800000" flipV="true">
            <a:off x="6803390" y="4304665"/>
            <a:ext cx="2006600" cy="58293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2" idx="1"/>
            <a:endCxn id="27" idx="3"/>
          </p:cNvCxnSpPr>
          <p:nvPr/>
        </p:nvCxnSpPr>
        <p:spPr>
          <a:xfrm flipH="true" flipV="true">
            <a:off x="3221355" y="2595245"/>
            <a:ext cx="2548255" cy="245110"/>
          </a:xfrm>
          <a:prstGeom prst="straightConnector1">
            <a:avLst/>
          </a:prstGeom>
          <a:ln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1" idx="1"/>
            <a:endCxn id="25" idx="3"/>
          </p:cNvCxnSpPr>
          <p:nvPr/>
        </p:nvCxnSpPr>
        <p:spPr>
          <a:xfrm flipH="true" flipV="true">
            <a:off x="3222625" y="2072640"/>
            <a:ext cx="2546985" cy="66675"/>
          </a:xfrm>
          <a:prstGeom prst="straightConnector1">
            <a:avLst/>
          </a:prstGeom>
          <a:ln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true">
            <a:off x="3164205" y="4553585"/>
            <a:ext cx="2613025" cy="258445"/>
          </a:xfrm>
          <a:prstGeom prst="straightConnector1">
            <a:avLst/>
          </a:prstGeom>
          <a:ln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6" idx="1"/>
            <a:endCxn id="36" idx="3"/>
          </p:cNvCxnSpPr>
          <p:nvPr/>
        </p:nvCxnSpPr>
        <p:spPr>
          <a:xfrm flipH="true">
            <a:off x="3171190" y="5243830"/>
            <a:ext cx="2599055" cy="260985"/>
          </a:xfrm>
          <a:prstGeom prst="straightConnector1">
            <a:avLst/>
          </a:prstGeom>
          <a:ln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Curved Connector 55"/>
          <p:cNvCxnSpPr/>
          <p:nvPr/>
        </p:nvCxnSpPr>
        <p:spPr>
          <a:xfrm rot="10800000">
            <a:off x="6802120" y="2140585"/>
            <a:ext cx="2007870" cy="518160"/>
          </a:xfrm>
          <a:prstGeom prst="curvedConnector3">
            <a:avLst>
              <a:gd name="adj1" fmla="val 50000"/>
            </a:avLst>
          </a:prstGeom>
          <a:ln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Curved Connector 56"/>
          <p:cNvCxnSpPr/>
          <p:nvPr/>
        </p:nvCxnSpPr>
        <p:spPr>
          <a:xfrm rot="10800000" flipV="true">
            <a:off x="6803390" y="4305935"/>
            <a:ext cx="2006600" cy="582930"/>
          </a:xfrm>
          <a:prstGeom prst="curvedConnector3">
            <a:avLst>
              <a:gd name="adj1" fmla="val 50000"/>
            </a:avLst>
          </a:prstGeom>
          <a:ln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true"/>
          <p:nvPr/>
        </p:nvSpPr>
        <p:spPr>
          <a:xfrm>
            <a:off x="2362200" y="1968500"/>
            <a:ext cx="242824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400" b="1">
                <a:solidFill>
                  <a:srgbClr val="2C3E50"/>
                </a:solidFill>
              </a:rPr>
              <a:t>伙伴系统</a:t>
            </a:r>
            <a:endParaRPr lang="zh-CN" altLang="en-US" sz="44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/>
          <p:nvPr/>
        </p:nvGraphicFramePr>
        <p:xfrm>
          <a:off x="962025" y="1706245"/>
          <a:ext cx="1109980" cy="4572000"/>
        </p:xfrm>
        <a:graphic>
          <a:graphicData uri="http://schemas.openxmlformats.org/drawingml/2006/table">
            <a:tbl>
              <a:tblPr firstRow="true" bandRow="true">
                <a:tableStyleId>{5940675A-B579-460E-94D1-54222C63F5DA}</a:tableStyleId>
              </a:tblPr>
              <a:tblGrid>
                <a:gridCol w="1109980"/>
              </a:tblGrid>
              <a:tr h="381000"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en-US" sz="1400" b="1">
                          <a:solidFill>
                            <a:srgbClr val="3EAF7C"/>
                          </a:solidFill>
                        </a:rPr>
                        <a:t>0</a:t>
                      </a:r>
                      <a:endParaRPr lang="en-US" sz="1400" b="1">
                        <a:solidFill>
                          <a:srgbClr val="3EAF7C"/>
                        </a:solidFill>
                      </a:endParaRPr>
                    </a:p>
                  </a:txBody>
                  <a:tcPr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en-US" sz="1400" b="1">
                          <a:solidFill>
                            <a:srgbClr val="3EAF7C"/>
                          </a:solidFill>
                        </a:rPr>
                        <a:t>1</a:t>
                      </a:r>
                      <a:endParaRPr lang="en-US" sz="1400" b="1">
                        <a:solidFill>
                          <a:srgbClr val="3EAF7C"/>
                        </a:solidFill>
                      </a:endParaRPr>
                    </a:p>
                  </a:txBody>
                  <a:tcPr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en-US" sz="1400" b="1">
                          <a:solidFill>
                            <a:srgbClr val="3EAF7C"/>
                          </a:solidFill>
                        </a:rPr>
                        <a:t>2</a:t>
                      </a:r>
                      <a:endParaRPr lang="en-US" sz="1400" b="1">
                        <a:solidFill>
                          <a:srgbClr val="3EAF7C"/>
                        </a:solidFill>
                      </a:endParaRPr>
                    </a:p>
                  </a:txBody>
                  <a:tcPr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en-US" sz="1400" b="1">
                          <a:solidFill>
                            <a:srgbClr val="3EAF7C"/>
                          </a:solidFill>
                        </a:rPr>
                        <a:t>3</a:t>
                      </a:r>
                      <a:endParaRPr lang="en-US" sz="1400" b="1">
                        <a:solidFill>
                          <a:srgbClr val="3EAF7C"/>
                        </a:solidFill>
                      </a:endParaRPr>
                    </a:p>
                  </a:txBody>
                  <a:tcPr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en-US" sz="1400" b="1">
                          <a:solidFill>
                            <a:srgbClr val="3EAF7C"/>
                          </a:solidFill>
                        </a:rPr>
                        <a:t>4</a:t>
                      </a:r>
                      <a:endParaRPr lang="en-US" sz="1400" b="1">
                        <a:solidFill>
                          <a:srgbClr val="3EAF7C"/>
                        </a:solidFill>
                      </a:endParaRPr>
                    </a:p>
                  </a:txBody>
                  <a:tcPr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en-US" sz="1400" b="1">
                          <a:solidFill>
                            <a:srgbClr val="3EAF7C"/>
                          </a:solidFill>
                        </a:rPr>
                        <a:t>5</a:t>
                      </a:r>
                      <a:endParaRPr lang="en-US" sz="1400" b="1">
                        <a:solidFill>
                          <a:srgbClr val="3EAF7C"/>
                        </a:solidFill>
                      </a:endParaRPr>
                    </a:p>
                  </a:txBody>
                  <a:tcPr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en-US" sz="1400" b="1">
                          <a:solidFill>
                            <a:srgbClr val="3EAF7C"/>
                          </a:solidFill>
                        </a:rPr>
                        <a:t>6</a:t>
                      </a:r>
                      <a:endParaRPr lang="en-US" sz="1400" b="1">
                        <a:solidFill>
                          <a:srgbClr val="3EAF7C"/>
                        </a:solidFill>
                      </a:endParaRPr>
                    </a:p>
                  </a:txBody>
                  <a:tcPr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en-US" sz="1400" b="1">
                          <a:solidFill>
                            <a:srgbClr val="3EAF7C"/>
                          </a:solidFill>
                        </a:rPr>
                        <a:t>7</a:t>
                      </a:r>
                      <a:endParaRPr lang="en-US" sz="1400" b="1">
                        <a:solidFill>
                          <a:srgbClr val="3EAF7C"/>
                        </a:solidFill>
                      </a:endParaRPr>
                    </a:p>
                  </a:txBody>
                  <a:tcPr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en-US" sz="1400" b="1">
                          <a:solidFill>
                            <a:srgbClr val="3EAF7C"/>
                          </a:solidFill>
                        </a:rPr>
                        <a:t>8</a:t>
                      </a:r>
                      <a:endParaRPr lang="en-US" sz="1400" b="1">
                        <a:solidFill>
                          <a:srgbClr val="3EAF7C"/>
                        </a:solidFill>
                      </a:endParaRPr>
                    </a:p>
                  </a:txBody>
                  <a:tcPr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en-US" sz="1400" b="1">
                          <a:solidFill>
                            <a:srgbClr val="3EAF7C"/>
                          </a:solidFill>
                        </a:rPr>
                        <a:t>9</a:t>
                      </a:r>
                      <a:endParaRPr lang="en-US" sz="1400" b="1">
                        <a:solidFill>
                          <a:srgbClr val="3EAF7C"/>
                        </a:solidFill>
                      </a:endParaRPr>
                    </a:p>
                  </a:txBody>
                  <a:tcPr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en-US" sz="1400" b="1">
                          <a:solidFill>
                            <a:srgbClr val="3EAF7C"/>
                          </a:solidFill>
                        </a:rPr>
                        <a:t>10</a:t>
                      </a:r>
                      <a:endParaRPr lang="en-US" sz="1400" b="1">
                        <a:solidFill>
                          <a:srgbClr val="3EAF7C"/>
                        </a:solidFill>
                      </a:endParaRPr>
                    </a:p>
                  </a:txBody>
                  <a:tcPr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lnSpc>
                          <a:spcPct val="180000"/>
                        </a:lnSpc>
                        <a:buNone/>
                      </a:pPr>
                      <a:r>
                        <a:rPr lang="en-US" sz="1000" b="1">
                          <a:solidFill>
                            <a:srgbClr val="3EAF7C"/>
                          </a:solidFill>
                        </a:rPr>
                        <a:t>MAX_ORDER</a:t>
                      </a:r>
                      <a:endParaRPr lang="en-US" sz="1000" b="1">
                        <a:solidFill>
                          <a:srgbClr val="3EAF7C"/>
                        </a:solidFill>
                      </a:endParaRPr>
                    </a:p>
                  </a:txBody>
                  <a:tcPr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/>
          <p:nvPr/>
        </p:nvGraphicFramePr>
        <p:xfrm>
          <a:off x="3399790" y="2287905"/>
          <a:ext cx="1891665" cy="2350770"/>
        </p:xfrm>
        <a:graphic>
          <a:graphicData uri="http://schemas.openxmlformats.org/drawingml/2006/table">
            <a:tbl>
              <a:tblPr firstRow="true" bandRow="true">
                <a:tableStyleId>{5940675A-B579-460E-94D1-54222C63F5DA}</a:tableStyleId>
              </a:tblPr>
              <a:tblGrid>
                <a:gridCol w="1891665"/>
              </a:tblGrid>
              <a:tr h="391795">
                <a:tc>
                  <a:txBody>
                    <a:bodyPr/>
                    <a:p>
                      <a:pPr algn="l">
                        <a:lnSpc>
                          <a:spcPct val="190000"/>
                        </a:lnSpc>
                        <a:buNone/>
                      </a:pPr>
                      <a:r>
                        <a:rPr lang="en-US" sz="900" b="1">
                          <a:solidFill>
                            <a:srgbClr val="2C3E50"/>
                          </a:solidFill>
                        </a:rPr>
                        <a:t>MIGRATE_UNMOVABLE</a:t>
                      </a:r>
                      <a:endParaRPr lang="en-US" sz="9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38100" cmpd="sng">
                      <a:solidFill>
                        <a:srgbClr val="2C3E50"/>
                      </a:solidFill>
                      <a:prstDash val="solid"/>
                    </a:lnL>
                    <a:lnR w="38100" cmpd="sng">
                      <a:solidFill>
                        <a:srgbClr val="2C3E50"/>
                      </a:solidFill>
                      <a:prstDash val="solid"/>
                    </a:lnR>
                    <a:lnT w="38100" cmpd="sng">
                      <a:solidFill>
                        <a:srgbClr val="2C3E50"/>
                      </a:solidFill>
                      <a:prstDash val="solid"/>
                    </a:lnT>
                    <a:lnB w="38100" cmpd="sng">
                      <a:solidFill>
                        <a:srgbClr val="2C3E50"/>
                      </a:solidFill>
                      <a:prstDash val="solid"/>
                    </a:lnB>
                  </a:tcPr>
                </a:tc>
              </a:tr>
              <a:tr h="391795">
                <a:tc>
                  <a:txBody>
                    <a:bodyPr/>
                    <a:p>
                      <a:pPr algn="l">
                        <a:lnSpc>
                          <a:spcPct val="190000"/>
                        </a:lnSpc>
                        <a:buNone/>
                      </a:pPr>
                      <a:r>
                        <a:rPr lang="en-US" sz="900" b="1">
                          <a:solidFill>
                            <a:srgbClr val="2C3E50"/>
                          </a:solidFill>
                        </a:rPr>
                        <a:t>MIGRATE_MOVABLE</a:t>
                      </a:r>
                      <a:endParaRPr lang="en-US" sz="9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38100" cmpd="sng">
                      <a:solidFill>
                        <a:srgbClr val="2C3E50"/>
                      </a:solidFill>
                      <a:prstDash val="solid"/>
                    </a:lnL>
                    <a:lnR w="38100" cmpd="sng">
                      <a:solidFill>
                        <a:srgbClr val="2C3E50"/>
                      </a:solidFill>
                      <a:prstDash val="solid"/>
                    </a:lnR>
                    <a:lnT w="38100" cmpd="sng">
                      <a:solidFill>
                        <a:srgbClr val="2C3E50"/>
                      </a:solidFill>
                      <a:prstDash val="solid"/>
                    </a:lnT>
                    <a:lnB w="38100" cmpd="sng">
                      <a:solidFill>
                        <a:srgbClr val="2C3E50"/>
                      </a:solidFill>
                      <a:prstDash val="solid"/>
                    </a:lnB>
                  </a:tcPr>
                </a:tc>
              </a:tr>
              <a:tr h="391795">
                <a:tc>
                  <a:txBody>
                    <a:bodyPr/>
                    <a:p>
                      <a:pPr algn="l">
                        <a:lnSpc>
                          <a:spcPct val="190000"/>
                        </a:lnSpc>
                        <a:buNone/>
                      </a:pPr>
                      <a:r>
                        <a:rPr lang="en-US" sz="900" b="1">
                          <a:solidFill>
                            <a:srgbClr val="2C3E50"/>
                          </a:solidFill>
                        </a:rPr>
                        <a:t>MIGRATE_RECLAIMABLE</a:t>
                      </a:r>
                      <a:endParaRPr lang="en-US" sz="9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38100" cmpd="sng">
                      <a:solidFill>
                        <a:srgbClr val="2C3E50"/>
                      </a:solidFill>
                      <a:prstDash val="solid"/>
                    </a:lnL>
                    <a:lnR w="38100" cmpd="sng">
                      <a:solidFill>
                        <a:srgbClr val="2C3E50"/>
                      </a:solidFill>
                      <a:prstDash val="solid"/>
                    </a:lnR>
                    <a:lnT w="38100" cmpd="sng">
                      <a:solidFill>
                        <a:srgbClr val="2C3E50"/>
                      </a:solidFill>
                      <a:prstDash val="solid"/>
                    </a:lnT>
                    <a:lnB w="38100" cmpd="sng">
                      <a:solidFill>
                        <a:srgbClr val="2C3E50"/>
                      </a:solidFill>
                      <a:prstDash val="solid"/>
                    </a:lnB>
                  </a:tcPr>
                </a:tc>
              </a:tr>
              <a:tr h="391795">
                <a:tc>
                  <a:txBody>
                    <a:bodyPr/>
                    <a:p>
                      <a:pPr algn="l">
                        <a:lnSpc>
                          <a:spcPct val="190000"/>
                        </a:lnSpc>
                        <a:buNone/>
                      </a:pPr>
                      <a:r>
                        <a:rPr lang="en-US" sz="900" b="1">
                          <a:solidFill>
                            <a:srgbClr val="2C3E50"/>
                          </a:solidFill>
                        </a:rPr>
                        <a:t>MIGRATE_PCPTYPES</a:t>
                      </a:r>
                      <a:endParaRPr lang="en-US" sz="9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38100" cmpd="sng">
                      <a:solidFill>
                        <a:srgbClr val="2C3E50"/>
                      </a:solidFill>
                      <a:prstDash val="solid"/>
                    </a:lnL>
                    <a:lnR w="38100" cmpd="sng">
                      <a:solidFill>
                        <a:srgbClr val="2C3E50"/>
                      </a:solidFill>
                      <a:prstDash val="solid"/>
                    </a:lnR>
                    <a:lnT w="38100" cmpd="sng">
                      <a:solidFill>
                        <a:srgbClr val="2C3E50"/>
                      </a:solidFill>
                      <a:prstDash val="solid"/>
                    </a:lnT>
                    <a:lnB w="38100" cmpd="sng">
                      <a:solidFill>
                        <a:srgbClr val="2C3E50"/>
                      </a:solidFill>
                      <a:prstDash val="solid"/>
                    </a:lnB>
                  </a:tcPr>
                </a:tc>
              </a:tr>
              <a:tr h="391795">
                <a:tc>
                  <a:txBody>
                    <a:bodyPr/>
                    <a:p>
                      <a:pPr algn="l">
                        <a:lnSpc>
                          <a:spcPct val="190000"/>
                        </a:lnSpc>
                        <a:buNone/>
                      </a:pPr>
                      <a:r>
                        <a:rPr lang="en-US" sz="900" b="1">
                          <a:solidFill>
                            <a:srgbClr val="2C3E50"/>
                          </a:solidFill>
                        </a:rPr>
                        <a:t>MIGRATE_HIGHATOMIC</a:t>
                      </a:r>
                      <a:endParaRPr lang="en-US" sz="9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38100" cmpd="sng">
                      <a:solidFill>
                        <a:srgbClr val="2C3E50"/>
                      </a:solidFill>
                      <a:prstDash val="solid"/>
                    </a:lnL>
                    <a:lnR w="38100" cmpd="sng">
                      <a:solidFill>
                        <a:srgbClr val="2C3E50"/>
                      </a:solidFill>
                      <a:prstDash val="solid"/>
                    </a:lnR>
                    <a:lnT w="38100" cmpd="sng">
                      <a:solidFill>
                        <a:srgbClr val="2C3E50"/>
                      </a:solidFill>
                      <a:prstDash val="solid"/>
                    </a:lnT>
                    <a:lnB w="38100" cmpd="sng">
                      <a:solidFill>
                        <a:srgbClr val="2C3E50"/>
                      </a:solidFill>
                      <a:prstDash val="solid"/>
                    </a:lnB>
                  </a:tcPr>
                </a:tc>
              </a:tr>
              <a:tr h="391795">
                <a:tc>
                  <a:txBody>
                    <a:bodyPr/>
                    <a:p>
                      <a:pPr algn="l">
                        <a:lnSpc>
                          <a:spcPct val="190000"/>
                        </a:lnSpc>
                        <a:buNone/>
                      </a:pPr>
                      <a:r>
                        <a:rPr lang="en-US" sz="900" b="1">
                          <a:solidFill>
                            <a:srgbClr val="2C3E50"/>
                          </a:solidFill>
                        </a:rPr>
                        <a:t>MIGRATE_CMA</a:t>
                      </a:r>
                      <a:endParaRPr lang="en-US" sz="9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38100" cmpd="sng">
                      <a:solidFill>
                        <a:srgbClr val="2C3E50"/>
                      </a:solidFill>
                      <a:prstDash val="solid"/>
                    </a:lnL>
                    <a:lnR w="38100" cmpd="sng">
                      <a:solidFill>
                        <a:srgbClr val="2C3E50"/>
                      </a:solidFill>
                      <a:prstDash val="solid"/>
                    </a:lnR>
                    <a:lnT w="38100" cmpd="sng">
                      <a:solidFill>
                        <a:srgbClr val="2C3E50"/>
                      </a:solidFill>
                      <a:prstDash val="solid"/>
                    </a:lnT>
                    <a:lnB w="38100" cmpd="sng">
                      <a:solidFill>
                        <a:srgbClr val="2C3E5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/>
          <p:nvPr/>
        </p:nvGraphicFramePr>
        <p:xfrm>
          <a:off x="3399155" y="4848860"/>
          <a:ext cx="1935480" cy="388620"/>
        </p:xfrm>
        <a:graphic>
          <a:graphicData uri="http://schemas.openxmlformats.org/drawingml/2006/table">
            <a:tbl>
              <a:tblPr firstRow="true" bandRow="true">
                <a:tableStyleId>{5940675A-B579-460E-94D1-54222C63F5DA}</a:tableStyleId>
              </a:tblPr>
              <a:tblGrid>
                <a:gridCol w="1935480"/>
              </a:tblGrid>
              <a:tr h="388620">
                <a:tc>
                  <a:txBody>
                    <a:bodyPr/>
                    <a:p>
                      <a:pPr>
                        <a:lnSpc>
                          <a:spcPct val="130000"/>
                        </a:lnSpc>
                        <a:buNone/>
                      </a:pPr>
                      <a:r>
                        <a:rPr lang="en-US" sz="1400" b="1">
                          <a:solidFill>
                            <a:srgbClr val="2C3E50"/>
                          </a:solidFill>
                          <a:sym typeface="+mn-ea"/>
                        </a:rPr>
                        <a:t>nr_free</a:t>
                      </a:r>
                      <a:endParaRPr lang="en-US" sz="1400" b="1">
                        <a:solidFill>
                          <a:srgbClr val="2C3E50"/>
                        </a:solidFill>
                        <a:sym typeface="+mn-ea"/>
                      </a:endParaRPr>
                    </a:p>
                  </a:txBody>
                  <a:tcPr>
                    <a:lnL w="38100" cmpd="sng">
                      <a:solidFill>
                        <a:srgbClr val="2C3E50"/>
                      </a:solidFill>
                      <a:prstDash val="solid"/>
                    </a:lnL>
                    <a:lnR w="38100" cmpd="sng">
                      <a:solidFill>
                        <a:srgbClr val="2C3E50"/>
                      </a:solidFill>
                      <a:prstDash val="solid"/>
                    </a:lnR>
                    <a:lnT w="38100" cmpd="sng">
                      <a:solidFill>
                        <a:srgbClr val="2C3E50"/>
                      </a:solidFill>
                      <a:prstDash val="solid"/>
                    </a:lnT>
                    <a:lnB w="38100" cmpd="sng">
                      <a:solidFill>
                        <a:srgbClr val="2C3E5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3204210" y="2118995"/>
            <a:ext cx="2254885" cy="334010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5920740" y="2371090"/>
            <a:ext cx="4201160" cy="222250"/>
            <a:chOff x="10591" y="3747"/>
            <a:chExt cx="6616" cy="350"/>
          </a:xfrm>
        </p:grpSpPr>
        <p:sp>
          <p:nvSpPr>
            <p:cNvPr id="24" name="Rectangle 23"/>
            <p:cNvSpPr/>
            <p:nvPr/>
          </p:nvSpPr>
          <p:spPr>
            <a:xfrm>
              <a:off x="10591" y="3747"/>
              <a:ext cx="1006" cy="351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2461" y="3747"/>
              <a:ext cx="1006" cy="351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4331" y="3747"/>
              <a:ext cx="1006" cy="351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6201" y="3747"/>
              <a:ext cx="1006" cy="351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28" name="Straight Arrow Connector 27"/>
            <p:cNvCxnSpPr>
              <a:stCxn id="24" idx="3"/>
              <a:endCxn id="25" idx="1"/>
            </p:cNvCxnSpPr>
            <p:nvPr/>
          </p:nvCxnSpPr>
          <p:spPr>
            <a:xfrm>
              <a:off x="11597" y="3923"/>
              <a:ext cx="864" cy="0"/>
            </a:xfrm>
            <a:prstGeom prst="straightConnector1">
              <a:avLst/>
            </a:prstGeom>
            <a:ln w="38100">
              <a:solidFill>
                <a:srgbClr val="3EAF7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25" idx="3"/>
              <a:endCxn id="26" idx="1"/>
            </p:cNvCxnSpPr>
            <p:nvPr/>
          </p:nvCxnSpPr>
          <p:spPr>
            <a:xfrm>
              <a:off x="13467" y="3923"/>
              <a:ext cx="864" cy="0"/>
            </a:xfrm>
            <a:prstGeom prst="straightConnector1">
              <a:avLst/>
            </a:prstGeom>
            <a:ln w="38100">
              <a:solidFill>
                <a:srgbClr val="3EAF7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6" idx="3"/>
              <a:endCxn id="27" idx="1"/>
            </p:cNvCxnSpPr>
            <p:nvPr/>
          </p:nvCxnSpPr>
          <p:spPr>
            <a:xfrm>
              <a:off x="15337" y="3923"/>
              <a:ext cx="864" cy="0"/>
            </a:xfrm>
            <a:prstGeom prst="straightConnector1">
              <a:avLst/>
            </a:prstGeom>
            <a:ln w="38100">
              <a:solidFill>
                <a:srgbClr val="3EAF7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5920740" y="2767330"/>
            <a:ext cx="1826260" cy="222250"/>
            <a:chOff x="10685" y="5275"/>
            <a:chExt cx="2876" cy="350"/>
          </a:xfrm>
        </p:grpSpPr>
        <p:sp>
          <p:nvSpPr>
            <p:cNvPr id="15" name="Rectangle 14"/>
            <p:cNvSpPr/>
            <p:nvPr/>
          </p:nvSpPr>
          <p:spPr>
            <a:xfrm>
              <a:off x="10685" y="5275"/>
              <a:ext cx="1006" cy="351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2555" y="5275"/>
              <a:ext cx="1006" cy="351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31" name="Straight Arrow Connector 30"/>
            <p:cNvCxnSpPr>
              <a:stCxn id="15" idx="3"/>
              <a:endCxn id="16" idx="1"/>
            </p:cNvCxnSpPr>
            <p:nvPr/>
          </p:nvCxnSpPr>
          <p:spPr>
            <a:xfrm>
              <a:off x="11691" y="5451"/>
              <a:ext cx="864" cy="0"/>
            </a:xfrm>
            <a:prstGeom prst="straightConnector1">
              <a:avLst/>
            </a:prstGeom>
            <a:ln w="38100">
              <a:solidFill>
                <a:srgbClr val="3EAF7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5920740" y="3163570"/>
            <a:ext cx="3013710" cy="222250"/>
            <a:chOff x="10685" y="7976"/>
            <a:chExt cx="4746" cy="350"/>
          </a:xfrm>
        </p:grpSpPr>
        <p:sp>
          <p:nvSpPr>
            <p:cNvPr id="21" name="Rectangle 20"/>
            <p:cNvSpPr/>
            <p:nvPr/>
          </p:nvSpPr>
          <p:spPr>
            <a:xfrm>
              <a:off x="10685" y="7976"/>
              <a:ext cx="1006" cy="351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2555" y="7976"/>
              <a:ext cx="1006" cy="351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4425" y="7976"/>
              <a:ext cx="1006" cy="351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32" name="Straight Arrow Connector 31"/>
            <p:cNvCxnSpPr>
              <a:stCxn id="21" idx="3"/>
              <a:endCxn id="22" idx="1"/>
            </p:cNvCxnSpPr>
            <p:nvPr/>
          </p:nvCxnSpPr>
          <p:spPr>
            <a:xfrm>
              <a:off x="11691" y="8152"/>
              <a:ext cx="864" cy="0"/>
            </a:xfrm>
            <a:prstGeom prst="straightConnector1">
              <a:avLst/>
            </a:prstGeom>
            <a:ln w="38100">
              <a:solidFill>
                <a:srgbClr val="3EAF7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2" idx="3"/>
              <a:endCxn id="23" idx="1"/>
            </p:cNvCxnSpPr>
            <p:nvPr/>
          </p:nvCxnSpPr>
          <p:spPr>
            <a:xfrm>
              <a:off x="13561" y="8152"/>
              <a:ext cx="864" cy="0"/>
            </a:xfrm>
            <a:prstGeom prst="straightConnector1">
              <a:avLst/>
            </a:prstGeom>
            <a:ln w="38100">
              <a:solidFill>
                <a:srgbClr val="3EAF7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Straight Arrow Connector 33"/>
          <p:cNvCxnSpPr>
            <a:endCxn id="10" idx="1"/>
          </p:cNvCxnSpPr>
          <p:nvPr/>
        </p:nvCxnSpPr>
        <p:spPr>
          <a:xfrm>
            <a:off x="2082165" y="3776980"/>
            <a:ext cx="1122045" cy="1206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true">
            <a:off x="5291455" y="2482850"/>
            <a:ext cx="629285" cy="317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5920740" y="3559810"/>
            <a:ext cx="3013710" cy="222250"/>
            <a:chOff x="10685" y="7976"/>
            <a:chExt cx="4746" cy="350"/>
          </a:xfrm>
        </p:grpSpPr>
        <p:sp>
          <p:nvSpPr>
            <p:cNvPr id="40" name="Rectangle 39"/>
            <p:cNvSpPr/>
            <p:nvPr/>
          </p:nvSpPr>
          <p:spPr>
            <a:xfrm>
              <a:off x="10685" y="7976"/>
              <a:ext cx="1006" cy="351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2555" y="7976"/>
              <a:ext cx="1006" cy="351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4425" y="7976"/>
              <a:ext cx="1006" cy="351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43" name="Straight Arrow Connector 42"/>
            <p:cNvCxnSpPr>
              <a:stCxn id="40" idx="3"/>
              <a:endCxn id="41" idx="1"/>
            </p:cNvCxnSpPr>
            <p:nvPr/>
          </p:nvCxnSpPr>
          <p:spPr>
            <a:xfrm>
              <a:off x="11691" y="8152"/>
              <a:ext cx="864" cy="0"/>
            </a:xfrm>
            <a:prstGeom prst="straightConnector1">
              <a:avLst/>
            </a:prstGeom>
            <a:ln w="38100">
              <a:solidFill>
                <a:srgbClr val="3EAF7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41" idx="3"/>
              <a:endCxn id="42" idx="1"/>
            </p:cNvCxnSpPr>
            <p:nvPr/>
          </p:nvCxnSpPr>
          <p:spPr>
            <a:xfrm>
              <a:off x="13561" y="8152"/>
              <a:ext cx="864" cy="0"/>
            </a:xfrm>
            <a:prstGeom prst="straightConnector1">
              <a:avLst/>
            </a:prstGeom>
            <a:ln w="38100">
              <a:solidFill>
                <a:srgbClr val="3EAF7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5920740" y="3956050"/>
            <a:ext cx="4201160" cy="222250"/>
            <a:chOff x="10591" y="3747"/>
            <a:chExt cx="6616" cy="350"/>
          </a:xfrm>
        </p:grpSpPr>
        <p:sp>
          <p:nvSpPr>
            <p:cNvPr id="58" name="Rectangle 57"/>
            <p:cNvSpPr/>
            <p:nvPr/>
          </p:nvSpPr>
          <p:spPr>
            <a:xfrm>
              <a:off x="10591" y="3747"/>
              <a:ext cx="1006" cy="351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2461" y="3747"/>
              <a:ext cx="1006" cy="351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4331" y="3747"/>
              <a:ext cx="1006" cy="351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16201" y="3747"/>
              <a:ext cx="1006" cy="351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62" name="Straight Arrow Connector 61"/>
            <p:cNvCxnSpPr>
              <a:stCxn id="58" idx="3"/>
              <a:endCxn id="59" idx="1"/>
            </p:cNvCxnSpPr>
            <p:nvPr/>
          </p:nvCxnSpPr>
          <p:spPr>
            <a:xfrm>
              <a:off x="11597" y="3923"/>
              <a:ext cx="864" cy="0"/>
            </a:xfrm>
            <a:prstGeom prst="straightConnector1">
              <a:avLst/>
            </a:prstGeom>
            <a:ln w="38100">
              <a:solidFill>
                <a:srgbClr val="3EAF7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59" idx="3"/>
              <a:endCxn id="60" idx="1"/>
            </p:cNvCxnSpPr>
            <p:nvPr/>
          </p:nvCxnSpPr>
          <p:spPr>
            <a:xfrm>
              <a:off x="13467" y="3923"/>
              <a:ext cx="864" cy="0"/>
            </a:xfrm>
            <a:prstGeom prst="straightConnector1">
              <a:avLst/>
            </a:prstGeom>
            <a:ln w="38100">
              <a:solidFill>
                <a:srgbClr val="3EAF7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stCxn id="60" idx="3"/>
              <a:endCxn id="61" idx="1"/>
            </p:cNvCxnSpPr>
            <p:nvPr/>
          </p:nvCxnSpPr>
          <p:spPr>
            <a:xfrm>
              <a:off x="15337" y="3923"/>
              <a:ext cx="864" cy="0"/>
            </a:xfrm>
            <a:prstGeom prst="straightConnector1">
              <a:avLst/>
            </a:prstGeom>
            <a:ln w="38100">
              <a:solidFill>
                <a:srgbClr val="3EAF7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5920740" y="4352290"/>
            <a:ext cx="1826260" cy="222250"/>
            <a:chOff x="10685" y="5275"/>
            <a:chExt cx="2876" cy="350"/>
          </a:xfrm>
        </p:grpSpPr>
        <p:sp>
          <p:nvSpPr>
            <p:cNvPr id="66" name="Rectangle 65"/>
            <p:cNvSpPr/>
            <p:nvPr/>
          </p:nvSpPr>
          <p:spPr>
            <a:xfrm>
              <a:off x="10685" y="5275"/>
              <a:ext cx="1006" cy="351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12555" y="5275"/>
              <a:ext cx="1006" cy="351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68" name="Straight Arrow Connector 67"/>
            <p:cNvCxnSpPr>
              <a:stCxn id="66" idx="3"/>
              <a:endCxn id="67" idx="1"/>
            </p:cNvCxnSpPr>
            <p:nvPr/>
          </p:nvCxnSpPr>
          <p:spPr>
            <a:xfrm>
              <a:off x="11691" y="5451"/>
              <a:ext cx="864" cy="0"/>
            </a:xfrm>
            <a:prstGeom prst="straightConnector1">
              <a:avLst/>
            </a:prstGeom>
            <a:ln w="38100">
              <a:solidFill>
                <a:srgbClr val="3EAF7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9" name="Straight Arrow Connector 68"/>
          <p:cNvCxnSpPr/>
          <p:nvPr/>
        </p:nvCxnSpPr>
        <p:spPr>
          <a:xfrm flipV="true">
            <a:off x="5291455" y="2879090"/>
            <a:ext cx="629285" cy="317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V="true">
            <a:off x="5291455" y="3275330"/>
            <a:ext cx="629285" cy="317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V="true">
            <a:off x="5291455" y="3671570"/>
            <a:ext cx="629285" cy="317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V="true">
            <a:off x="5291455" y="4067810"/>
            <a:ext cx="629285" cy="317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V="true">
            <a:off x="5291455" y="4460875"/>
            <a:ext cx="629285" cy="317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 Box 73"/>
          <p:cNvSpPr txBox="true"/>
          <p:nvPr/>
        </p:nvSpPr>
        <p:spPr>
          <a:xfrm>
            <a:off x="962025" y="789940"/>
            <a:ext cx="291846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" altLang="en-US" sz="2400" b="1">
                <a:solidFill>
                  <a:srgbClr val="2C3E50"/>
                </a:solidFill>
                <a:sym typeface="+mn-ea"/>
              </a:rPr>
              <a:t>zone</a:t>
            </a:r>
            <a:r>
              <a:rPr lang="zh-CN" altLang="" sz="2400" b="1">
                <a:solidFill>
                  <a:srgbClr val="2C3E50"/>
                </a:solidFill>
                <a:sym typeface="+mn-ea"/>
              </a:rPr>
              <a:t>的</a:t>
            </a:r>
            <a:r>
              <a:rPr lang="en-US" altLang="en-US" sz="2400" b="1">
                <a:solidFill>
                  <a:srgbClr val="2C3E50"/>
                </a:solidFill>
                <a:sym typeface="+mn-ea"/>
              </a:rPr>
              <a:t>free_area</a:t>
            </a:r>
            <a:endParaRPr lang="en-US" altLang="en-US" sz="2400" b="1">
              <a:solidFill>
                <a:srgbClr val="2C3E5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true"/>
          <p:nvPr/>
        </p:nvSpPr>
        <p:spPr>
          <a:xfrm>
            <a:off x="303530" y="241935"/>
            <a:ext cx="17919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solidFill>
                  <a:srgbClr val="2C3E50"/>
                </a:solidFill>
              </a:rPr>
              <a:t>伙伴系统水位线</a:t>
            </a:r>
            <a:endParaRPr lang="en-US" b="1">
              <a:solidFill>
                <a:srgbClr val="2C3E5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true">
            <a:off x="2637155" y="4490085"/>
            <a:ext cx="7268845" cy="18415"/>
          </a:xfrm>
          <a:prstGeom prst="straightConnector1">
            <a:avLst/>
          </a:prstGeom>
          <a:ln w="38100">
            <a:solidFill>
              <a:srgbClr val="2C3E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true" flipV="true">
            <a:off x="3103880" y="918845"/>
            <a:ext cx="6350" cy="4349115"/>
          </a:xfrm>
          <a:prstGeom prst="straightConnector1">
            <a:avLst/>
          </a:prstGeom>
          <a:ln w="38100">
            <a:solidFill>
              <a:srgbClr val="2C3E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true">
            <a:off x="3007995" y="3952240"/>
            <a:ext cx="4547235" cy="34925"/>
          </a:xfrm>
          <a:prstGeom prst="line">
            <a:avLst/>
          </a:prstGeom>
          <a:ln w="19050">
            <a:solidFill>
              <a:srgbClr val="2C3E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true">
            <a:off x="3007995" y="3275965"/>
            <a:ext cx="4594860" cy="15875"/>
          </a:xfrm>
          <a:prstGeom prst="line">
            <a:avLst/>
          </a:prstGeom>
          <a:ln w="19050">
            <a:solidFill>
              <a:srgbClr val="2C3E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true">
            <a:off x="3007995" y="2593975"/>
            <a:ext cx="4552950" cy="1905"/>
          </a:xfrm>
          <a:prstGeom prst="line">
            <a:avLst/>
          </a:prstGeom>
          <a:ln w="19050">
            <a:solidFill>
              <a:srgbClr val="2C3E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110230" y="1361440"/>
            <a:ext cx="1381760" cy="1914525"/>
          </a:xfrm>
          <a:prstGeom prst="line">
            <a:avLst/>
          </a:prstGeom>
          <a:ln w="38100"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485640" y="3275965"/>
            <a:ext cx="987425" cy="706120"/>
          </a:xfrm>
          <a:prstGeom prst="line">
            <a:avLst/>
          </a:prstGeom>
          <a:ln w="38100"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23" idx="3"/>
          </p:cNvCxnSpPr>
          <p:nvPr/>
        </p:nvCxnSpPr>
        <p:spPr>
          <a:xfrm flipV="true">
            <a:off x="6412230" y="2638425"/>
            <a:ext cx="448945" cy="649605"/>
          </a:xfrm>
          <a:prstGeom prst="line">
            <a:avLst/>
          </a:prstGeom>
          <a:ln w="38100"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23" idx="7"/>
          </p:cNvCxnSpPr>
          <p:nvPr/>
        </p:nvCxnSpPr>
        <p:spPr>
          <a:xfrm flipV="true">
            <a:off x="6957695" y="2115185"/>
            <a:ext cx="848360" cy="426720"/>
          </a:xfrm>
          <a:prstGeom prst="line">
            <a:avLst/>
          </a:prstGeom>
          <a:ln w="38100"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true">
            <a:off x="5461000" y="3275965"/>
            <a:ext cx="945515" cy="694055"/>
          </a:xfrm>
          <a:prstGeom prst="line">
            <a:avLst/>
          </a:prstGeom>
          <a:ln w="38100"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3929380" y="2521585"/>
            <a:ext cx="137160" cy="137160"/>
          </a:xfrm>
          <a:prstGeom prst="ellipse">
            <a:avLst/>
          </a:prstGeom>
          <a:solidFill>
            <a:srgbClr val="2C3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432935" y="3217545"/>
            <a:ext cx="137160" cy="137160"/>
          </a:xfrm>
          <a:prstGeom prst="ellipse">
            <a:avLst/>
          </a:prstGeom>
          <a:solidFill>
            <a:srgbClr val="2C3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385435" y="3912235"/>
            <a:ext cx="137160" cy="137160"/>
          </a:xfrm>
          <a:prstGeom prst="ellipse">
            <a:avLst/>
          </a:prstGeom>
          <a:solidFill>
            <a:srgbClr val="2C3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344920" y="3217545"/>
            <a:ext cx="137160" cy="137160"/>
          </a:xfrm>
          <a:prstGeom prst="ellipse">
            <a:avLst/>
          </a:prstGeom>
          <a:solidFill>
            <a:srgbClr val="2C3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840855" y="2521585"/>
            <a:ext cx="137160" cy="137160"/>
          </a:xfrm>
          <a:prstGeom prst="ellipse">
            <a:avLst/>
          </a:prstGeom>
          <a:solidFill>
            <a:srgbClr val="2C3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035300" y="1290320"/>
            <a:ext cx="137160" cy="137160"/>
          </a:xfrm>
          <a:prstGeom prst="ellipse">
            <a:avLst/>
          </a:prstGeom>
          <a:solidFill>
            <a:srgbClr val="2C3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Text Box 24"/>
          <p:cNvSpPr txBox="true"/>
          <p:nvPr/>
        </p:nvSpPr>
        <p:spPr>
          <a:xfrm>
            <a:off x="2147570" y="1014730"/>
            <a:ext cx="69850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 b="1">
                <a:solidFill>
                  <a:srgbClr val="2C3E50"/>
                </a:solidFill>
              </a:rPr>
              <a:t>pages</a:t>
            </a:r>
            <a:endParaRPr lang="en-US" sz="1200" b="1">
              <a:solidFill>
                <a:srgbClr val="2C3E50"/>
              </a:solidFill>
            </a:endParaRPr>
          </a:p>
        </p:txBody>
      </p:sp>
      <p:sp>
        <p:nvSpPr>
          <p:cNvPr id="26" name="Text Box 25"/>
          <p:cNvSpPr txBox="true"/>
          <p:nvPr/>
        </p:nvSpPr>
        <p:spPr>
          <a:xfrm>
            <a:off x="3259455" y="4998720"/>
            <a:ext cx="163258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" sz="1200" b="1">
                <a:solidFill>
                  <a:srgbClr val="2C3E50"/>
                </a:solidFill>
              </a:rPr>
              <a:t>内存下降到</a:t>
            </a:r>
            <a:r>
              <a:rPr lang="" altLang="zh-CN" sz="1200" b="1">
                <a:solidFill>
                  <a:srgbClr val="2C3E50"/>
                </a:solidFill>
              </a:rPr>
              <a:t>high</a:t>
            </a:r>
            <a:r>
              <a:rPr lang="zh-CN" altLang="" sz="1200" b="1">
                <a:solidFill>
                  <a:srgbClr val="2C3E50"/>
                </a:solidFill>
              </a:rPr>
              <a:t>以下</a:t>
            </a:r>
            <a:endParaRPr lang="zh-CN" altLang="" sz="1200" b="1">
              <a:solidFill>
                <a:srgbClr val="2C3E50"/>
              </a:solidFill>
            </a:endParaRPr>
          </a:p>
        </p:txBody>
      </p:sp>
      <p:sp>
        <p:nvSpPr>
          <p:cNvPr id="27" name="Text Box 26"/>
          <p:cNvSpPr txBox="true"/>
          <p:nvPr/>
        </p:nvSpPr>
        <p:spPr>
          <a:xfrm>
            <a:off x="7733665" y="3773805"/>
            <a:ext cx="217233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b="1">
                <a:solidFill>
                  <a:srgbClr val="2C3E50"/>
                </a:solidFill>
              </a:rPr>
              <a:t>zone-</a:t>
            </a:r>
            <a:r>
              <a:rPr lang="" altLang="en-US" sz="1200" b="1">
                <a:solidFill>
                  <a:srgbClr val="2C3E50"/>
                </a:solidFill>
              </a:rPr>
              <a:t>&gt;watermark[min]</a:t>
            </a:r>
            <a:endParaRPr lang="" altLang="en-US" sz="1200" b="1">
              <a:solidFill>
                <a:srgbClr val="2C3E50"/>
              </a:solidFill>
            </a:endParaRPr>
          </a:p>
        </p:txBody>
      </p:sp>
      <p:sp>
        <p:nvSpPr>
          <p:cNvPr id="28" name="Text Box 27"/>
          <p:cNvSpPr txBox="true"/>
          <p:nvPr/>
        </p:nvSpPr>
        <p:spPr>
          <a:xfrm>
            <a:off x="7733665" y="3079115"/>
            <a:ext cx="215074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b="1">
                <a:solidFill>
                  <a:srgbClr val="2C3E50"/>
                </a:solidFill>
              </a:rPr>
              <a:t>zone-</a:t>
            </a:r>
            <a:r>
              <a:rPr lang="en-US" altLang="en-US" sz="1200" b="1">
                <a:solidFill>
                  <a:srgbClr val="2C3E50"/>
                </a:solidFill>
              </a:rPr>
              <a:t>&gt;watermark[</a:t>
            </a:r>
            <a:r>
              <a:rPr lang="" altLang="en-US" sz="1200" b="1">
                <a:solidFill>
                  <a:srgbClr val="2C3E50"/>
                </a:solidFill>
              </a:rPr>
              <a:t>low</a:t>
            </a:r>
            <a:r>
              <a:rPr lang="en-US" altLang="en-US" sz="1200" b="1">
                <a:solidFill>
                  <a:srgbClr val="2C3E50"/>
                </a:solidFill>
              </a:rPr>
              <a:t>]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29" name="Text Box 28"/>
          <p:cNvSpPr txBox="true"/>
          <p:nvPr/>
        </p:nvSpPr>
        <p:spPr>
          <a:xfrm>
            <a:off x="7733665" y="2457450"/>
            <a:ext cx="223139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b="1">
                <a:solidFill>
                  <a:srgbClr val="2C3E50"/>
                </a:solidFill>
              </a:rPr>
              <a:t>zone-</a:t>
            </a:r>
            <a:r>
              <a:rPr lang="en-US" altLang="en-US" sz="1200" b="1">
                <a:solidFill>
                  <a:srgbClr val="2C3E50"/>
                </a:solidFill>
              </a:rPr>
              <a:t>&gt;watermark[</a:t>
            </a:r>
            <a:r>
              <a:rPr lang="" altLang="en-US" sz="1200" b="1">
                <a:solidFill>
                  <a:srgbClr val="2C3E50"/>
                </a:solidFill>
              </a:rPr>
              <a:t>high</a:t>
            </a:r>
            <a:r>
              <a:rPr lang="en-US" altLang="en-US" sz="1200" b="1">
                <a:solidFill>
                  <a:srgbClr val="2C3E50"/>
                </a:solidFill>
              </a:rPr>
              <a:t>]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31" name="Text Box 30"/>
          <p:cNvSpPr txBox="true"/>
          <p:nvPr/>
        </p:nvSpPr>
        <p:spPr>
          <a:xfrm>
            <a:off x="9965055" y="4361180"/>
            <a:ext cx="57023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b="1">
                <a:solidFill>
                  <a:srgbClr val="2C3E50"/>
                </a:solidFill>
              </a:rPr>
              <a:t>t</a:t>
            </a:r>
            <a:r>
              <a:rPr lang="" altLang="en-US" sz="1200" b="1">
                <a:solidFill>
                  <a:srgbClr val="2C3E50"/>
                </a:solidFill>
              </a:rPr>
              <a:t>ime</a:t>
            </a:r>
            <a:endParaRPr lang="" altLang="en-US" sz="1200" b="1">
              <a:solidFill>
                <a:srgbClr val="2C3E50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V="true">
            <a:off x="3995420" y="2626995"/>
            <a:ext cx="5080" cy="2341880"/>
          </a:xfrm>
          <a:prstGeom prst="straightConnector1">
            <a:avLst/>
          </a:prstGeom>
          <a:ln w="19050">
            <a:solidFill>
              <a:srgbClr val="2C3E50"/>
            </a:solidFill>
            <a:prstDash val="sysDot"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true">
            <a:off x="4492625" y="1696720"/>
            <a:ext cx="11430" cy="1520825"/>
          </a:xfrm>
          <a:prstGeom prst="straightConnector1">
            <a:avLst/>
          </a:prstGeom>
          <a:ln w="19050">
            <a:solidFill>
              <a:srgbClr val="2C3E50"/>
            </a:solidFill>
            <a:prstDash val="sysDot"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Box 34"/>
          <p:cNvSpPr txBox="true"/>
          <p:nvPr/>
        </p:nvSpPr>
        <p:spPr>
          <a:xfrm>
            <a:off x="3316605" y="1361440"/>
            <a:ext cx="28536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1200" b="1">
                <a:solidFill>
                  <a:srgbClr val="2C3E50"/>
                </a:solidFill>
                <a:sym typeface="+mn-ea"/>
              </a:rPr>
              <a:t>唤醒kswapd守护进程来</a:t>
            </a:r>
            <a:r>
              <a:rPr lang="zh-CN" altLang="en-US" sz="1200" b="1">
                <a:solidFill>
                  <a:srgbClr val="2C3E50"/>
                </a:solidFill>
                <a:sym typeface="+mn-ea"/>
              </a:rPr>
              <a:t>异步</a:t>
            </a:r>
            <a:r>
              <a:rPr lang="en-US" sz="1200" b="1">
                <a:solidFill>
                  <a:srgbClr val="2C3E50"/>
                </a:solidFill>
                <a:sym typeface="+mn-ea"/>
              </a:rPr>
              <a:t>回收页面</a:t>
            </a:r>
            <a:endParaRPr lang="en-US" altLang="en-US" sz="1200" b="1">
              <a:solidFill>
                <a:srgbClr val="2C3E50"/>
              </a:solidFill>
              <a:sym typeface="+mn-ea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H="true" flipV="true">
            <a:off x="5461000" y="4049395"/>
            <a:ext cx="6350" cy="949325"/>
          </a:xfrm>
          <a:prstGeom prst="straightConnector1">
            <a:avLst/>
          </a:prstGeom>
          <a:ln w="19050">
            <a:solidFill>
              <a:srgbClr val="2C3E50"/>
            </a:solidFill>
            <a:prstDash val="sysDot"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 Box 36"/>
          <p:cNvSpPr txBox="true"/>
          <p:nvPr/>
        </p:nvSpPr>
        <p:spPr>
          <a:xfrm>
            <a:off x="5117465" y="4998720"/>
            <a:ext cx="206184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sz="1200" b="1">
                <a:solidFill>
                  <a:srgbClr val="2C3E50"/>
                </a:solidFill>
              </a:rPr>
              <a:t>唤醒kswapd同步</a:t>
            </a:r>
            <a:r>
              <a:rPr lang="zh-CN" sz="1200" b="1">
                <a:solidFill>
                  <a:srgbClr val="2C3E50"/>
                </a:solidFill>
              </a:rPr>
              <a:t>回收内存</a:t>
            </a:r>
            <a:endParaRPr lang="zh-CN" sz="1200" b="1">
              <a:solidFill>
                <a:srgbClr val="2C3E50"/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flipH="true">
            <a:off x="6903720" y="1702435"/>
            <a:ext cx="5080" cy="839470"/>
          </a:xfrm>
          <a:prstGeom prst="straightConnector1">
            <a:avLst/>
          </a:prstGeom>
          <a:ln w="19050">
            <a:solidFill>
              <a:srgbClr val="2C3E50"/>
            </a:solidFill>
            <a:prstDash val="sysDot"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 Box 38"/>
          <p:cNvSpPr txBox="true"/>
          <p:nvPr/>
        </p:nvSpPr>
        <p:spPr>
          <a:xfrm>
            <a:off x="6482080" y="1361440"/>
            <a:ext cx="175577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sz="1200" b="1">
                <a:solidFill>
                  <a:srgbClr val="2C3E50"/>
                </a:solidFill>
              </a:rPr>
              <a:t>kswapd</a:t>
            </a:r>
            <a:r>
              <a:rPr lang="zh-CN" altLang="" sz="1200" b="1">
                <a:solidFill>
                  <a:srgbClr val="2C3E50"/>
                </a:solidFill>
              </a:rPr>
              <a:t>进入睡眠状态</a:t>
            </a:r>
            <a:endParaRPr lang="zh-CN" altLang="" sz="12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Table 2"/>
          <p:cNvGraphicFramePr/>
          <p:nvPr/>
        </p:nvGraphicFramePr>
        <p:xfrm>
          <a:off x="651510" y="125730"/>
          <a:ext cx="11007090" cy="7177405"/>
        </p:xfrm>
        <a:graphic>
          <a:graphicData uri="http://schemas.openxmlformats.org/drawingml/2006/table">
            <a:tbl>
              <a:tblPr firstRow="true" bandRow="true">
                <a:tableStyleId>{5940675A-B579-460E-94D1-54222C63F5DA}</a:tableStyleId>
              </a:tblPr>
              <a:tblGrid>
                <a:gridCol w="1210310"/>
                <a:gridCol w="1381125"/>
                <a:gridCol w="1238250"/>
                <a:gridCol w="1362075"/>
                <a:gridCol w="1051560"/>
                <a:gridCol w="4763770"/>
              </a:tblGrid>
              <a:tr h="434975"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zh-CN" altLang="en-US" sz="1400" b="1">
                          <a:solidFill>
                            <a:srgbClr val="2C3E50"/>
                          </a:solidFill>
                        </a:rPr>
                        <a:t>序号</a:t>
                      </a:r>
                      <a:endParaRPr lang="zh-CN" altLang="en-US" sz="14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200000"/>
                        </a:lnSpc>
                        <a:buNone/>
                      </a:pPr>
                      <a:r>
                        <a:rPr lang="en-US" sz="1000" b="1">
                          <a:solidFill>
                            <a:srgbClr val="2C3E50"/>
                          </a:solidFill>
                          <a:sym typeface="+mn-ea"/>
                        </a:rPr>
                        <a:t>__GFP_MOVABLE</a:t>
                      </a:r>
                      <a:endParaRPr lang="en-US" sz="10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200000"/>
                        </a:lnSpc>
                        <a:buNone/>
                      </a:pPr>
                      <a:r>
                        <a:rPr lang="en-US" sz="1000" b="1">
                          <a:solidFill>
                            <a:srgbClr val="2C3E50"/>
                          </a:solidFill>
                          <a:sym typeface="+mn-ea"/>
                        </a:rPr>
                        <a:t>__GFP_DMA32</a:t>
                      </a:r>
                      <a:endParaRPr lang="en-US" sz="10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200000"/>
                        </a:lnSpc>
                        <a:buNone/>
                      </a:pPr>
                      <a:r>
                        <a:rPr lang="en-US" sz="1000" b="1">
                          <a:solidFill>
                            <a:srgbClr val="2C3E50"/>
                          </a:solidFill>
                          <a:sym typeface="+mn-ea"/>
                        </a:rPr>
                        <a:t>__GFP_HIGHMEM</a:t>
                      </a:r>
                      <a:endParaRPr lang="en-US" sz="10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200000"/>
                        </a:lnSpc>
                        <a:buNone/>
                      </a:pPr>
                      <a:r>
                        <a:rPr lang="en-US" sz="1000" b="1">
                          <a:solidFill>
                            <a:srgbClr val="2C3E50"/>
                          </a:solidFill>
                          <a:sym typeface="+mn-ea"/>
                        </a:rPr>
                        <a:t>__GFP_DMA</a:t>
                      </a:r>
                      <a:endParaRPr lang="en-US" sz="10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endParaRPr lang="en-US" sz="14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noFill/>
                  </a:tcPr>
                </a:tc>
              </a:tr>
              <a:tr h="381635"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en-US" sz="1400" b="1">
                          <a:solidFill>
                            <a:srgbClr val="3EAF7C"/>
                          </a:solidFill>
                        </a:rPr>
                        <a:t>0</a:t>
                      </a:r>
                      <a:endParaRPr lang="en-US" sz="1400" b="1">
                        <a:solidFill>
                          <a:srgbClr val="3EAF7C"/>
                        </a:solidFill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" altLang="en-US" sz="1000" b="1">
                          <a:solidFill>
                            <a:srgbClr val="2C3E50"/>
                          </a:solidFill>
                        </a:rPr>
                        <a:t>0</a:t>
                      </a:r>
                      <a:endParaRPr lang="" altLang="en-US" sz="10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" altLang="en-US" sz="1000" b="1">
                          <a:solidFill>
                            <a:srgbClr val="2C3E50"/>
                          </a:solidFill>
                        </a:rPr>
                        <a:t>0</a:t>
                      </a:r>
                      <a:endParaRPr lang="" altLang="en-US" sz="10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" altLang="en-US" sz="1000" b="1">
                          <a:solidFill>
                            <a:srgbClr val="2C3E50"/>
                          </a:solidFill>
                        </a:rPr>
                        <a:t>0</a:t>
                      </a:r>
                      <a:endParaRPr lang="" altLang="en-US" sz="10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" altLang="en-US" sz="1000" b="1">
                          <a:solidFill>
                            <a:srgbClr val="2C3E50"/>
                          </a:solidFill>
                        </a:rPr>
                        <a:t>0</a:t>
                      </a:r>
                      <a:endParaRPr lang="" altLang="en-US" sz="10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60000"/>
                        </a:lnSpc>
                        <a:buNone/>
                      </a:pPr>
                      <a:r>
                        <a:rPr lang="en-US" sz="1000" b="1">
                          <a:solidFill>
                            <a:srgbClr val="3EAF7C"/>
                          </a:solidFill>
                        </a:rPr>
                        <a:t>NORMAL</a:t>
                      </a:r>
                      <a:endParaRPr lang="en-US" sz="1000" b="1">
                        <a:solidFill>
                          <a:srgbClr val="3EAF7C"/>
                        </a:solidFill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</a:tr>
              <a:tr h="382270"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en-US" sz="1400" b="1">
                          <a:solidFill>
                            <a:srgbClr val="3EAF7C"/>
                          </a:solidFill>
                        </a:rPr>
                        <a:t>1</a:t>
                      </a:r>
                      <a:endParaRPr lang="en-US" sz="1400" b="1">
                        <a:solidFill>
                          <a:srgbClr val="3EAF7C"/>
                        </a:solidFill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" altLang="en-US" sz="1000" b="1">
                          <a:solidFill>
                            <a:srgbClr val="2C3E50"/>
                          </a:solidFill>
                        </a:rPr>
                        <a:t>0</a:t>
                      </a:r>
                      <a:endParaRPr lang="" altLang="en-US" sz="10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" altLang="en-US" sz="1000" b="1">
                          <a:solidFill>
                            <a:srgbClr val="2C3E50"/>
                          </a:solidFill>
                        </a:rPr>
                        <a:t>0</a:t>
                      </a:r>
                      <a:endParaRPr lang="" altLang="en-US" sz="10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" altLang="en-US" sz="1000" b="1">
                          <a:solidFill>
                            <a:srgbClr val="2C3E50"/>
                          </a:solidFill>
                        </a:rPr>
                        <a:t>0</a:t>
                      </a:r>
                      <a:endParaRPr lang="" altLang="en-US" sz="10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" altLang="en-US" sz="1000" b="1">
                          <a:solidFill>
                            <a:srgbClr val="2C3E50"/>
                          </a:solidFill>
                        </a:rPr>
                        <a:t>1</a:t>
                      </a:r>
                      <a:endParaRPr lang="" altLang="en-US" sz="10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60000"/>
                        </a:lnSpc>
                        <a:buNone/>
                      </a:pPr>
                      <a:r>
                        <a:rPr lang="en-US" sz="1000" b="1">
                          <a:solidFill>
                            <a:srgbClr val="3EAF7C"/>
                          </a:solidFill>
                        </a:rPr>
                        <a:t>DMA or NORMAL </a:t>
                      </a:r>
                      <a:endParaRPr lang="en-US" sz="1000" b="1">
                        <a:solidFill>
                          <a:srgbClr val="3EAF7C"/>
                        </a:solidFill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</a:tr>
              <a:tr h="381635"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en-US" sz="1400" b="1">
                          <a:solidFill>
                            <a:srgbClr val="3EAF7C"/>
                          </a:solidFill>
                        </a:rPr>
                        <a:t>2</a:t>
                      </a:r>
                      <a:endParaRPr lang="en-US" sz="1400" b="1">
                        <a:solidFill>
                          <a:srgbClr val="3EAF7C"/>
                        </a:solidFill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" altLang="en-US" sz="1000" b="1">
                          <a:solidFill>
                            <a:srgbClr val="2C3E50"/>
                          </a:solidFill>
                        </a:rPr>
                        <a:t>0</a:t>
                      </a:r>
                      <a:endParaRPr lang="" altLang="en-US" sz="10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" altLang="en-US" sz="1000" b="1">
                          <a:solidFill>
                            <a:srgbClr val="2C3E50"/>
                          </a:solidFill>
                        </a:rPr>
                        <a:t>0</a:t>
                      </a:r>
                      <a:endParaRPr lang="" altLang="en-US" sz="10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" altLang="en-US" sz="1000" b="1">
                          <a:solidFill>
                            <a:srgbClr val="2C3E50"/>
                          </a:solidFill>
                        </a:rPr>
                        <a:t>1</a:t>
                      </a:r>
                      <a:endParaRPr lang="" altLang="en-US" sz="10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" altLang="en-US" sz="1000" b="1">
                          <a:solidFill>
                            <a:srgbClr val="2C3E50"/>
                          </a:solidFill>
                        </a:rPr>
                        <a:t>0</a:t>
                      </a:r>
                      <a:endParaRPr lang="" altLang="en-US" sz="10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60000"/>
                        </a:lnSpc>
                        <a:buNone/>
                      </a:pPr>
                      <a:r>
                        <a:rPr lang="en-US" sz="1000" b="1">
                          <a:solidFill>
                            <a:srgbClr val="3EAF7C"/>
                          </a:solidFill>
                        </a:rPr>
                        <a:t>HIGHMEM or NORMAL </a:t>
                      </a:r>
                      <a:endParaRPr lang="en-US" sz="1000" b="1">
                        <a:solidFill>
                          <a:srgbClr val="3EAF7C"/>
                        </a:solidFill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</a:tr>
              <a:tr h="382270"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en-US" sz="1400" b="1">
                          <a:solidFill>
                            <a:srgbClr val="3EAF7C"/>
                          </a:solidFill>
                        </a:rPr>
                        <a:t>3</a:t>
                      </a:r>
                      <a:endParaRPr lang="en-US" sz="1400" b="1">
                        <a:solidFill>
                          <a:srgbClr val="3EAF7C"/>
                        </a:solidFill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" altLang="en-US" sz="1000" b="1">
                          <a:solidFill>
                            <a:srgbClr val="2C3E50"/>
                          </a:solidFill>
                        </a:rPr>
                        <a:t>0</a:t>
                      </a:r>
                      <a:endParaRPr lang="" altLang="en-US" sz="10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" altLang="en-US" sz="1000" b="1">
                          <a:solidFill>
                            <a:srgbClr val="2C3E50"/>
                          </a:solidFill>
                        </a:rPr>
                        <a:t>0</a:t>
                      </a:r>
                      <a:endParaRPr lang="" altLang="en-US" sz="10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" altLang="en-US" sz="1000" b="1">
                          <a:solidFill>
                            <a:srgbClr val="2C3E50"/>
                          </a:solidFill>
                        </a:rPr>
                        <a:t>1</a:t>
                      </a:r>
                      <a:endParaRPr lang="" altLang="en-US" sz="10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" altLang="en-US" sz="1000" b="1">
                          <a:solidFill>
                            <a:srgbClr val="2C3E50"/>
                          </a:solidFill>
                        </a:rPr>
                        <a:t>1</a:t>
                      </a:r>
                      <a:endParaRPr lang="" altLang="en-US" sz="10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60000"/>
                        </a:lnSpc>
                        <a:buNone/>
                      </a:pPr>
                      <a:r>
                        <a:rPr lang="en-US" sz="1000" b="1">
                          <a:solidFill>
                            <a:srgbClr val="2C3E50"/>
                          </a:solidFill>
                        </a:rPr>
                        <a:t>BAD (DMA+HIGHMEM)      </a:t>
                      </a:r>
                      <a:endParaRPr lang="en-US" sz="10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</a:tr>
              <a:tr h="381635"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en-US" sz="1400" b="1">
                          <a:solidFill>
                            <a:srgbClr val="3EAF7C"/>
                          </a:solidFill>
                        </a:rPr>
                        <a:t>4</a:t>
                      </a:r>
                      <a:endParaRPr lang="en-US" sz="1400" b="1">
                        <a:solidFill>
                          <a:srgbClr val="3EAF7C"/>
                        </a:solidFill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" altLang="en-US" sz="1000" b="1">
                          <a:solidFill>
                            <a:srgbClr val="2C3E50"/>
                          </a:solidFill>
                        </a:rPr>
                        <a:t>0</a:t>
                      </a:r>
                      <a:endParaRPr lang="" altLang="en-US" sz="10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" altLang="en-US" sz="1000" b="1">
                          <a:solidFill>
                            <a:srgbClr val="2C3E50"/>
                          </a:solidFill>
                        </a:rPr>
                        <a:t>1</a:t>
                      </a:r>
                      <a:endParaRPr lang="" altLang="en-US" sz="10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" altLang="en-US" sz="1000" b="1">
                          <a:solidFill>
                            <a:srgbClr val="2C3E50"/>
                          </a:solidFill>
                        </a:rPr>
                        <a:t>0</a:t>
                      </a:r>
                      <a:endParaRPr lang="" altLang="en-US" sz="10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" altLang="en-US" sz="1000" b="1">
                          <a:solidFill>
                            <a:srgbClr val="2C3E50"/>
                          </a:solidFill>
                        </a:rPr>
                        <a:t>0</a:t>
                      </a:r>
                      <a:endParaRPr lang="" altLang="en-US" sz="10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60000"/>
                        </a:lnSpc>
                        <a:buNone/>
                      </a:pPr>
                      <a:r>
                        <a:rPr lang="en-US" sz="1000" b="1">
                          <a:solidFill>
                            <a:srgbClr val="3EAF7C"/>
                          </a:solidFill>
                        </a:rPr>
                        <a:t>DMA32 or NORMAL</a:t>
                      </a:r>
                      <a:endParaRPr lang="en-US" sz="1000" b="1">
                        <a:solidFill>
                          <a:srgbClr val="3EAF7C"/>
                        </a:solidFill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</a:tr>
              <a:tr h="382270"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en-US" sz="1400" b="1">
                          <a:solidFill>
                            <a:srgbClr val="3EAF7C"/>
                          </a:solidFill>
                        </a:rPr>
                        <a:t>5</a:t>
                      </a:r>
                      <a:endParaRPr lang="en-US" sz="1400" b="1">
                        <a:solidFill>
                          <a:srgbClr val="3EAF7C"/>
                        </a:solidFill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" altLang="en-US" sz="1000" b="1">
                          <a:solidFill>
                            <a:srgbClr val="2C3E50"/>
                          </a:solidFill>
                        </a:rPr>
                        <a:t>0</a:t>
                      </a:r>
                      <a:endParaRPr lang="" altLang="en-US" sz="10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" altLang="en-US" sz="1000" b="1">
                          <a:solidFill>
                            <a:srgbClr val="2C3E50"/>
                          </a:solidFill>
                        </a:rPr>
                        <a:t>1</a:t>
                      </a:r>
                      <a:endParaRPr lang="" altLang="en-US" sz="10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" altLang="en-US" sz="1000" b="1">
                          <a:solidFill>
                            <a:srgbClr val="2C3E50"/>
                          </a:solidFill>
                        </a:rPr>
                        <a:t>0</a:t>
                      </a:r>
                      <a:endParaRPr lang="" altLang="en-US" sz="10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" altLang="en-US" sz="1000" b="1">
                          <a:solidFill>
                            <a:srgbClr val="2C3E50"/>
                          </a:solidFill>
                        </a:rPr>
                        <a:t>1</a:t>
                      </a:r>
                      <a:endParaRPr lang="" altLang="en-US" sz="10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60000"/>
                        </a:lnSpc>
                        <a:buNone/>
                      </a:pPr>
                      <a:r>
                        <a:rPr lang="en-US" sz="1000" b="1">
                          <a:solidFill>
                            <a:srgbClr val="2C3E50"/>
                          </a:solidFill>
                        </a:rPr>
                        <a:t>BAD (DMA+DMA32)   </a:t>
                      </a:r>
                      <a:endParaRPr lang="en-US" sz="10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</a:tr>
              <a:tr h="381635"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en-US" sz="1400" b="1">
                          <a:solidFill>
                            <a:srgbClr val="3EAF7C"/>
                          </a:solidFill>
                        </a:rPr>
                        <a:t>6</a:t>
                      </a:r>
                      <a:endParaRPr lang="en-US" sz="1400" b="1">
                        <a:solidFill>
                          <a:srgbClr val="3EAF7C"/>
                        </a:solidFill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" altLang="en-US" sz="1000" b="1">
                          <a:solidFill>
                            <a:srgbClr val="2C3E50"/>
                          </a:solidFill>
                        </a:rPr>
                        <a:t>0</a:t>
                      </a:r>
                      <a:endParaRPr lang="" altLang="en-US" sz="10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" altLang="en-US" sz="1000" b="1">
                          <a:solidFill>
                            <a:srgbClr val="2C3E50"/>
                          </a:solidFill>
                        </a:rPr>
                        <a:t>1</a:t>
                      </a:r>
                      <a:endParaRPr lang="" altLang="en-US" sz="10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" altLang="en-US" sz="1000" b="1">
                          <a:solidFill>
                            <a:srgbClr val="2C3E50"/>
                          </a:solidFill>
                        </a:rPr>
                        <a:t>1</a:t>
                      </a:r>
                      <a:endParaRPr lang="" altLang="en-US" sz="10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" altLang="en-US" sz="1000" b="1">
                          <a:solidFill>
                            <a:srgbClr val="2C3E50"/>
                          </a:solidFill>
                        </a:rPr>
                        <a:t>0</a:t>
                      </a:r>
                      <a:endParaRPr lang="" altLang="en-US" sz="10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60000"/>
                        </a:lnSpc>
                        <a:buNone/>
                      </a:pPr>
                      <a:r>
                        <a:rPr lang="en-US" sz="1000" b="1">
                          <a:solidFill>
                            <a:srgbClr val="2C3E50"/>
                          </a:solidFill>
                        </a:rPr>
                        <a:t>BAD (HIGHMEM+DMA32)</a:t>
                      </a:r>
                      <a:endParaRPr lang="en-US" sz="10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</a:tr>
              <a:tr h="382270"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en-US" sz="1400" b="1">
                          <a:solidFill>
                            <a:srgbClr val="3EAF7C"/>
                          </a:solidFill>
                        </a:rPr>
                        <a:t>7</a:t>
                      </a:r>
                      <a:endParaRPr lang="en-US" sz="1400" b="1">
                        <a:solidFill>
                          <a:srgbClr val="3EAF7C"/>
                        </a:solidFill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" altLang="en-US" sz="1000" b="1">
                          <a:solidFill>
                            <a:srgbClr val="2C3E50"/>
                          </a:solidFill>
                        </a:rPr>
                        <a:t>0</a:t>
                      </a:r>
                      <a:endParaRPr lang="" altLang="en-US" sz="10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" altLang="en-US" sz="1000" b="1">
                          <a:solidFill>
                            <a:srgbClr val="2C3E50"/>
                          </a:solidFill>
                        </a:rPr>
                        <a:t>1</a:t>
                      </a:r>
                      <a:endParaRPr lang="" altLang="en-US" sz="10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" altLang="en-US" sz="1000" b="1">
                          <a:solidFill>
                            <a:srgbClr val="2C3E50"/>
                          </a:solidFill>
                        </a:rPr>
                        <a:t>1</a:t>
                      </a:r>
                      <a:endParaRPr lang="" altLang="en-US" sz="10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" altLang="en-US" sz="1000" b="1">
                          <a:solidFill>
                            <a:srgbClr val="2C3E50"/>
                          </a:solidFill>
                        </a:rPr>
                        <a:t>1</a:t>
                      </a:r>
                      <a:endParaRPr lang="" altLang="en-US" sz="10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60000"/>
                        </a:lnSpc>
                        <a:buNone/>
                      </a:pPr>
                      <a:r>
                        <a:rPr lang="en-US" sz="1000" b="1">
                          <a:solidFill>
                            <a:srgbClr val="2C3E50"/>
                          </a:solidFill>
                        </a:rPr>
                        <a:t>BAD (HIGHMEM+DMA32+DMA)        </a:t>
                      </a:r>
                      <a:endParaRPr lang="en-US" sz="10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</a:tr>
              <a:tr h="381635"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en-US" sz="1400" b="1">
                          <a:solidFill>
                            <a:srgbClr val="3EAF7C"/>
                          </a:solidFill>
                        </a:rPr>
                        <a:t>8</a:t>
                      </a:r>
                      <a:endParaRPr lang="en-US" sz="1400" b="1">
                        <a:solidFill>
                          <a:srgbClr val="3EAF7C"/>
                        </a:solidFill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" altLang="en-US" sz="1000" b="1">
                          <a:solidFill>
                            <a:srgbClr val="2C3E50"/>
                          </a:solidFill>
                        </a:rPr>
                        <a:t>1</a:t>
                      </a:r>
                      <a:endParaRPr lang="" altLang="en-US" sz="10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" altLang="en-US" sz="1000" b="1">
                          <a:solidFill>
                            <a:srgbClr val="2C3E50"/>
                          </a:solidFill>
                        </a:rPr>
                        <a:t>0</a:t>
                      </a:r>
                      <a:endParaRPr lang="" altLang="en-US" sz="10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" altLang="en-US" sz="1000" b="1">
                          <a:solidFill>
                            <a:srgbClr val="2C3E50"/>
                          </a:solidFill>
                        </a:rPr>
                        <a:t>0</a:t>
                      </a:r>
                      <a:endParaRPr lang="" altLang="en-US" sz="10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" altLang="en-US" sz="1000" b="1">
                          <a:solidFill>
                            <a:srgbClr val="2C3E50"/>
                          </a:solidFill>
                        </a:rPr>
                        <a:t>0</a:t>
                      </a:r>
                      <a:endParaRPr lang="" altLang="en-US" sz="10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60000"/>
                        </a:lnSpc>
                        <a:buNone/>
                      </a:pPr>
                      <a:r>
                        <a:rPr lang="en-US" sz="1000" b="1">
                          <a:solidFill>
                            <a:srgbClr val="3EAF7C"/>
                          </a:solidFill>
                        </a:rPr>
                        <a:t>NORMAL (MOVABLE+0) </a:t>
                      </a:r>
                      <a:endParaRPr lang="en-US" sz="1000" b="1">
                        <a:solidFill>
                          <a:srgbClr val="3EAF7C"/>
                        </a:solidFill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</a:tr>
              <a:tr h="382270"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en-US" sz="1400" b="1">
                          <a:solidFill>
                            <a:srgbClr val="3EAF7C"/>
                          </a:solidFill>
                        </a:rPr>
                        <a:t>9</a:t>
                      </a:r>
                      <a:endParaRPr lang="en-US" sz="1400" b="1">
                        <a:solidFill>
                          <a:srgbClr val="3EAF7C"/>
                        </a:solidFill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" altLang="en-US" sz="1000" b="1">
                          <a:solidFill>
                            <a:srgbClr val="2C3E50"/>
                          </a:solidFill>
                        </a:rPr>
                        <a:t>1</a:t>
                      </a:r>
                      <a:endParaRPr lang="" altLang="en-US" sz="10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" altLang="en-US" sz="1000" b="1">
                          <a:solidFill>
                            <a:srgbClr val="2C3E50"/>
                          </a:solidFill>
                        </a:rPr>
                        <a:t>0</a:t>
                      </a:r>
                      <a:endParaRPr lang="" altLang="en-US" sz="10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" altLang="en-US" sz="1000" b="1">
                          <a:solidFill>
                            <a:srgbClr val="2C3E50"/>
                          </a:solidFill>
                        </a:rPr>
                        <a:t>0</a:t>
                      </a:r>
                      <a:endParaRPr lang="" altLang="en-US" sz="10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" altLang="en-US" sz="1000" b="1">
                          <a:solidFill>
                            <a:srgbClr val="2C3E50"/>
                          </a:solidFill>
                        </a:rPr>
                        <a:t>1</a:t>
                      </a:r>
                      <a:endParaRPr lang="" altLang="en-US" sz="10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60000"/>
                        </a:lnSpc>
                        <a:buNone/>
                      </a:pPr>
                      <a:r>
                        <a:rPr lang="en-US" sz="1000" b="1">
                          <a:solidFill>
                            <a:srgbClr val="3EAF7C"/>
                          </a:solidFill>
                        </a:rPr>
                        <a:t>DMA or NORMAL (MOVABLE+DMA)</a:t>
                      </a:r>
                      <a:endParaRPr lang="en-US" sz="1000" b="1">
                        <a:solidFill>
                          <a:srgbClr val="3EAF7C"/>
                        </a:solidFill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</a:tr>
              <a:tr h="381635"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" altLang="en-US" sz="1400" b="1">
                          <a:solidFill>
                            <a:srgbClr val="3EAF7C"/>
                          </a:solidFill>
                        </a:rPr>
                        <a:t>a</a:t>
                      </a:r>
                      <a:endParaRPr lang="" altLang="en-US" sz="1400" b="1">
                        <a:solidFill>
                          <a:srgbClr val="3EAF7C"/>
                        </a:solidFill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" altLang="en-US" sz="1000" b="1">
                          <a:solidFill>
                            <a:srgbClr val="2C3E50"/>
                          </a:solidFill>
                        </a:rPr>
                        <a:t>1</a:t>
                      </a:r>
                      <a:endParaRPr lang="" altLang="en-US" sz="10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" altLang="en-US" sz="1000" b="1">
                          <a:solidFill>
                            <a:srgbClr val="2C3E50"/>
                          </a:solidFill>
                        </a:rPr>
                        <a:t>0</a:t>
                      </a:r>
                      <a:endParaRPr lang="" altLang="en-US" sz="10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" altLang="en-US" sz="1000" b="1">
                          <a:solidFill>
                            <a:srgbClr val="2C3E50"/>
                          </a:solidFill>
                        </a:rPr>
                        <a:t>1</a:t>
                      </a:r>
                      <a:endParaRPr lang="" altLang="en-US" sz="10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" altLang="en-US" sz="1000" b="1">
                          <a:solidFill>
                            <a:srgbClr val="2C3E50"/>
                          </a:solidFill>
                        </a:rPr>
                        <a:t>0</a:t>
                      </a:r>
                      <a:endParaRPr lang="" altLang="en-US" sz="10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60000"/>
                        </a:lnSpc>
                        <a:buNone/>
                      </a:pPr>
                      <a:r>
                        <a:rPr lang="en-US" sz="1000" b="1">
                          <a:solidFill>
                            <a:srgbClr val="3EAF7C"/>
                          </a:solidFill>
                        </a:rPr>
                        <a:t>MOVABLE (Movable is valid only if HIGHMEM is set too)</a:t>
                      </a:r>
                      <a:endParaRPr lang="en-US" sz="1000" b="1">
                        <a:solidFill>
                          <a:srgbClr val="3EAF7C"/>
                        </a:solidFill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</a:tr>
              <a:tr h="382270"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" altLang="en-US" sz="1400" b="1">
                          <a:solidFill>
                            <a:srgbClr val="3EAF7C"/>
                          </a:solidFill>
                        </a:rPr>
                        <a:t>b</a:t>
                      </a:r>
                      <a:endParaRPr lang="" altLang="en-US" sz="1400" b="1">
                        <a:solidFill>
                          <a:srgbClr val="3EAF7C"/>
                        </a:solidFill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" altLang="en-US" sz="1000" b="1">
                          <a:solidFill>
                            <a:srgbClr val="2C3E50"/>
                          </a:solidFill>
                        </a:rPr>
                        <a:t>1</a:t>
                      </a:r>
                      <a:endParaRPr lang="" altLang="en-US" sz="10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" altLang="en-US" sz="1000" b="1">
                          <a:solidFill>
                            <a:srgbClr val="2C3E50"/>
                          </a:solidFill>
                        </a:rPr>
                        <a:t>0</a:t>
                      </a:r>
                      <a:endParaRPr lang="" altLang="en-US" sz="10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" altLang="en-US" sz="1000" b="1">
                          <a:solidFill>
                            <a:srgbClr val="2C3E50"/>
                          </a:solidFill>
                        </a:rPr>
                        <a:t>1</a:t>
                      </a:r>
                      <a:endParaRPr lang="" altLang="en-US" sz="10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" altLang="en-US" sz="1000" b="1">
                          <a:solidFill>
                            <a:srgbClr val="2C3E50"/>
                          </a:solidFill>
                        </a:rPr>
                        <a:t>1</a:t>
                      </a:r>
                      <a:endParaRPr lang="" altLang="en-US" sz="10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60000"/>
                        </a:lnSpc>
                        <a:buNone/>
                      </a:pPr>
                      <a:r>
                        <a:rPr lang="en-US" sz="1000" b="1">
                          <a:solidFill>
                            <a:srgbClr val="2C3E50"/>
                          </a:solidFill>
                        </a:rPr>
                        <a:t>BAD (MOVABLE+HIGHMEM+DMA)    </a:t>
                      </a:r>
                      <a:endParaRPr lang="en-US" sz="10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</a:tr>
              <a:tr h="381635"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" altLang="en-US" sz="1400" b="1">
                          <a:solidFill>
                            <a:srgbClr val="3EAF7C"/>
                          </a:solidFill>
                        </a:rPr>
                        <a:t>c</a:t>
                      </a:r>
                      <a:endParaRPr lang="" altLang="en-US" sz="1400" b="1">
                        <a:solidFill>
                          <a:srgbClr val="3EAF7C"/>
                        </a:solidFill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" altLang="en-US" sz="1000" b="1">
                          <a:solidFill>
                            <a:srgbClr val="2C3E50"/>
                          </a:solidFill>
                        </a:rPr>
                        <a:t>1</a:t>
                      </a:r>
                      <a:endParaRPr lang="" altLang="en-US" sz="10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" altLang="en-US" sz="1000" b="1">
                          <a:solidFill>
                            <a:srgbClr val="2C3E50"/>
                          </a:solidFill>
                        </a:rPr>
                        <a:t>1</a:t>
                      </a:r>
                      <a:endParaRPr lang="" altLang="en-US" sz="10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" altLang="en-US" sz="1000" b="1">
                          <a:solidFill>
                            <a:srgbClr val="2C3E50"/>
                          </a:solidFill>
                        </a:rPr>
                        <a:t>0</a:t>
                      </a:r>
                      <a:endParaRPr lang="" altLang="en-US" sz="10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" altLang="en-US" sz="1000" b="1">
                          <a:solidFill>
                            <a:srgbClr val="2C3E50"/>
                          </a:solidFill>
                        </a:rPr>
                        <a:t>0</a:t>
                      </a:r>
                      <a:endParaRPr lang="" altLang="en-US" sz="10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60000"/>
                        </a:lnSpc>
                        <a:buNone/>
                      </a:pPr>
                      <a:r>
                        <a:rPr lang="en-US" sz="1000" b="1">
                          <a:solidFill>
                            <a:srgbClr val="3EAF7C"/>
                          </a:solidFill>
                        </a:rPr>
                        <a:t>DMA32 or NORMAL (MOVABLE+DMA32)        </a:t>
                      </a:r>
                      <a:endParaRPr lang="en-US" sz="1000" b="1">
                        <a:solidFill>
                          <a:srgbClr val="3EAF7C"/>
                        </a:solidFill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</a:tr>
              <a:tr h="382270"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" altLang="en-US" sz="1400" b="1">
                          <a:solidFill>
                            <a:srgbClr val="3EAF7C"/>
                          </a:solidFill>
                        </a:rPr>
                        <a:t>d</a:t>
                      </a:r>
                      <a:endParaRPr lang="" altLang="en-US" sz="1400" b="1">
                        <a:solidFill>
                          <a:srgbClr val="3EAF7C"/>
                        </a:solidFill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" altLang="en-US" sz="1000" b="1">
                          <a:solidFill>
                            <a:srgbClr val="2C3E50"/>
                          </a:solidFill>
                        </a:rPr>
                        <a:t>1</a:t>
                      </a:r>
                      <a:endParaRPr lang="" altLang="en-US" sz="10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" altLang="en-US" sz="1000" b="1">
                          <a:solidFill>
                            <a:srgbClr val="2C3E50"/>
                          </a:solidFill>
                        </a:rPr>
                        <a:t>1</a:t>
                      </a:r>
                      <a:endParaRPr lang="" altLang="en-US" sz="10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" altLang="en-US" sz="1000" b="1">
                          <a:solidFill>
                            <a:srgbClr val="2C3E50"/>
                          </a:solidFill>
                        </a:rPr>
                        <a:t>0</a:t>
                      </a:r>
                      <a:endParaRPr lang="" altLang="en-US" sz="10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" altLang="en-US" sz="1000" b="1">
                          <a:solidFill>
                            <a:srgbClr val="2C3E50"/>
                          </a:solidFill>
                        </a:rPr>
                        <a:t>1</a:t>
                      </a:r>
                      <a:endParaRPr lang="" altLang="en-US" sz="10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60000"/>
                        </a:lnSpc>
                        <a:buNone/>
                      </a:pPr>
                      <a:r>
                        <a:rPr lang="en-US" sz="1000" b="1">
                          <a:solidFill>
                            <a:srgbClr val="2C3E50"/>
                          </a:solidFill>
                        </a:rPr>
                        <a:t>BAD (MOVABLE+DMA32+DMA)  </a:t>
                      </a:r>
                      <a:endParaRPr lang="en-US" sz="10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</a:tr>
              <a:tr h="381635"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" altLang="en-US" sz="1400" b="1">
                          <a:solidFill>
                            <a:srgbClr val="3EAF7C"/>
                          </a:solidFill>
                        </a:rPr>
                        <a:t>e</a:t>
                      </a:r>
                      <a:endParaRPr lang="" altLang="en-US" sz="1400" b="1">
                        <a:solidFill>
                          <a:srgbClr val="3EAF7C"/>
                        </a:solidFill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" altLang="en-US" sz="1000" b="1">
                          <a:solidFill>
                            <a:srgbClr val="2C3E50"/>
                          </a:solidFill>
                        </a:rPr>
                        <a:t>1</a:t>
                      </a:r>
                      <a:endParaRPr lang="" altLang="en-US" sz="10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" altLang="en-US" sz="1000" b="1">
                          <a:solidFill>
                            <a:srgbClr val="2C3E50"/>
                          </a:solidFill>
                        </a:rPr>
                        <a:t>1</a:t>
                      </a:r>
                      <a:endParaRPr lang="" altLang="en-US" sz="10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" altLang="en-US" sz="1000" b="1">
                          <a:solidFill>
                            <a:srgbClr val="2C3E50"/>
                          </a:solidFill>
                        </a:rPr>
                        <a:t>1</a:t>
                      </a:r>
                      <a:endParaRPr lang="" altLang="en-US" sz="10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" altLang="en-US" sz="1000" b="1">
                          <a:solidFill>
                            <a:srgbClr val="2C3E50"/>
                          </a:solidFill>
                        </a:rPr>
                        <a:t>0</a:t>
                      </a:r>
                      <a:endParaRPr lang="" altLang="en-US" sz="10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60000"/>
                        </a:lnSpc>
                        <a:buNone/>
                      </a:pPr>
                      <a:r>
                        <a:rPr lang="en-US" sz="1000" b="1">
                          <a:solidFill>
                            <a:srgbClr val="2C3E50"/>
                          </a:solidFill>
                        </a:rPr>
                        <a:t>BAD (MOVABLE+DMA32+HIGHMEM)   </a:t>
                      </a:r>
                      <a:endParaRPr lang="en-US" sz="10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</a:tr>
              <a:tr h="381635"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" altLang="en-US" sz="1400" b="1">
                          <a:solidFill>
                            <a:srgbClr val="3EAF7C"/>
                          </a:solidFill>
                        </a:rPr>
                        <a:t>f</a:t>
                      </a:r>
                      <a:endParaRPr lang="" altLang="en-US" sz="1400" b="1">
                        <a:solidFill>
                          <a:srgbClr val="3EAF7C"/>
                        </a:solidFill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" altLang="en-US" sz="1000" b="1">
                          <a:solidFill>
                            <a:srgbClr val="2C3E50"/>
                          </a:solidFill>
                        </a:rPr>
                        <a:t>1</a:t>
                      </a:r>
                      <a:endParaRPr lang="" altLang="en-US" sz="10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" altLang="en-US" sz="1000" b="1">
                          <a:solidFill>
                            <a:srgbClr val="2C3E50"/>
                          </a:solidFill>
                        </a:rPr>
                        <a:t>1</a:t>
                      </a:r>
                      <a:endParaRPr lang="" altLang="en-US" sz="10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" altLang="en-US" sz="1000" b="1">
                          <a:solidFill>
                            <a:srgbClr val="2C3E50"/>
                          </a:solidFill>
                        </a:rPr>
                        <a:t>1</a:t>
                      </a:r>
                      <a:endParaRPr lang="" altLang="en-US" sz="10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" altLang="en-US" sz="1000" b="1">
                          <a:solidFill>
                            <a:srgbClr val="2C3E50"/>
                          </a:solidFill>
                        </a:rPr>
                        <a:t>1</a:t>
                      </a:r>
                      <a:endParaRPr lang="" altLang="en-US" sz="10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60000"/>
                        </a:lnSpc>
                        <a:buNone/>
                      </a:pPr>
                      <a:r>
                        <a:rPr lang="en-US" sz="1000" b="1">
                          <a:solidFill>
                            <a:srgbClr val="2C3E50"/>
                          </a:solidFill>
                        </a:rPr>
                        <a:t>BAD (MOVABLE+DMA32+HIGHMEM+DMA) </a:t>
                      </a:r>
                      <a:endParaRPr lang="en-US" sz="10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true"/>
          <p:nvPr/>
        </p:nvSpPr>
        <p:spPr>
          <a:xfrm>
            <a:off x="2362200" y="1968500"/>
            <a:ext cx="1801495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zh-CN" sz="4400" b="1">
                <a:solidFill>
                  <a:srgbClr val="2C3E50"/>
                </a:solidFill>
              </a:rPr>
              <a:t>SLUB</a:t>
            </a:r>
            <a:endParaRPr lang="" altLang="zh-CN" sz="44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1303</Words>
  <Application>WPS Presentation</Application>
  <PresentationFormat>宽屏</PresentationFormat>
  <Paragraphs>368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6" baseType="lpstr">
      <vt:lpstr>Arial</vt:lpstr>
      <vt:lpstr>宋体</vt:lpstr>
      <vt:lpstr>Wingdings</vt:lpstr>
      <vt:lpstr>DejaVu Sans</vt:lpstr>
      <vt:lpstr>宋体</vt:lpstr>
      <vt:lpstr>Droid Sans Fallback</vt:lpstr>
      <vt:lpstr>微软雅黑</vt:lpstr>
      <vt:lpstr>Arial Unicode MS</vt:lpstr>
      <vt:lpstr>Arial Black</vt:lpstr>
      <vt:lpstr>Phetsarath OT</vt:lpstr>
      <vt:lpstr>Standard Symbols PS [URW ]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zqdong</dc:creator>
  <cp:lastModifiedBy>dongzaiq</cp:lastModifiedBy>
  <cp:revision>16</cp:revision>
  <dcterms:created xsi:type="dcterms:W3CDTF">2020-11-30T03:00:16Z</dcterms:created>
  <dcterms:modified xsi:type="dcterms:W3CDTF">2020-11-30T03:00:16Z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1033-11.1.0.9662</vt:lpwstr>
  </property>
</Properties>
</file>