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26"/>
  </p:handoutMasterIdLst>
  <p:sldIdLst>
    <p:sldId id="275" r:id="rId3"/>
    <p:sldId id="256" r:id="rId4"/>
    <p:sldId id="295" r:id="rId5"/>
    <p:sldId id="29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323232"/>
    <a:srgbClr val="3EAF7C"/>
    <a:srgbClr val="B2B2B2"/>
    <a:srgbClr val="202020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æ æ ·å¼ï¼ç½æ ¼å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207"/>
        <p:guide pos="389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3065780" y="2168525"/>
            <a:ext cx="15767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 b="1">
                <a:solidFill>
                  <a:srgbClr val="2C3E50"/>
                </a:solidFill>
              </a:rPr>
              <a:t>PELT</a:t>
            </a:r>
            <a:r>
              <a:rPr lang="zh-CN" altLang="en-US" sz="2400" b="1">
                <a:solidFill>
                  <a:srgbClr val="2C3E50"/>
                </a:solidFill>
              </a:rPr>
              <a:t>计算</a:t>
            </a:r>
            <a:endParaRPr lang="zh-CN" altLang="en-US" sz="2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>
            <a:off x="1618615" y="2316480"/>
            <a:ext cx="9511030" cy="29845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1604645" y="2097405"/>
            <a:ext cx="7620" cy="2151380"/>
          </a:xfrm>
          <a:prstGeom prst="line">
            <a:avLst/>
          </a:prstGeom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文本框 5"/>
          <p:cNvSpPr txBox="true"/>
          <p:nvPr/>
        </p:nvSpPr>
        <p:spPr>
          <a:xfrm>
            <a:off x="1475105" y="1814195"/>
            <a:ext cx="4362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rgbClr val="2C3E50"/>
                </a:solidFill>
              </a:rPr>
              <a:t>0</a:t>
            </a:r>
            <a:endParaRPr lang="en-US" altLang="zh-CN" sz="1000">
              <a:solidFill>
                <a:srgbClr val="2C3E50"/>
              </a:solidFill>
            </a:endParaRPr>
          </a:p>
        </p:txBody>
      </p:sp>
      <p:sp>
        <p:nvSpPr>
          <p:cNvPr id="7" name="文本框 6"/>
          <p:cNvSpPr txBox="true"/>
          <p:nvPr/>
        </p:nvSpPr>
        <p:spPr>
          <a:xfrm>
            <a:off x="1553210" y="754380"/>
            <a:ext cx="1951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n>
                  <a:noFill/>
                </a:ln>
                <a:solidFill>
                  <a:srgbClr val="2C3E50"/>
                </a:solidFill>
              </a:rPr>
              <a:t>Time(us)</a:t>
            </a:r>
            <a:endParaRPr lang="en-US" altLang="zh-CN">
              <a:ln>
                <a:noFill/>
              </a:ln>
              <a:solidFill>
                <a:srgbClr val="2C3E50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364355" y="2004695"/>
            <a:ext cx="0" cy="698500"/>
          </a:xfrm>
          <a:prstGeom prst="line">
            <a:avLst/>
          </a:prstGeom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116445" y="2059305"/>
            <a:ext cx="0" cy="698500"/>
          </a:xfrm>
          <a:prstGeom prst="line">
            <a:avLst/>
          </a:prstGeom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9868535" y="2097405"/>
            <a:ext cx="0" cy="698500"/>
          </a:xfrm>
          <a:prstGeom prst="line">
            <a:avLst/>
          </a:prstGeom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true"/>
          <p:nvPr/>
        </p:nvSpPr>
        <p:spPr>
          <a:xfrm>
            <a:off x="4021455" y="2667000"/>
            <a:ext cx="6438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>
                <a:solidFill>
                  <a:srgbClr val="2C3E50"/>
                </a:solidFill>
              </a:rPr>
              <a:t>1024</a:t>
            </a:r>
            <a:endParaRPr lang="en-US" altLang="en-US" sz="1000">
              <a:solidFill>
                <a:srgbClr val="2C3E50"/>
              </a:solidFill>
            </a:endParaRPr>
          </a:p>
        </p:txBody>
      </p:sp>
      <p:sp>
        <p:nvSpPr>
          <p:cNvPr id="14" name="文本框 13"/>
          <p:cNvSpPr txBox="true"/>
          <p:nvPr/>
        </p:nvSpPr>
        <p:spPr>
          <a:xfrm>
            <a:off x="6879590" y="2703195"/>
            <a:ext cx="5899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>
                <a:solidFill>
                  <a:srgbClr val="2C3E50"/>
                </a:solidFill>
              </a:rPr>
              <a:t>2048</a:t>
            </a:r>
            <a:endParaRPr lang="en-US" altLang="en-US" sz="1000">
              <a:solidFill>
                <a:srgbClr val="2C3E50"/>
              </a:solidFill>
            </a:endParaRPr>
          </a:p>
        </p:txBody>
      </p:sp>
      <p:sp>
        <p:nvSpPr>
          <p:cNvPr id="15" name="文本框 14"/>
          <p:cNvSpPr txBox="true"/>
          <p:nvPr/>
        </p:nvSpPr>
        <p:spPr>
          <a:xfrm>
            <a:off x="9612630" y="2757805"/>
            <a:ext cx="5124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>
                <a:solidFill>
                  <a:srgbClr val="2C3E50"/>
                </a:solidFill>
              </a:rPr>
              <a:t>3072</a:t>
            </a:r>
            <a:endParaRPr lang="en-US" altLang="en-US" sz="1000">
              <a:solidFill>
                <a:srgbClr val="2C3E50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3505835" y="2035175"/>
            <a:ext cx="3810" cy="3441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文本框 19"/>
          <p:cNvSpPr txBox="true"/>
          <p:nvPr/>
        </p:nvSpPr>
        <p:spPr>
          <a:xfrm>
            <a:off x="3273425" y="1759585"/>
            <a:ext cx="5111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>
                <a:solidFill>
                  <a:srgbClr val="2C3E50"/>
                </a:solidFill>
              </a:rPr>
              <a:t>1000</a:t>
            </a:r>
            <a:endParaRPr lang="en-US" altLang="en-US" sz="1000">
              <a:solidFill>
                <a:srgbClr val="2C3E50"/>
              </a:solidFill>
            </a:endParaRPr>
          </a:p>
        </p:txBody>
      </p:sp>
      <p:sp>
        <p:nvSpPr>
          <p:cNvPr id="22" name="文本框 21"/>
          <p:cNvSpPr txBox="true"/>
          <p:nvPr/>
        </p:nvSpPr>
        <p:spPr>
          <a:xfrm>
            <a:off x="2213610" y="2550795"/>
            <a:ext cx="10312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solidFill>
                  <a:srgbClr val="2C3E50"/>
                </a:solidFill>
              </a:rPr>
              <a:t>c = 1000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4785360" y="2004695"/>
            <a:ext cx="8890" cy="9448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文本框 23"/>
          <p:cNvSpPr txBox="true"/>
          <p:nvPr/>
        </p:nvSpPr>
        <p:spPr>
          <a:xfrm>
            <a:off x="4535170" y="1759585"/>
            <a:ext cx="5092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>
                <a:solidFill>
                  <a:srgbClr val="2C3E50"/>
                </a:solidFill>
              </a:rPr>
              <a:t>1036</a:t>
            </a:r>
            <a:endParaRPr lang="en-US" altLang="en-US" sz="1000">
              <a:solidFill>
                <a:srgbClr val="2C3E50"/>
              </a:solidFill>
            </a:endParaRPr>
          </a:p>
        </p:txBody>
      </p:sp>
      <p:sp>
        <p:nvSpPr>
          <p:cNvPr id="28" name="文本框 27"/>
          <p:cNvSpPr txBox="true"/>
          <p:nvPr/>
        </p:nvSpPr>
        <p:spPr>
          <a:xfrm>
            <a:off x="1689735" y="3142615"/>
            <a:ext cx="70726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1000" b="1">
                <a:solidFill>
                  <a:srgbClr val="2C3E50"/>
                </a:solidFill>
              </a:rPr>
              <a:t>c = </a:t>
            </a:r>
            <a:r>
              <a:rPr lang="en-US" altLang="zh-CN" sz="1000" b="1">
                <a:solidFill>
                  <a:srgbClr val="2C3E50"/>
                </a:solidFill>
              </a:rPr>
              <a:t>(1024 - 10</a:t>
            </a:r>
            <a:r>
              <a:rPr lang="en-US" altLang="en-US" sz="1000" b="1">
                <a:solidFill>
                  <a:srgbClr val="2C3E50"/>
                </a:solidFill>
              </a:rPr>
              <a:t>00)y</a:t>
            </a:r>
            <a:r>
              <a:rPr lang="en-US" altLang="zh-CN" sz="1000" b="1">
                <a:solidFill>
                  <a:srgbClr val="2C3E50"/>
                </a:solidFill>
              </a:rPr>
              <a:t> + 10</a:t>
            </a:r>
            <a:r>
              <a:rPr lang="en-US" altLang="en-US" sz="1000" b="1">
                <a:solidFill>
                  <a:srgbClr val="2C3E50"/>
                </a:solidFill>
              </a:rPr>
              <a:t>00</a:t>
            </a:r>
            <a:r>
              <a:rPr lang="en-US" altLang="zh-CN" sz="1000" b="1">
                <a:solidFill>
                  <a:srgbClr val="2C3E50"/>
                </a:solidFill>
              </a:rPr>
              <a:t>y + </a:t>
            </a:r>
            <a:r>
              <a:rPr lang="en-US" altLang="en-US" sz="1000" b="1">
                <a:solidFill>
                  <a:srgbClr val="2C3E50"/>
                </a:solidFill>
              </a:rPr>
              <a:t>36</a:t>
            </a:r>
            <a:r>
              <a:rPr lang="en-US" altLang="zh-CN" sz="1000" b="1">
                <a:solidFill>
                  <a:srgbClr val="2C3E50"/>
                </a:solidFill>
              </a:rPr>
              <a:t> - (1024 - 10</a:t>
            </a:r>
            <a:r>
              <a:rPr lang="en-US" altLang="en-US" sz="1000" b="1">
                <a:solidFill>
                  <a:srgbClr val="2C3E50"/>
                </a:solidFill>
              </a:rPr>
              <a:t>00</a:t>
            </a:r>
            <a:r>
              <a:rPr lang="en-US" altLang="zh-CN" sz="1000" b="1">
                <a:solidFill>
                  <a:srgbClr val="2C3E50"/>
                </a:solidFill>
              </a:rPr>
              <a:t>) = 2</a:t>
            </a:r>
            <a:r>
              <a:rPr lang="en-US" altLang="en-US" sz="1000" b="1">
                <a:solidFill>
                  <a:srgbClr val="2C3E50"/>
                </a:solidFill>
              </a:rPr>
              <a:t>4</a:t>
            </a:r>
            <a:r>
              <a:rPr lang="en-US" altLang="zh-CN" sz="1000" b="1">
                <a:solidFill>
                  <a:srgbClr val="2C3E50"/>
                </a:solidFill>
              </a:rPr>
              <a:t>y + </a:t>
            </a:r>
            <a:r>
              <a:rPr lang="en-US" altLang="en-US" sz="1000" b="1">
                <a:solidFill>
                  <a:srgbClr val="2C3E50"/>
                </a:solidFill>
              </a:rPr>
              <a:t>1000</a:t>
            </a:r>
            <a:r>
              <a:rPr lang="en-US" altLang="zh-CN" sz="1000" b="1">
                <a:solidFill>
                  <a:srgbClr val="2C3E50"/>
                </a:solidFill>
              </a:rPr>
              <a:t>y + </a:t>
            </a:r>
            <a:r>
              <a:rPr lang="en-US" altLang="en-US" sz="1000" b="1">
                <a:solidFill>
                  <a:srgbClr val="2C3E50"/>
                </a:solidFill>
              </a:rPr>
              <a:t>12</a:t>
            </a:r>
            <a:endParaRPr lang="en-US" altLang="en-US" sz="1000" b="1">
              <a:solidFill>
                <a:srgbClr val="2C3E50"/>
              </a:solidFill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flipH="true">
            <a:off x="10631805" y="1972945"/>
            <a:ext cx="1905" cy="16256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文本框 31"/>
          <p:cNvSpPr txBox="true"/>
          <p:nvPr/>
        </p:nvSpPr>
        <p:spPr>
          <a:xfrm>
            <a:off x="10395585" y="1790065"/>
            <a:ext cx="6267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>
                <a:solidFill>
                  <a:srgbClr val="2C3E50"/>
                </a:solidFill>
              </a:rPr>
              <a:t>3236</a:t>
            </a:r>
            <a:endParaRPr lang="en-US" altLang="en-US" sz="1000">
              <a:solidFill>
                <a:srgbClr val="2C3E50"/>
              </a:solidFill>
            </a:endParaRPr>
          </a:p>
        </p:txBody>
      </p:sp>
      <p:sp>
        <p:nvSpPr>
          <p:cNvPr id="39" name="左大括号 38"/>
          <p:cNvSpPr/>
          <p:nvPr/>
        </p:nvSpPr>
        <p:spPr>
          <a:xfrm rot="16200000">
            <a:off x="2469515" y="1472565"/>
            <a:ext cx="183515" cy="1872615"/>
          </a:xfrm>
          <a:prstGeom prst="leftBrace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23232"/>
                </a:solidFill>
              </a14:hiddenFill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solidFill>
                <a:srgbClr val="2C3E50"/>
              </a:solidFill>
            </a:endParaRPr>
          </a:p>
        </p:txBody>
      </p:sp>
      <p:sp>
        <p:nvSpPr>
          <p:cNvPr id="40" name="左大括号 39"/>
          <p:cNvSpPr/>
          <p:nvPr/>
        </p:nvSpPr>
        <p:spPr>
          <a:xfrm rot="16200000">
            <a:off x="3141345" y="1395095"/>
            <a:ext cx="135890" cy="3169285"/>
          </a:xfrm>
          <a:prstGeom prst="leftBrace">
            <a:avLst/>
          </a:prstGeom>
          <a:ln>
            <a:solidFill>
              <a:srgbClr val="2C3E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solidFill>
                <a:srgbClr val="2C3E50"/>
              </a:solidFill>
            </a:endParaRPr>
          </a:p>
        </p:txBody>
      </p:sp>
      <p:sp>
        <p:nvSpPr>
          <p:cNvPr id="41" name="右大括号 40"/>
          <p:cNvSpPr/>
          <p:nvPr/>
        </p:nvSpPr>
        <p:spPr>
          <a:xfrm rot="5400000">
            <a:off x="6019165" y="-796925"/>
            <a:ext cx="219075" cy="9009380"/>
          </a:xfrm>
          <a:prstGeom prst="rightBrace">
            <a:avLst/>
          </a:prstGeom>
          <a:ln>
            <a:solidFill>
              <a:srgbClr val="2C3E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solidFill>
                <a:srgbClr val="2C3E50"/>
              </a:solidFill>
            </a:endParaRPr>
          </a:p>
        </p:txBody>
      </p:sp>
      <p:sp>
        <p:nvSpPr>
          <p:cNvPr id="42" name="文本框 41"/>
          <p:cNvSpPr txBox="true"/>
          <p:nvPr/>
        </p:nvSpPr>
        <p:spPr>
          <a:xfrm>
            <a:off x="3363595" y="4003675"/>
            <a:ext cx="553021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000" b="1">
                <a:solidFill>
                  <a:srgbClr val="2C3E50"/>
                </a:solidFill>
              </a:rPr>
              <a:t>c = (</a:t>
            </a:r>
            <a:r>
              <a:rPr lang="zh-CN" altLang="en-US" sz="1000" b="1">
                <a:solidFill>
                  <a:srgbClr val="2C3E50"/>
                </a:solidFill>
              </a:rPr>
              <a:t>1024 - </a:t>
            </a:r>
            <a:r>
              <a:rPr lang="en-US" altLang="zh-CN" sz="1000" b="1">
                <a:solidFill>
                  <a:srgbClr val="2C3E50"/>
                </a:solidFill>
              </a:rPr>
              <a:t>12</a:t>
            </a:r>
            <a:r>
              <a:rPr lang="zh-CN" altLang="en-US" sz="1000" b="1">
                <a:solidFill>
                  <a:srgbClr val="2C3E50"/>
                </a:solidFill>
              </a:rPr>
              <a:t> + 1010)y2 + 1024y + </a:t>
            </a:r>
            <a:r>
              <a:rPr lang="en-US" altLang="zh-CN" sz="1000" b="1">
                <a:solidFill>
                  <a:srgbClr val="2C3E50"/>
                </a:solidFill>
              </a:rPr>
              <a:t>2200</a:t>
            </a:r>
            <a:r>
              <a:rPr lang="zh-CN" altLang="en-US" sz="1000" b="1">
                <a:solidFill>
                  <a:srgbClr val="2C3E50"/>
                </a:solidFill>
              </a:rPr>
              <a:t>- 1024 - (1024 - </a:t>
            </a:r>
            <a:r>
              <a:rPr lang="en-US" altLang="zh-CN" sz="1000" b="1">
                <a:solidFill>
                  <a:srgbClr val="2C3E50"/>
                </a:solidFill>
              </a:rPr>
              <a:t>12</a:t>
            </a:r>
            <a:r>
              <a:rPr lang="zh-CN" altLang="en-US" sz="1000" b="1">
                <a:solidFill>
                  <a:srgbClr val="2C3E50"/>
                </a:solidFill>
              </a:rPr>
              <a:t>) = 1010y2 + 1016y2 + 1024y + </a:t>
            </a:r>
            <a:r>
              <a:rPr lang="en-US" altLang="zh-CN" sz="1000" b="1">
                <a:solidFill>
                  <a:srgbClr val="2C3E50"/>
                </a:solidFill>
              </a:rPr>
              <a:t>64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43" name="右大括号 42"/>
          <p:cNvSpPr/>
          <p:nvPr/>
        </p:nvSpPr>
        <p:spPr>
          <a:xfrm rot="16200000" flipH="true">
            <a:off x="3846195" y="1981200"/>
            <a:ext cx="184150" cy="855345"/>
          </a:xfrm>
          <a:prstGeom prst="rightBrace">
            <a:avLst/>
          </a:prstGeom>
          <a:ln>
            <a:solidFill>
              <a:srgbClr val="2C3E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solidFill>
                <a:srgbClr val="2C3E50"/>
              </a:solidFill>
            </a:endParaRPr>
          </a:p>
        </p:txBody>
      </p:sp>
      <p:sp>
        <p:nvSpPr>
          <p:cNvPr id="44" name="文本框 43"/>
          <p:cNvSpPr txBox="true"/>
          <p:nvPr/>
        </p:nvSpPr>
        <p:spPr>
          <a:xfrm>
            <a:off x="3785235" y="2500630"/>
            <a:ext cx="40322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2C3E50"/>
                </a:solidFill>
              </a:rPr>
              <a:t>24us</a:t>
            </a:r>
            <a:endParaRPr lang="en-US" altLang="zh-CN" sz="800">
              <a:solidFill>
                <a:srgbClr val="2C3E50"/>
              </a:solidFill>
            </a:endParaRPr>
          </a:p>
        </p:txBody>
      </p:sp>
      <p:sp>
        <p:nvSpPr>
          <p:cNvPr id="47" name="右大括号 46"/>
          <p:cNvSpPr/>
          <p:nvPr/>
        </p:nvSpPr>
        <p:spPr>
          <a:xfrm rot="16200000" flipH="true">
            <a:off x="4484370" y="2199640"/>
            <a:ext cx="183515" cy="419735"/>
          </a:xfrm>
          <a:prstGeom prst="rightBrace">
            <a:avLst/>
          </a:prstGeom>
          <a:ln>
            <a:solidFill>
              <a:srgbClr val="2C3E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solidFill>
                <a:srgbClr val="2C3E50"/>
              </a:solidFill>
            </a:endParaRPr>
          </a:p>
        </p:txBody>
      </p:sp>
      <p:sp>
        <p:nvSpPr>
          <p:cNvPr id="48" name="文本框 47"/>
          <p:cNvSpPr txBox="true"/>
          <p:nvPr/>
        </p:nvSpPr>
        <p:spPr>
          <a:xfrm>
            <a:off x="4387215" y="2503805"/>
            <a:ext cx="47244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">
                <a:solidFill>
                  <a:srgbClr val="2C3E50"/>
                </a:solidFill>
              </a:rPr>
              <a:t>12</a:t>
            </a:r>
            <a:r>
              <a:rPr lang="en-US" altLang="zh-CN" sz="800">
                <a:solidFill>
                  <a:srgbClr val="2C3E50"/>
                </a:solidFill>
              </a:rPr>
              <a:t>us</a:t>
            </a:r>
            <a:endParaRPr lang="en-US" altLang="zh-CN" sz="800">
              <a:solidFill>
                <a:srgbClr val="2C3E50"/>
              </a:solidFill>
            </a:endParaRPr>
          </a:p>
        </p:txBody>
      </p:sp>
      <p:sp>
        <p:nvSpPr>
          <p:cNvPr id="49" name="右大括号 48"/>
          <p:cNvSpPr/>
          <p:nvPr/>
        </p:nvSpPr>
        <p:spPr>
          <a:xfrm rot="16200000" flipH="true">
            <a:off x="5864225" y="1250950"/>
            <a:ext cx="183515" cy="2322830"/>
          </a:xfrm>
          <a:prstGeom prst="rightBrace">
            <a:avLst/>
          </a:prstGeom>
          <a:ln>
            <a:solidFill>
              <a:srgbClr val="2C3E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solidFill>
                <a:srgbClr val="2C3E50"/>
              </a:solidFill>
            </a:endParaRPr>
          </a:p>
        </p:txBody>
      </p:sp>
      <p:sp>
        <p:nvSpPr>
          <p:cNvPr id="50" name="文本框 49"/>
          <p:cNvSpPr txBox="true"/>
          <p:nvPr/>
        </p:nvSpPr>
        <p:spPr>
          <a:xfrm>
            <a:off x="5711825" y="2519045"/>
            <a:ext cx="5803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">
                <a:solidFill>
                  <a:srgbClr val="2C3E50"/>
                </a:solidFill>
              </a:rPr>
              <a:t>1012</a:t>
            </a:r>
            <a:r>
              <a:rPr lang="en-US" altLang="zh-CN" sz="800">
                <a:solidFill>
                  <a:srgbClr val="2C3E50"/>
                </a:solidFill>
              </a:rPr>
              <a:t>us</a:t>
            </a:r>
            <a:endParaRPr lang="en-US" altLang="zh-CN" sz="800">
              <a:solidFill>
                <a:srgbClr val="2C3E50"/>
              </a:solidFill>
            </a:endParaRPr>
          </a:p>
        </p:txBody>
      </p:sp>
      <p:sp>
        <p:nvSpPr>
          <p:cNvPr id="51" name="右大括号 50"/>
          <p:cNvSpPr/>
          <p:nvPr/>
        </p:nvSpPr>
        <p:spPr>
          <a:xfrm rot="16200000" flipH="true">
            <a:off x="8400415" y="1037590"/>
            <a:ext cx="183515" cy="2749550"/>
          </a:xfrm>
          <a:prstGeom prst="rightBrace">
            <a:avLst/>
          </a:prstGeom>
          <a:ln>
            <a:solidFill>
              <a:srgbClr val="2C3E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solidFill>
                <a:srgbClr val="2C3E50"/>
              </a:solidFill>
            </a:endParaRPr>
          </a:p>
        </p:txBody>
      </p:sp>
      <p:sp>
        <p:nvSpPr>
          <p:cNvPr id="52" name="文本框 51"/>
          <p:cNvSpPr txBox="true"/>
          <p:nvPr/>
        </p:nvSpPr>
        <p:spPr>
          <a:xfrm>
            <a:off x="8289925" y="2519045"/>
            <a:ext cx="68707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">
                <a:solidFill>
                  <a:srgbClr val="2C3E50"/>
                </a:solidFill>
              </a:rPr>
              <a:t>1024</a:t>
            </a:r>
            <a:r>
              <a:rPr lang="en-US" altLang="zh-CN" sz="800">
                <a:solidFill>
                  <a:srgbClr val="2C3E50"/>
                </a:solidFill>
              </a:rPr>
              <a:t>us</a:t>
            </a:r>
            <a:endParaRPr lang="en-US" altLang="zh-CN" sz="800">
              <a:solidFill>
                <a:srgbClr val="2C3E50"/>
              </a:solidFill>
            </a:endParaRPr>
          </a:p>
        </p:txBody>
      </p:sp>
      <p:sp>
        <p:nvSpPr>
          <p:cNvPr id="53" name="右大括号 52"/>
          <p:cNvSpPr/>
          <p:nvPr/>
        </p:nvSpPr>
        <p:spPr>
          <a:xfrm rot="16200000" flipH="true">
            <a:off x="10158730" y="2030730"/>
            <a:ext cx="183515" cy="763270"/>
          </a:xfrm>
          <a:prstGeom prst="rightBrace">
            <a:avLst/>
          </a:prstGeom>
          <a:ln>
            <a:solidFill>
              <a:srgbClr val="2C3E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solidFill>
                <a:srgbClr val="2C3E50"/>
              </a:solidFill>
            </a:endParaRPr>
          </a:p>
        </p:txBody>
      </p:sp>
      <p:sp>
        <p:nvSpPr>
          <p:cNvPr id="54" name="文本框 53"/>
          <p:cNvSpPr txBox="true"/>
          <p:nvPr/>
        </p:nvSpPr>
        <p:spPr>
          <a:xfrm>
            <a:off x="10046970" y="2500630"/>
            <a:ext cx="49657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">
                <a:solidFill>
                  <a:srgbClr val="2C3E50"/>
                </a:solidFill>
              </a:rPr>
              <a:t> 64</a:t>
            </a:r>
            <a:r>
              <a:rPr lang="en-US" altLang="zh-CN" sz="800">
                <a:solidFill>
                  <a:srgbClr val="2C3E50"/>
                </a:solidFill>
              </a:rPr>
              <a:t>us</a:t>
            </a:r>
            <a:endParaRPr lang="en-US" altLang="zh-CN" sz="800">
              <a:solidFill>
                <a:srgbClr val="2C3E50"/>
              </a:solidFill>
            </a:endParaRPr>
          </a:p>
        </p:txBody>
      </p:sp>
      <p:sp>
        <p:nvSpPr>
          <p:cNvPr id="55" name="右大括号 54"/>
          <p:cNvSpPr/>
          <p:nvPr/>
        </p:nvSpPr>
        <p:spPr>
          <a:xfrm rot="5400000" flipH="true">
            <a:off x="7588885" y="-887095"/>
            <a:ext cx="247650" cy="5836920"/>
          </a:xfrm>
          <a:prstGeom prst="rightBrace">
            <a:avLst/>
          </a:prstGeom>
          <a:ln>
            <a:solidFill>
              <a:srgbClr val="2C3E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solidFill>
                <a:srgbClr val="2C3E50"/>
              </a:solidFill>
            </a:endParaRPr>
          </a:p>
        </p:txBody>
      </p:sp>
      <p:sp>
        <p:nvSpPr>
          <p:cNvPr id="56" name="文本框 55"/>
          <p:cNvSpPr txBox="true"/>
          <p:nvPr/>
        </p:nvSpPr>
        <p:spPr>
          <a:xfrm>
            <a:off x="7433310" y="1461135"/>
            <a:ext cx="67437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rgbClr val="2C3E50"/>
                </a:solidFill>
              </a:rPr>
              <a:t>2200us</a:t>
            </a:r>
            <a:endParaRPr lang="en-US" altLang="zh-CN" sz="900">
              <a:solidFill>
                <a:srgbClr val="2C3E50"/>
              </a:solidFill>
            </a:endParaRPr>
          </a:p>
        </p:txBody>
      </p:sp>
      <p:sp>
        <p:nvSpPr>
          <p:cNvPr id="59" name="右大括号 58"/>
          <p:cNvSpPr/>
          <p:nvPr/>
        </p:nvSpPr>
        <p:spPr>
          <a:xfrm rot="5400000" flipH="true">
            <a:off x="4028440" y="1390015"/>
            <a:ext cx="247650" cy="1284605"/>
          </a:xfrm>
          <a:prstGeom prst="rightBrace">
            <a:avLst/>
          </a:prstGeom>
          <a:ln>
            <a:solidFill>
              <a:srgbClr val="2C3E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solidFill>
                <a:srgbClr val="2C3E50"/>
              </a:solidFill>
            </a:endParaRPr>
          </a:p>
        </p:txBody>
      </p:sp>
      <p:sp>
        <p:nvSpPr>
          <p:cNvPr id="60" name="文本框 59"/>
          <p:cNvSpPr txBox="true"/>
          <p:nvPr/>
        </p:nvSpPr>
        <p:spPr>
          <a:xfrm>
            <a:off x="3915410" y="1461135"/>
            <a:ext cx="4743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900">
                <a:solidFill>
                  <a:srgbClr val="2C3E50"/>
                </a:solidFill>
              </a:rPr>
              <a:t>36</a:t>
            </a:r>
            <a:r>
              <a:rPr lang="en-US" altLang="zh-CN" sz="900">
                <a:solidFill>
                  <a:srgbClr val="2C3E50"/>
                </a:solidFill>
              </a:rPr>
              <a:t>us</a:t>
            </a:r>
            <a:endParaRPr lang="en-US" altLang="zh-CN" sz="900">
              <a:solidFill>
                <a:srgbClr val="2C3E50"/>
              </a:solidFill>
            </a:endParaRPr>
          </a:p>
        </p:txBody>
      </p:sp>
      <p:sp>
        <p:nvSpPr>
          <p:cNvPr id="62" name="右大括号 61"/>
          <p:cNvSpPr/>
          <p:nvPr/>
        </p:nvSpPr>
        <p:spPr>
          <a:xfrm rot="5400000" flipH="true">
            <a:off x="2443480" y="1094105"/>
            <a:ext cx="223520" cy="1900555"/>
          </a:xfrm>
          <a:prstGeom prst="rightBrace">
            <a:avLst/>
          </a:prstGeom>
          <a:ln>
            <a:solidFill>
              <a:srgbClr val="2C3E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solidFill>
                <a:srgbClr val="2C3E50"/>
              </a:solidFill>
            </a:endParaRPr>
          </a:p>
        </p:txBody>
      </p:sp>
      <p:sp>
        <p:nvSpPr>
          <p:cNvPr id="63" name="文本框 62"/>
          <p:cNvSpPr txBox="true"/>
          <p:nvPr/>
        </p:nvSpPr>
        <p:spPr>
          <a:xfrm>
            <a:off x="2282825" y="1461135"/>
            <a:ext cx="64452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rgbClr val="2C3E50"/>
                </a:solidFill>
              </a:rPr>
              <a:t>10</a:t>
            </a:r>
            <a:r>
              <a:rPr lang="en-US" altLang="en-US" sz="900">
                <a:solidFill>
                  <a:srgbClr val="2C3E50"/>
                </a:solidFill>
              </a:rPr>
              <a:t>00</a:t>
            </a:r>
            <a:r>
              <a:rPr lang="en-US" altLang="zh-CN" sz="900">
                <a:solidFill>
                  <a:srgbClr val="2C3E50"/>
                </a:solidFill>
              </a:rPr>
              <a:t>us</a:t>
            </a:r>
            <a:endParaRPr lang="en-US" altLang="zh-CN" sz="900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>
            <a:off x="1261110" y="1097915"/>
            <a:ext cx="9565640" cy="12065"/>
          </a:xfrm>
          <a:prstGeom prst="straightConnector1">
            <a:avLst/>
          </a:prstGeom>
          <a:ln w="381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355215" y="822960"/>
            <a:ext cx="0" cy="69850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417695" y="822960"/>
            <a:ext cx="0" cy="69850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9573895" y="822960"/>
            <a:ext cx="0" cy="69850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" name="直接连接符 7"/>
          <p:cNvCxnSpPr/>
          <p:nvPr/>
        </p:nvCxnSpPr>
        <p:spPr>
          <a:xfrm>
            <a:off x="1294130" y="822960"/>
            <a:ext cx="0" cy="69850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直接连接符 8"/>
          <p:cNvCxnSpPr/>
          <p:nvPr/>
        </p:nvCxnSpPr>
        <p:spPr>
          <a:xfrm>
            <a:off x="5448935" y="822960"/>
            <a:ext cx="0" cy="69850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8"/>
          <p:cNvCxnSpPr/>
          <p:nvPr/>
        </p:nvCxnSpPr>
        <p:spPr>
          <a:xfrm>
            <a:off x="7511415" y="822960"/>
            <a:ext cx="0" cy="69850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8"/>
          <p:cNvCxnSpPr/>
          <p:nvPr/>
        </p:nvCxnSpPr>
        <p:spPr>
          <a:xfrm>
            <a:off x="6480175" y="822960"/>
            <a:ext cx="0" cy="69850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8"/>
          <p:cNvCxnSpPr/>
          <p:nvPr/>
        </p:nvCxnSpPr>
        <p:spPr>
          <a:xfrm>
            <a:off x="8542655" y="822960"/>
            <a:ext cx="0" cy="69850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8"/>
          <p:cNvCxnSpPr/>
          <p:nvPr/>
        </p:nvCxnSpPr>
        <p:spPr>
          <a:xfrm>
            <a:off x="3386455" y="822960"/>
            <a:ext cx="0" cy="69850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 Box 18"/>
          <p:cNvSpPr txBox="true"/>
          <p:nvPr/>
        </p:nvSpPr>
        <p:spPr>
          <a:xfrm>
            <a:off x="1159510" y="454660"/>
            <a:ext cx="2889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200" b="1">
                <a:solidFill>
                  <a:srgbClr val="2C3E50"/>
                </a:solidFill>
              </a:rPr>
              <a:t>0</a:t>
            </a:r>
            <a:endParaRPr lang="" altLang="en-US" sz="1200" b="1">
              <a:solidFill>
                <a:srgbClr val="2C3E50"/>
              </a:solidFill>
            </a:endParaRPr>
          </a:p>
        </p:txBody>
      </p:sp>
      <p:sp>
        <p:nvSpPr>
          <p:cNvPr id="21" name="Text Box 20"/>
          <p:cNvSpPr txBox="true"/>
          <p:nvPr/>
        </p:nvSpPr>
        <p:spPr>
          <a:xfrm>
            <a:off x="2051685" y="454660"/>
            <a:ext cx="6070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200" b="1">
                <a:solidFill>
                  <a:srgbClr val="2C3E50"/>
                </a:solidFill>
              </a:rPr>
              <a:t>1024</a:t>
            </a:r>
            <a:endParaRPr lang="" altLang="en-US" sz="1200" b="1">
              <a:solidFill>
                <a:srgbClr val="2C3E50"/>
              </a:solidFill>
            </a:endParaRPr>
          </a:p>
        </p:txBody>
      </p:sp>
      <p:sp>
        <p:nvSpPr>
          <p:cNvPr id="25" name="Text Box 24"/>
          <p:cNvSpPr txBox="true"/>
          <p:nvPr/>
        </p:nvSpPr>
        <p:spPr>
          <a:xfrm>
            <a:off x="3082925" y="454660"/>
            <a:ext cx="6070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200" b="1">
                <a:solidFill>
                  <a:srgbClr val="2C3E50"/>
                </a:solidFill>
              </a:rPr>
              <a:t>2048</a:t>
            </a:r>
            <a:endParaRPr lang="" altLang="en-US" sz="1200" b="1">
              <a:solidFill>
                <a:srgbClr val="2C3E50"/>
              </a:solidFill>
            </a:endParaRPr>
          </a:p>
        </p:txBody>
      </p:sp>
      <p:sp>
        <p:nvSpPr>
          <p:cNvPr id="26" name="Text Box 25"/>
          <p:cNvSpPr txBox="true"/>
          <p:nvPr/>
        </p:nvSpPr>
        <p:spPr>
          <a:xfrm>
            <a:off x="4114165" y="454660"/>
            <a:ext cx="6070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200" b="1">
                <a:solidFill>
                  <a:srgbClr val="2C3E50"/>
                </a:solidFill>
              </a:rPr>
              <a:t>3072</a:t>
            </a:r>
            <a:endParaRPr lang="" altLang="en-US" sz="1200" b="1">
              <a:solidFill>
                <a:srgbClr val="2C3E50"/>
              </a:solidFill>
            </a:endParaRPr>
          </a:p>
        </p:txBody>
      </p:sp>
      <p:sp>
        <p:nvSpPr>
          <p:cNvPr id="27" name="Text Box 26"/>
          <p:cNvSpPr txBox="true"/>
          <p:nvPr/>
        </p:nvSpPr>
        <p:spPr>
          <a:xfrm>
            <a:off x="5145405" y="454660"/>
            <a:ext cx="6070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200" b="1">
                <a:solidFill>
                  <a:srgbClr val="2C3E50"/>
                </a:solidFill>
              </a:rPr>
              <a:t>4096</a:t>
            </a:r>
            <a:endParaRPr lang="" altLang="en-US" sz="1200" b="1">
              <a:solidFill>
                <a:srgbClr val="2C3E50"/>
              </a:solidFill>
            </a:endParaRPr>
          </a:p>
        </p:txBody>
      </p:sp>
      <p:sp>
        <p:nvSpPr>
          <p:cNvPr id="29" name="Text Box 28"/>
          <p:cNvSpPr txBox="true"/>
          <p:nvPr/>
        </p:nvSpPr>
        <p:spPr>
          <a:xfrm>
            <a:off x="6176645" y="454660"/>
            <a:ext cx="6070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200" b="1">
                <a:solidFill>
                  <a:srgbClr val="2C3E50"/>
                </a:solidFill>
              </a:rPr>
              <a:t>5120</a:t>
            </a:r>
            <a:endParaRPr lang="" altLang="en-US" sz="1200" b="1">
              <a:solidFill>
                <a:srgbClr val="2C3E50"/>
              </a:solidFill>
            </a:endParaRPr>
          </a:p>
        </p:txBody>
      </p:sp>
      <p:sp>
        <p:nvSpPr>
          <p:cNvPr id="30" name="Text Box 29"/>
          <p:cNvSpPr txBox="true"/>
          <p:nvPr/>
        </p:nvSpPr>
        <p:spPr>
          <a:xfrm>
            <a:off x="7207885" y="454660"/>
            <a:ext cx="6070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200" b="1">
                <a:solidFill>
                  <a:srgbClr val="2C3E50"/>
                </a:solidFill>
              </a:rPr>
              <a:t>6144</a:t>
            </a:r>
            <a:endParaRPr lang="" altLang="en-US" sz="1200" b="1">
              <a:solidFill>
                <a:srgbClr val="2C3E50"/>
              </a:solidFill>
            </a:endParaRPr>
          </a:p>
        </p:txBody>
      </p:sp>
      <p:sp>
        <p:nvSpPr>
          <p:cNvPr id="33" name="Text Box 32"/>
          <p:cNvSpPr txBox="true"/>
          <p:nvPr/>
        </p:nvSpPr>
        <p:spPr>
          <a:xfrm>
            <a:off x="8239125" y="454660"/>
            <a:ext cx="6070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200" b="1">
                <a:solidFill>
                  <a:srgbClr val="2C3E50"/>
                </a:solidFill>
              </a:rPr>
              <a:t>7168</a:t>
            </a:r>
            <a:endParaRPr lang="" altLang="en-US" sz="1200" b="1">
              <a:solidFill>
                <a:srgbClr val="2C3E50"/>
              </a:solidFill>
            </a:endParaRPr>
          </a:p>
        </p:txBody>
      </p:sp>
      <p:sp>
        <p:nvSpPr>
          <p:cNvPr id="34" name="Text Box 33"/>
          <p:cNvSpPr txBox="true"/>
          <p:nvPr/>
        </p:nvSpPr>
        <p:spPr>
          <a:xfrm>
            <a:off x="9270365" y="454660"/>
            <a:ext cx="6070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200" b="1">
                <a:solidFill>
                  <a:srgbClr val="2C3E50"/>
                </a:solidFill>
              </a:rPr>
              <a:t>8192</a:t>
            </a:r>
            <a:endParaRPr lang="" altLang="en-US" sz="1200" b="1">
              <a:solidFill>
                <a:srgbClr val="2C3E50"/>
              </a:solidFill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1323975" y="1893570"/>
            <a:ext cx="1039495" cy="501015"/>
            <a:chOff x="2072" y="2478"/>
            <a:chExt cx="1637" cy="789"/>
          </a:xfrm>
        </p:grpSpPr>
        <p:sp>
          <p:nvSpPr>
            <p:cNvPr id="35" name="左大括号 38"/>
            <p:cNvSpPr/>
            <p:nvPr/>
          </p:nvSpPr>
          <p:spPr>
            <a:xfrm rot="16200000">
              <a:off x="2801" y="1749"/>
              <a:ext cx="180" cy="1637"/>
            </a:xfrm>
            <a:prstGeom prst="leftBrace">
              <a:avLst/>
            </a:prstGeom>
            <a:noFill/>
            <a:ln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23232"/>
                  </a:solidFill>
                </a14:hiddenFill>
              </a:ext>
            </a:ex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2C3E50"/>
                </a:solidFill>
              </a:endParaRPr>
            </a:p>
          </p:txBody>
        </p:sp>
        <p:sp>
          <p:nvSpPr>
            <p:cNvPr id="36" name="Text Box 35"/>
            <p:cNvSpPr txBox="true"/>
            <p:nvPr/>
          </p:nvSpPr>
          <p:spPr>
            <a:xfrm>
              <a:off x="2072" y="2833"/>
              <a:ext cx="1495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" altLang="en-US" sz="1200" b="1">
                  <a:solidFill>
                    <a:srgbClr val="2C3E50"/>
                  </a:solidFill>
                </a:rPr>
                <a:t>n1=1024</a:t>
              </a:r>
              <a:endParaRPr lang="" altLang="en-US" sz="12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323975" y="2507615"/>
            <a:ext cx="2074545" cy="578485"/>
            <a:chOff x="2072" y="3578"/>
            <a:chExt cx="3267" cy="911"/>
          </a:xfrm>
        </p:grpSpPr>
        <p:sp>
          <p:nvSpPr>
            <p:cNvPr id="37" name="左大括号 38"/>
            <p:cNvSpPr/>
            <p:nvPr/>
          </p:nvSpPr>
          <p:spPr>
            <a:xfrm rot="16200000">
              <a:off x="3556" y="2095"/>
              <a:ext cx="300" cy="3266"/>
            </a:xfrm>
            <a:prstGeom prst="leftBrace">
              <a:avLst/>
            </a:prstGeom>
            <a:noFill/>
            <a:ln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23232"/>
                  </a:solidFill>
                </a14:hiddenFill>
              </a:ext>
            </a:ex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2C3E50"/>
                </a:solidFill>
              </a:endParaRPr>
            </a:p>
          </p:txBody>
        </p:sp>
        <p:sp>
          <p:nvSpPr>
            <p:cNvPr id="38" name="Text Box 37"/>
            <p:cNvSpPr txBox="true"/>
            <p:nvPr/>
          </p:nvSpPr>
          <p:spPr>
            <a:xfrm>
              <a:off x="2072" y="4055"/>
              <a:ext cx="289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" altLang="en-US" sz="1200" b="1">
                  <a:solidFill>
                    <a:srgbClr val="2C3E50"/>
                  </a:solidFill>
                </a:rPr>
                <a:t>n2</a:t>
              </a:r>
              <a:r>
                <a:rPr lang="en-US" altLang="en-US" sz="1200" b="1">
                  <a:solidFill>
                    <a:srgbClr val="2C3E50"/>
                  </a:solidFill>
                </a:rPr>
                <a:t>=</a:t>
              </a:r>
              <a:r>
                <a:rPr lang="" altLang="en-US" sz="1200" b="1">
                  <a:solidFill>
                    <a:srgbClr val="2C3E50"/>
                  </a:solidFill>
                </a:rPr>
                <a:t> 1024*y + 1024</a:t>
              </a:r>
              <a:endParaRPr lang="" altLang="en-US" sz="12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323975" y="3198495"/>
            <a:ext cx="3111500" cy="579120"/>
            <a:chOff x="2072" y="4826"/>
            <a:chExt cx="4900" cy="912"/>
          </a:xfrm>
        </p:grpSpPr>
        <p:sp>
          <p:nvSpPr>
            <p:cNvPr id="45" name="左大括号 38"/>
            <p:cNvSpPr/>
            <p:nvPr/>
          </p:nvSpPr>
          <p:spPr>
            <a:xfrm rot="16200000">
              <a:off x="4412" y="2486"/>
              <a:ext cx="220" cy="4900"/>
            </a:xfrm>
            <a:prstGeom prst="leftBrace">
              <a:avLst/>
            </a:prstGeom>
            <a:noFill/>
            <a:ln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23232"/>
                  </a:solidFill>
                </a14:hiddenFill>
              </a:ext>
            </a:ex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2C3E50"/>
                </a:solidFill>
              </a:endParaRPr>
            </a:p>
          </p:txBody>
        </p:sp>
        <p:sp>
          <p:nvSpPr>
            <p:cNvPr id="46" name="Text Box 45"/>
            <p:cNvSpPr txBox="true"/>
            <p:nvPr/>
          </p:nvSpPr>
          <p:spPr>
            <a:xfrm>
              <a:off x="2072" y="5304"/>
              <a:ext cx="469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" altLang="en-US" sz="1200" b="1">
                  <a:solidFill>
                    <a:srgbClr val="2C3E50"/>
                  </a:solidFill>
                </a:rPr>
                <a:t>n3</a:t>
              </a:r>
              <a:r>
                <a:rPr lang="en-US" altLang="en-US" sz="1200" b="1">
                  <a:solidFill>
                    <a:srgbClr val="2C3E50"/>
                  </a:solidFill>
                </a:rPr>
                <a:t>=</a:t>
              </a:r>
              <a:r>
                <a:rPr lang="" altLang="en-US" sz="1200" b="1">
                  <a:solidFill>
                    <a:srgbClr val="2C3E50"/>
                  </a:solidFill>
                </a:rPr>
                <a:t> 1024*y^2 + 1024*y + 1024</a:t>
              </a:r>
              <a:endParaRPr lang="" altLang="en-US" sz="12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323975" y="4580890"/>
            <a:ext cx="9693910" cy="578485"/>
            <a:chOff x="2085" y="5634"/>
            <a:chExt cx="15266" cy="911"/>
          </a:xfrm>
        </p:grpSpPr>
        <p:sp>
          <p:nvSpPr>
            <p:cNvPr id="57" name="左大括号 38"/>
            <p:cNvSpPr/>
            <p:nvPr/>
          </p:nvSpPr>
          <p:spPr>
            <a:xfrm rot="16200000">
              <a:off x="6100" y="1619"/>
              <a:ext cx="208" cy="8237"/>
            </a:xfrm>
            <a:prstGeom prst="leftBrace">
              <a:avLst/>
            </a:prstGeom>
            <a:noFill/>
            <a:ln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23232"/>
                  </a:solidFill>
                </a14:hiddenFill>
              </a:ext>
            </a:ex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2C3E50"/>
                </a:solidFill>
              </a:endParaRPr>
            </a:p>
          </p:txBody>
        </p:sp>
        <p:sp>
          <p:nvSpPr>
            <p:cNvPr id="58" name="Text Box 57"/>
            <p:cNvSpPr txBox="true"/>
            <p:nvPr/>
          </p:nvSpPr>
          <p:spPr>
            <a:xfrm>
              <a:off x="2085" y="6111"/>
              <a:ext cx="1526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" altLang="en-US" sz="1200" b="1">
                  <a:solidFill>
                    <a:srgbClr val="2C3E50"/>
                  </a:solidFill>
                </a:rPr>
                <a:t>n5</a:t>
              </a:r>
              <a:r>
                <a:rPr lang="en-US" altLang="en-US" sz="1200" b="1">
                  <a:solidFill>
                    <a:srgbClr val="2C3E50"/>
                  </a:solidFill>
                </a:rPr>
                <a:t>= 1024*y^</a:t>
              </a:r>
              <a:r>
                <a:rPr lang="" altLang="en-US" sz="1200" b="1">
                  <a:solidFill>
                    <a:srgbClr val="2C3E50"/>
                  </a:solidFill>
                </a:rPr>
                <a:t>4</a:t>
              </a:r>
              <a:r>
                <a:rPr lang="en-US" altLang="en-US" sz="1200" b="1">
                  <a:solidFill>
                    <a:srgbClr val="2C3E50"/>
                  </a:solidFill>
                </a:rPr>
                <a:t> + 1024*y</a:t>
              </a:r>
              <a:r>
                <a:rPr lang="" altLang="en-US" sz="1200" b="1">
                  <a:solidFill>
                    <a:srgbClr val="2C3E50"/>
                  </a:solidFill>
                </a:rPr>
                <a:t>^3</a:t>
              </a:r>
              <a:r>
                <a:rPr lang="en-US" altLang="en-US" sz="1200" b="1">
                  <a:solidFill>
                    <a:srgbClr val="2C3E50"/>
                  </a:solidFill>
                </a:rPr>
                <a:t> + 1024</a:t>
              </a:r>
              <a:r>
                <a:rPr lang="" altLang="en-US" sz="1200" b="1">
                  <a:solidFill>
                    <a:srgbClr val="2C3E50"/>
                  </a:solidFill>
                </a:rPr>
                <a:t>*y^2 + 1024*y + 1024</a:t>
              </a:r>
              <a:endParaRPr lang="" altLang="en-US" sz="12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323975" y="3890010"/>
            <a:ext cx="9693910" cy="578485"/>
            <a:chOff x="2085" y="5634"/>
            <a:chExt cx="15266" cy="911"/>
          </a:xfrm>
        </p:grpSpPr>
        <p:sp>
          <p:nvSpPr>
            <p:cNvPr id="69" name="左大括号 38"/>
            <p:cNvSpPr/>
            <p:nvPr/>
          </p:nvSpPr>
          <p:spPr>
            <a:xfrm rot="16200000">
              <a:off x="5224" y="2496"/>
              <a:ext cx="219" cy="6495"/>
            </a:xfrm>
            <a:prstGeom prst="leftBrace">
              <a:avLst/>
            </a:prstGeom>
            <a:noFill/>
            <a:ln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23232"/>
                  </a:solidFill>
                </a14:hiddenFill>
              </a:ext>
            </a:ex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2C3E50"/>
                </a:solidFill>
              </a:endParaRPr>
            </a:p>
          </p:txBody>
        </p:sp>
        <p:sp>
          <p:nvSpPr>
            <p:cNvPr id="70" name="Text Box 69"/>
            <p:cNvSpPr txBox="true"/>
            <p:nvPr/>
          </p:nvSpPr>
          <p:spPr>
            <a:xfrm>
              <a:off x="2085" y="6111"/>
              <a:ext cx="1526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" altLang="en-US" sz="1200" b="1">
                  <a:solidFill>
                    <a:srgbClr val="2C3E50"/>
                  </a:solidFill>
                </a:rPr>
                <a:t>n4</a:t>
              </a:r>
              <a:r>
                <a:rPr lang="en-US" altLang="en-US" sz="1200" b="1">
                  <a:solidFill>
                    <a:srgbClr val="2C3E50"/>
                  </a:solidFill>
                </a:rPr>
                <a:t>= 1024*y^3 + 1024*y^2 + 1024*y + 1024</a:t>
              </a:r>
              <a:endParaRPr lang="en-US" altLang="en-US" sz="12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323975" y="5271770"/>
            <a:ext cx="9693910" cy="578485"/>
            <a:chOff x="2085" y="5634"/>
            <a:chExt cx="15266" cy="911"/>
          </a:xfrm>
        </p:grpSpPr>
        <p:sp>
          <p:nvSpPr>
            <p:cNvPr id="72" name="左大括号 38"/>
            <p:cNvSpPr/>
            <p:nvPr/>
          </p:nvSpPr>
          <p:spPr>
            <a:xfrm rot="16200000">
              <a:off x="6905" y="814"/>
              <a:ext cx="222" cy="9861"/>
            </a:xfrm>
            <a:prstGeom prst="leftBrace">
              <a:avLst/>
            </a:prstGeom>
            <a:noFill/>
            <a:ln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23232"/>
                  </a:solidFill>
                </a14:hiddenFill>
              </a:ext>
            </a:ex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2C3E50"/>
                </a:solidFill>
              </a:endParaRPr>
            </a:p>
          </p:txBody>
        </p:sp>
        <p:sp>
          <p:nvSpPr>
            <p:cNvPr id="73" name="Text Box 72"/>
            <p:cNvSpPr txBox="true"/>
            <p:nvPr/>
          </p:nvSpPr>
          <p:spPr>
            <a:xfrm>
              <a:off x="2085" y="6111"/>
              <a:ext cx="1526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" altLang="en-US" sz="1200" b="1">
                  <a:solidFill>
                    <a:srgbClr val="2C3E50"/>
                  </a:solidFill>
                </a:rPr>
                <a:t>n6</a:t>
              </a:r>
              <a:r>
                <a:rPr lang="en-US" altLang="en-US" sz="1200" b="1">
                  <a:solidFill>
                    <a:srgbClr val="2C3E50"/>
                  </a:solidFill>
                </a:rPr>
                <a:t>= 1024*y^</a:t>
              </a:r>
              <a:r>
                <a:rPr lang="" altLang="en-US" sz="1200" b="1">
                  <a:solidFill>
                    <a:srgbClr val="2C3E50"/>
                  </a:solidFill>
                </a:rPr>
                <a:t>5</a:t>
              </a:r>
              <a:r>
                <a:rPr lang="en-US" altLang="en-US" sz="1200" b="1">
                  <a:solidFill>
                    <a:srgbClr val="2C3E50"/>
                  </a:solidFill>
                </a:rPr>
                <a:t> + 1024*y^</a:t>
              </a:r>
              <a:r>
                <a:rPr lang="" altLang="en-US" sz="1200" b="1">
                  <a:solidFill>
                    <a:srgbClr val="2C3E50"/>
                  </a:solidFill>
                </a:rPr>
                <a:t>4</a:t>
              </a:r>
              <a:r>
                <a:rPr lang="en-US" altLang="en-US" sz="1200" b="1">
                  <a:solidFill>
                    <a:srgbClr val="2C3E50"/>
                  </a:solidFill>
                </a:rPr>
                <a:t> + 1024*y^</a:t>
              </a:r>
              <a:r>
                <a:rPr lang="" altLang="en-US" sz="1200" b="1">
                  <a:solidFill>
                    <a:srgbClr val="2C3E50"/>
                  </a:solidFill>
                </a:rPr>
                <a:t>3</a:t>
              </a:r>
              <a:r>
                <a:rPr lang="en-US" altLang="en-US" sz="1200" b="1">
                  <a:solidFill>
                    <a:srgbClr val="2C3E50"/>
                  </a:solidFill>
                </a:rPr>
                <a:t> + 1024*y</a:t>
              </a:r>
              <a:r>
                <a:rPr lang="" altLang="en-US" sz="1200" b="1">
                  <a:solidFill>
                    <a:srgbClr val="2C3E50"/>
                  </a:solidFill>
                </a:rPr>
                <a:t>^2</a:t>
              </a:r>
              <a:r>
                <a:rPr lang="en-US" altLang="en-US" sz="1200" b="1">
                  <a:solidFill>
                    <a:srgbClr val="2C3E50"/>
                  </a:solidFill>
                </a:rPr>
                <a:t> + 1024</a:t>
              </a:r>
              <a:r>
                <a:rPr lang="" altLang="en-US" sz="1200" b="1">
                  <a:solidFill>
                    <a:srgbClr val="2C3E50"/>
                  </a:solidFill>
                </a:rPr>
                <a:t>*y + 1024</a:t>
              </a:r>
              <a:endParaRPr lang="" altLang="en-US" sz="12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315720" y="5909310"/>
            <a:ext cx="9693910" cy="578485"/>
            <a:chOff x="2085" y="5634"/>
            <a:chExt cx="15266" cy="911"/>
          </a:xfrm>
        </p:grpSpPr>
        <p:sp>
          <p:nvSpPr>
            <p:cNvPr id="75" name="左大括号 38"/>
            <p:cNvSpPr/>
            <p:nvPr/>
          </p:nvSpPr>
          <p:spPr>
            <a:xfrm rot="16200000">
              <a:off x="7584" y="135"/>
              <a:ext cx="384" cy="11381"/>
            </a:xfrm>
            <a:prstGeom prst="leftBrace">
              <a:avLst/>
            </a:prstGeom>
            <a:noFill/>
            <a:ln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23232"/>
                  </a:solidFill>
                </a14:hiddenFill>
              </a:ext>
            </a:ex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2C3E50"/>
                </a:solidFill>
              </a:endParaRPr>
            </a:p>
          </p:txBody>
        </p:sp>
        <p:sp>
          <p:nvSpPr>
            <p:cNvPr id="76" name="Text Box 75"/>
            <p:cNvSpPr txBox="true"/>
            <p:nvPr/>
          </p:nvSpPr>
          <p:spPr>
            <a:xfrm>
              <a:off x="2085" y="6111"/>
              <a:ext cx="1526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" altLang="en-US" sz="1200" b="1">
                  <a:solidFill>
                    <a:srgbClr val="2C3E50"/>
                  </a:solidFill>
                </a:rPr>
                <a:t>n7</a:t>
              </a:r>
              <a:r>
                <a:rPr lang="en-US" altLang="en-US" sz="1200" b="1">
                  <a:solidFill>
                    <a:srgbClr val="2C3E50"/>
                  </a:solidFill>
                </a:rPr>
                <a:t>= 1024*y^</a:t>
              </a:r>
              <a:r>
                <a:rPr lang="" altLang="en-US" sz="1200" b="1">
                  <a:solidFill>
                    <a:srgbClr val="2C3E50"/>
                  </a:solidFill>
                </a:rPr>
                <a:t>6</a:t>
              </a:r>
              <a:r>
                <a:rPr lang="en-US" altLang="en-US" sz="1200" b="1">
                  <a:solidFill>
                    <a:srgbClr val="2C3E50"/>
                  </a:solidFill>
                </a:rPr>
                <a:t> + 1024*y^</a:t>
              </a:r>
              <a:r>
                <a:rPr lang="" altLang="en-US" sz="1200" b="1">
                  <a:solidFill>
                    <a:srgbClr val="2C3E50"/>
                  </a:solidFill>
                </a:rPr>
                <a:t>5</a:t>
              </a:r>
              <a:r>
                <a:rPr lang="en-US" altLang="en-US" sz="1200" b="1">
                  <a:solidFill>
                    <a:srgbClr val="2C3E50"/>
                  </a:solidFill>
                </a:rPr>
                <a:t> + 1024*y^</a:t>
              </a:r>
              <a:r>
                <a:rPr lang="" altLang="en-US" sz="1200" b="1">
                  <a:solidFill>
                    <a:srgbClr val="2C3E50"/>
                  </a:solidFill>
                </a:rPr>
                <a:t>4</a:t>
              </a:r>
              <a:r>
                <a:rPr lang="en-US" altLang="en-US" sz="1200" b="1">
                  <a:solidFill>
                    <a:srgbClr val="2C3E50"/>
                  </a:solidFill>
                </a:rPr>
                <a:t> + 1024*y^</a:t>
              </a:r>
              <a:r>
                <a:rPr lang="" altLang="en-US" sz="1200" b="1">
                  <a:solidFill>
                    <a:srgbClr val="2C3E50"/>
                  </a:solidFill>
                </a:rPr>
                <a:t>3</a:t>
              </a:r>
              <a:r>
                <a:rPr lang="en-US" altLang="en-US" sz="1200" b="1">
                  <a:solidFill>
                    <a:srgbClr val="2C3E50"/>
                  </a:solidFill>
                </a:rPr>
                <a:t> + 1024*y</a:t>
              </a:r>
              <a:r>
                <a:rPr lang="" altLang="en-US" sz="1200" b="1">
                  <a:solidFill>
                    <a:srgbClr val="2C3E50"/>
                  </a:solidFill>
                </a:rPr>
                <a:t>^2</a:t>
              </a:r>
              <a:r>
                <a:rPr lang="en-US" altLang="en-US" sz="1200" b="1">
                  <a:solidFill>
                    <a:srgbClr val="2C3E50"/>
                  </a:solidFill>
                </a:rPr>
                <a:t> + 1024</a:t>
              </a:r>
              <a:r>
                <a:rPr lang="" altLang="en-US" sz="1200" b="1">
                  <a:solidFill>
                    <a:srgbClr val="2C3E50"/>
                  </a:solidFill>
                </a:rPr>
                <a:t>*y +1024</a:t>
              </a:r>
              <a:endParaRPr lang="" altLang="en-US" sz="1200" b="1">
                <a:solidFill>
                  <a:srgbClr val="2C3E50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>
            <a:off x="1261110" y="1717040"/>
            <a:ext cx="9565640" cy="12065"/>
          </a:xfrm>
          <a:prstGeom prst="straightConnector1">
            <a:avLst/>
          </a:prstGeom>
          <a:ln w="381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355215" y="1442085"/>
            <a:ext cx="0" cy="69850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417695" y="1442085"/>
            <a:ext cx="0" cy="69850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9573895" y="1442085"/>
            <a:ext cx="0" cy="69850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" name="直接连接符 7"/>
          <p:cNvCxnSpPr/>
          <p:nvPr/>
        </p:nvCxnSpPr>
        <p:spPr>
          <a:xfrm>
            <a:off x="1294130" y="1442085"/>
            <a:ext cx="0" cy="69850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直接连接符 8"/>
          <p:cNvCxnSpPr/>
          <p:nvPr/>
        </p:nvCxnSpPr>
        <p:spPr>
          <a:xfrm>
            <a:off x="5448935" y="1442085"/>
            <a:ext cx="0" cy="69850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8"/>
          <p:cNvCxnSpPr/>
          <p:nvPr/>
        </p:nvCxnSpPr>
        <p:spPr>
          <a:xfrm>
            <a:off x="7511415" y="1442085"/>
            <a:ext cx="0" cy="69850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8"/>
          <p:cNvCxnSpPr/>
          <p:nvPr/>
        </p:nvCxnSpPr>
        <p:spPr>
          <a:xfrm>
            <a:off x="6480175" y="1442085"/>
            <a:ext cx="0" cy="69850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8"/>
          <p:cNvCxnSpPr/>
          <p:nvPr/>
        </p:nvCxnSpPr>
        <p:spPr>
          <a:xfrm>
            <a:off x="8542655" y="1442085"/>
            <a:ext cx="0" cy="69850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8"/>
          <p:cNvCxnSpPr/>
          <p:nvPr/>
        </p:nvCxnSpPr>
        <p:spPr>
          <a:xfrm>
            <a:off x="3386455" y="1442085"/>
            <a:ext cx="0" cy="69850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 Box 18"/>
          <p:cNvSpPr txBox="true"/>
          <p:nvPr/>
        </p:nvSpPr>
        <p:spPr>
          <a:xfrm>
            <a:off x="1159510" y="1073785"/>
            <a:ext cx="2889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 b="1">
                <a:solidFill>
                  <a:srgbClr val="2C3E50"/>
                </a:solidFill>
              </a:rPr>
              <a:t>0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1" name="Text Box 20"/>
          <p:cNvSpPr txBox="true"/>
          <p:nvPr/>
        </p:nvSpPr>
        <p:spPr>
          <a:xfrm>
            <a:off x="2051685" y="1073785"/>
            <a:ext cx="6070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 b="1">
                <a:solidFill>
                  <a:srgbClr val="2C3E50"/>
                </a:solidFill>
              </a:rPr>
              <a:t>1024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5" name="Text Box 24"/>
          <p:cNvSpPr txBox="true"/>
          <p:nvPr/>
        </p:nvSpPr>
        <p:spPr>
          <a:xfrm>
            <a:off x="3082925" y="1073785"/>
            <a:ext cx="6070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 b="1">
                <a:solidFill>
                  <a:srgbClr val="2C3E50"/>
                </a:solidFill>
              </a:rPr>
              <a:t>2048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6" name="Text Box 25"/>
          <p:cNvSpPr txBox="true"/>
          <p:nvPr/>
        </p:nvSpPr>
        <p:spPr>
          <a:xfrm>
            <a:off x="4114165" y="1073785"/>
            <a:ext cx="6070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 b="1">
                <a:solidFill>
                  <a:srgbClr val="2C3E50"/>
                </a:solidFill>
              </a:rPr>
              <a:t>3072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7" name="Text Box 26"/>
          <p:cNvSpPr txBox="true"/>
          <p:nvPr/>
        </p:nvSpPr>
        <p:spPr>
          <a:xfrm>
            <a:off x="5145405" y="1073785"/>
            <a:ext cx="6070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 b="1">
                <a:solidFill>
                  <a:srgbClr val="2C3E50"/>
                </a:solidFill>
              </a:rPr>
              <a:t>4096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9" name="Text Box 28"/>
          <p:cNvSpPr txBox="true"/>
          <p:nvPr/>
        </p:nvSpPr>
        <p:spPr>
          <a:xfrm>
            <a:off x="6176645" y="1073785"/>
            <a:ext cx="6070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 b="1">
                <a:solidFill>
                  <a:srgbClr val="2C3E50"/>
                </a:solidFill>
              </a:rPr>
              <a:t>5120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0" name="Text Box 29"/>
          <p:cNvSpPr txBox="true"/>
          <p:nvPr/>
        </p:nvSpPr>
        <p:spPr>
          <a:xfrm>
            <a:off x="7207885" y="1073785"/>
            <a:ext cx="6070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 b="1">
                <a:solidFill>
                  <a:srgbClr val="2C3E50"/>
                </a:solidFill>
              </a:rPr>
              <a:t>6144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3" name="Text Box 32"/>
          <p:cNvSpPr txBox="true"/>
          <p:nvPr/>
        </p:nvSpPr>
        <p:spPr>
          <a:xfrm>
            <a:off x="8239125" y="1073785"/>
            <a:ext cx="6070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 b="1">
                <a:solidFill>
                  <a:srgbClr val="2C3E50"/>
                </a:solidFill>
              </a:rPr>
              <a:t>7168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4" name="Text Box 33"/>
          <p:cNvSpPr txBox="true"/>
          <p:nvPr/>
        </p:nvSpPr>
        <p:spPr>
          <a:xfrm>
            <a:off x="9270365" y="1073785"/>
            <a:ext cx="6070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 b="1">
                <a:solidFill>
                  <a:srgbClr val="2C3E50"/>
                </a:solidFill>
              </a:rPr>
              <a:t>8192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5" name="左大括号 38"/>
          <p:cNvSpPr/>
          <p:nvPr/>
        </p:nvSpPr>
        <p:spPr>
          <a:xfrm rot="16200000">
            <a:off x="1681480" y="1904365"/>
            <a:ext cx="274320" cy="1005840"/>
          </a:xfrm>
          <a:prstGeom prst="leftBrace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23232"/>
                </a:solidFill>
              </a14:hiddenFill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solidFill>
                <a:srgbClr val="2C3E50"/>
              </a:solidFill>
            </a:endParaRPr>
          </a:p>
        </p:txBody>
      </p:sp>
      <p:sp>
        <p:nvSpPr>
          <p:cNvPr id="36" name="Text Box 35"/>
          <p:cNvSpPr txBox="true"/>
          <p:nvPr/>
        </p:nvSpPr>
        <p:spPr>
          <a:xfrm>
            <a:off x="1315085" y="2603500"/>
            <a:ext cx="100584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" b="1">
                <a:solidFill>
                  <a:srgbClr val="2C3E50"/>
                </a:solidFill>
              </a:rPr>
              <a:t>p1=1024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37" name="左大括号 38"/>
          <p:cNvSpPr/>
          <p:nvPr/>
        </p:nvSpPr>
        <p:spPr>
          <a:xfrm rot="16200000">
            <a:off x="2717800" y="1904365"/>
            <a:ext cx="274320" cy="1005840"/>
          </a:xfrm>
          <a:prstGeom prst="leftBrace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23232"/>
                </a:solidFill>
              </a14:hiddenFill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solidFill>
                <a:srgbClr val="2C3E50"/>
              </a:solidFill>
            </a:endParaRPr>
          </a:p>
        </p:txBody>
      </p:sp>
      <p:sp>
        <p:nvSpPr>
          <p:cNvPr id="38" name="Text Box 37"/>
          <p:cNvSpPr txBox="true"/>
          <p:nvPr/>
        </p:nvSpPr>
        <p:spPr>
          <a:xfrm>
            <a:off x="2352675" y="2603500"/>
            <a:ext cx="100520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800" b="1">
                <a:solidFill>
                  <a:srgbClr val="2C3E50"/>
                </a:solidFill>
              </a:rPr>
              <a:t>p2= 1024*y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45" name="左大括号 38"/>
          <p:cNvSpPr/>
          <p:nvPr/>
        </p:nvSpPr>
        <p:spPr>
          <a:xfrm rot="16200000">
            <a:off x="3754120" y="1904365"/>
            <a:ext cx="274320" cy="1005840"/>
          </a:xfrm>
          <a:prstGeom prst="leftBrace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23232"/>
                </a:solidFill>
              </a14:hiddenFill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solidFill>
                <a:srgbClr val="2C3E50"/>
              </a:solidFill>
            </a:endParaRPr>
          </a:p>
        </p:txBody>
      </p:sp>
      <p:sp>
        <p:nvSpPr>
          <p:cNvPr id="46" name="Text Box 45"/>
          <p:cNvSpPr txBox="true"/>
          <p:nvPr/>
        </p:nvSpPr>
        <p:spPr>
          <a:xfrm>
            <a:off x="3389630" y="2603500"/>
            <a:ext cx="10052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" b="1">
                <a:solidFill>
                  <a:srgbClr val="2C3E50"/>
                </a:solidFill>
              </a:rPr>
              <a:t>p3= 1024*y^2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57" name="左大括号 38"/>
          <p:cNvSpPr/>
          <p:nvPr/>
        </p:nvSpPr>
        <p:spPr>
          <a:xfrm rot="16200000">
            <a:off x="5826760" y="1904365"/>
            <a:ext cx="274320" cy="1005840"/>
          </a:xfrm>
          <a:prstGeom prst="leftBrace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23232"/>
                </a:solidFill>
              </a14:hiddenFill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solidFill>
                <a:srgbClr val="2C3E50"/>
              </a:solidFill>
            </a:endParaRPr>
          </a:p>
        </p:txBody>
      </p:sp>
      <p:sp>
        <p:nvSpPr>
          <p:cNvPr id="58" name="Text Box 57"/>
          <p:cNvSpPr txBox="true"/>
          <p:nvPr/>
        </p:nvSpPr>
        <p:spPr>
          <a:xfrm>
            <a:off x="5463540" y="2603500"/>
            <a:ext cx="10052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" b="1">
                <a:solidFill>
                  <a:srgbClr val="2C3E50"/>
                </a:solidFill>
              </a:rPr>
              <a:t>p5= 1024*y^4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69" name="左大括号 38"/>
          <p:cNvSpPr/>
          <p:nvPr/>
        </p:nvSpPr>
        <p:spPr>
          <a:xfrm rot="16200000">
            <a:off x="4790440" y="1904365"/>
            <a:ext cx="274320" cy="1005840"/>
          </a:xfrm>
          <a:prstGeom prst="leftBrace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23232"/>
                </a:solidFill>
              </a14:hiddenFill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solidFill>
                <a:srgbClr val="2C3E50"/>
              </a:solidFill>
            </a:endParaRPr>
          </a:p>
        </p:txBody>
      </p:sp>
      <p:sp>
        <p:nvSpPr>
          <p:cNvPr id="70" name="Text Box 69"/>
          <p:cNvSpPr txBox="true"/>
          <p:nvPr/>
        </p:nvSpPr>
        <p:spPr>
          <a:xfrm>
            <a:off x="4426585" y="2603500"/>
            <a:ext cx="10052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" b="1">
                <a:solidFill>
                  <a:srgbClr val="2C3E50"/>
                </a:solidFill>
              </a:rPr>
              <a:t>p4= 1024*y^3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72" name="左大括号 38"/>
          <p:cNvSpPr/>
          <p:nvPr/>
        </p:nvSpPr>
        <p:spPr>
          <a:xfrm rot="16200000">
            <a:off x="6863080" y="1904365"/>
            <a:ext cx="274320" cy="1005840"/>
          </a:xfrm>
          <a:prstGeom prst="leftBrace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23232"/>
                </a:solidFill>
              </a14:hiddenFill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solidFill>
                <a:srgbClr val="2C3E50"/>
              </a:solidFill>
            </a:endParaRPr>
          </a:p>
        </p:txBody>
      </p:sp>
      <p:sp>
        <p:nvSpPr>
          <p:cNvPr id="73" name="Text Box 72"/>
          <p:cNvSpPr txBox="true"/>
          <p:nvPr/>
        </p:nvSpPr>
        <p:spPr>
          <a:xfrm>
            <a:off x="6500495" y="2603500"/>
            <a:ext cx="10052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" b="1">
                <a:solidFill>
                  <a:srgbClr val="2C3E50"/>
                </a:solidFill>
              </a:rPr>
              <a:t>p6= 1024*y^5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75" name="左大括号 38"/>
          <p:cNvSpPr/>
          <p:nvPr/>
        </p:nvSpPr>
        <p:spPr>
          <a:xfrm rot="16200000">
            <a:off x="7899400" y="1904365"/>
            <a:ext cx="274320" cy="1005840"/>
          </a:xfrm>
          <a:prstGeom prst="leftBrace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23232"/>
                </a:solidFill>
              </a14:hiddenFill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solidFill>
                <a:srgbClr val="2C3E50"/>
              </a:solidFill>
            </a:endParaRPr>
          </a:p>
        </p:txBody>
      </p:sp>
      <p:sp>
        <p:nvSpPr>
          <p:cNvPr id="76" name="Text Box 75"/>
          <p:cNvSpPr txBox="true"/>
          <p:nvPr/>
        </p:nvSpPr>
        <p:spPr>
          <a:xfrm>
            <a:off x="7537450" y="2603500"/>
            <a:ext cx="10052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" b="1">
                <a:solidFill>
                  <a:srgbClr val="2C3E50"/>
                </a:solidFill>
              </a:rPr>
              <a:t>p7= 1024*y^6 </a:t>
            </a:r>
            <a:endParaRPr lang="en-US" altLang="en-US" sz="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>
            <a:off x="1340485" y="2327275"/>
            <a:ext cx="9511030" cy="29845"/>
          </a:xfrm>
          <a:prstGeom prst="straightConnector1">
            <a:avLst/>
          </a:prstGeom>
          <a:ln w="381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2612390" y="1990090"/>
            <a:ext cx="0" cy="69850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408805" y="1988820"/>
            <a:ext cx="0" cy="69850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8001635" y="1992630"/>
            <a:ext cx="0" cy="69850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9798050" y="1993900"/>
            <a:ext cx="0" cy="69850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1884680" y="1412240"/>
            <a:ext cx="8890" cy="944880"/>
          </a:xfrm>
          <a:prstGeom prst="straightConnector1">
            <a:avLst/>
          </a:prstGeom>
          <a:ln w="38100">
            <a:solidFill>
              <a:srgbClr val="2C3E5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0340975" y="1412240"/>
            <a:ext cx="8890" cy="944880"/>
          </a:xfrm>
          <a:prstGeom prst="straightConnector1">
            <a:avLst/>
          </a:prstGeom>
          <a:ln w="38100">
            <a:solidFill>
              <a:srgbClr val="2C3E5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文本框 18"/>
          <p:cNvSpPr txBox="true"/>
          <p:nvPr/>
        </p:nvSpPr>
        <p:spPr>
          <a:xfrm>
            <a:off x="1734185" y="982980"/>
            <a:ext cx="323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a</a:t>
            </a:r>
            <a:endParaRPr lang="" altLang="en-US"/>
          </a:p>
        </p:txBody>
      </p:sp>
      <p:sp>
        <p:nvSpPr>
          <p:cNvPr id="20" name="文本框 19"/>
          <p:cNvSpPr txBox="true"/>
          <p:nvPr/>
        </p:nvSpPr>
        <p:spPr>
          <a:xfrm>
            <a:off x="10152380" y="104394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b</a:t>
            </a:r>
            <a:endParaRPr lang="" altLang="en-US"/>
          </a:p>
        </p:txBody>
      </p:sp>
      <p:sp>
        <p:nvSpPr>
          <p:cNvPr id="21" name="文本框 20"/>
          <p:cNvSpPr txBox="true"/>
          <p:nvPr/>
        </p:nvSpPr>
        <p:spPr>
          <a:xfrm>
            <a:off x="5790565" y="1958975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.   .   .</a:t>
            </a:r>
            <a:endParaRPr lang="en-US" altLang="zh-CN" b="1"/>
          </a:p>
        </p:txBody>
      </p:sp>
      <p:sp>
        <p:nvSpPr>
          <p:cNvPr id="22" name="右大括号 21"/>
          <p:cNvSpPr/>
          <p:nvPr/>
        </p:nvSpPr>
        <p:spPr>
          <a:xfrm rot="16200000">
            <a:off x="2169160" y="1539875"/>
            <a:ext cx="166370" cy="734060"/>
          </a:xfrm>
          <a:prstGeom prst="rightBrace">
            <a:avLst/>
          </a:prstGeom>
          <a:ln>
            <a:solidFill>
              <a:srgbClr val="2C3E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右大括号 23"/>
          <p:cNvSpPr/>
          <p:nvPr/>
        </p:nvSpPr>
        <p:spPr>
          <a:xfrm rot="16200000">
            <a:off x="6125845" y="-1674495"/>
            <a:ext cx="166370" cy="7179310"/>
          </a:xfrm>
          <a:prstGeom prst="rightBrace">
            <a:avLst/>
          </a:prstGeom>
          <a:ln>
            <a:solidFill>
              <a:srgbClr val="2C3E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右大括号 24"/>
          <p:cNvSpPr/>
          <p:nvPr/>
        </p:nvSpPr>
        <p:spPr>
          <a:xfrm rot="16200000">
            <a:off x="9989820" y="1654810"/>
            <a:ext cx="166370" cy="537210"/>
          </a:xfrm>
          <a:prstGeom prst="rightBrace">
            <a:avLst/>
          </a:prstGeom>
          <a:ln>
            <a:solidFill>
              <a:srgbClr val="2C3E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true"/>
          <p:nvPr/>
        </p:nvSpPr>
        <p:spPr>
          <a:xfrm>
            <a:off x="2044065" y="1482090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d1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27" name="文本框 26"/>
          <p:cNvSpPr txBox="true"/>
          <p:nvPr/>
        </p:nvSpPr>
        <p:spPr>
          <a:xfrm>
            <a:off x="5990590" y="1482090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d</a:t>
            </a:r>
            <a:r>
              <a:rPr lang="en-US" altLang="en-US">
                <a:solidFill>
                  <a:srgbClr val="2C3E50"/>
                </a:solidFill>
              </a:rPr>
              <a:t>2</a:t>
            </a:r>
            <a:endParaRPr lang="en-US" altLang="en-US">
              <a:solidFill>
                <a:srgbClr val="2C3E50"/>
              </a:solidFill>
            </a:endParaRPr>
          </a:p>
        </p:txBody>
      </p:sp>
      <p:sp>
        <p:nvSpPr>
          <p:cNvPr id="28" name="文本框 27"/>
          <p:cNvSpPr txBox="true"/>
          <p:nvPr/>
        </p:nvSpPr>
        <p:spPr>
          <a:xfrm>
            <a:off x="9854565" y="1482090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d</a:t>
            </a:r>
            <a:r>
              <a:rPr lang="en-US" altLang="en-US">
                <a:solidFill>
                  <a:srgbClr val="2C3E50"/>
                </a:solidFill>
              </a:rPr>
              <a:t>3</a:t>
            </a:r>
            <a:endParaRPr lang="en-US" altLang="en-US">
              <a:solidFill>
                <a:srgbClr val="2C3E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/>
              <p:cNvSpPr txBox="true"/>
              <p:nvPr/>
            </p:nvSpPr>
            <p:spPr>
              <a:xfrm>
                <a:off x="1450975" y="3334385"/>
                <a:ext cx="8470900" cy="840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𝒃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=(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𝒂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𝒅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𝟏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sSup>
                        <m:sSupPr>
                          <m:ctrlP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𝒑</m:t>
                          </m:r>
                        </m:sup>
                      </m:sSup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𝟏𝟎𝟐𝟒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naryPr>
                        <m:sub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𝒏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=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𝒑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−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pPr>
                            <m:e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𝒏</m:t>
                              </m:r>
                            </m:sup>
                          </m:sSup>
                        </m:e>
                      </m:nary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𝒅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𝟑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*</m:t>
                      </m:r>
                      <m:sSup>
                        <m:sSupPr>
                          <m:ctrlP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en-US" altLang="en-US" b="1" i="1">
                  <a:solidFill>
                    <a:srgbClr val="2C3E50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29" name="文本框 28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450975" y="3334385"/>
                <a:ext cx="8470900" cy="840740"/>
              </a:xfrm>
              <a:prstGeom prst="rect">
                <a:avLst/>
              </a:prstGeom>
              <a:blipFill rotWithShape="true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右大括号 29"/>
          <p:cNvSpPr/>
          <p:nvPr/>
        </p:nvSpPr>
        <p:spPr>
          <a:xfrm rot="5400000">
            <a:off x="2162175" y="2073275"/>
            <a:ext cx="166370" cy="734060"/>
          </a:xfrm>
          <a:prstGeom prst="rightBrace">
            <a:avLst/>
          </a:prstGeom>
          <a:ln>
            <a:solidFill>
              <a:srgbClr val="2C3E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右大括号 30"/>
          <p:cNvSpPr/>
          <p:nvPr/>
        </p:nvSpPr>
        <p:spPr>
          <a:xfrm rot="5400000">
            <a:off x="6125210" y="-1148715"/>
            <a:ext cx="166370" cy="7178040"/>
          </a:xfrm>
          <a:prstGeom prst="rightBrace">
            <a:avLst/>
          </a:prstGeom>
          <a:ln>
            <a:solidFill>
              <a:srgbClr val="2C3E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右大括号 31"/>
          <p:cNvSpPr/>
          <p:nvPr/>
        </p:nvSpPr>
        <p:spPr>
          <a:xfrm rot="5400000">
            <a:off x="9998075" y="2163445"/>
            <a:ext cx="166370" cy="553720"/>
          </a:xfrm>
          <a:prstGeom prst="rightBrace">
            <a:avLst/>
          </a:prstGeom>
          <a:ln>
            <a:solidFill>
              <a:srgbClr val="2C3E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true"/>
          <p:nvPr/>
        </p:nvSpPr>
        <p:spPr>
          <a:xfrm>
            <a:off x="1797050" y="2628900"/>
            <a:ext cx="87376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 b="1">
                <a:solidFill>
                  <a:srgbClr val="2C3E50"/>
                </a:solidFill>
              </a:rPr>
              <a:t>不足一个1024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34" name="文本框 33"/>
          <p:cNvSpPr txBox="true"/>
          <p:nvPr/>
        </p:nvSpPr>
        <p:spPr>
          <a:xfrm>
            <a:off x="9798685" y="2582545"/>
            <a:ext cx="87376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 b="1">
                <a:solidFill>
                  <a:srgbClr val="2C3E50"/>
                </a:solidFill>
              </a:rPr>
              <a:t>不足一个1024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35" name="文本框 34"/>
          <p:cNvSpPr txBox="true"/>
          <p:nvPr/>
        </p:nvSpPr>
        <p:spPr>
          <a:xfrm>
            <a:off x="5924550" y="2628900"/>
            <a:ext cx="63944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800" b="1">
                <a:solidFill>
                  <a:srgbClr val="2C3E50"/>
                </a:solidFill>
              </a:rPr>
              <a:t>n</a:t>
            </a:r>
            <a:r>
              <a:rPr lang="en-US" altLang="zh-CN" sz="800" b="1">
                <a:solidFill>
                  <a:srgbClr val="2C3E50"/>
                </a:solidFill>
              </a:rPr>
              <a:t>个1024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801745" y="3255645"/>
            <a:ext cx="1350645" cy="99695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408930" y="3256280"/>
            <a:ext cx="1440815" cy="99695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097395" y="3255645"/>
            <a:ext cx="976630" cy="99695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solidFill>
                <a:srgbClr val="2C3E50"/>
              </a:solidFill>
            </a:endParaRPr>
          </a:p>
        </p:txBody>
      </p:sp>
      <p:cxnSp>
        <p:nvCxnSpPr>
          <p:cNvPr id="39" name="直接箭头连接符 38"/>
          <p:cNvCxnSpPr>
            <a:stCxn id="36" idx="0"/>
            <a:endCxn id="33" idx="2"/>
          </p:cNvCxnSpPr>
          <p:nvPr/>
        </p:nvCxnSpPr>
        <p:spPr>
          <a:xfrm flipH="true" flipV="true">
            <a:off x="2233930" y="2842895"/>
            <a:ext cx="2243455" cy="412750"/>
          </a:xfrm>
          <a:prstGeom prst="straightConnector1">
            <a:avLst/>
          </a:prstGeom>
          <a:ln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7" idx="0"/>
            <a:endCxn id="35" idx="2"/>
          </p:cNvCxnSpPr>
          <p:nvPr/>
        </p:nvCxnSpPr>
        <p:spPr>
          <a:xfrm flipV="true">
            <a:off x="6129655" y="2842895"/>
            <a:ext cx="114935" cy="413385"/>
          </a:xfrm>
          <a:prstGeom prst="straightConnector1">
            <a:avLst/>
          </a:prstGeom>
          <a:ln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8" idx="0"/>
            <a:endCxn id="34" idx="2"/>
          </p:cNvCxnSpPr>
          <p:nvPr/>
        </p:nvCxnSpPr>
        <p:spPr>
          <a:xfrm flipV="true">
            <a:off x="7585710" y="2796540"/>
            <a:ext cx="2649855" cy="459105"/>
          </a:xfrm>
          <a:prstGeom prst="straightConnector1">
            <a:avLst/>
          </a:prstGeom>
          <a:ln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/>
              <p:cNvSpPr txBox="true"/>
              <p:nvPr/>
            </p:nvSpPr>
            <p:spPr>
              <a:xfrm>
                <a:off x="1584960" y="4542155"/>
                <a:ext cx="8470900" cy="840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  =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𝒅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𝟏</m:t>
                      </m:r>
                      <m:sSup>
                        <m:sSupPr>
                          <m:ctrlP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𝒑</m:t>
                          </m:r>
                        </m:sup>
                      </m:sSup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 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𝒂</m:t>
                      </m:r>
                      <m:sSup>
                        <m:sSupPr>
                          <m:ctrlP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𝒑</m:t>
                          </m:r>
                        </m:sup>
                      </m:sSup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𝟏𝟎𝟐𝟒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naryPr>
                        <m:sub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𝒏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=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𝒑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−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pPr>
                            <m:e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𝒏</m:t>
                              </m:r>
                            </m:sup>
                          </m:sSup>
                        </m:e>
                      </m:nary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𝒅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𝟑</m:t>
                      </m:r>
                    </m:oMath>
                  </m:oMathPara>
                </a14:m>
                <a:endParaRPr lang="en-US" altLang="en-US" b="1" i="1">
                  <a:solidFill>
                    <a:srgbClr val="2C3E5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3" name="文本框 42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584960" y="4542155"/>
                <a:ext cx="8470900" cy="840740"/>
              </a:xfrm>
              <a:prstGeom prst="rect">
                <a:avLst/>
              </a:prstGeom>
              <a:blipFill rotWithShape="true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>
            <a:off x="2367915" y="4876165"/>
            <a:ext cx="6580505" cy="0"/>
          </a:xfrm>
          <a:prstGeom prst="straightConnector1">
            <a:avLst/>
          </a:prstGeom>
          <a:ln w="38100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true">
            <a:off x="2928620" y="1024255"/>
            <a:ext cx="0" cy="4495800"/>
          </a:xfrm>
          <a:prstGeom prst="straightConnector1">
            <a:avLst/>
          </a:prstGeom>
          <a:ln w="38100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任意多边形 10"/>
          <p:cNvSpPr/>
          <p:nvPr/>
        </p:nvSpPr>
        <p:spPr>
          <a:xfrm>
            <a:off x="2935605" y="2084070"/>
            <a:ext cx="5035550" cy="2771140"/>
          </a:xfrm>
          <a:custGeom>
            <a:avLst/>
            <a:gdLst>
              <a:gd name="connisteX0" fmla="*/ 0 w 7585075"/>
              <a:gd name="connsiteY0" fmla="*/ 2771069 h 2771069"/>
              <a:gd name="connisteX1" fmla="*/ 6985 w 7585075"/>
              <a:gd name="connsiteY1" fmla="*/ 2687884 h 2771069"/>
              <a:gd name="connisteX2" fmla="*/ 34290 w 7585075"/>
              <a:gd name="connsiteY2" fmla="*/ 2611684 h 2771069"/>
              <a:gd name="connisteX3" fmla="*/ 62230 w 7585075"/>
              <a:gd name="connsiteY3" fmla="*/ 2535484 h 2771069"/>
              <a:gd name="connisteX4" fmla="*/ 90170 w 7585075"/>
              <a:gd name="connsiteY4" fmla="*/ 2466269 h 2771069"/>
              <a:gd name="connisteX5" fmla="*/ 117475 w 7585075"/>
              <a:gd name="connsiteY5" fmla="*/ 2390069 h 2771069"/>
              <a:gd name="connisteX6" fmla="*/ 172720 w 7585075"/>
              <a:gd name="connsiteY6" fmla="*/ 2306884 h 2771069"/>
              <a:gd name="connisteX7" fmla="*/ 214630 w 7585075"/>
              <a:gd name="connsiteY7" fmla="*/ 2230684 h 2771069"/>
              <a:gd name="connisteX8" fmla="*/ 269875 w 7585075"/>
              <a:gd name="connsiteY8" fmla="*/ 2147499 h 2771069"/>
              <a:gd name="connisteX9" fmla="*/ 325120 w 7585075"/>
              <a:gd name="connsiteY9" fmla="*/ 2050979 h 2771069"/>
              <a:gd name="connisteX10" fmla="*/ 374015 w 7585075"/>
              <a:gd name="connsiteY10" fmla="*/ 1967794 h 2771069"/>
              <a:gd name="connisteX11" fmla="*/ 422275 w 7585075"/>
              <a:gd name="connsiteY11" fmla="*/ 1898579 h 2771069"/>
              <a:gd name="connisteX12" fmla="*/ 464185 w 7585075"/>
              <a:gd name="connsiteY12" fmla="*/ 1822379 h 2771069"/>
              <a:gd name="connisteX13" fmla="*/ 512445 w 7585075"/>
              <a:gd name="connsiteY13" fmla="*/ 1746179 h 2771069"/>
              <a:gd name="connisteX14" fmla="*/ 560705 w 7585075"/>
              <a:gd name="connsiteY14" fmla="*/ 1676964 h 2771069"/>
              <a:gd name="connisteX15" fmla="*/ 588645 w 7585075"/>
              <a:gd name="connsiteY15" fmla="*/ 1607114 h 2771069"/>
              <a:gd name="connisteX16" fmla="*/ 636905 w 7585075"/>
              <a:gd name="connsiteY16" fmla="*/ 1537899 h 2771069"/>
              <a:gd name="connisteX17" fmla="*/ 678815 w 7585075"/>
              <a:gd name="connsiteY17" fmla="*/ 1468684 h 2771069"/>
              <a:gd name="connisteX18" fmla="*/ 727075 w 7585075"/>
              <a:gd name="connsiteY18" fmla="*/ 1378514 h 2771069"/>
              <a:gd name="connisteX19" fmla="*/ 768985 w 7585075"/>
              <a:gd name="connsiteY19" fmla="*/ 1309299 h 2771069"/>
              <a:gd name="connisteX20" fmla="*/ 838200 w 7585075"/>
              <a:gd name="connsiteY20" fmla="*/ 1226114 h 2771069"/>
              <a:gd name="connisteX21" fmla="*/ 893445 w 7585075"/>
              <a:gd name="connsiteY21" fmla="*/ 1143564 h 2771069"/>
              <a:gd name="connisteX22" fmla="*/ 969645 w 7585075"/>
              <a:gd name="connsiteY22" fmla="*/ 1067364 h 2771069"/>
              <a:gd name="connisteX23" fmla="*/ 1052830 w 7585075"/>
              <a:gd name="connsiteY23" fmla="*/ 997514 h 2771069"/>
              <a:gd name="connisteX24" fmla="*/ 1122045 w 7585075"/>
              <a:gd name="connsiteY24" fmla="*/ 928299 h 2771069"/>
              <a:gd name="connisteX25" fmla="*/ 1191260 w 7585075"/>
              <a:gd name="connsiteY25" fmla="*/ 880039 h 2771069"/>
              <a:gd name="connisteX26" fmla="*/ 1274445 w 7585075"/>
              <a:gd name="connsiteY26" fmla="*/ 817809 h 2771069"/>
              <a:gd name="connisteX27" fmla="*/ 1371600 w 7585075"/>
              <a:gd name="connsiteY27" fmla="*/ 755579 h 2771069"/>
              <a:gd name="connisteX28" fmla="*/ 1440815 w 7585075"/>
              <a:gd name="connsiteY28" fmla="*/ 699699 h 2771069"/>
              <a:gd name="connisteX29" fmla="*/ 1517015 w 7585075"/>
              <a:gd name="connsiteY29" fmla="*/ 658424 h 2771069"/>
              <a:gd name="connisteX30" fmla="*/ 1593215 w 7585075"/>
              <a:gd name="connsiteY30" fmla="*/ 616514 h 2771069"/>
              <a:gd name="connisteX31" fmla="*/ 1669415 w 7585075"/>
              <a:gd name="connsiteY31" fmla="*/ 582224 h 2771069"/>
              <a:gd name="connisteX32" fmla="*/ 1752600 w 7585075"/>
              <a:gd name="connsiteY32" fmla="*/ 547299 h 2771069"/>
              <a:gd name="connisteX33" fmla="*/ 1828800 w 7585075"/>
              <a:gd name="connsiteY33" fmla="*/ 506024 h 2771069"/>
              <a:gd name="connisteX34" fmla="*/ 1918970 w 7585075"/>
              <a:gd name="connsiteY34" fmla="*/ 471099 h 2771069"/>
              <a:gd name="connisteX35" fmla="*/ 1988185 w 7585075"/>
              <a:gd name="connsiteY35" fmla="*/ 443794 h 2771069"/>
              <a:gd name="connisteX36" fmla="*/ 2057400 w 7585075"/>
              <a:gd name="connsiteY36" fmla="*/ 422839 h 2771069"/>
              <a:gd name="connisteX37" fmla="*/ 2133600 w 7585075"/>
              <a:gd name="connsiteY37" fmla="*/ 394899 h 2771069"/>
              <a:gd name="connisteX38" fmla="*/ 2202815 w 7585075"/>
              <a:gd name="connsiteY38" fmla="*/ 374579 h 2771069"/>
              <a:gd name="connisteX39" fmla="*/ 2286000 w 7585075"/>
              <a:gd name="connsiteY39" fmla="*/ 353624 h 2771069"/>
              <a:gd name="connisteX40" fmla="*/ 2369185 w 7585075"/>
              <a:gd name="connsiteY40" fmla="*/ 325684 h 2771069"/>
              <a:gd name="connisteX41" fmla="*/ 2452370 w 7585075"/>
              <a:gd name="connsiteY41" fmla="*/ 291394 h 2771069"/>
              <a:gd name="connisteX42" fmla="*/ 2521585 w 7585075"/>
              <a:gd name="connsiteY42" fmla="*/ 277424 h 2771069"/>
              <a:gd name="connisteX43" fmla="*/ 2597785 w 7585075"/>
              <a:gd name="connsiteY43" fmla="*/ 263454 h 2771069"/>
              <a:gd name="connisteX44" fmla="*/ 2680970 w 7585075"/>
              <a:gd name="connsiteY44" fmla="*/ 242499 h 2771069"/>
              <a:gd name="connisteX45" fmla="*/ 2757170 w 7585075"/>
              <a:gd name="connsiteY45" fmla="*/ 235514 h 2771069"/>
              <a:gd name="connisteX46" fmla="*/ 2833370 w 7585075"/>
              <a:gd name="connsiteY46" fmla="*/ 222179 h 2771069"/>
              <a:gd name="connisteX47" fmla="*/ 2909570 w 7585075"/>
              <a:gd name="connsiteY47" fmla="*/ 208209 h 2771069"/>
              <a:gd name="connisteX48" fmla="*/ 2992120 w 7585075"/>
              <a:gd name="connsiteY48" fmla="*/ 194239 h 2771069"/>
              <a:gd name="connisteX49" fmla="*/ 3061970 w 7585075"/>
              <a:gd name="connsiteY49" fmla="*/ 166299 h 2771069"/>
              <a:gd name="connisteX50" fmla="*/ 3138170 w 7585075"/>
              <a:gd name="connsiteY50" fmla="*/ 152964 h 2771069"/>
              <a:gd name="connisteX51" fmla="*/ 3220720 w 7585075"/>
              <a:gd name="connsiteY51" fmla="*/ 125024 h 2771069"/>
              <a:gd name="connisteX52" fmla="*/ 3296920 w 7585075"/>
              <a:gd name="connsiteY52" fmla="*/ 125024 h 2771069"/>
              <a:gd name="connisteX53" fmla="*/ 3366770 w 7585075"/>
              <a:gd name="connsiteY53" fmla="*/ 111054 h 2771069"/>
              <a:gd name="connisteX54" fmla="*/ 3449320 w 7585075"/>
              <a:gd name="connsiteY54" fmla="*/ 97084 h 2771069"/>
              <a:gd name="connisteX55" fmla="*/ 3519170 w 7585075"/>
              <a:gd name="connsiteY55" fmla="*/ 90099 h 2771069"/>
              <a:gd name="connisteX56" fmla="*/ 3608705 w 7585075"/>
              <a:gd name="connsiteY56" fmla="*/ 90099 h 2771069"/>
              <a:gd name="connisteX57" fmla="*/ 3684905 w 7585075"/>
              <a:gd name="connsiteY57" fmla="*/ 69779 h 2771069"/>
              <a:gd name="connisteX58" fmla="*/ 3761105 w 7585075"/>
              <a:gd name="connsiteY58" fmla="*/ 62794 h 2771069"/>
              <a:gd name="connisteX59" fmla="*/ 3844290 w 7585075"/>
              <a:gd name="connsiteY59" fmla="*/ 62794 h 2771069"/>
              <a:gd name="connisteX60" fmla="*/ 3913505 w 7585075"/>
              <a:gd name="connsiteY60" fmla="*/ 55809 h 2771069"/>
              <a:gd name="connisteX61" fmla="*/ 3989705 w 7585075"/>
              <a:gd name="connsiteY61" fmla="*/ 48824 h 2771069"/>
              <a:gd name="connisteX62" fmla="*/ 4065905 w 7585075"/>
              <a:gd name="connsiteY62" fmla="*/ 41839 h 2771069"/>
              <a:gd name="connisteX63" fmla="*/ 4135120 w 7585075"/>
              <a:gd name="connsiteY63" fmla="*/ 41839 h 2771069"/>
              <a:gd name="connisteX64" fmla="*/ 4211320 w 7585075"/>
              <a:gd name="connsiteY64" fmla="*/ 41839 h 2771069"/>
              <a:gd name="connisteX65" fmla="*/ 4287520 w 7585075"/>
              <a:gd name="connsiteY65" fmla="*/ 41839 h 2771069"/>
              <a:gd name="connisteX66" fmla="*/ 4357370 w 7585075"/>
              <a:gd name="connsiteY66" fmla="*/ 41839 h 2771069"/>
              <a:gd name="connisteX67" fmla="*/ 4426585 w 7585075"/>
              <a:gd name="connsiteY67" fmla="*/ 41839 h 2771069"/>
              <a:gd name="connisteX68" fmla="*/ 4509770 w 7585075"/>
              <a:gd name="connsiteY68" fmla="*/ 41839 h 2771069"/>
              <a:gd name="connisteX69" fmla="*/ 4606290 w 7585075"/>
              <a:gd name="connsiteY69" fmla="*/ 34854 h 2771069"/>
              <a:gd name="connisteX70" fmla="*/ 4682490 w 7585075"/>
              <a:gd name="connsiteY70" fmla="*/ 34854 h 2771069"/>
              <a:gd name="connisteX71" fmla="*/ 4758690 w 7585075"/>
              <a:gd name="connsiteY71" fmla="*/ 27869 h 2771069"/>
              <a:gd name="connisteX72" fmla="*/ 4834890 w 7585075"/>
              <a:gd name="connsiteY72" fmla="*/ 27869 h 2771069"/>
              <a:gd name="connisteX73" fmla="*/ 4911090 w 7585075"/>
              <a:gd name="connsiteY73" fmla="*/ 27869 h 2771069"/>
              <a:gd name="connisteX74" fmla="*/ 4987290 w 7585075"/>
              <a:gd name="connsiteY74" fmla="*/ 27869 h 2771069"/>
              <a:gd name="connisteX75" fmla="*/ 5056505 w 7585075"/>
              <a:gd name="connsiteY75" fmla="*/ 27869 h 2771069"/>
              <a:gd name="connisteX76" fmla="*/ 5132705 w 7585075"/>
              <a:gd name="connsiteY76" fmla="*/ 27869 h 2771069"/>
              <a:gd name="connisteX77" fmla="*/ 5201920 w 7585075"/>
              <a:gd name="connsiteY77" fmla="*/ 27869 h 2771069"/>
              <a:gd name="connisteX78" fmla="*/ 5271770 w 7585075"/>
              <a:gd name="connsiteY78" fmla="*/ 27869 h 2771069"/>
              <a:gd name="connisteX79" fmla="*/ 5340985 w 7585075"/>
              <a:gd name="connsiteY79" fmla="*/ 27869 h 2771069"/>
              <a:gd name="connisteX80" fmla="*/ 5410200 w 7585075"/>
              <a:gd name="connsiteY80" fmla="*/ 20884 h 2771069"/>
              <a:gd name="connisteX81" fmla="*/ 5479415 w 7585075"/>
              <a:gd name="connsiteY81" fmla="*/ 13899 h 2771069"/>
              <a:gd name="connisteX82" fmla="*/ 5555615 w 7585075"/>
              <a:gd name="connsiteY82" fmla="*/ 13899 h 2771069"/>
              <a:gd name="connisteX83" fmla="*/ 5624830 w 7585075"/>
              <a:gd name="connsiteY83" fmla="*/ 13899 h 2771069"/>
              <a:gd name="connisteX84" fmla="*/ 5694045 w 7585075"/>
              <a:gd name="connsiteY84" fmla="*/ 13899 h 2771069"/>
              <a:gd name="connisteX85" fmla="*/ 5763260 w 7585075"/>
              <a:gd name="connsiteY85" fmla="*/ 13899 h 2771069"/>
              <a:gd name="connisteX86" fmla="*/ 5839460 w 7585075"/>
              <a:gd name="connsiteY86" fmla="*/ 13899 h 2771069"/>
              <a:gd name="connisteX87" fmla="*/ 5929630 w 7585075"/>
              <a:gd name="connsiteY87" fmla="*/ 13899 h 2771069"/>
              <a:gd name="connisteX88" fmla="*/ 6012815 w 7585075"/>
              <a:gd name="connsiteY88" fmla="*/ 13899 h 2771069"/>
              <a:gd name="connisteX89" fmla="*/ 6089015 w 7585075"/>
              <a:gd name="connsiteY89" fmla="*/ 13899 h 2771069"/>
              <a:gd name="connisteX90" fmla="*/ 6165215 w 7585075"/>
              <a:gd name="connsiteY90" fmla="*/ 13899 h 2771069"/>
              <a:gd name="connisteX91" fmla="*/ 6234430 w 7585075"/>
              <a:gd name="connsiteY91" fmla="*/ 13899 h 2771069"/>
              <a:gd name="connisteX92" fmla="*/ 6303645 w 7585075"/>
              <a:gd name="connsiteY92" fmla="*/ 13899 h 2771069"/>
              <a:gd name="connisteX93" fmla="*/ 6372860 w 7585075"/>
              <a:gd name="connsiteY93" fmla="*/ 13899 h 2771069"/>
              <a:gd name="connisteX94" fmla="*/ 6442075 w 7585075"/>
              <a:gd name="connsiteY94" fmla="*/ 13899 h 2771069"/>
              <a:gd name="connisteX95" fmla="*/ 6511290 w 7585075"/>
              <a:gd name="connsiteY95" fmla="*/ 13899 h 2771069"/>
              <a:gd name="connisteX96" fmla="*/ 6580505 w 7585075"/>
              <a:gd name="connsiteY96" fmla="*/ 13899 h 2771069"/>
              <a:gd name="connisteX97" fmla="*/ 6649720 w 7585075"/>
              <a:gd name="connsiteY97" fmla="*/ 13899 h 2771069"/>
              <a:gd name="connisteX98" fmla="*/ 6719570 w 7585075"/>
              <a:gd name="connsiteY98" fmla="*/ 6914 h 2771069"/>
              <a:gd name="connisteX99" fmla="*/ 6795770 w 7585075"/>
              <a:gd name="connsiteY99" fmla="*/ 6914 h 2771069"/>
              <a:gd name="connisteX100" fmla="*/ 6864985 w 7585075"/>
              <a:gd name="connsiteY100" fmla="*/ 564 h 2771069"/>
              <a:gd name="connisteX101" fmla="*/ 6934200 w 7585075"/>
              <a:gd name="connsiteY101" fmla="*/ 564 h 2771069"/>
              <a:gd name="connisteX102" fmla="*/ 7017385 w 7585075"/>
              <a:gd name="connsiteY102" fmla="*/ 564 h 2771069"/>
              <a:gd name="connisteX103" fmla="*/ 7093585 w 7585075"/>
              <a:gd name="connsiteY103" fmla="*/ 564 h 2771069"/>
              <a:gd name="connisteX104" fmla="*/ 7162800 w 7585075"/>
              <a:gd name="connsiteY104" fmla="*/ 564 h 2771069"/>
              <a:gd name="connisteX105" fmla="*/ 7232015 w 7585075"/>
              <a:gd name="connsiteY105" fmla="*/ 564 h 2771069"/>
              <a:gd name="connisteX106" fmla="*/ 7301230 w 7585075"/>
              <a:gd name="connsiteY106" fmla="*/ 564 h 2771069"/>
              <a:gd name="connisteX107" fmla="*/ 7377430 w 7585075"/>
              <a:gd name="connsiteY107" fmla="*/ 564 h 2771069"/>
              <a:gd name="connisteX108" fmla="*/ 7446645 w 7585075"/>
              <a:gd name="connsiteY108" fmla="*/ 564 h 2771069"/>
              <a:gd name="connisteX109" fmla="*/ 7515860 w 7585075"/>
              <a:gd name="connsiteY109" fmla="*/ 564 h 2771069"/>
              <a:gd name="connisteX110" fmla="*/ 7585075 w 7585075"/>
              <a:gd name="connsiteY110" fmla="*/ 564 h 277106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  <a:cxn ang="0">
                <a:pos x="connisteX107" y="connsiteY107"/>
              </a:cxn>
              <a:cxn ang="0">
                <a:pos x="connisteX108" y="connsiteY108"/>
              </a:cxn>
              <a:cxn ang="0">
                <a:pos x="connisteX109" y="connsiteY109"/>
              </a:cxn>
              <a:cxn ang="0">
                <a:pos x="connisteX110" y="connsiteY110"/>
              </a:cxn>
            </a:cxnLst>
            <a:rect l="l" t="t" r="r" b="b"/>
            <a:pathLst>
              <a:path w="7585075" h="2771069">
                <a:moveTo>
                  <a:pt x="0" y="2771069"/>
                </a:moveTo>
                <a:cubicBezTo>
                  <a:pt x="635" y="2755829"/>
                  <a:pt x="0" y="2719634"/>
                  <a:pt x="6985" y="2687884"/>
                </a:cubicBezTo>
                <a:cubicBezTo>
                  <a:pt x="13970" y="2656134"/>
                  <a:pt x="23495" y="2642164"/>
                  <a:pt x="34290" y="2611684"/>
                </a:cubicBezTo>
                <a:cubicBezTo>
                  <a:pt x="45085" y="2581204"/>
                  <a:pt x="50800" y="2564694"/>
                  <a:pt x="62230" y="2535484"/>
                </a:cubicBezTo>
                <a:cubicBezTo>
                  <a:pt x="73660" y="2506274"/>
                  <a:pt x="79375" y="2495479"/>
                  <a:pt x="90170" y="2466269"/>
                </a:cubicBezTo>
                <a:cubicBezTo>
                  <a:pt x="100965" y="2437059"/>
                  <a:pt x="100965" y="2421819"/>
                  <a:pt x="117475" y="2390069"/>
                </a:cubicBezTo>
                <a:cubicBezTo>
                  <a:pt x="133985" y="2358319"/>
                  <a:pt x="153035" y="2338634"/>
                  <a:pt x="172720" y="2306884"/>
                </a:cubicBezTo>
                <a:cubicBezTo>
                  <a:pt x="192405" y="2275134"/>
                  <a:pt x="194945" y="2262434"/>
                  <a:pt x="214630" y="2230684"/>
                </a:cubicBezTo>
                <a:cubicBezTo>
                  <a:pt x="234315" y="2198934"/>
                  <a:pt x="247650" y="2183694"/>
                  <a:pt x="269875" y="2147499"/>
                </a:cubicBezTo>
                <a:cubicBezTo>
                  <a:pt x="292100" y="2111304"/>
                  <a:pt x="304165" y="2087174"/>
                  <a:pt x="325120" y="2050979"/>
                </a:cubicBezTo>
                <a:cubicBezTo>
                  <a:pt x="346075" y="2014784"/>
                  <a:pt x="354330" y="1998274"/>
                  <a:pt x="374015" y="1967794"/>
                </a:cubicBezTo>
                <a:cubicBezTo>
                  <a:pt x="393700" y="1937314"/>
                  <a:pt x="404495" y="1927789"/>
                  <a:pt x="422275" y="1898579"/>
                </a:cubicBezTo>
                <a:cubicBezTo>
                  <a:pt x="440055" y="1869369"/>
                  <a:pt x="446405" y="1852859"/>
                  <a:pt x="464185" y="1822379"/>
                </a:cubicBezTo>
                <a:cubicBezTo>
                  <a:pt x="481965" y="1791899"/>
                  <a:pt x="493395" y="1775389"/>
                  <a:pt x="512445" y="1746179"/>
                </a:cubicBezTo>
                <a:cubicBezTo>
                  <a:pt x="531495" y="1716969"/>
                  <a:pt x="545465" y="1704904"/>
                  <a:pt x="560705" y="1676964"/>
                </a:cubicBezTo>
                <a:cubicBezTo>
                  <a:pt x="575945" y="1649024"/>
                  <a:pt x="573405" y="1635054"/>
                  <a:pt x="588645" y="1607114"/>
                </a:cubicBezTo>
                <a:cubicBezTo>
                  <a:pt x="603885" y="1579174"/>
                  <a:pt x="619125" y="1565839"/>
                  <a:pt x="636905" y="1537899"/>
                </a:cubicBezTo>
                <a:cubicBezTo>
                  <a:pt x="654685" y="1509959"/>
                  <a:pt x="661035" y="1500434"/>
                  <a:pt x="678815" y="1468684"/>
                </a:cubicBezTo>
                <a:cubicBezTo>
                  <a:pt x="696595" y="1436934"/>
                  <a:pt x="709295" y="1410264"/>
                  <a:pt x="727075" y="1378514"/>
                </a:cubicBezTo>
                <a:cubicBezTo>
                  <a:pt x="744855" y="1346764"/>
                  <a:pt x="746760" y="1339779"/>
                  <a:pt x="768985" y="1309299"/>
                </a:cubicBezTo>
                <a:cubicBezTo>
                  <a:pt x="791210" y="1278819"/>
                  <a:pt x="813435" y="1259134"/>
                  <a:pt x="838200" y="1226114"/>
                </a:cubicBezTo>
                <a:cubicBezTo>
                  <a:pt x="862965" y="1193094"/>
                  <a:pt x="867410" y="1175314"/>
                  <a:pt x="893445" y="1143564"/>
                </a:cubicBezTo>
                <a:cubicBezTo>
                  <a:pt x="919480" y="1111814"/>
                  <a:pt x="937895" y="1096574"/>
                  <a:pt x="969645" y="1067364"/>
                </a:cubicBezTo>
                <a:cubicBezTo>
                  <a:pt x="1001395" y="1038154"/>
                  <a:pt x="1022350" y="1025454"/>
                  <a:pt x="1052830" y="997514"/>
                </a:cubicBezTo>
                <a:cubicBezTo>
                  <a:pt x="1083310" y="969574"/>
                  <a:pt x="1094105" y="951794"/>
                  <a:pt x="1122045" y="928299"/>
                </a:cubicBezTo>
                <a:cubicBezTo>
                  <a:pt x="1149985" y="904804"/>
                  <a:pt x="1160780" y="902264"/>
                  <a:pt x="1191260" y="880039"/>
                </a:cubicBezTo>
                <a:cubicBezTo>
                  <a:pt x="1221740" y="857814"/>
                  <a:pt x="1238250" y="842574"/>
                  <a:pt x="1274445" y="817809"/>
                </a:cubicBezTo>
                <a:cubicBezTo>
                  <a:pt x="1310640" y="793044"/>
                  <a:pt x="1338580" y="779074"/>
                  <a:pt x="1371600" y="755579"/>
                </a:cubicBezTo>
                <a:cubicBezTo>
                  <a:pt x="1404620" y="732084"/>
                  <a:pt x="1411605" y="719384"/>
                  <a:pt x="1440815" y="699699"/>
                </a:cubicBezTo>
                <a:cubicBezTo>
                  <a:pt x="1470025" y="680014"/>
                  <a:pt x="1486535" y="674934"/>
                  <a:pt x="1517015" y="658424"/>
                </a:cubicBezTo>
                <a:cubicBezTo>
                  <a:pt x="1547495" y="641914"/>
                  <a:pt x="1562735" y="631754"/>
                  <a:pt x="1593215" y="616514"/>
                </a:cubicBezTo>
                <a:cubicBezTo>
                  <a:pt x="1623695" y="601274"/>
                  <a:pt x="1637665" y="596194"/>
                  <a:pt x="1669415" y="582224"/>
                </a:cubicBezTo>
                <a:cubicBezTo>
                  <a:pt x="1701165" y="568254"/>
                  <a:pt x="1720850" y="562539"/>
                  <a:pt x="1752600" y="547299"/>
                </a:cubicBezTo>
                <a:cubicBezTo>
                  <a:pt x="1784350" y="532059"/>
                  <a:pt x="1795780" y="521264"/>
                  <a:pt x="1828800" y="506024"/>
                </a:cubicBezTo>
                <a:cubicBezTo>
                  <a:pt x="1861820" y="490784"/>
                  <a:pt x="1887220" y="483799"/>
                  <a:pt x="1918970" y="471099"/>
                </a:cubicBezTo>
                <a:cubicBezTo>
                  <a:pt x="1950720" y="458399"/>
                  <a:pt x="1960245" y="453319"/>
                  <a:pt x="1988185" y="443794"/>
                </a:cubicBezTo>
                <a:cubicBezTo>
                  <a:pt x="2016125" y="434269"/>
                  <a:pt x="2028190" y="432364"/>
                  <a:pt x="2057400" y="422839"/>
                </a:cubicBezTo>
                <a:cubicBezTo>
                  <a:pt x="2086610" y="413314"/>
                  <a:pt x="2104390" y="404424"/>
                  <a:pt x="2133600" y="394899"/>
                </a:cubicBezTo>
                <a:cubicBezTo>
                  <a:pt x="2162810" y="385374"/>
                  <a:pt x="2172335" y="382834"/>
                  <a:pt x="2202815" y="374579"/>
                </a:cubicBezTo>
                <a:cubicBezTo>
                  <a:pt x="2233295" y="366324"/>
                  <a:pt x="2252980" y="363149"/>
                  <a:pt x="2286000" y="353624"/>
                </a:cubicBezTo>
                <a:cubicBezTo>
                  <a:pt x="2319020" y="344099"/>
                  <a:pt x="2336165" y="338384"/>
                  <a:pt x="2369185" y="325684"/>
                </a:cubicBezTo>
                <a:cubicBezTo>
                  <a:pt x="2402205" y="312984"/>
                  <a:pt x="2421890" y="300919"/>
                  <a:pt x="2452370" y="291394"/>
                </a:cubicBezTo>
                <a:cubicBezTo>
                  <a:pt x="2482850" y="281869"/>
                  <a:pt x="2492375" y="283139"/>
                  <a:pt x="2521585" y="277424"/>
                </a:cubicBezTo>
                <a:cubicBezTo>
                  <a:pt x="2550795" y="271709"/>
                  <a:pt x="2566035" y="270439"/>
                  <a:pt x="2597785" y="263454"/>
                </a:cubicBezTo>
                <a:cubicBezTo>
                  <a:pt x="2629535" y="256469"/>
                  <a:pt x="2649220" y="248214"/>
                  <a:pt x="2680970" y="242499"/>
                </a:cubicBezTo>
                <a:cubicBezTo>
                  <a:pt x="2712720" y="236784"/>
                  <a:pt x="2726690" y="239324"/>
                  <a:pt x="2757170" y="235514"/>
                </a:cubicBezTo>
                <a:cubicBezTo>
                  <a:pt x="2787650" y="231704"/>
                  <a:pt x="2802890" y="227894"/>
                  <a:pt x="2833370" y="222179"/>
                </a:cubicBezTo>
                <a:cubicBezTo>
                  <a:pt x="2863850" y="216464"/>
                  <a:pt x="2877820" y="213924"/>
                  <a:pt x="2909570" y="208209"/>
                </a:cubicBezTo>
                <a:cubicBezTo>
                  <a:pt x="2941320" y="202494"/>
                  <a:pt x="2961640" y="202494"/>
                  <a:pt x="2992120" y="194239"/>
                </a:cubicBezTo>
                <a:cubicBezTo>
                  <a:pt x="3022600" y="185984"/>
                  <a:pt x="3032760" y="174554"/>
                  <a:pt x="3061970" y="166299"/>
                </a:cubicBezTo>
                <a:cubicBezTo>
                  <a:pt x="3091180" y="158044"/>
                  <a:pt x="3106420" y="161219"/>
                  <a:pt x="3138170" y="152964"/>
                </a:cubicBezTo>
                <a:cubicBezTo>
                  <a:pt x="3169920" y="144709"/>
                  <a:pt x="3188970" y="130739"/>
                  <a:pt x="3220720" y="125024"/>
                </a:cubicBezTo>
                <a:cubicBezTo>
                  <a:pt x="3252470" y="119309"/>
                  <a:pt x="3267710" y="127564"/>
                  <a:pt x="3296920" y="125024"/>
                </a:cubicBezTo>
                <a:cubicBezTo>
                  <a:pt x="3326130" y="122484"/>
                  <a:pt x="3336290" y="116769"/>
                  <a:pt x="3366770" y="111054"/>
                </a:cubicBezTo>
                <a:cubicBezTo>
                  <a:pt x="3397250" y="105339"/>
                  <a:pt x="3418840" y="101529"/>
                  <a:pt x="3449320" y="97084"/>
                </a:cubicBezTo>
                <a:cubicBezTo>
                  <a:pt x="3479800" y="92639"/>
                  <a:pt x="3487420" y="91369"/>
                  <a:pt x="3519170" y="90099"/>
                </a:cubicBezTo>
                <a:cubicBezTo>
                  <a:pt x="3550920" y="88829"/>
                  <a:pt x="3575685" y="93909"/>
                  <a:pt x="3608705" y="90099"/>
                </a:cubicBezTo>
                <a:cubicBezTo>
                  <a:pt x="3641725" y="86289"/>
                  <a:pt x="3654425" y="75494"/>
                  <a:pt x="3684905" y="69779"/>
                </a:cubicBezTo>
                <a:cubicBezTo>
                  <a:pt x="3715385" y="64064"/>
                  <a:pt x="3729355" y="64064"/>
                  <a:pt x="3761105" y="62794"/>
                </a:cubicBezTo>
                <a:cubicBezTo>
                  <a:pt x="3792855" y="61524"/>
                  <a:pt x="3813810" y="64064"/>
                  <a:pt x="3844290" y="62794"/>
                </a:cubicBezTo>
                <a:cubicBezTo>
                  <a:pt x="3874770" y="61524"/>
                  <a:pt x="3884295" y="58349"/>
                  <a:pt x="3913505" y="55809"/>
                </a:cubicBezTo>
                <a:cubicBezTo>
                  <a:pt x="3942715" y="53269"/>
                  <a:pt x="3959225" y="51364"/>
                  <a:pt x="3989705" y="48824"/>
                </a:cubicBezTo>
                <a:cubicBezTo>
                  <a:pt x="4020185" y="46284"/>
                  <a:pt x="4036695" y="43109"/>
                  <a:pt x="4065905" y="41839"/>
                </a:cubicBezTo>
                <a:cubicBezTo>
                  <a:pt x="4095115" y="40569"/>
                  <a:pt x="4105910" y="41839"/>
                  <a:pt x="4135120" y="41839"/>
                </a:cubicBezTo>
                <a:cubicBezTo>
                  <a:pt x="4164330" y="41839"/>
                  <a:pt x="4180840" y="41839"/>
                  <a:pt x="4211320" y="41839"/>
                </a:cubicBezTo>
                <a:cubicBezTo>
                  <a:pt x="4241800" y="41839"/>
                  <a:pt x="4258310" y="41839"/>
                  <a:pt x="4287520" y="41839"/>
                </a:cubicBezTo>
                <a:cubicBezTo>
                  <a:pt x="4316730" y="41839"/>
                  <a:pt x="4329430" y="41839"/>
                  <a:pt x="4357370" y="41839"/>
                </a:cubicBezTo>
                <a:cubicBezTo>
                  <a:pt x="4385310" y="41839"/>
                  <a:pt x="4396105" y="41839"/>
                  <a:pt x="4426585" y="41839"/>
                </a:cubicBezTo>
                <a:cubicBezTo>
                  <a:pt x="4457065" y="41839"/>
                  <a:pt x="4473575" y="43109"/>
                  <a:pt x="4509770" y="41839"/>
                </a:cubicBezTo>
                <a:cubicBezTo>
                  <a:pt x="4545965" y="40569"/>
                  <a:pt x="4572000" y="36124"/>
                  <a:pt x="4606290" y="34854"/>
                </a:cubicBezTo>
                <a:cubicBezTo>
                  <a:pt x="4640580" y="33584"/>
                  <a:pt x="4652010" y="36124"/>
                  <a:pt x="4682490" y="34854"/>
                </a:cubicBezTo>
                <a:cubicBezTo>
                  <a:pt x="4712970" y="33584"/>
                  <a:pt x="4728210" y="29139"/>
                  <a:pt x="4758690" y="27869"/>
                </a:cubicBezTo>
                <a:cubicBezTo>
                  <a:pt x="4789170" y="26599"/>
                  <a:pt x="4804410" y="27869"/>
                  <a:pt x="4834890" y="27869"/>
                </a:cubicBezTo>
                <a:cubicBezTo>
                  <a:pt x="4865370" y="27869"/>
                  <a:pt x="4880610" y="27869"/>
                  <a:pt x="4911090" y="27869"/>
                </a:cubicBezTo>
                <a:cubicBezTo>
                  <a:pt x="4941570" y="27869"/>
                  <a:pt x="4958080" y="27869"/>
                  <a:pt x="4987290" y="27869"/>
                </a:cubicBezTo>
                <a:cubicBezTo>
                  <a:pt x="5016500" y="27869"/>
                  <a:pt x="5027295" y="27869"/>
                  <a:pt x="5056505" y="27869"/>
                </a:cubicBezTo>
                <a:cubicBezTo>
                  <a:pt x="5085715" y="27869"/>
                  <a:pt x="5103495" y="27869"/>
                  <a:pt x="5132705" y="27869"/>
                </a:cubicBezTo>
                <a:cubicBezTo>
                  <a:pt x="5161915" y="27869"/>
                  <a:pt x="5173980" y="27869"/>
                  <a:pt x="5201920" y="27869"/>
                </a:cubicBezTo>
                <a:cubicBezTo>
                  <a:pt x="5229860" y="27869"/>
                  <a:pt x="5243830" y="27869"/>
                  <a:pt x="5271770" y="27869"/>
                </a:cubicBezTo>
                <a:cubicBezTo>
                  <a:pt x="5299710" y="27869"/>
                  <a:pt x="5313045" y="29139"/>
                  <a:pt x="5340985" y="27869"/>
                </a:cubicBezTo>
                <a:cubicBezTo>
                  <a:pt x="5368925" y="26599"/>
                  <a:pt x="5382260" y="23424"/>
                  <a:pt x="5410200" y="20884"/>
                </a:cubicBezTo>
                <a:cubicBezTo>
                  <a:pt x="5438140" y="18344"/>
                  <a:pt x="5450205" y="15169"/>
                  <a:pt x="5479415" y="13899"/>
                </a:cubicBezTo>
                <a:cubicBezTo>
                  <a:pt x="5508625" y="12629"/>
                  <a:pt x="5526405" y="13899"/>
                  <a:pt x="5555615" y="13899"/>
                </a:cubicBezTo>
                <a:cubicBezTo>
                  <a:pt x="5584825" y="13899"/>
                  <a:pt x="5596890" y="13899"/>
                  <a:pt x="5624830" y="13899"/>
                </a:cubicBezTo>
                <a:cubicBezTo>
                  <a:pt x="5652770" y="13899"/>
                  <a:pt x="5666105" y="13899"/>
                  <a:pt x="5694045" y="13899"/>
                </a:cubicBezTo>
                <a:cubicBezTo>
                  <a:pt x="5721985" y="13899"/>
                  <a:pt x="5734050" y="13899"/>
                  <a:pt x="5763260" y="13899"/>
                </a:cubicBezTo>
                <a:cubicBezTo>
                  <a:pt x="5792470" y="13899"/>
                  <a:pt x="5806440" y="13899"/>
                  <a:pt x="5839460" y="13899"/>
                </a:cubicBezTo>
                <a:cubicBezTo>
                  <a:pt x="5872480" y="13899"/>
                  <a:pt x="5894705" y="13899"/>
                  <a:pt x="5929630" y="13899"/>
                </a:cubicBezTo>
                <a:cubicBezTo>
                  <a:pt x="5964555" y="13899"/>
                  <a:pt x="5981065" y="13899"/>
                  <a:pt x="6012815" y="13899"/>
                </a:cubicBezTo>
                <a:cubicBezTo>
                  <a:pt x="6044565" y="13899"/>
                  <a:pt x="6058535" y="13899"/>
                  <a:pt x="6089015" y="13899"/>
                </a:cubicBezTo>
                <a:cubicBezTo>
                  <a:pt x="6119495" y="13899"/>
                  <a:pt x="6136005" y="13899"/>
                  <a:pt x="6165215" y="13899"/>
                </a:cubicBezTo>
                <a:cubicBezTo>
                  <a:pt x="6194425" y="13899"/>
                  <a:pt x="6206490" y="13899"/>
                  <a:pt x="6234430" y="13899"/>
                </a:cubicBezTo>
                <a:cubicBezTo>
                  <a:pt x="6262370" y="13899"/>
                  <a:pt x="6275705" y="13899"/>
                  <a:pt x="6303645" y="13899"/>
                </a:cubicBezTo>
                <a:cubicBezTo>
                  <a:pt x="6331585" y="13899"/>
                  <a:pt x="6344920" y="13899"/>
                  <a:pt x="6372860" y="13899"/>
                </a:cubicBezTo>
                <a:cubicBezTo>
                  <a:pt x="6400800" y="13899"/>
                  <a:pt x="6414135" y="13899"/>
                  <a:pt x="6442075" y="13899"/>
                </a:cubicBezTo>
                <a:cubicBezTo>
                  <a:pt x="6470015" y="13899"/>
                  <a:pt x="6483350" y="13899"/>
                  <a:pt x="6511290" y="13899"/>
                </a:cubicBezTo>
                <a:cubicBezTo>
                  <a:pt x="6539230" y="13899"/>
                  <a:pt x="6552565" y="13899"/>
                  <a:pt x="6580505" y="13899"/>
                </a:cubicBezTo>
                <a:cubicBezTo>
                  <a:pt x="6608445" y="13899"/>
                  <a:pt x="6621780" y="15169"/>
                  <a:pt x="6649720" y="13899"/>
                </a:cubicBezTo>
                <a:cubicBezTo>
                  <a:pt x="6677660" y="12629"/>
                  <a:pt x="6690360" y="8184"/>
                  <a:pt x="6719570" y="6914"/>
                </a:cubicBezTo>
                <a:cubicBezTo>
                  <a:pt x="6748780" y="5644"/>
                  <a:pt x="6766560" y="8184"/>
                  <a:pt x="6795770" y="6914"/>
                </a:cubicBezTo>
                <a:cubicBezTo>
                  <a:pt x="6824980" y="5644"/>
                  <a:pt x="6837045" y="1834"/>
                  <a:pt x="6864985" y="564"/>
                </a:cubicBezTo>
                <a:cubicBezTo>
                  <a:pt x="6892925" y="-706"/>
                  <a:pt x="6903720" y="564"/>
                  <a:pt x="6934200" y="564"/>
                </a:cubicBezTo>
                <a:cubicBezTo>
                  <a:pt x="6964680" y="564"/>
                  <a:pt x="6985635" y="564"/>
                  <a:pt x="7017385" y="564"/>
                </a:cubicBezTo>
                <a:cubicBezTo>
                  <a:pt x="7049135" y="564"/>
                  <a:pt x="7064375" y="564"/>
                  <a:pt x="7093585" y="564"/>
                </a:cubicBezTo>
                <a:cubicBezTo>
                  <a:pt x="7122795" y="564"/>
                  <a:pt x="7134860" y="564"/>
                  <a:pt x="7162800" y="564"/>
                </a:cubicBezTo>
                <a:cubicBezTo>
                  <a:pt x="7190740" y="564"/>
                  <a:pt x="7204075" y="564"/>
                  <a:pt x="7232015" y="564"/>
                </a:cubicBezTo>
                <a:cubicBezTo>
                  <a:pt x="7259955" y="564"/>
                  <a:pt x="7272020" y="564"/>
                  <a:pt x="7301230" y="564"/>
                </a:cubicBezTo>
                <a:cubicBezTo>
                  <a:pt x="7330440" y="564"/>
                  <a:pt x="7348220" y="564"/>
                  <a:pt x="7377430" y="564"/>
                </a:cubicBezTo>
                <a:cubicBezTo>
                  <a:pt x="7406640" y="564"/>
                  <a:pt x="7418705" y="564"/>
                  <a:pt x="7446645" y="564"/>
                </a:cubicBezTo>
                <a:cubicBezTo>
                  <a:pt x="7474585" y="564"/>
                  <a:pt x="7487920" y="564"/>
                  <a:pt x="7515860" y="564"/>
                </a:cubicBezTo>
                <a:cubicBezTo>
                  <a:pt x="7543800" y="564"/>
                  <a:pt x="7572375" y="564"/>
                  <a:pt x="7585075" y="564"/>
                </a:cubicBezTo>
              </a:path>
            </a:pathLst>
          </a:custGeom>
          <a:ln w="5715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2" name="文本框 11"/>
          <p:cNvSpPr txBox="true"/>
          <p:nvPr/>
        </p:nvSpPr>
        <p:spPr>
          <a:xfrm>
            <a:off x="2498725" y="1135380"/>
            <a:ext cx="3321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y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3" name="文本框 12"/>
          <p:cNvSpPr txBox="true"/>
          <p:nvPr/>
        </p:nvSpPr>
        <p:spPr>
          <a:xfrm>
            <a:off x="8560435" y="4876165"/>
            <a:ext cx="3302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x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4" name="文本框 13"/>
          <p:cNvSpPr txBox="true"/>
          <p:nvPr/>
        </p:nvSpPr>
        <p:spPr>
          <a:xfrm>
            <a:off x="2618740" y="4876165"/>
            <a:ext cx="3416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0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6" name="文本框 15"/>
          <p:cNvSpPr txBox="true"/>
          <p:nvPr/>
        </p:nvSpPr>
        <p:spPr>
          <a:xfrm>
            <a:off x="5252720" y="1503680"/>
            <a:ext cx="30835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rgbClr val="2C3E50"/>
                </a:solidFill>
              </a:rPr>
              <a:t>LOAD_AVG_MAX 47742</a:t>
            </a:r>
            <a:endParaRPr lang="zh-CN" altLang="en-US" b="1">
              <a:solidFill>
                <a:srgbClr val="2C3E50"/>
              </a:solidFill>
            </a:endParaRPr>
          </a:p>
        </p:txBody>
      </p:sp>
      <p:cxnSp>
        <p:nvCxnSpPr>
          <p:cNvPr id="17" name="直接连接符 16"/>
          <p:cNvCxnSpPr>
            <a:endCxn id="11" idx="82"/>
          </p:cNvCxnSpPr>
          <p:nvPr/>
        </p:nvCxnSpPr>
        <p:spPr>
          <a:xfrm flipV="true">
            <a:off x="2922905" y="2098040"/>
            <a:ext cx="3700780" cy="13970"/>
          </a:xfrm>
          <a:prstGeom prst="line">
            <a:avLst/>
          </a:prstGeom>
          <a:ln w="22225" cmpd="sng">
            <a:solidFill>
              <a:srgbClr val="2C3E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573520" y="2105025"/>
            <a:ext cx="6985" cy="2729230"/>
          </a:xfrm>
          <a:prstGeom prst="line">
            <a:avLst/>
          </a:prstGeom>
          <a:ln w="22225" cmpd="sng">
            <a:solidFill>
              <a:srgbClr val="2C3E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true"/>
          <p:nvPr/>
        </p:nvSpPr>
        <p:spPr>
          <a:xfrm>
            <a:off x="2035810" y="1920875"/>
            <a:ext cx="9766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47742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20" name="文本框 19"/>
          <p:cNvSpPr txBox="true"/>
          <p:nvPr/>
        </p:nvSpPr>
        <p:spPr>
          <a:xfrm>
            <a:off x="6295390" y="4938395"/>
            <a:ext cx="6591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345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21" name="文本框 20"/>
          <p:cNvSpPr txBox="true"/>
          <p:nvPr/>
        </p:nvSpPr>
        <p:spPr>
          <a:xfrm>
            <a:off x="5194935" y="5229225"/>
            <a:ext cx="30714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rgbClr val="2C3E50"/>
                </a:solidFill>
              </a:rPr>
              <a:t>LOAD_AVG_MAX_N 345</a:t>
            </a:r>
            <a:endParaRPr lang="zh-CN" altLang="en-US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330200" y="301625"/>
            <a:ext cx="29457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400" b="1">
                <a:solidFill>
                  <a:srgbClr val="2C3E50"/>
                </a:solidFill>
              </a:rPr>
              <a:t>Linux的调度器组成</a:t>
            </a:r>
            <a:endParaRPr lang="en-US" sz="2400" b="1">
              <a:solidFill>
                <a:srgbClr val="2C3E50"/>
              </a:solidFill>
            </a:endParaRPr>
          </a:p>
        </p:txBody>
      </p:sp>
      <p:graphicFrame>
        <p:nvGraphicFramePr>
          <p:cNvPr id="5" name="Table 4"/>
          <p:cNvGraphicFramePr/>
          <p:nvPr/>
        </p:nvGraphicFramePr>
        <p:xfrm>
          <a:off x="973455" y="2252345"/>
          <a:ext cx="10336530" cy="3675380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1722755"/>
                <a:gridCol w="1722755"/>
                <a:gridCol w="1722755"/>
                <a:gridCol w="1722755"/>
                <a:gridCol w="1722755"/>
                <a:gridCol w="1722755"/>
              </a:tblGrid>
              <a:tr h="652145">
                <a:tc>
                  <a:txBody>
                    <a:bodyPr/>
                    <a:p>
                      <a:pPr algn="ctr">
                        <a:lnSpc>
                          <a:spcPct val="190000"/>
                        </a:lnSpc>
                        <a:buNone/>
                      </a:pPr>
                      <a:r>
                        <a:rPr lang="zh-CN" altLang="en-US" sz="1600" b="1">
                          <a:solidFill>
                            <a:srgbClr val="2C3E50"/>
                          </a:solidFill>
                        </a:rPr>
                        <a:t>调度器</a:t>
                      </a:r>
                      <a:endParaRPr lang="zh-CN" altLang="en-US" sz="16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5">
                  <a:txBody>
                    <a:bodyPr/>
                    <a:p>
                      <a:pPr algn="ctr">
                        <a:lnSpc>
                          <a:spcPct val="230000"/>
                        </a:lnSpc>
                        <a:buNone/>
                      </a:pPr>
                      <a:r>
                        <a:rPr lang="en-US" sz="1200" b="1">
                          <a:solidFill>
                            <a:srgbClr val="2C3E50"/>
                          </a:solidFill>
                        </a:rPr>
                        <a:t>核心调度器</a:t>
                      </a:r>
                      <a:r>
                        <a:rPr lang="zh-CN" altLang="en-US" sz="1200" b="1">
                          <a:solidFill>
                            <a:srgbClr val="2C3E50"/>
                          </a:solidFill>
                        </a:rPr>
                        <a:t>（</a:t>
                      </a:r>
                      <a:r>
                        <a:rPr lang="en-US" sz="1200" b="1">
                          <a:solidFill>
                            <a:srgbClr val="2C3E50"/>
                          </a:solidFill>
                        </a:rPr>
                        <a:t>主调度器  周期性调度器</a:t>
                      </a:r>
                      <a:r>
                        <a:rPr lang="zh-CN" altLang="en-US" sz="1200" b="1">
                          <a:solidFill>
                            <a:srgbClr val="2C3E50"/>
                          </a:solidFill>
                        </a:rPr>
                        <a:t>）</a:t>
                      </a:r>
                      <a:endParaRPr lang="zh-CN" altLang="en-US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true"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true"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true"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true"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759460">
                <a:tc>
                  <a:txBody>
                    <a:bodyPr/>
                    <a:p>
                      <a:pPr algn="ctr">
                        <a:lnSpc>
                          <a:spcPct val="190000"/>
                        </a:lnSpc>
                        <a:buNone/>
                      </a:pPr>
                      <a:r>
                        <a:rPr lang="zh-CN" altLang="en-US" sz="1600" b="1">
                          <a:solidFill>
                            <a:srgbClr val="2C3E50"/>
                          </a:solidFill>
                        </a:rPr>
                        <a:t>调度策略</a:t>
                      </a:r>
                      <a:endParaRPr lang="zh-CN" altLang="en-US" sz="16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sz="800" b="1">
                          <a:solidFill>
                            <a:srgbClr val="2C3E50"/>
                          </a:solidFill>
                        </a:rPr>
                        <a:t>cpu_stop_cpu_callback 进行cpu之间任务迁移migration或者HOTPLUG_CPU的情况下关闭任务</a:t>
                      </a:r>
                      <a:endParaRPr lang="en-US" sz="8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sz="1200" b="1">
                          <a:solidFill>
                            <a:srgbClr val="2C3E50"/>
                          </a:solidFill>
                        </a:rPr>
                        <a:t>SCHED_DEADLINE</a:t>
                      </a:r>
                      <a:endParaRPr lang="en-US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sz="1200" b="1">
                          <a:solidFill>
                            <a:srgbClr val="2C3E50"/>
                          </a:solidFill>
                        </a:rPr>
                        <a:t>SCHED_FIFO</a:t>
                      </a:r>
                      <a:endParaRPr lang="en-US" sz="1200" b="1">
                        <a:solidFill>
                          <a:srgbClr val="2C3E50"/>
                        </a:solidFill>
                      </a:endParaRPr>
                    </a:p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sz="1200" b="1">
                          <a:solidFill>
                            <a:srgbClr val="2C3E50"/>
                          </a:solidFill>
                        </a:rPr>
                        <a:t>SCHED_RR</a:t>
                      </a:r>
                      <a:endParaRPr lang="en-US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sz="1200" b="1">
                          <a:solidFill>
                            <a:srgbClr val="2C3E50"/>
                          </a:solidFill>
                        </a:rPr>
                        <a:t>SCHED_NORMAL</a:t>
                      </a:r>
                      <a:endParaRPr lang="en-US" sz="1200" b="1">
                        <a:solidFill>
                          <a:srgbClr val="2C3E50"/>
                        </a:solidFill>
                      </a:endParaRPr>
                    </a:p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sz="1200" b="1">
                          <a:solidFill>
                            <a:srgbClr val="2C3E50"/>
                          </a:solidFill>
                        </a:rPr>
                        <a:t>SCHED_BATCH</a:t>
                      </a:r>
                      <a:endParaRPr lang="en-US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sz="1200" b="1">
                          <a:solidFill>
                            <a:srgbClr val="2C3E50"/>
                          </a:solidFill>
                        </a:rPr>
                        <a:t>SCHED_IDLE</a:t>
                      </a:r>
                      <a:endParaRPr lang="en-US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652145">
                <a:tc>
                  <a:txBody>
                    <a:bodyPr/>
                    <a:p>
                      <a:pPr algn="ctr">
                        <a:lnSpc>
                          <a:spcPct val="190000"/>
                        </a:lnSpc>
                        <a:buNone/>
                      </a:pPr>
                      <a:r>
                        <a:rPr lang="zh-CN" altLang="en-US" sz="1600" b="1">
                          <a:solidFill>
                            <a:srgbClr val="2C3E50"/>
                          </a:solidFill>
                        </a:rPr>
                        <a:t>调度类</a:t>
                      </a:r>
                      <a:endParaRPr lang="zh-CN" altLang="en-US" sz="16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sz="1200" b="1">
                          <a:solidFill>
                            <a:srgbClr val="2C3E50"/>
                          </a:solidFill>
                        </a:rPr>
                        <a:t>stop_sched_class</a:t>
                      </a:r>
                      <a:endParaRPr lang="en-US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sz="1200" b="1">
                          <a:solidFill>
                            <a:srgbClr val="2C3E50"/>
                          </a:solidFill>
                        </a:rPr>
                        <a:t>dl_sched_class</a:t>
                      </a:r>
                      <a:endParaRPr lang="en-US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sz="1200" b="1">
                          <a:solidFill>
                            <a:srgbClr val="2C3E50"/>
                          </a:solidFill>
                        </a:rPr>
                        <a:t>rt_sched_class</a:t>
                      </a:r>
                      <a:endParaRPr lang="en-US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sz="1200" b="1">
                          <a:solidFill>
                            <a:srgbClr val="2C3E50"/>
                          </a:solidFill>
                        </a:rPr>
                        <a:t>fair_sched_class</a:t>
                      </a:r>
                      <a:endParaRPr lang="en-US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sz="1200" b="1">
                          <a:solidFill>
                            <a:srgbClr val="2C3E50"/>
                          </a:solidFill>
                        </a:rPr>
                        <a:t>idle_sched_class</a:t>
                      </a:r>
                      <a:endParaRPr lang="en-US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652145">
                <a:tc>
                  <a:txBody>
                    <a:bodyPr/>
                    <a:p>
                      <a:pPr algn="ctr">
                        <a:lnSpc>
                          <a:spcPct val="190000"/>
                        </a:lnSpc>
                        <a:buNone/>
                      </a:pPr>
                      <a:r>
                        <a:rPr lang="zh-CN" altLang="en-US" sz="1600" b="1">
                          <a:solidFill>
                            <a:srgbClr val="2C3E50"/>
                          </a:solidFill>
                        </a:rPr>
                        <a:t>调度实体</a:t>
                      </a:r>
                      <a:endParaRPr lang="zh-CN" altLang="en-US" sz="16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endParaRPr lang="en-US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sz="1200" b="1">
                          <a:solidFill>
                            <a:srgbClr val="2C3E50"/>
                          </a:solidFill>
                        </a:rPr>
                        <a:t>sched_dl_entity</a:t>
                      </a:r>
                      <a:endParaRPr lang="en-US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sz="1200" b="1">
                          <a:solidFill>
                            <a:srgbClr val="2C3E50"/>
                          </a:solidFill>
                        </a:rPr>
                        <a:t>sched_rt_entity</a:t>
                      </a:r>
                      <a:endParaRPr lang="en-US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sz="1200" b="1">
                          <a:solidFill>
                            <a:srgbClr val="2C3E50"/>
                          </a:solidFill>
                        </a:rPr>
                        <a:t>sched_entity</a:t>
                      </a:r>
                      <a:endParaRPr lang="en-US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sz="1200" b="1">
                          <a:solidFill>
                            <a:srgbClr val="2C3E50"/>
                          </a:solidFill>
                        </a:rPr>
                        <a:t>swapper</a:t>
                      </a:r>
                      <a:endParaRPr lang="en-US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652145">
                <a:tc>
                  <a:txBody>
                    <a:bodyPr/>
                    <a:p>
                      <a:pPr algn="ctr">
                        <a:lnSpc>
                          <a:spcPct val="190000"/>
                        </a:lnSpc>
                        <a:buNone/>
                      </a:pPr>
                      <a:r>
                        <a:rPr lang="zh-CN" altLang="en-US" sz="1600" b="1">
                          <a:solidFill>
                            <a:srgbClr val="2C3E50"/>
                          </a:solidFill>
                        </a:rPr>
                        <a:t>调度算法</a:t>
                      </a:r>
                      <a:endParaRPr lang="zh-CN" altLang="en-US" sz="16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endParaRPr lang="en-US" sz="10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sz="1200" b="1">
                          <a:solidFill>
                            <a:srgbClr val="2C3E50"/>
                          </a:solidFill>
                          <a:sym typeface="+mn-ea"/>
                        </a:rPr>
                        <a:t>Earliest-Deadline-First最早截至时间有限算法</a:t>
                      </a:r>
                      <a:endParaRPr lang="en-US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sz="1200" b="1">
                          <a:solidFill>
                            <a:srgbClr val="2C3E50"/>
                          </a:solidFill>
                          <a:sym typeface="+mn-ea"/>
                        </a:rPr>
                        <a:t>Roound-Robin时间片轮转算法</a:t>
                      </a:r>
                      <a:endParaRPr lang="en-US" sz="12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sz="1200" b="1">
                          <a:solidFill>
                            <a:srgbClr val="2C3E50"/>
                          </a:solidFill>
                        </a:rPr>
                        <a:t>FIFO先进先出算法</a:t>
                      </a:r>
                      <a:endParaRPr lang="en-US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sz="1200" b="1">
                          <a:solidFill>
                            <a:srgbClr val="2C3E50"/>
                          </a:solidFill>
                        </a:rPr>
                        <a:t>CFS完全公平懂调度算法</a:t>
                      </a:r>
                      <a:endParaRPr lang="en-US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endParaRPr lang="en-US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" name="Group 13"/>
          <p:cNvGrpSpPr/>
          <p:nvPr/>
        </p:nvGrpSpPr>
        <p:grpSpPr>
          <a:xfrm>
            <a:off x="2092960" y="3611880"/>
            <a:ext cx="1473835" cy="862965"/>
            <a:chOff x="2535" y="4596"/>
            <a:chExt cx="1952" cy="1359"/>
          </a:xfrm>
        </p:grpSpPr>
        <p:sp>
          <p:nvSpPr>
            <p:cNvPr id="2" name="Rectangle 1"/>
            <p:cNvSpPr/>
            <p:nvPr/>
          </p:nvSpPr>
          <p:spPr>
            <a:xfrm>
              <a:off x="2535" y="4596"/>
              <a:ext cx="1952" cy="1359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false"/>
            <a:p>
              <a:pPr algn="ctr"/>
              <a:r>
                <a:rPr lang="en-US" sz="1000" b="1">
                  <a:solidFill>
                    <a:srgbClr val="2C3E50"/>
                  </a:solidFill>
                </a:rPr>
                <a:t>task_group</a:t>
              </a:r>
              <a:endParaRPr lang="en-US" sz="1000" b="1">
                <a:solidFill>
                  <a:srgbClr val="2C3E50"/>
                </a:solidFill>
              </a:endParaRPr>
            </a:p>
          </p:txBody>
        </p:sp>
        <p:sp>
          <p:nvSpPr>
            <p:cNvPr id="5" name="Text Box 4"/>
            <p:cNvSpPr txBox="true"/>
            <p:nvPr/>
          </p:nvSpPr>
          <p:spPr>
            <a:xfrm>
              <a:off x="3002" y="4972"/>
              <a:ext cx="1353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" altLang="en-US" sz="800" b="1">
                  <a:solidFill>
                    <a:srgbClr val="2C3E50"/>
                  </a:solidFill>
                </a:rPr>
                <a:t>.cfs_rq[cpu]</a:t>
              </a:r>
              <a:endParaRPr lang="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7" name="Text Box 6"/>
            <p:cNvSpPr txBox="true"/>
            <p:nvPr/>
          </p:nvSpPr>
          <p:spPr>
            <a:xfrm>
              <a:off x="3002" y="5231"/>
              <a:ext cx="1023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800" b="1">
                  <a:solidFill>
                    <a:srgbClr val="2C3E50"/>
                  </a:solidFill>
                </a:rPr>
                <a:t>.</a:t>
              </a:r>
              <a:r>
                <a:rPr lang="" altLang="en-US" sz="800" b="1">
                  <a:solidFill>
                    <a:srgbClr val="2C3E50"/>
                  </a:solidFill>
                </a:rPr>
                <a:t>se[cpu]</a:t>
              </a:r>
              <a:endParaRPr lang="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8" name="Text Box 7"/>
            <p:cNvSpPr txBox="true"/>
            <p:nvPr/>
          </p:nvSpPr>
          <p:spPr>
            <a:xfrm>
              <a:off x="3002" y="5473"/>
              <a:ext cx="950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800" b="1">
                  <a:solidFill>
                    <a:srgbClr val="2C3E50"/>
                  </a:solidFill>
                </a:rPr>
                <a:t>.parent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072005" y="297815"/>
            <a:ext cx="1494790" cy="862965"/>
            <a:chOff x="2622" y="7632"/>
            <a:chExt cx="2354" cy="1359"/>
          </a:xfrm>
        </p:grpSpPr>
        <p:sp>
          <p:nvSpPr>
            <p:cNvPr id="9" name="Rectangle 8"/>
            <p:cNvSpPr/>
            <p:nvPr/>
          </p:nvSpPr>
          <p:spPr>
            <a:xfrm>
              <a:off x="2622" y="7632"/>
              <a:ext cx="2354" cy="1359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false"/>
            <a:p>
              <a:pPr algn="ctr"/>
              <a:r>
                <a:rPr lang="" altLang="en-US" sz="1000" b="1">
                  <a:solidFill>
                    <a:srgbClr val="2C3E50"/>
                  </a:solidFill>
                </a:rPr>
                <a:t>root_</a:t>
              </a:r>
              <a:r>
                <a:rPr lang="en-US" sz="1000" b="1">
                  <a:solidFill>
                    <a:srgbClr val="2C3E50"/>
                  </a:solidFill>
                </a:rPr>
                <a:t>task_group</a:t>
              </a:r>
              <a:endParaRPr lang="en-US" sz="1000" b="1">
                <a:solidFill>
                  <a:srgbClr val="2C3E50"/>
                </a:solidFill>
              </a:endParaRPr>
            </a:p>
          </p:txBody>
        </p:sp>
        <p:sp>
          <p:nvSpPr>
            <p:cNvPr id="10" name="Text Box 9"/>
            <p:cNvSpPr txBox="true"/>
            <p:nvPr/>
          </p:nvSpPr>
          <p:spPr>
            <a:xfrm>
              <a:off x="3089" y="8008"/>
              <a:ext cx="1353" cy="3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800" b="1">
                  <a:solidFill>
                    <a:srgbClr val="2C3E50"/>
                  </a:solidFill>
                </a:rPr>
                <a:t>.cfs_rq[cpu]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11" name="Text Box 10"/>
            <p:cNvSpPr txBox="true"/>
            <p:nvPr/>
          </p:nvSpPr>
          <p:spPr>
            <a:xfrm>
              <a:off x="3089" y="8267"/>
              <a:ext cx="1607" cy="3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800" b="1">
                  <a:solidFill>
                    <a:srgbClr val="2C3E50"/>
                  </a:solidFill>
                </a:rPr>
                <a:t>.se[cpu]</a:t>
              </a:r>
              <a:r>
                <a:rPr lang="" altLang="en-US" sz="800" b="1">
                  <a:solidFill>
                    <a:srgbClr val="2C3E50"/>
                  </a:solidFill>
                </a:rPr>
                <a:t> = null</a:t>
              </a:r>
              <a:endParaRPr lang="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12" name="Text Box 11"/>
            <p:cNvSpPr txBox="true"/>
            <p:nvPr/>
          </p:nvSpPr>
          <p:spPr>
            <a:xfrm>
              <a:off x="3089" y="8509"/>
              <a:ext cx="950" cy="3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800" b="1">
                  <a:solidFill>
                    <a:srgbClr val="2C3E50"/>
                  </a:solidFill>
                </a:rPr>
                <a:t>.parent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410065" y="197485"/>
            <a:ext cx="2083435" cy="2782570"/>
            <a:chOff x="6296" y="1788"/>
            <a:chExt cx="3281" cy="6423"/>
          </a:xfrm>
        </p:grpSpPr>
        <p:sp>
          <p:nvSpPr>
            <p:cNvPr id="15" name="Rectangle 14"/>
            <p:cNvSpPr/>
            <p:nvPr/>
          </p:nvSpPr>
          <p:spPr>
            <a:xfrm>
              <a:off x="6296" y="1788"/>
              <a:ext cx="3281" cy="6423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false"/>
            <a:p>
              <a:pPr algn="ctr"/>
              <a:r>
                <a:rPr lang="en-US" sz="1200" b="1">
                  <a:solidFill>
                    <a:srgbClr val="2C3E50"/>
                  </a:solidFill>
                </a:rPr>
                <a:t>runqueues</a:t>
              </a:r>
              <a:r>
                <a:rPr lang="" altLang="en-US" sz="1200" b="1">
                  <a:solidFill>
                    <a:srgbClr val="2C3E50"/>
                  </a:solidFill>
                </a:rPr>
                <a:t>[NR_CPU]</a:t>
              </a:r>
              <a:endParaRPr lang="" altLang="en-US" sz="1200" b="1">
                <a:solidFill>
                  <a:srgbClr val="2C3E50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7042" y="2633"/>
              <a:ext cx="1789" cy="1071"/>
              <a:chOff x="8616" y="2895"/>
              <a:chExt cx="1658" cy="1071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8616" y="2895"/>
                <a:ext cx="1658" cy="1071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false"/>
              <a:p>
                <a:pPr algn="ctr"/>
                <a:r>
                  <a:rPr lang="" altLang="en-US" sz="1000" b="1">
                    <a:solidFill>
                      <a:srgbClr val="2C3E50"/>
                    </a:solidFill>
                  </a:rPr>
                  <a:t>rq</a:t>
                </a:r>
                <a:endParaRPr lang="" altLang="en-US" sz="10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17" name="Text Box 16"/>
              <p:cNvSpPr txBox="true"/>
              <p:nvPr/>
            </p:nvSpPr>
            <p:spPr>
              <a:xfrm>
                <a:off x="9003" y="3293"/>
                <a:ext cx="883" cy="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" altLang="en-US" sz="800" b="1">
                    <a:solidFill>
                      <a:srgbClr val="2C3E50"/>
                    </a:solidFill>
                  </a:rPr>
                  <a:t>.cfs_rq</a:t>
                </a:r>
                <a:endParaRPr lang="" altLang="en-US" sz="800" b="1">
                  <a:solidFill>
                    <a:srgbClr val="2C3E50"/>
                  </a:solidFill>
                </a:endParaRPr>
              </a:p>
            </p:txBody>
          </p:sp>
        </p:grpSp>
        <p:sp>
          <p:nvSpPr>
            <p:cNvPr id="35" name="Text Box 34"/>
            <p:cNvSpPr txBox="true"/>
            <p:nvPr/>
          </p:nvSpPr>
          <p:spPr>
            <a:xfrm>
              <a:off x="7024" y="4518"/>
              <a:ext cx="1160" cy="82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" altLang="en-US"/>
                <a:t>......</a:t>
              </a:r>
              <a:endParaRPr lang="" altLang="en-US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7042" y="5927"/>
              <a:ext cx="1789" cy="1071"/>
              <a:chOff x="8616" y="2895"/>
              <a:chExt cx="1658" cy="1071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8616" y="2895"/>
                <a:ext cx="1658" cy="1071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false"/>
              <a:p>
                <a:pPr algn="ctr"/>
                <a:r>
                  <a:rPr lang="en-US" altLang="en-US" sz="1000" b="1">
                    <a:solidFill>
                      <a:srgbClr val="2C3E50"/>
                    </a:solidFill>
                  </a:rPr>
                  <a:t>rq</a:t>
                </a:r>
                <a:endParaRPr lang="en-US" altLang="en-US" sz="10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38" name="Text Box 37"/>
              <p:cNvSpPr txBox="true"/>
              <p:nvPr/>
            </p:nvSpPr>
            <p:spPr>
              <a:xfrm>
                <a:off x="9003" y="3293"/>
                <a:ext cx="883" cy="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800" b="1">
                    <a:solidFill>
                      <a:srgbClr val="2C3E50"/>
                    </a:solidFill>
                  </a:rPr>
                  <a:t>.cfs_rq</a:t>
                </a:r>
                <a:endParaRPr lang="en-US" altLang="en-US" sz="800" b="1">
                  <a:solidFill>
                    <a:srgbClr val="2C3E50"/>
                  </a:solidFill>
                </a:endParaRPr>
              </a:p>
            </p:txBody>
          </p:sp>
        </p:grpSp>
      </p:grpSp>
      <p:grpSp>
        <p:nvGrpSpPr>
          <p:cNvPr id="77" name="Group 76"/>
          <p:cNvGrpSpPr/>
          <p:nvPr/>
        </p:nvGrpSpPr>
        <p:grpSpPr>
          <a:xfrm>
            <a:off x="5937250" y="166370"/>
            <a:ext cx="1550670" cy="957580"/>
            <a:chOff x="9350" y="550"/>
            <a:chExt cx="2442" cy="1508"/>
          </a:xfrm>
        </p:grpSpPr>
        <p:sp>
          <p:nvSpPr>
            <p:cNvPr id="19" name="Rectangle 18"/>
            <p:cNvSpPr/>
            <p:nvPr/>
          </p:nvSpPr>
          <p:spPr>
            <a:xfrm>
              <a:off x="9350" y="550"/>
              <a:ext cx="2442" cy="1508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false"/>
            <a:p>
              <a:pPr algn="ctr"/>
              <a:r>
                <a:rPr lang="" altLang="en-US" sz="1000" b="1">
                  <a:solidFill>
                    <a:srgbClr val="2C3E50"/>
                  </a:solidFill>
                </a:rPr>
                <a:t>cfs_rq</a:t>
              </a:r>
              <a:endParaRPr lang="" altLang="en-US" sz="1000" b="1">
                <a:solidFill>
                  <a:srgbClr val="2C3E50"/>
                </a:solidFill>
              </a:endParaRPr>
            </a:p>
          </p:txBody>
        </p:sp>
        <p:sp>
          <p:nvSpPr>
            <p:cNvPr id="20" name="Text Box 19"/>
            <p:cNvSpPr txBox="true"/>
            <p:nvPr/>
          </p:nvSpPr>
          <p:spPr>
            <a:xfrm>
              <a:off x="9888" y="996"/>
              <a:ext cx="887" cy="725"/>
            </a:xfrm>
            <a:prstGeom prst="rect">
              <a:avLst/>
            </a:prstGeom>
            <a:ln w="38100">
              <a:solidFill>
                <a:srgbClr val="2C3E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r>
                <a:rPr lang="" altLang="en-US" sz="800" b="1">
                  <a:solidFill>
                    <a:srgbClr val="2C3E50"/>
                  </a:solidFill>
                </a:rPr>
                <a:t>red </a:t>
              </a:r>
              <a:endParaRPr lang="" altLang="en-US" sz="800" b="1">
                <a:solidFill>
                  <a:srgbClr val="2C3E50"/>
                </a:solidFill>
              </a:endParaRPr>
            </a:p>
            <a:p>
              <a:r>
                <a:rPr lang="" altLang="en-US" sz="800" b="1">
                  <a:solidFill>
                    <a:srgbClr val="2C3E50"/>
                  </a:solidFill>
                </a:rPr>
                <a:t>black</a:t>
              </a:r>
              <a:endParaRPr lang="" altLang="en-US" sz="800" b="1">
                <a:solidFill>
                  <a:srgbClr val="2C3E50"/>
                </a:solidFill>
              </a:endParaRPr>
            </a:p>
            <a:p>
              <a:r>
                <a:rPr lang="" altLang="en-US" sz="800" b="1">
                  <a:solidFill>
                    <a:srgbClr val="2C3E50"/>
                  </a:solidFill>
                </a:rPr>
                <a:t>tree</a:t>
              </a:r>
              <a:endParaRPr lang="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22" name="Text Box 21"/>
            <p:cNvSpPr txBox="true"/>
            <p:nvPr/>
          </p:nvSpPr>
          <p:spPr>
            <a:xfrm>
              <a:off x="10775" y="1028"/>
              <a:ext cx="953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800" b="1">
                  <a:solidFill>
                    <a:srgbClr val="2C3E50"/>
                  </a:solidFill>
                </a:rPr>
                <a:t>.</a:t>
              </a:r>
              <a:r>
                <a:rPr lang="" altLang="en-US" sz="800" b="1">
                  <a:solidFill>
                    <a:srgbClr val="2C3E50"/>
                  </a:solidFill>
                </a:rPr>
                <a:t>rq</a:t>
              </a:r>
              <a:endParaRPr lang="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23" name="Text Box 22"/>
            <p:cNvSpPr txBox="true"/>
            <p:nvPr/>
          </p:nvSpPr>
          <p:spPr>
            <a:xfrm>
              <a:off x="10775" y="1386"/>
              <a:ext cx="953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800" b="1">
                  <a:solidFill>
                    <a:srgbClr val="2C3E50"/>
                  </a:solidFill>
                </a:rPr>
                <a:t>.</a:t>
              </a:r>
              <a:r>
                <a:rPr lang="" altLang="en-US" sz="800" b="1">
                  <a:solidFill>
                    <a:srgbClr val="2C3E50"/>
                  </a:solidFill>
                </a:rPr>
                <a:t>tg</a:t>
              </a:r>
              <a:endParaRPr lang="" altLang="en-US" sz="8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 rot="0">
            <a:off x="7554595" y="1557655"/>
            <a:ext cx="1000760" cy="1263015"/>
            <a:chOff x="9659" y="3674"/>
            <a:chExt cx="1576" cy="1989"/>
          </a:xfrm>
        </p:grpSpPr>
        <p:sp>
          <p:nvSpPr>
            <p:cNvPr id="4" name="Rectangle 3"/>
            <p:cNvSpPr/>
            <p:nvPr/>
          </p:nvSpPr>
          <p:spPr>
            <a:xfrm>
              <a:off x="9659" y="3674"/>
              <a:ext cx="1576" cy="1989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false"/>
            <a:p>
              <a:pPr algn="ctr"/>
              <a:r>
                <a:rPr lang="" altLang="en-US" sz="1000" b="1">
                  <a:solidFill>
                    <a:srgbClr val="2C3E50"/>
                  </a:solidFill>
                </a:rPr>
                <a:t>se</a:t>
              </a:r>
              <a:endParaRPr lang="" altLang="en-US" sz="1000" b="1">
                <a:solidFill>
                  <a:srgbClr val="2C3E50"/>
                </a:solidFill>
              </a:endParaRPr>
            </a:p>
          </p:txBody>
        </p:sp>
        <p:sp>
          <p:nvSpPr>
            <p:cNvPr id="24" name="Text Box 23"/>
            <p:cNvSpPr txBox="true"/>
            <p:nvPr/>
          </p:nvSpPr>
          <p:spPr>
            <a:xfrm>
              <a:off x="9971" y="4001"/>
              <a:ext cx="953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800" b="1">
                  <a:solidFill>
                    <a:srgbClr val="2C3E50"/>
                  </a:solidFill>
                </a:rPr>
                <a:t>.cfs_rq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25" name="Text Box 24"/>
            <p:cNvSpPr txBox="true"/>
            <p:nvPr/>
          </p:nvSpPr>
          <p:spPr>
            <a:xfrm>
              <a:off x="9971" y="4312"/>
              <a:ext cx="953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800" b="1">
                  <a:solidFill>
                    <a:srgbClr val="2C3E50"/>
                  </a:solidFill>
                </a:rPr>
                <a:t>.</a:t>
              </a:r>
              <a:r>
                <a:rPr lang="" altLang="en-US" sz="800" b="1">
                  <a:solidFill>
                    <a:srgbClr val="2C3E50"/>
                  </a:solidFill>
                </a:rPr>
                <a:t>my_q</a:t>
              </a:r>
              <a:endParaRPr lang="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26" name="Text Box 25"/>
            <p:cNvSpPr txBox="true"/>
            <p:nvPr/>
          </p:nvSpPr>
          <p:spPr>
            <a:xfrm>
              <a:off x="9971" y="4623"/>
              <a:ext cx="1207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800" b="1">
                  <a:solidFill>
                    <a:srgbClr val="2C3E50"/>
                  </a:solidFill>
                </a:rPr>
                <a:t>.</a:t>
              </a:r>
              <a:r>
                <a:rPr lang="" altLang="en-US" sz="800" b="1">
                  <a:solidFill>
                    <a:srgbClr val="2C3E50"/>
                  </a:solidFill>
                </a:rPr>
                <a:t>run_node</a:t>
              </a:r>
              <a:endParaRPr lang="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27" name="Text Box 26"/>
            <p:cNvSpPr txBox="true"/>
            <p:nvPr/>
          </p:nvSpPr>
          <p:spPr>
            <a:xfrm>
              <a:off x="9971" y="4934"/>
              <a:ext cx="1207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800" b="1">
                  <a:solidFill>
                    <a:srgbClr val="2C3E50"/>
                  </a:solidFill>
                </a:rPr>
                <a:t>.</a:t>
              </a:r>
              <a:r>
                <a:rPr lang="" altLang="en-US" sz="800" b="1">
                  <a:solidFill>
                    <a:srgbClr val="2C3E50"/>
                  </a:solidFill>
                </a:rPr>
                <a:t>parent</a:t>
              </a:r>
              <a:endParaRPr lang="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28" name="Text Box 27"/>
            <p:cNvSpPr txBox="true"/>
            <p:nvPr/>
          </p:nvSpPr>
          <p:spPr>
            <a:xfrm>
              <a:off x="9971" y="5245"/>
              <a:ext cx="1207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800" b="1">
                  <a:solidFill>
                    <a:srgbClr val="2C3E50"/>
                  </a:solidFill>
                </a:rPr>
                <a:t>.</a:t>
              </a:r>
              <a:r>
                <a:rPr lang="" altLang="en-US" sz="800" b="1">
                  <a:solidFill>
                    <a:srgbClr val="2C3E50"/>
                  </a:solidFill>
                </a:rPr>
                <a:t>depth=0</a:t>
              </a:r>
              <a:endParaRPr lang="" altLang="en-US" sz="8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5231765" y="1557655"/>
            <a:ext cx="1000760" cy="1262380"/>
            <a:chOff x="8239" y="2453"/>
            <a:chExt cx="1576" cy="1988"/>
          </a:xfrm>
        </p:grpSpPr>
        <p:sp>
          <p:nvSpPr>
            <p:cNvPr id="41" name="Rectangle 40"/>
            <p:cNvSpPr/>
            <p:nvPr/>
          </p:nvSpPr>
          <p:spPr>
            <a:xfrm>
              <a:off x="8239" y="2453"/>
              <a:ext cx="1576" cy="1989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false"/>
            <a:p>
              <a:pPr algn="ctr"/>
              <a:r>
                <a:rPr lang="en-US" altLang="en-US" sz="1000" b="1">
                  <a:solidFill>
                    <a:srgbClr val="2C3E50"/>
                  </a:solidFill>
                </a:rPr>
                <a:t>se</a:t>
              </a:r>
              <a:endParaRPr lang="en-US" altLang="en-US" sz="1000" b="1">
                <a:solidFill>
                  <a:srgbClr val="2C3E50"/>
                </a:solidFill>
              </a:endParaRPr>
            </a:p>
          </p:txBody>
        </p:sp>
        <p:sp>
          <p:nvSpPr>
            <p:cNvPr id="42" name="Text Box 41"/>
            <p:cNvSpPr txBox="true"/>
            <p:nvPr/>
          </p:nvSpPr>
          <p:spPr>
            <a:xfrm>
              <a:off x="8551" y="2780"/>
              <a:ext cx="953" cy="3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en-US" sz="800" b="1">
                  <a:solidFill>
                    <a:srgbClr val="2C3E50"/>
                  </a:solidFill>
                </a:rPr>
                <a:t>.cfs_rq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43" name="Text Box 42"/>
            <p:cNvSpPr txBox="true"/>
            <p:nvPr/>
          </p:nvSpPr>
          <p:spPr>
            <a:xfrm>
              <a:off x="8551" y="3091"/>
              <a:ext cx="953" cy="3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en-US" sz="800" b="1">
                  <a:solidFill>
                    <a:srgbClr val="2C3E50"/>
                  </a:solidFill>
                </a:rPr>
                <a:t>.my_q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44" name="Text Box 43"/>
            <p:cNvSpPr txBox="true"/>
            <p:nvPr/>
          </p:nvSpPr>
          <p:spPr>
            <a:xfrm>
              <a:off x="8551" y="3402"/>
              <a:ext cx="1207" cy="3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en-US" sz="800" b="1">
                  <a:solidFill>
                    <a:srgbClr val="2C3E50"/>
                  </a:solidFill>
                </a:rPr>
                <a:t>.run_node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45" name="Text Box 44"/>
            <p:cNvSpPr txBox="true"/>
            <p:nvPr/>
          </p:nvSpPr>
          <p:spPr>
            <a:xfrm>
              <a:off x="8551" y="3713"/>
              <a:ext cx="1207" cy="3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en-US" sz="800" b="1">
                  <a:solidFill>
                    <a:srgbClr val="2C3E50"/>
                  </a:solidFill>
                </a:rPr>
                <a:t>.parent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46" name="Text Box 45"/>
            <p:cNvSpPr txBox="true"/>
            <p:nvPr/>
          </p:nvSpPr>
          <p:spPr>
            <a:xfrm>
              <a:off x="8551" y="4024"/>
              <a:ext cx="1207" cy="3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en-US" sz="800" b="1">
                  <a:solidFill>
                    <a:srgbClr val="2C3E50"/>
                  </a:solidFill>
                </a:rPr>
                <a:t>.depth</a:t>
              </a:r>
              <a:r>
                <a:rPr lang="" altLang="en-US" sz="800" b="1">
                  <a:solidFill>
                    <a:srgbClr val="2C3E50"/>
                  </a:solidFill>
                </a:rPr>
                <a:t>=0</a:t>
              </a:r>
              <a:endParaRPr lang="" altLang="en-US" sz="800" b="1">
                <a:solidFill>
                  <a:srgbClr val="2C3E50"/>
                </a:solidFill>
              </a:endParaRPr>
            </a:p>
          </p:txBody>
        </p:sp>
      </p:grpSp>
      <p:sp>
        <p:nvSpPr>
          <p:cNvPr id="54" name="Text Box 53"/>
          <p:cNvSpPr txBox="true"/>
          <p:nvPr/>
        </p:nvSpPr>
        <p:spPr>
          <a:xfrm>
            <a:off x="6554470" y="1884680"/>
            <a:ext cx="400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...</a:t>
            </a:r>
            <a:endParaRPr lang="" altLang="en-US"/>
          </a:p>
        </p:txBody>
      </p:sp>
      <p:grpSp>
        <p:nvGrpSpPr>
          <p:cNvPr id="61" name="Group 60"/>
          <p:cNvGrpSpPr/>
          <p:nvPr/>
        </p:nvGrpSpPr>
        <p:grpSpPr>
          <a:xfrm rot="0">
            <a:off x="5195570" y="5312410"/>
            <a:ext cx="1000760" cy="1263015"/>
            <a:chOff x="9659" y="3674"/>
            <a:chExt cx="1576" cy="1989"/>
          </a:xfrm>
        </p:grpSpPr>
        <p:sp>
          <p:nvSpPr>
            <p:cNvPr id="62" name="Rectangle 61"/>
            <p:cNvSpPr/>
            <p:nvPr/>
          </p:nvSpPr>
          <p:spPr>
            <a:xfrm>
              <a:off x="9659" y="3674"/>
              <a:ext cx="1576" cy="1989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false"/>
            <a:p>
              <a:pPr algn="ctr"/>
              <a:r>
                <a:rPr lang="en-US" altLang="en-US" sz="1000" b="1">
                  <a:solidFill>
                    <a:srgbClr val="2C3E50"/>
                  </a:solidFill>
                </a:rPr>
                <a:t>se</a:t>
              </a:r>
              <a:endParaRPr lang="en-US" altLang="en-US" sz="1000" b="1">
                <a:solidFill>
                  <a:srgbClr val="2C3E50"/>
                </a:solidFill>
              </a:endParaRPr>
            </a:p>
          </p:txBody>
        </p:sp>
        <p:sp>
          <p:nvSpPr>
            <p:cNvPr id="63" name="Text Box 62"/>
            <p:cNvSpPr txBox="true"/>
            <p:nvPr/>
          </p:nvSpPr>
          <p:spPr>
            <a:xfrm>
              <a:off x="9971" y="4001"/>
              <a:ext cx="953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800" b="1">
                  <a:solidFill>
                    <a:srgbClr val="2C3E50"/>
                  </a:solidFill>
                </a:rPr>
                <a:t>.cfs_rq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64" name="Text Box 63"/>
            <p:cNvSpPr txBox="true"/>
            <p:nvPr/>
          </p:nvSpPr>
          <p:spPr>
            <a:xfrm>
              <a:off x="9971" y="4312"/>
              <a:ext cx="953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800" b="1">
                  <a:solidFill>
                    <a:srgbClr val="2C3E50"/>
                  </a:solidFill>
                </a:rPr>
                <a:t>.my_q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65" name="Text Box 64"/>
            <p:cNvSpPr txBox="true"/>
            <p:nvPr/>
          </p:nvSpPr>
          <p:spPr>
            <a:xfrm>
              <a:off x="9971" y="4623"/>
              <a:ext cx="1207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800" b="1">
                  <a:solidFill>
                    <a:srgbClr val="2C3E50"/>
                  </a:solidFill>
                </a:rPr>
                <a:t>.run_node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66" name="Text Box 65"/>
            <p:cNvSpPr txBox="true"/>
            <p:nvPr/>
          </p:nvSpPr>
          <p:spPr>
            <a:xfrm>
              <a:off x="9971" y="4934"/>
              <a:ext cx="1207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800" b="1">
                  <a:solidFill>
                    <a:srgbClr val="2C3E50"/>
                  </a:solidFill>
                </a:rPr>
                <a:t>.parent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67" name="Text Box 66"/>
            <p:cNvSpPr txBox="true"/>
            <p:nvPr/>
          </p:nvSpPr>
          <p:spPr>
            <a:xfrm>
              <a:off x="9971" y="5245"/>
              <a:ext cx="1207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800" b="1">
                  <a:solidFill>
                    <a:srgbClr val="2C3E50"/>
                  </a:solidFill>
                </a:rPr>
                <a:t>.depth</a:t>
              </a:r>
              <a:r>
                <a:rPr lang="" altLang="en-US" sz="800" b="1">
                  <a:solidFill>
                    <a:srgbClr val="2C3E50"/>
                  </a:solidFill>
                </a:rPr>
                <a:t>=1</a:t>
              </a:r>
              <a:endParaRPr lang="" altLang="en-US" sz="8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 rot="0">
            <a:off x="7356475" y="5324475"/>
            <a:ext cx="1000760" cy="1263015"/>
            <a:chOff x="9659" y="3674"/>
            <a:chExt cx="1576" cy="1989"/>
          </a:xfrm>
        </p:grpSpPr>
        <p:sp>
          <p:nvSpPr>
            <p:cNvPr id="69" name="Rectangle 68"/>
            <p:cNvSpPr/>
            <p:nvPr/>
          </p:nvSpPr>
          <p:spPr>
            <a:xfrm>
              <a:off x="9659" y="3674"/>
              <a:ext cx="1576" cy="1989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false"/>
            <a:p>
              <a:pPr algn="ctr"/>
              <a:r>
                <a:rPr lang="en-US" altLang="en-US" sz="1000" b="1">
                  <a:solidFill>
                    <a:srgbClr val="2C3E50"/>
                  </a:solidFill>
                </a:rPr>
                <a:t>se</a:t>
              </a:r>
              <a:endParaRPr lang="en-US" altLang="en-US" sz="1000" b="1">
                <a:solidFill>
                  <a:srgbClr val="2C3E50"/>
                </a:solidFill>
              </a:endParaRPr>
            </a:p>
          </p:txBody>
        </p:sp>
        <p:sp>
          <p:nvSpPr>
            <p:cNvPr id="70" name="Text Box 69"/>
            <p:cNvSpPr txBox="true"/>
            <p:nvPr/>
          </p:nvSpPr>
          <p:spPr>
            <a:xfrm>
              <a:off x="9971" y="4001"/>
              <a:ext cx="953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800" b="1">
                  <a:solidFill>
                    <a:srgbClr val="2C3E50"/>
                  </a:solidFill>
                </a:rPr>
                <a:t>.cfs_rq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71" name="Text Box 70"/>
            <p:cNvSpPr txBox="true"/>
            <p:nvPr/>
          </p:nvSpPr>
          <p:spPr>
            <a:xfrm>
              <a:off x="9971" y="4312"/>
              <a:ext cx="953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800" b="1">
                  <a:solidFill>
                    <a:srgbClr val="2C3E50"/>
                  </a:solidFill>
                </a:rPr>
                <a:t>.my_q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72" name="Text Box 71"/>
            <p:cNvSpPr txBox="true"/>
            <p:nvPr/>
          </p:nvSpPr>
          <p:spPr>
            <a:xfrm>
              <a:off x="9971" y="4623"/>
              <a:ext cx="1207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800" b="1">
                  <a:solidFill>
                    <a:srgbClr val="2C3E50"/>
                  </a:solidFill>
                </a:rPr>
                <a:t>.run_node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73" name="Text Box 72"/>
            <p:cNvSpPr txBox="true"/>
            <p:nvPr/>
          </p:nvSpPr>
          <p:spPr>
            <a:xfrm>
              <a:off x="9971" y="4934"/>
              <a:ext cx="1207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800" b="1">
                  <a:solidFill>
                    <a:srgbClr val="2C3E50"/>
                  </a:solidFill>
                </a:rPr>
                <a:t>.parent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74" name="Text Box 73"/>
            <p:cNvSpPr txBox="true"/>
            <p:nvPr/>
          </p:nvSpPr>
          <p:spPr>
            <a:xfrm>
              <a:off x="9971" y="5245"/>
              <a:ext cx="1207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800" b="1">
                  <a:solidFill>
                    <a:srgbClr val="2C3E50"/>
                  </a:solidFill>
                </a:rPr>
                <a:t>.depth</a:t>
              </a:r>
              <a:r>
                <a:rPr lang="" altLang="en-US" sz="800" b="1">
                  <a:solidFill>
                    <a:srgbClr val="2C3E50"/>
                  </a:solidFill>
                </a:rPr>
                <a:t>=1</a:t>
              </a:r>
              <a:endParaRPr lang="" altLang="en-US" sz="800" b="1">
                <a:solidFill>
                  <a:srgbClr val="2C3E50"/>
                </a:solidFill>
              </a:endParaRPr>
            </a:p>
          </p:txBody>
        </p:sp>
      </p:grpSp>
      <p:sp>
        <p:nvSpPr>
          <p:cNvPr id="75" name="Text Box 74"/>
          <p:cNvSpPr txBox="true"/>
          <p:nvPr/>
        </p:nvSpPr>
        <p:spPr>
          <a:xfrm>
            <a:off x="6513830" y="5640070"/>
            <a:ext cx="400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...</a:t>
            </a:r>
            <a:endParaRPr lang="en-US" altLang="en-US"/>
          </a:p>
        </p:txBody>
      </p:sp>
      <p:grpSp>
        <p:nvGrpSpPr>
          <p:cNvPr id="78" name="Group 77"/>
          <p:cNvGrpSpPr/>
          <p:nvPr/>
        </p:nvGrpSpPr>
        <p:grpSpPr>
          <a:xfrm>
            <a:off x="6151245" y="3477260"/>
            <a:ext cx="1550670" cy="957580"/>
            <a:chOff x="9350" y="550"/>
            <a:chExt cx="2442" cy="1508"/>
          </a:xfrm>
        </p:grpSpPr>
        <p:sp>
          <p:nvSpPr>
            <p:cNvPr id="79" name="Rectangle 78"/>
            <p:cNvSpPr/>
            <p:nvPr/>
          </p:nvSpPr>
          <p:spPr>
            <a:xfrm>
              <a:off x="9350" y="550"/>
              <a:ext cx="2442" cy="1508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false"/>
            <a:p>
              <a:pPr algn="ctr"/>
              <a:r>
                <a:rPr lang="en-US" altLang="en-US" sz="1000" b="1">
                  <a:solidFill>
                    <a:srgbClr val="2C3E50"/>
                  </a:solidFill>
                </a:rPr>
                <a:t>cfs_rq</a:t>
              </a:r>
              <a:endParaRPr lang="en-US" altLang="en-US" sz="1000" b="1">
                <a:solidFill>
                  <a:srgbClr val="2C3E50"/>
                </a:solidFill>
              </a:endParaRPr>
            </a:p>
          </p:txBody>
        </p:sp>
        <p:sp>
          <p:nvSpPr>
            <p:cNvPr id="80" name="Text Box 79"/>
            <p:cNvSpPr txBox="true"/>
            <p:nvPr/>
          </p:nvSpPr>
          <p:spPr>
            <a:xfrm>
              <a:off x="9888" y="996"/>
              <a:ext cx="887" cy="725"/>
            </a:xfrm>
            <a:prstGeom prst="rect">
              <a:avLst/>
            </a:prstGeom>
            <a:ln w="38100">
              <a:solidFill>
                <a:srgbClr val="2C3E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r>
                <a:rPr lang="en-US" altLang="en-US" sz="800" b="1">
                  <a:solidFill>
                    <a:srgbClr val="2C3E50"/>
                  </a:solidFill>
                </a:rPr>
                <a:t>red </a:t>
              </a:r>
              <a:endParaRPr lang="en-US" altLang="en-US" sz="800" b="1">
                <a:solidFill>
                  <a:srgbClr val="2C3E50"/>
                </a:solidFill>
              </a:endParaRPr>
            </a:p>
            <a:p>
              <a:r>
                <a:rPr lang="en-US" altLang="en-US" sz="800" b="1">
                  <a:solidFill>
                    <a:srgbClr val="2C3E50"/>
                  </a:solidFill>
                </a:rPr>
                <a:t>black</a:t>
              </a:r>
              <a:endParaRPr lang="en-US" altLang="en-US" sz="800" b="1">
                <a:solidFill>
                  <a:srgbClr val="2C3E50"/>
                </a:solidFill>
              </a:endParaRPr>
            </a:p>
            <a:p>
              <a:r>
                <a:rPr lang="en-US" altLang="en-US" sz="800" b="1">
                  <a:solidFill>
                    <a:srgbClr val="2C3E50"/>
                  </a:solidFill>
                </a:rPr>
                <a:t>tree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81" name="Text Box 80"/>
            <p:cNvSpPr txBox="true"/>
            <p:nvPr/>
          </p:nvSpPr>
          <p:spPr>
            <a:xfrm>
              <a:off x="10775" y="1028"/>
              <a:ext cx="617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800" b="1">
                  <a:solidFill>
                    <a:srgbClr val="2C3E50"/>
                  </a:solidFill>
                </a:rPr>
                <a:t>.rq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82" name="Text Box 81"/>
            <p:cNvSpPr txBox="true"/>
            <p:nvPr/>
          </p:nvSpPr>
          <p:spPr>
            <a:xfrm>
              <a:off x="10775" y="1386"/>
              <a:ext cx="953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800" b="1">
                  <a:solidFill>
                    <a:srgbClr val="2C3E50"/>
                  </a:solidFill>
                </a:rPr>
                <a:t>.tg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</p:grpSp>
      <p:cxnSp>
        <p:nvCxnSpPr>
          <p:cNvPr id="83" name="Elbow Connector 82"/>
          <p:cNvCxnSpPr>
            <a:stCxn id="8" idx="1"/>
            <a:endCxn id="9" idx="1"/>
          </p:cNvCxnSpPr>
          <p:nvPr/>
        </p:nvCxnSpPr>
        <p:spPr>
          <a:xfrm rot="10800000">
            <a:off x="2072005" y="729615"/>
            <a:ext cx="373380" cy="3546475"/>
          </a:xfrm>
          <a:prstGeom prst="bentConnector3">
            <a:avLst>
              <a:gd name="adj1" fmla="val 16377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66" idx="1"/>
            <a:endCxn id="41" idx="1"/>
          </p:cNvCxnSpPr>
          <p:nvPr/>
        </p:nvCxnSpPr>
        <p:spPr>
          <a:xfrm rot="10800000">
            <a:off x="5231765" y="2189480"/>
            <a:ext cx="161925" cy="4030345"/>
          </a:xfrm>
          <a:prstGeom prst="bentConnector3">
            <a:avLst>
              <a:gd name="adj1" fmla="val 247059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17" idx="1"/>
            <a:endCxn id="19" idx="3"/>
          </p:cNvCxnSpPr>
          <p:nvPr/>
        </p:nvCxnSpPr>
        <p:spPr>
          <a:xfrm rot="10800000">
            <a:off x="7487920" y="645160"/>
            <a:ext cx="2661285" cy="198120"/>
          </a:xfrm>
          <a:prstGeom prst="bentConnector3">
            <a:avLst>
              <a:gd name="adj1" fmla="val 49988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23" idx="2"/>
            <a:endCxn id="9" idx="2"/>
          </p:cNvCxnSpPr>
          <p:nvPr/>
        </p:nvCxnSpPr>
        <p:spPr>
          <a:xfrm rot="5400000">
            <a:off x="4857433" y="-1126807"/>
            <a:ext cx="249555" cy="4325620"/>
          </a:xfrm>
          <a:prstGeom prst="bentConnector3">
            <a:avLst>
              <a:gd name="adj1" fmla="val 195293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/>
          <p:nvPr/>
        </p:nvCxnSpPr>
        <p:spPr>
          <a:xfrm rot="5400000">
            <a:off x="4968240" y="2084070"/>
            <a:ext cx="252730" cy="4528820"/>
          </a:xfrm>
          <a:prstGeom prst="bentConnector3">
            <a:avLst>
              <a:gd name="adj1" fmla="val 194221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73" idx="3"/>
            <a:endCxn id="41" idx="1"/>
          </p:cNvCxnSpPr>
          <p:nvPr/>
        </p:nvCxnSpPr>
        <p:spPr>
          <a:xfrm flipH="true" flipV="true">
            <a:off x="5231765" y="2189480"/>
            <a:ext cx="3089275" cy="4042410"/>
          </a:xfrm>
          <a:prstGeom prst="bentConnector5">
            <a:avLst>
              <a:gd name="adj1" fmla="val -7708"/>
              <a:gd name="adj2" fmla="val 40700"/>
              <a:gd name="adj3" fmla="val 107708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7" idx="3"/>
            <a:endCxn id="41" idx="1"/>
          </p:cNvCxnSpPr>
          <p:nvPr/>
        </p:nvCxnSpPr>
        <p:spPr>
          <a:xfrm flipV="true">
            <a:off x="3217545" y="2189480"/>
            <a:ext cx="2014220" cy="193294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/>
          <p:nvPr/>
        </p:nvCxnSpPr>
        <p:spPr>
          <a:xfrm flipV="true">
            <a:off x="3467100" y="3956050"/>
            <a:ext cx="2684145" cy="1905"/>
          </a:xfrm>
          <a:prstGeom prst="bentConnector3">
            <a:avLst>
              <a:gd name="adj1" fmla="val 50012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41" idx="0"/>
            <a:endCxn id="20" idx="2"/>
          </p:cNvCxnSpPr>
          <p:nvPr/>
        </p:nvCxnSpPr>
        <p:spPr>
          <a:xfrm rot="16200000">
            <a:off x="5822633" y="819468"/>
            <a:ext cx="647700" cy="828675"/>
          </a:xfrm>
          <a:prstGeom prst="bentConnector3">
            <a:avLst>
              <a:gd name="adj1" fmla="val 50049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4" idx="0"/>
            <a:endCxn id="20" idx="2"/>
          </p:cNvCxnSpPr>
          <p:nvPr/>
        </p:nvCxnSpPr>
        <p:spPr>
          <a:xfrm rot="16200000" flipV="true">
            <a:off x="6984048" y="486728"/>
            <a:ext cx="647700" cy="1494155"/>
          </a:xfrm>
          <a:prstGeom prst="bentConnector3">
            <a:avLst>
              <a:gd name="adj1" fmla="val 50049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/>
          <p:nvPr/>
        </p:nvCxnSpPr>
        <p:spPr>
          <a:xfrm rot="16200000">
            <a:off x="5688965" y="4227195"/>
            <a:ext cx="1091565" cy="1078865"/>
          </a:xfrm>
          <a:prstGeom prst="bentConnector3">
            <a:avLst>
              <a:gd name="adj1" fmla="val 26992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/>
          <p:nvPr/>
        </p:nvCxnSpPr>
        <p:spPr>
          <a:xfrm rot="16200000" flipV="true">
            <a:off x="6767195" y="4235450"/>
            <a:ext cx="1092835" cy="1085215"/>
          </a:xfrm>
          <a:prstGeom prst="bentConnector3">
            <a:avLst>
              <a:gd name="adj1" fmla="val 28123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10" idx="3"/>
            <a:endCxn id="19" idx="1"/>
          </p:cNvCxnSpPr>
          <p:nvPr/>
        </p:nvCxnSpPr>
        <p:spPr>
          <a:xfrm>
            <a:off x="3227705" y="643890"/>
            <a:ext cx="2709545" cy="1270"/>
          </a:xfrm>
          <a:prstGeom prst="bentConnector3">
            <a:avLst>
              <a:gd name="adj1" fmla="val 50012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490220" y="3225165"/>
            <a:ext cx="11563985" cy="24130"/>
          </a:xfrm>
          <a:prstGeom prst="line">
            <a:avLst/>
          </a:prstGeom>
          <a:ln w="28575">
            <a:solidFill>
              <a:srgbClr val="2C3E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 Box 100"/>
          <p:cNvSpPr txBox="true"/>
          <p:nvPr/>
        </p:nvSpPr>
        <p:spPr>
          <a:xfrm>
            <a:off x="490220" y="2856865"/>
            <a:ext cx="1287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b="1">
                <a:solidFill>
                  <a:srgbClr val="2C3E50"/>
                </a:solidFill>
              </a:rPr>
              <a:t>depth=0</a:t>
            </a:r>
            <a:endParaRPr lang="" altLang="en-US" b="1">
              <a:solidFill>
                <a:srgbClr val="2C3E50"/>
              </a:solidFill>
            </a:endParaRPr>
          </a:p>
        </p:txBody>
      </p:sp>
      <p:sp>
        <p:nvSpPr>
          <p:cNvPr id="102" name="Text Box 101"/>
          <p:cNvSpPr txBox="true"/>
          <p:nvPr/>
        </p:nvSpPr>
        <p:spPr>
          <a:xfrm>
            <a:off x="490220" y="6207125"/>
            <a:ext cx="1287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depth=</a:t>
            </a:r>
            <a:r>
              <a:rPr lang="" altLang="en-US" b="1">
                <a:solidFill>
                  <a:srgbClr val="2C3E50"/>
                </a:solidFill>
              </a:rPr>
              <a:t>1</a:t>
            </a:r>
            <a:endParaRPr lang="" altLang="en-US" b="1">
              <a:solidFill>
                <a:srgbClr val="2C3E50"/>
              </a:solidFill>
            </a:endParaRPr>
          </a:p>
        </p:txBody>
      </p:sp>
      <p:cxnSp>
        <p:nvCxnSpPr>
          <p:cNvPr id="105" name="Elbow Connector 104"/>
          <p:cNvCxnSpPr>
            <a:stCxn id="81" idx="3"/>
            <a:endCxn id="38" idx="1"/>
          </p:cNvCxnSpPr>
          <p:nvPr/>
        </p:nvCxnSpPr>
        <p:spPr>
          <a:xfrm flipV="true">
            <a:off x="7447915" y="2270125"/>
            <a:ext cx="2701290" cy="161798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Rectangle 20"/>
          <p:cNvSpPr/>
          <p:nvPr/>
        </p:nvSpPr>
        <p:spPr>
          <a:xfrm>
            <a:off x="10165715" y="113030"/>
            <a:ext cx="1550670" cy="2882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endParaRPr lang="en-US" sz="10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1670</Words>
  <Application>WPS Presentation</Application>
  <PresentationFormat>宽屏</PresentationFormat>
  <Paragraphs>303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Arial</vt:lpstr>
      <vt:lpstr>宋体</vt:lpstr>
      <vt:lpstr>Wingdings</vt:lpstr>
      <vt:lpstr>DejaVu Sans</vt:lpstr>
      <vt:lpstr>DejaVu Math TeX Gyre</vt:lpstr>
      <vt:lpstr>文泉驿微米黑</vt:lpstr>
      <vt:lpstr>微软雅黑</vt:lpstr>
      <vt:lpstr>宋体</vt:lpstr>
      <vt:lpstr>Arial Unicode MS</vt:lpstr>
      <vt:lpstr>Arial Black</vt:lpstr>
      <vt:lpstr>Standard Symbols PS [URW ]</vt:lpstr>
      <vt:lpstr>MS Mincho</vt:lpstr>
      <vt:lpstr>Gubbi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zqdong</dc:creator>
  <cp:lastModifiedBy>dongzaiq</cp:lastModifiedBy>
  <cp:revision>22</cp:revision>
  <dcterms:created xsi:type="dcterms:W3CDTF">2020-12-08T12:47:30Z</dcterms:created>
  <dcterms:modified xsi:type="dcterms:W3CDTF">2020-12-08T12:47:30Z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1033-11.1.0.9662</vt:lpwstr>
  </property>
</Properties>
</file>