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21"/>
  </p:handoutMasterIdLst>
  <p:sldIdLst>
    <p:sldId id="256" r:id="rId3"/>
    <p:sldId id="264" r:id="rId4"/>
    <p:sldId id="272" r:id="rId5"/>
    <p:sldId id="281" r:id="rId6"/>
    <p:sldId id="273" r:id="rId7"/>
    <p:sldId id="282" r:id="rId8"/>
    <p:sldId id="257" r:id="rId9"/>
    <p:sldId id="292" r:id="rId10"/>
    <p:sldId id="293" r:id="rId11"/>
    <p:sldId id="258" r:id="rId12"/>
    <p:sldId id="259" r:id="rId13"/>
    <p:sldId id="260" r:id="rId14"/>
    <p:sldId id="261" r:id="rId16"/>
    <p:sldId id="262" r:id="rId17"/>
    <p:sldId id="300" r:id="rId18"/>
    <p:sldId id="301" r:id="rId19"/>
    <p:sldId id="263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9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296920" y="2289175"/>
            <a:ext cx="32435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 b="1">
                <a:solidFill>
                  <a:srgbClr val="2C3E50"/>
                </a:solidFill>
              </a:rPr>
              <a:t>数据结构</a:t>
            </a:r>
            <a:endParaRPr lang="zh-CN" altLang="en-US" sz="6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动态规划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08025" y="1409065"/>
            <a:ext cx="6163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解决的问题：如果给定一个问题规模为</a:t>
            </a:r>
            <a:r>
              <a:rPr lang="en-US" altLang="zh-CN" b="1">
                <a:solidFill>
                  <a:srgbClr val="2C3E50"/>
                </a:solidFill>
              </a:rPr>
              <a:t>n,</a:t>
            </a:r>
            <a:r>
              <a:rPr lang="zh-CN" altLang="en-US" b="1">
                <a:solidFill>
                  <a:srgbClr val="2C3E50"/>
                </a:solidFill>
              </a:rPr>
              <a:t>且具备如下性质：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128520" y="2006600"/>
            <a:ext cx="6868160" cy="11239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rgbClr val="2C3E50"/>
                </a:solidFill>
              </a:rPr>
              <a:t>问题规模可以分解，也就是具备</a:t>
            </a:r>
            <a:r>
              <a:rPr lang="en-US" altLang="zh-CN" sz="1600" b="1">
                <a:solidFill>
                  <a:srgbClr val="2C3E50"/>
                </a:solidFill>
              </a:rPr>
              <a:t>f(n)=f(m)+a[n-m]</a:t>
            </a:r>
            <a:r>
              <a:rPr lang="zh-CN" altLang="en-US" sz="1600" b="1">
                <a:solidFill>
                  <a:srgbClr val="2C3E50"/>
                </a:solidFill>
              </a:rPr>
              <a:t>或者</a:t>
            </a:r>
            <a:r>
              <a:rPr lang="en-US" altLang="zh-CN" sz="1600" b="1">
                <a:solidFill>
                  <a:srgbClr val="2C3E50"/>
                </a:solidFill>
              </a:rPr>
              <a:t>f(n)=f(m)</a:t>
            </a:r>
            <a:endParaRPr lang="zh-CN" altLang="en-US" sz="1600" b="1">
              <a:solidFill>
                <a:srgbClr val="2C3E50"/>
              </a:solidFill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rgbClr val="2C3E50"/>
                </a:solidFill>
              </a:rPr>
              <a:t>每一个规模为</a:t>
            </a:r>
            <a:r>
              <a:rPr lang="en-US" altLang="zh-CN" sz="1600" b="1">
                <a:solidFill>
                  <a:srgbClr val="2C3E50"/>
                </a:solidFill>
              </a:rPr>
              <a:t>m(m&lt;n)</a:t>
            </a:r>
            <a:r>
              <a:rPr lang="zh-CN" altLang="en-US" sz="1600" b="1">
                <a:solidFill>
                  <a:srgbClr val="2C3E50"/>
                </a:solidFill>
              </a:rPr>
              <a:t>问题都存在最优解</a:t>
            </a:r>
            <a:endParaRPr lang="zh-CN" altLang="en-US" sz="1600" b="1">
              <a:solidFill>
                <a:srgbClr val="2C3E50"/>
              </a:solidFill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rgbClr val="2C3E50"/>
                </a:solidFill>
              </a:rPr>
              <a:t>问题规模为</a:t>
            </a:r>
            <a:r>
              <a:rPr lang="en-US" altLang="zh-CN" sz="1600" b="1">
                <a:solidFill>
                  <a:srgbClr val="2C3E50"/>
                </a:solidFill>
              </a:rPr>
              <a:t>n-m</a:t>
            </a:r>
            <a:r>
              <a:rPr lang="zh-CN" altLang="en-US" sz="1600" b="1">
                <a:solidFill>
                  <a:srgbClr val="2C3E50"/>
                </a:solidFill>
              </a:rPr>
              <a:t>时的最优解不会因为规模增加到</a:t>
            </a:r>
            <a:r>
              <a:rPr lang="en-US" altLang="zh-CN" sz="1600" b="1">
                <a:solidFill>
                  <a:srgbClr val="2C3E50"/>
                </a:solidFill>
              </a:rPr>
              <a:t>n</a:t>
            </a:r>
            <a:r>
              <a:rPr lang="zh-CN" altLang="en-US" sz="1600" b="1">
                <a:solidFill>
                  <a:srgbClr val="2C3E50"/>
                </a:solidFill>
              </a:rPr>
              <a:t>时而发生变化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197735" y="3355340"/>
            <a:ext cx="722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如果需要求问题规模为</a:t>
            </a:r>
            <a:r>
              <a:rPr lang="en-US" altLang="zh-CN" b="1">
                <a:solidFill>
                  <a:srgbClr val="2C3E50"/>
                </a:solidFill>
              </a:rPr>
              <a:t>n</a:t>
            </a:r>
            <a:r>
              <a:rPr lang="zh-CN" altLang="en-US" b="1">
                <a:solidFill>
                  <a:srgbClr val="2C3E50"/>
                </a:solidFill>
              </a:rPr>
              <a:t>的最优解，那么就可以使用动态规划来解决。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动态规划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08025" y="1357630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解决问题的步骤：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2852420" y="1357630"/>
            <a:ext cx="1424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1. </a:t>
            </a:r>
            <a:r>
              <a:rPr lang="zh-CN" altLang="en-US" b="1">
                <a:solidFill>
                  <a:srgbClr val="2C3E50"/>
                </a:solidFill>
              </a:rPr>
              <a:t>划分问题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6021705" y="1955165"/>
          <a:ext cx="5572760" cy="77406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696595"/>
                <a:gridCol w="696595"/>
                <a:gridCol w="696595"/>
                <a:gridCol w="696595"/>
                <a:gridCol w="696595"/>
                <a:gridCol w="696595"/>
                <a:gridCol w="696595"/>
                <a:gridCol w="696595"/>
              </a:tblGrid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0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1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6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7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76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2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3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5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8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13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>
            <a:off x="6057900" y="3054350"/>
            <a:ext cx="76200" cy="883285"/>
          </a:xfrm>
          <a:prstGeom prst="leftBrac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6253480" y="3134360"/>
            <a:ext cx="382587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F(0) = 0,   F(1) = 1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F(N) = F(N - 1) + F(N - 2), 其中 N &gt; 1.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970915" y="2564765"/>
            <a:ext cx="43078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以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斐波那契数列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为例，如果我们要求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f(7),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那么我们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只要求出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f(6)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和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f(5)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即可。同样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f(6)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也可以继续分解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直到最少规模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f(0).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897890" y="1887220"/>
            <a:ext cx="158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1.1 </a:t>
            </a:r>
            <a:r>
              <a:rPr lang="zh-CN" altLang="en-US" b="1">
                <a:solidFill>
                  <a:srgbClr val="2C3E50"/>
                </a:solidFill>
              </a:rPr>
              <a:t>单点划分</a:t>
            </a:r>
            <a:endParaRPr lang="en-US" altLang="zh-CN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897890" y="4006850"/>
            <a:ext cx="158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1.2 </a:t>
            </a:r>
            <a:r>
              <a:rPr lang="zh-CN" altLang="en-US" b="1">
                <a:solidFill>
                  <a:srgbClr val="2C3E50"/>
                </a:solidFill>
              </a:rPr>
              <a:t>区间划分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6057900" y="4503420"/>
            <a:ext cx="17887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合并石头的最低成本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6021705" y="158051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斐波那契数列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021705" y="4810125"/>
            <a:ext cx="473519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有 N 堆石头排成一排，第 i 堆中有 stones[i] 块石头。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每次移动（move）需要将连续的 K 堆石头合并为一堆，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而这个移动的成本为这 K 堆石头的总数。找出把所有石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头合并成一堆的最低成本。如果不可能，返回 -1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6134100" y="5763260"/>
            <a:ext cx="45669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3EAF7C"/>
                </a:solidFill>
              </a:rPr>
              <a:t>这里为了说明问题我们假设</a:t>
            </a:r>
            <a:r>
              <a:rPr lang="en-US" altLang="zh-CN" sz="1400" b="1">
                <a:solidFill>
                  <a:srgbClr val="3EAF7C"/>
                </a:solidFill>
              </a:rPr>
              <a:t>k=2,</a:t>
            </a:r>
            <a:r>
              <a:rPr lang="zh-CN" altLang="en-US" sz="1400" b="1">
                <a:solidFill>
                  <a:srgbClr val="3EAF7C"/>
                </a:solidFill>
              </a:rPr>
              <a:t>也就是合并连续的两堆</a:t>
            </a:r>
            <a:endParaRPr lang="zh-CN" altLang="en-US" sz="1400" b="1">
              <a:solidFill>
                <a:srgbClr val="3EAF7C"/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897890" y="4568825"/>
            <a:ext cx="513397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>
                <a:solidFill>
                  <a:srgbClr val="2C3E50"/>
                </a:solidFill>
                <a:sym typeface="+mn-ea"/>
              </a:rPr>
              <a:t>求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[i][j](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从第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i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堆到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j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堆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,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由于第次合并连续的两堆，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那么必然存在一个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（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i&lt;p&lt;j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）使得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]+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][j]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=F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[i][j]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成本最低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.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这样我们就把问题划分为求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和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][j]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两个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子问题，使用同样的划分方法，来划分子问题，直到只有两堆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可以合并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true"/>
          <p:nvPr/>
        </p:nvSpPr>
        <p:spPr>
          <a:xfrm>
            <a:off x="2822575" y="1357630"/>
            <a:ext cx="3946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2</a:t>
            </a:r>
            <a:r>
              <a:rPr lang="en-US" b="1">
                <a:solidFill>
                  <a:srgbClr val="2C3E50"/>
                </a:solidFill>
              </a:rPr>
              <a:t>. </a:t>
            </a:r>
            <a:r>
              <a:rPr lang="zh-CN" altLang="en-US" b="1">
                <a:solidFill>
                  <a:srgbClr val="2C3E50"/>
                </a:solidFill>
              </a:rPr>
              <a:t>找出大规模的小规模问题转化方程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1416050" y="2646045"/>
            <a:ext cx="51644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对于单点划分：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斐波那契数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列，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F(N) = F(N - 1) + F(N - 2)</a:t>
            </a:r>
            <a:endParaRPr 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	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代码实现：略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08025" y="1357630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解决问题的步骤：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动态规划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1003935" y="1802130"/>
            <a:ext cx="6721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1. </a:t>
            </a:r>
            <a:r>
              <a:rPr lang="zh-CN" altLang="en-US" b="1">
                <a:solidFill>
                  <a:srgbClr val="2C3E50"/>
                </a:solidFill>
              </a:rPr>
              <a:t>反向关系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（这种是递归解法</a:t>
            </a:r>
            <a:r>
              <a:rPr lang="en-US" altLang="zh-CN" b="1">
                <a:solidFill>
                  <a:srgbClr val="2C3E50"/>
                </a:solidFill>
              </a:rPr>
              <a:t>,</a:t>
            </a:r>
            <a:r>
              <a:rPr lang="zh-CN" altLang="en-US" b="1">
                <a:solidFill>
                  <a:srgbClr val="2C3E50"/>
                </a:solidFill>
              </a:rPr>
              <a:t>而非动态规划</a:t>
            </a:r>
            <a:r>
              <a:rPr lang="en-US" altLang="zh-CN" b="1">
                <a:solidFill>
                  <a:srgbClr val="2C3E50"/>
                </a:solidFill>
              </a:rPr>
              <a:t>,</a:t>
            </a:r>
            <a:r>
              <a:rPr lang="zh-CN" altLang="en-US" b="1">
                <a:solidFill>
                  <a:srgbClr val="2C3E50"/>
                </a:solidFill>
              </a:rPr>
              <a:t>这里做一个对比）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1003935" y="4183380"/>
            <a:ext cx="1424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2. </a:t>
            </a:r>
            <a:r>
              <a:rPr lang="zh-CN" altLang="en-US" b="1">
                <a:solidFill>
                  <a:srgbClr val="2C3E50"/>
                </a:solidFill>
              </a:rPr>
              <a:t>正向关系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1374140" y="4628515"/>
            <a:ext cx="8146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对于单点划分：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斐波那契数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列，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F(1) + F(2) = F(3)</a:t>
            </a:r>
            <a:endParaRPr 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               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</a:t>
            </a:r>
            <a:r>
              <a:rPr lang="zh-CN" altLang="en-US" sz="800" b="1">
                <a:solidFill>
                  <a:srgbClr val="2C3E50"/>
                </a:solidFill>
                <a:sym typeface="+mn-ea"/>
              </a:rPr>
              <a:t>https://leetcode-cn.com/problems/fei-bo-na-qi-shu-lie-lcof/solution/cyu-yan-fei-di-gui-jie-fa-by-ze-hao/</a:t>
            </a:r>
            <a:endParaRPr lang="zh-CN" altLang="en-US" sz="8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1416050" y="2225675"/>
            <a:ext cx="7320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3EAF7C"/>
                </a:solidFill>
                <a:sym typeface="+mn-ea"/>
              </a:rPr>
              <a:t>一般需要配合记忆存储，避免重复计算一个值。这样问题规模不能太大，或者空间复杂度高</a:t>
            </a:r>
            <a:endParaRPr lang="zh-CN" altLang="en-US" sz="1400" b="1">
              <a:solidFill>
                <a:srgbClr val="3EAF7C"/>
              </a:solidFill>
              <a:sym typeface="+mn-ea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374140" y="3168015"/>
            <a:ext cx="95256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对于区间划分：合并石头的问题，初始化我们定义数组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F[n][n](n=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石头的堆数）并初始化每个元素都为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1e9,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那么存在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	     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i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][j]=min(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F[i][j], F[i][p]+F[p][j] + sum(j)-sun(i-1))</a:t>
            </a:r>
            <a:endParaRPr lang="en-US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en-US" sz="1400" b="1">
                <a:solidFill>
                  <a:srgbClr val="2C3E50"/>
                </a:solidFill>
                <a:sym typeface="+mn-ea"/>
              </a:rPr>
              <a:t>	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代码实现：略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374140" y="5243195"/>
            <a:ext cx="96735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对于区间划分：合并石头的问题，那就是从只有两堆石头开始，一直计算到有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n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堆石头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	 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</a:t>
            </a:r>
            <a:r>
              <a:rPr lang="zh-CN" altLang="en-US" sz="800" b="1">
                <a:solidFill>
                  <a:srgbClr val="2C3E50"/>
                </a:solidFill>
                <a:sym typeface="+mn-ea"/>
              </a:rPr>
              <a:t>https://leetcode-cn.com/problems/minimum-cost-to-merge-stones/solution/yi-dong-you-yi-dao-nan-yi-bu-bu-shuo-ming-si-lu-he/</a:t>
            </a:r>
            <a:endParaRPr lang="zh-CN" altLang="en-US" sz="8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2477135" y="4183380"/>
            <a:ext cx="26809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3EAF7C"/>
                </a:solidFill>
                <a:sym typeface="+mn-ea"/>
              </a:rPr>
              <a:t>一般会使用这个转化方程来求解</a:t>
            </a:r>
            <a:endParaRPr lang="zh-CN" altLang="en-US" sz="1400" b="1">
              <a:solidFill>
                <a:srgbClr val="3EAF7C"/>
              </a:solidFill>
              <a:sym typeface="+mn-ea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8423275" y="5243195"/>
            <a:ext cx="19672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3EAF7C"/>
                </a:solidFill>
                <a:sym typeface="+mn-ea"/>
              </a:rPr>
              <a:t>这里其实本质上是穷举</a:t>
            </a:r>
            <a:endParaRPr lang="zh-CN" altLang="en-US" sz="1400" b="1">
              <a:solidFill>
                <a:srgbClr val="3EAF7C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回溯算法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28575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2800" b="1">
                <a:solidFill>
                  <a:srgbClr val="2C3E50"/>
                </a:solidFill>
              </a:rPr>
              <a:t>BST </a:t>
            </a:r>
            <a:r>
              <a:rPr lang="zh-CN" altLang="" sz="2800" b="1">
                <a:solidFill>
                  <a:srgbClr val="2C3E50"/>
                </a:solidFill>
              </a:rPr>
              <a:t>二叉搜索树</a:t>
            </a:r>
            <a:endParaRPr lang="zh-CN" altLang="" sz="28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89915" y="1322705"/>
            <a:ext cx="92125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1、对于 BST 的每一个节点 node，左子树节点的值都比 node 的值要小，右子树节点的值都比 node 的值大。</a:t>
            </a:r>
            <a:endParaRPr lang="zh-CN" altLang="en-US" sz="1400" b="1">
              <a:solidFill>
                <a:srgbClr val="2C3E50"/>
              </a:solidFill>
            </a:endParaRPr>
          </a:p>
          <a:p>
            <a:pPr algn="l"/>
            <a:endParaRPr lang="zh-CN" altLang="en-US" sz="1400" b="1">
              <a:solidFill>
                <a:srgbClr val="2C3E50"/>
              </a:solidFill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2、对于 BST 的每一个节点 node，它的左侧子树和右侧子树都是 BST。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49195" y="2553970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13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29765" y="3363595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10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74340" y="3303270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19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288415" y="4387215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8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015490" y="5334000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14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500" y="4417695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16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804285" y="4417695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21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12" name="直接连接符 11"/>
          <p:cNvCxnSpPr>
            <a:endCxn id="6" idx="7"/>
          </p:cNvCxnSpPr>
          <p:nvPr/>
        </p:nvCxnSpPr>
        <p:spPr>
          <a:xfrm flipH="true">
            <a:off x="2326640" y="2988945"/>
            <a:ext cx="239395" cy="43878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8" idx="7"/>
          </p:cNvCxnSpPr>
          <p:nvPr/>
        </p:nvCxnSpPr>
        <p:spPr>
          <a:xfrm flipH="true">
            <a:off x="1685290" y="3738880"/>
            <a:ext cx="312420" cy="71247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</p:cNvCxnSpPr>
          <p:nvPr/>
        </p:nvCxnSpPr>
        <p:spPr>
          <a:xfrm>
            <a:off x="2846070" y="2929255"/>
            <a:ext cx="289560" cy="40259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4"/>
            <a:endCxn id="10" idx="0"/>
          </p:cNvCxnSpPr>
          <p:nvPr/>
        </p:nvCxnSpPr>
        <p:spPr>
          <a:xfrm flipH="true">
            <a:off x="3089910" y="3743325"/>
            <a:ext cx="116840" cy="6750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5"/>
          </p:cNvCxnSpPr>
          <p:nvPr/>
        </p:nvCxnSpPr>
        <p:spPr>
          <a:xfrm>
            <a:off x="3371215" y="3678555"/>
            <a:ext cx="593725" cy="77787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3"/>
            <a:endCxn id="9" idx="7"/>
          </p:cNvCxnSpPr>
          <p:nvPr/>
        </p:nvCxnSpPr>
        <p:spPr>
          <a:xfrm flipH="true">
            <a:off x="2412365" y="4792980"/>
            <a:ext cx="513715" cy="60515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6463030" y="2587625"/>
            <a:ext cx="464820" cy="439420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13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942965" y="3396615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10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988175" y="3336925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19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427980" y="4451350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8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028690" y="5367655"/>
            <a:ext cx="464820" cy="439420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12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871335" y="4451350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16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817485" y="4451350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21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36" name="直接连接符 35"/>
          <p:cNvCxnSpPr>
            <a:endCxn id="30" idx="7"/>
          </p:cNvCxnSpPr>
          <p:nvPr/>
        </p:nvCxnSpPr>
        <p:spPr>
          <a:xfrm flipH="true">
            <a:off x="6339205" y="3022600"/>
            <a:ext cx="240030" cy="43878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0" idx="3"/>
          </p:cNvCxnSpPr>
          <p:nvPr/>
        </p:nvCxnSpPr>
        <p:spPr>
          <a:xfrm flipH="true">
            <a:off x="5727700" y="3771900"/>
            <a:ext cx="283210" cy="71247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5"/>
          </p:cNvCxnSpPr>
          <p:nvPr/>
        </p:nvCxnSpPr>
        <p:spPr>
          <a:xfrm>
            <a:off x="6859270" y="2962910"/>
            <a:ext cx="289560" cy="40259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1" idx="4"/>
            <a:endCxn id="34" idx="0"/>
          </p:cNvCxnSpPr>
          <p:nvPr/>
        </p:nvCxnSpPr>
        <p:spPr>
          <a:xfrm flipH="true">
            <a:off x="7103110" y="3776345"/>
            <a:ext cx="116840" cy="6750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1" idx="5"/>
          </p:cNvCxnSpPr>
          <p:nvPr/>
        </p:nvCxnSpPr>
        <p:spPr>
          <a:xfrm>
            <a:off x="7384415" y="3712210"/>
            <a:ext cx="593725" cy="77787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4" idx="3"/>
            <a:endCxn id="33" idx="7"/>
          </p:cNvCxnSpPr>
          <p:nvPr/>
        </p:nvCxnSpPr>
        <p:spPr>
          <a:xfrm flipH="true">
            <a:off x="6425565" y="4826635"/>
            <a:ext cx="513715" cy="60515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3314065" y="5145405"/>
            <a:ext cx="708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东文宋体" charset="0"/>
                <a:cs typeface="东文宋体" charset="0"/>
              </a:rPr>
              <a:t>√</a:t>
            </a:r>
            <a:endParaRPr lang="zh-CN" altLang="en-US" sz="2800" b="1">
              <a:solidFill>
                <a:srgbClr val="C00000"/>
              </a:solidFill>
              <a:latin typeface="东文宋体" charset="0"/>
              <a:cs typeface="东文宋体" charset="0"/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7487285" y="5145405"/>
            <a:ext cx="49085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solidFill>
                  <a:srgbClr val="C00000"/>
                </a:solidFill>
                <a:latin typeface="汉仪细圆B5" charset="0"/>
              </a:rPr>
              <a:t>×</a:t>
            </a:r>
            <a:endParaRPr lang="zh-CN" altLang="en-US" sz="4400">
              <a:solidFill>
                <a:srgbClr val="C00000"/>
              </a:solidFill>
              <a:latin typeface="汉仪细圆B5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组合 42"/>
          <p:cNvGrpSpPr/>
          <p:nvPr/>
        </p:nvGrpSpPr>
        <p:grpSpPr>
          <a:xfrm>
            <a:off x="1571625" y="2414905"/>
            <a:ext cx="6993890" cy="3253105"/>
            <a:chOff x="2475" y="3803"/>
            <a:chExt cx="11014" cy="5123"/>
          </a:xfrm>
        </p:grpSpPr>
        <p:sp>
          <p:nvSpPr>
            <p:cNvPr id="2" name="椭圆 1"/>
            <p:cNvSpPr/>
            <p:nvPr/>
          </p:nvSpPr>
          <p:spPr>
            <a:xfrm>
              <a:off x="4303" y="3803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13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3485" y="5078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10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30" y="4983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19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75" y="6690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8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620" y="8181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14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946" y="6738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16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437" y="6738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21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cxnSp>
          <p:nvCxnSpPr>
            <p:cNvPr id="10" name="直接连接符 9"/>
            <p:cNvCxnSpPr>
              <a:endCxn id="3" idx="7"/>
            </p:cNvCxnSpPr>
            <p:nvPr/>
          </p:nvCxnSpPr>
          <p:spPr>
            <a:xfrm flipH="true">
              <a:off x="4110" y="4488"/>
              <a:ext cx="377" cy="691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3" idx="3"/>
              <a:endCxn id="5" idx="7"/>
            </p:cNvCxnSpPr>
            <p:nvPr/>
          </p:nvCxnSpPr>
          <p:spPr>
            <a:xfrm flipH="true">
              <a:off x="3100" y="5669"/>
              <a:ext cx="492" cy="1122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2" idx="5"/>
            </p:cNvCxnSpPr>
            <p:nvPr/>
          </p:nvCxnSpPr>
          <p:spPr>
            <a:xfrm>
              <a:off x="4928" y="4394"/>
              <a:ext cx="456" cy="634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4" idx="4"/>
              <a:endCxn id="7" idx="0"/>
            </p:cNvCxnSpPr>
            <p:nvPr/>
          </p:nvCxnSpPr>
          <p:spPr>
            <a:xfrm flipH="true">
              <a:off x="5312" y="5676"/>
              <a:ext cx="184" cy="1063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5"/>
            </p:cNvCxnSpPr>
            <p:nvPr/>
          </p:nvCxnSpPr>
          <p:spPr>
            <a:xfrm>
              <a:off x="5755" y="5574"/>
              <a:ext cx="935" cy="1225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3"/>
              <a:endCxn id="6" idx="7"/>
            </p:cNvCxnSpPr>
            <p:nvPr/>
          </p:nvCxnSpPr>
          <p:spPr>
            <a:xfrm flipH="true">
              <a:off x="4245" y="7329"/>
              <a:ext cx="809" cy="953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0624" y="3856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13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9805" y="5130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10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1451" y="5036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19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994" y="6791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8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9940" y="8234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12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1267" y="6791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16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2757" y="6791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21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cxnSp>
          <p:nvCxnSpPr>
            <p:cNvPr id="36" name="直接连接符 35"/>
            <p:cNvCxnSpPr>
              <a:endCxn id="30" idx="7"/>
            </p:cNvCxnSpPr>
            <p:nvPr/>
          </p:nvCxnSpPr>
          <p:spPr>
            <a:xfrm flipH="true">
              <a:off x="10429" y="4541"/>
              <a:ext cx="378" cy="691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0" idx="3"/>
            </p:cNvCxnSpPr>
            <p:nvPr/>
          </p:nvCxnSpPr>
          <p:spPr>
            <a:xfrm flipH="true">
              <a:off x="9466" y="5721"/>
              <a:ext cx="446" cy="1122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9" idx="5"/>
            </p:cNvCxnSpPr>
            <p:nvPr/>
          </p:nvCxnSpPr>
          <p:spPr>
            <a:xfrm>
              <a:off x="11248" y="4447"/>
              <a:ext cx="456" cy="634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1" idx="4"/>
              <a:endCxn id="34" idx="0"/>
            </p:cNvCxnSpPr>
            <p:nvPr/>
          </p:nvCxnSpPr>
          <p:spPr>
            <a:xfrm flipH="true">
              <a:off x="11632" y="5728"/>
              <a:ext cx="184" cy="1063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1" idx="5"/>
            </p:cNvCxnSpPr>
            <p:nvPr/>
          </p:nvCxnSpPr>
          <p:spPr>
            <a:xfrm>
              <a:off x="12075" y="5627"/>
              <a:ext cx="935" cy="1225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4" idx="3"/>
              <a:endCxn id="33" idx="7"/>
            </p:cNvCxnSpPr>
            <p:nvPr/>
          </p:nvCxnSpPr>
          <p:spPr>
            <a:xfrm flipH="true">
              <a:off x="10565" y="7382"/>
              <a:ext cx="809" cy="953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692275" y="17087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数据结构的存储方式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4692650" y="102552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692650" y="248094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链表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4232275" y="913765"/>
            <a:ext cx="335915" cy="1958340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2291080" y="913765"/>
            <a:ext cx="1343025" cy="601980"/>
          </a:xfrm>
          <a:prstGeom prst="wedgeRoundRectCallou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有且只有两种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692910" y="46056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数据结构的操作方式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4693285" y="392239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遍历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4693285" y="537781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访问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4232910" y="3810635"/>
            <a:ext cx="335915" cy="1958340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2291715" y="3810635"/>
            <a:ext cx="1343025" cy="601980"/>
          </a:xfrm>
          <a:prstGeom prst="wedgeRoundRectCallou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有且只有两种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6209665" y="360997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迭代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6209665" y="423735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递归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5784850" y="3553460"/>
            <a:ext cx="228600" cy="110553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true"/>
          <p:nvPr/>
        </p:nvSpPr>
        <p:spPr>
          <a:xfrm>
            <a:off x="6209665" y="489013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插入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6209665" y="5365750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修改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6209665" y="584136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删除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5784850" y="4876165"/>
            <a:ext cx="228600" cy="137096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107045" y="4175125"/>
            <a:ext cx="2026285" cy="4895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经常需要配合堆栈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>
            <a:stCxn id="19" idx="1"/>
            <a:endCxn id="13" idx="3"/>
          </p:cNvCxnSpPr>
          <p:nvPr/>
        </p:nvCxnSpPr>
        <p:spPr>
          <a:xfrm flipH="true">
            <a:off x="6851015" y="4420235"/>
            <a:ext cx="1256030" cy="127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757555" y="342900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递归模型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19" name="Text Box 1"/>
          <p:cNvSpPr txBox="true"/>
          <p:nvPr/>
        </p:nvSpPr>
        <p:spPr>
          <a:xfrm>
            <a:off x="757555" y="388683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迭代模型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pic>
        <p:nvPicPr>
          <p:cNvPr id="21" name="图片 20" descr="Screenshot from 2021-03-19 20-29-1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4408805"/>
            <a:ext cx="8829675" cy="2124075"/>
          </a:xfrm>
          <a:prstGeom prst="rect">
            <a:avLst/>
          </a:prstGeom>
        </p:spPr>
      </p:pic>
      <p:pic>
        <p:nvPicPr>
          <p:cNvPr id="22" name="图片 21" descr="Screenshot from 2021-03-19 20-29-3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864870"/>
            <a:ext cx="886777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757555" y="342900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队列模型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3" name="Text Box 1"/>
          <p:cNvSpPr txBox="true"/>
          <p:nvPr/>
        </p:nvSpPr>
        <p:spPr>
          <a:xfrm>
            <a:off x="5720715" y="287020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堆栈模型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pic>
        <p:nvPicPr>
          <p:cNvPr id="4" name="图片 3" descr="Screenshot from 2021-03-25 21-09-4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1268730"/>
            <a:ext cx="3800475" cy="4600575"/>
          </a:xfrm>
          <a:prstGeom prst="rect">
            <a:avLst/>
          </a:prstGeom>
        </p:spPr>
      </p:pic>
      <p:pic>
        <p:nvPicPr>
          <p:cNvPr id="7" name="图片 6" descr="Screenshot from 2021-03-25 21-11-5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715" y="1268730"/>
            <a:ext cx="3876675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1"/>
          <p:cNvSpPr txBox="true"/>
          <p:nvPr/>
        </p:nvSpPr>
        <p:spPr>
          <a:xfrm>
            <a:off x="879475" y="420179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迭代模型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Text Box 1"/>
          <p:cNvSpPr txBox="true"/>
          <p:nvPr/>
        </p:nvSpPr>
        <p:spPr>
          <a:xfrm>
            <a:off x="5508625" y="1770380"/>
            <a:ext cx="130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堆栈模型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Text Box 1"/>
          <p:cNvSpPr txBox="true"/>
          <p:nvPr/>
        </p:nvSpPr>
        <p:spPr>
          <a:xfrm>
            <a:off x="3203575" y="1770380"/>
            <a:ext cx="130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递归模型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Text Box 1"/>
          <p:cNvSpPr txBox="true"/>
          <p:nvPr/>
        </p:nvSpPr>
        <p:spPr>
          <a:xfrm>
            <a:off x="3203575" y="415353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队列模型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Text Box 1"/>
          <p:cNvSpPr txBox="true"/>
          <p:nvPr/>
        </p:nvSpPr>
        <p:spPr>
          <a:xfrm>
            <a:off x="898525" y="1770380"/>
            <a:ext cx="130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迭代模型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2412365" y="1601470"/>
            <a:ext cx="5778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3EAF7C"/>
                </a:solidFill>
              </a:rPr>
              <a:t>+</a:t>
            </a:r>
            <a:endParaRPr lang="en-US" altLang="zh-CN" sz="4000" b="1">
              <a:solidFill>
                <a:srgbClr val="3EAF7C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4717415" y="1601470"/>
            <a:ext cx="5778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3EAF7C"/>
                </a:solidFill>
              </a:rPr>
              <a:t>+</a:t>
            </a:r>
            <a:endParaRPr lang="en-US" altLang="zh-CN" sz="4000" b="1">
              <a:solidFill>
                <a:srgbClr val="3EAF7C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2412365" y="3905250"/>
            <a:ext cx="6083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rgbClr val="3EAF7C"/>
                </a:solidFill>
              </a:rPr>
              <a:t>+</a:t>
            </a:r>
            <a:endParaRPr lang="en-US" altLang="zh-CN" sz="4000" b="1">
              <a:solidFill>
                <a:srgbClr val="3EAF7C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4717415" y="3984625"/>
            <a:ext cx="6083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rgbClr val="3EAF7C"/>
                </a:solidFill>
              </a:rPr>
              <a:t>=</a:t>
            </a:r>
            <a:endParaRPr lang="en-US" altLang="zh-CN" sz="4000" b="1">
              <a:solidFill>
                <a:srgbClr val="3EAF7C"/>
              </a:solidFill>
            </a:endParaRPr>
          </a:p>
        </p:txBody>
      </p:sp>
      <p:sp>
        <p:nvSpPr>
          <p:cNvPr id="14" name="文本框 13"/>
          <p:cNvSpPr txBox="true"/>
          <p:nvPr/>
        </p:nvSpPr>
        <p:spPr>
          <a:xfrm>
            <a:off x="7022465" y="1601470"/>
            <a:ext cx="5778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3EAF7C"/>
                </a:solidFill>
              </a:rPr>
              <a:t>=</a:t>
            </a:r>
            <a:endParaRPr lang="en-US" altLang="zh-CN" sz="4000" b="1">
              <a:solidFill>
                <a:srgbClr val="3EAF7C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7813675" y="1770380"/>
            <a:ext cx="88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DFS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5671820" y="4153535"/>
            <a:ext cx="677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BFS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908415" y="1601470"/>
            <a:ext cx="5778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3EAF7C"/>
                </a:solidFill>
              </a:rPr>
              <a:t>=</a:t>
            </a:r>
            <a:endParaRPr lang="en-US" altLang="zh-CN" sz="4000" b="1">
              <a:solidFill>
                <a:srgbClr val="3EAF7C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9699625" y="1770380"/>
            <a:ext cx="1320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回溯算法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3071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rgbClr val="2C3E50"/>
                </a:solidFill>
                <a:sym typeface="+mn-ea"/>
              </a:rPr>
              <a:t>双指针</a:t>
            </a:r>
            <a:r>
              <a:rPr lang="en-US" altLang="zh-CN" sz="2800" b="1">
                <a:solidFill>
                  <a:srgbClr val="2C3E50"/>
                </a:solidFill>
                <a:sym typeface="+mn-ea"/>
              </a:rPr>
              <a:t> - </a:t>
            </a:r>
            <a:r>
              <a:rPr lang="zh-CN" altLang="en-US" sz="2800" b="1">
                <a:solidFill>
                  <a:srgbClr val="2C3E50"/>
                </a:solidFill>
              </a:rPr>
              <a:t>快慢指针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29410" y="2649855"/>
            <a:ext cx="3310255" cy="1802765"/>
            <a:chOff x="1944" y="4297"/>
            <a:chExt cx="5213" cy="2839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944" y="4297"/>
              <a:ext cx="3698" cy="11"/>
            </a:xfrm>
            <a:prstGeom prst="line">
              <a:avLst/>
            </a:prstGeom>
            <a:ln w="38100">
              <a:solidFill>
                <a:srgbClr val="2C3E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4307" y="4308"/>
              <a:ext cx="2850" cy="28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" name="Text Box 15"/>
          <p:cNvSpPr txBox="true"/>
          <p:nvPr/>
        </p:nvSpPr>
        <p:spPr>
          <a:xfrm>
            <a:off x="1562735" y="2343150"/>
            <a:ext cx="3206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A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3825240" y="2343150"/>
            <a:ext cx="3181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B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4863465" y="3110230"/>
            <a:ext cx="313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C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29410" y="2614930"/>
            <a:ext cx="76200" cy="7620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45890" y="2614930"/>
            <a:ext cx="76200" cy="7620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63465" y="3285490"/>
            <a:ext cx="76200" cy="7620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true"/>
          <p:nvPr/>
        </p:nvSpPr>
        <p:spPr>
          <a:xfrm>
            <a:off x="1705610" y="5220335"/>
            <a:ext cx="26555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>
                <a:solidFill>
                  <a:srgbClr val="2C3E50"/>
                </a:solidFill>
              </a:rPr>
              <a:t>设：</a:t>
            </a:r>
            <a:r>
              <a:rPr lang="en-US" sz="1600" b="1">
                <a:solidFill>
                  <a:srgbClr val="2C3E50"/>
                </a:solidFill>
              </a:rPr>
              <a:t>AB=m BC=n CB=k</a:t>
            </a:r>
            <a:endParaRPr lang="en-US" sz="1600" b="1">
              <a:solidFill>
                <a:srgbClr val="2C3E50"/>
              </a:solidFill>
            </a:endParaRPr>
          </a:p>
          <a:p>
            <a:r>
              <a:rPr lang="en-US" altLang="en-US" sz="1600" b="1">
                <a:solidFill>
                  <a:srgbClr val="2C3E50"/>
                </a:solidFill>
              </a:rPr>
              <a:t>      </a:t>
            </a:r>
            <a:r>
              <a:rPr lang="zh-CN" altLang="en-US" sz="1600" b="1">
                <a:solidFill>
                  <a:srgbClr val="2C3E50"/>
                </a:solidFill>
              </a:rPr>
              <a:t>环周长为</a:t>
            </a:r>
            <a:r>
              <a:rPr lang="en-US" altLang="zh-CN" sz="1600" b="1">
                <a:solidFill>
                  <a:srgbClr val="2C3E50"/>
                </a:solidFill>
              </a:rPr>
              <a:t> R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808345" y="1457325"/>
            <a:ext cx="29845" cy="4654550"/>
          </a:xfrm>
          <a:prstGeom prst="line">
            <a:avLst/>
          </a:prstGeom>
          <a:ln w="28575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true"/>
          <p:nvPr/>
        </p:nvSpPr>
        <p:spPr>
          <a:xfrm>
            <a:off x="6113780" y="1457325"/>
            <a:ext cx="36556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1</a:t>
            </a:r>
            <a:r>
              <a:rPr lang="zh-CN" altLang="en-US" sz="1200" b="1">
                <a:solidFill>
                  <a:srgbClr val="2C3E50"/>
                </a:solidFill>
              </a:rPr>
              <a:t>：证明如果存在环，那么快慢指针一定会相遇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6167755" y="1791970"/>
            <a:ext cx="501078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 b="1">
                <a:solidFill>
                  <a:srgbClr val="2C3E50"/>
                </a:solidFill>
              </a:rPr>
              <a:t>1.</a:t>
            </a:r>
            <a:r>
              <a:rPr lang="zh-CN" altLang="en-US" sz="1000" b="1">
                <a:solidFill>
                  <a:srgbClr val="2C3E50"/>
                </a:solidFill>
              </a:rPr>
              <a:t>如果存在环，那么必然当慢指针到达</a:t>
            </a:r>
            <a:r>
              <a:rPr lang="en-US" altLang="zh-CN" sz="1000" b="1">
                <a:solidFill>
                  <a:srgbClr val="2C3E50"/>
                </a:solidFill>
              </a:rPr>
              <a:t>B</a:t>
            </a:r>
            <a:r>
              <a:rPr lang="zh-CN" altLang="en-US" sz="1000" b="1">
                <a:solidFill>
                  <a:srgbClr val="2C3E50"/>
                </a:solidFill>
              </a:rPr>
              <a:t>点时，会形成快指针追赶慢指针的情况，假设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   </a:t>
            </a:r>
            <a:r>
              <a:rPr lang="zh-CN" altLang="en-US" sz="1000" b="1">
                <a:solidFill>
                  <a:srgbClr val="2C3E50"/>
                </a:solidFill>
              </a:rPr>
              <a:t>此时，快慢指针之间相差</a:t>
            </a:r>
            <a:r>
              <a:rPr lang="en-US" altLang="zh-CN" sz="1000" b="1">
                <a:solidFill>
                  <a:srgbClr val="2C3E50"/>
                </a:solidFill>
              </a:rPr>
              <a:t>N</a:t>
            </a:r>
            <a:r>
              <a:rPr lang="zh-CN" altLang="en-US" sz="1000" b="1">
                <a:solidFill>
                  <a:srgbClr val="2C3E50"/>
                </a:solidFill>
              </a:rPr>
              <a:t>步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2.</a:t>
            </a:r>
            <a:r>
              <a:rPr lang="zh-CN" altLang="en-US" sz="1000" b="1">
                <a:solidFill>
                  <a:srgbClr val="2C3E50"/>
                </a:solidFill>
              </a:rPr>
              <a:t>在下一次指针移动后，那么快指针之间相差（</a:t>
            </a:r>
            <a:r>
              <a:rPr lang="en-US" altLang="zh-CN" sz="1000" b="1">
                <a:solidFill>
                  <a:srgbClr val="2C3E50"/>
                </a:solidFill>
              </a:rPr>
              <a:t>N+1-2</a:t>
            </a:r>
            <a:r>
              <a:rPr lang="zh-CN" altLang="en-US" sz="1000" b="1">
                <a:solidFill>
                  <a:srgbClr val="2C3E50"/>
                </a:solidFill>
              </a:rPr>
              <a:t>）</a:t>
            </a:r>
            <a:r>
              <a:rPr lang="en-US" altLang="zh-CN" sz="1000" b="1">
                <a:solidFill>
                  <a:srgbClr val="2C3E50"/>
                </a:solidFill>
              </a:rPr>
              <a:t>=N-1</a:t>
            </a:r>
            <a:r>
              <a:rPr lang="zh-CN" altLang="en-US" sz="1000" b="1">
                <a:solidFill>
                  <a:srgbClr val="2C3E50"/>
                </a:solidFill>
              </a:rPr>
              <a:t>步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3.</a:t>
            </a:r>
            <a:r>
              <a:rPr lang="zh-CN" altLang="en-US" sz="1000" b="1">
                <a:solidFill>
                  <a:srgbClr val="2C3E50"/>
                </a:solidFill>
              </a:rPr>
              <a:t>最终必然会出现快指针之间相差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或者</a:t>
            </a:r>
            <a:r>
              <a:rPr lang="en-US" altLang="zh-CN" sz="1000" b="1">
                <a:solidFill>
                  <a:srgbClr val="2C3E50"/>
                </a:solidFill>
              </a:rPr>
              <a:t>2</a:t>
            </a:r>
            <a:r>
              <a:rPr lang="zh-CN" altLang="en-US" sz="1000" b="1">
                <a:solidFill>
                  <a:srgbClr val="2C3E50"/>
                </a:solidFill>
              </a:rPr>
              <a:t>步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4.</a:t>
            </a:r>
            <a:r>
              <a:rPr lang="zh-CN" altLang="en-US" sz="1000" b="1">
                <a:solidFill>
                  <a:srgbClr val="2C3E50"/>
                </a:solidFill>
              </a:rPr>
              <a:t>如果相差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步，那会在下一步指针移动时会相遇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5.</a:t>
            </a:r>
            <a:r>
              <a:rPr lang="zh-CN" altLang="en-US" sz="1000" b="1">
                <a:solidFill>
                  <a:srgbClr val="2C3E50"/>
                </a:solidFill>
              </a:rPr>
              <a:t>如果相差</a:t>
            </a:r>
            <a:r>
              <a:rPr lang="en-US" altLang="zh-CN" sz="1000" b="1">
                <a:solidFill>
                  <a:srgbClr val="2C3E50"/>
                </a:solidFill>
              </a:rPr>
              <a:t>2</a:t>
            </a:r>
            <a:r>
              <a:rPr lang="zh-CN" altLang="en-US" sz="1000" b="1">
                <a:solidFill>
                  <a:srgbClr val="2C3E50"/>
                </a:solidFill>
              </a:rPr>
              <a:t>步，那么下一步指针移动会转化为相差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步的情况，再移动一次就会相遇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6167755" y="3185795"/>
            <a:ext cx="22415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2</a:t>
            </a:r>
            <a:r>
              <a:rPr lang="zh-CN" altLang="en-US" sz="1200" b="1">
                <a:solidFill>
                  <a:srgbClr val="2C3E50"/>
                </a:solidFill>
              </a:rPr>
              <a:t>：找出环的起点</a:t>
            </a:r>
            <a:r>
              <a:rPr lang="en-US" altLang="zh-CN" sz="1200" b="1">
                <a:solidFill>
                  <a:srgbClr val="2C3E50"/>
                </a:solidFill>
              </a:rPr>
              <a:t>B</a:t>
            </a:r>
            <a:r>
              <a:rPr lang="zh-CN" altLang="en-US" sz="1200" b="1">
                <a:solidFill>
                  <a:srgbClr val="2C3E50"/>
                </a:solidFill>
              </a:rPr>
              <a:t>的位置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6329045" y="3718560"/>
            <a:ext cx="462343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由问题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可知，如果存在环那么快慢指针必然会相遇，那么就会存在如下等式：</a:t>
            </a:r>
            <a:endParaRPr lang="zh-CN" altLang="en-US" sz="1000" b="1">
              <a:solidFill>
                <a:srgbClr val="2C3E50"/>
              </a:solidFill>
            </a:endParaRPr>
          </a:p>
          <a:p>
            <a:endParaRPr lang="en-US" altLang="zh-CN" sz="1000" b="1">
              <a:solidFill>
                <a:srgbClr val="2C3E50"/>
              </a:solidFill>
            </a:endParaRPr>
          </a:p>
          <a:p>
            <a:r>
              <a:rPr lang="en-US" altLang="en-US" sz="1000" b="1">
                <a:solidFill>
                  <a:srgbClr val="2C3E50"/>
                </a:solidFill>
              </a:rPr>
              <a:t>2(m+n) = m+n+xR</a:t>
            </a:r>
            <a:endParaRPr lang="en-US" altLang="en-US" sz="1000" b="1">
              <a:solidFill>
                <a:srgbClr val="2C3E50"/>
              </a:solidFill>
            </a:endParaRPr>
          </a:p>
          <a:p>
            <a:endParaRPr lang="en-US" altLang="en-US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化简之后如下：</a:t>
            </a:r>
            <a:endParaRPr lang="zh-CN" altLang="en-US" sz="1000" b="1">
              <a:solidFill>
                <a:srgbClr val="2C3E50"/>
              </a:solidFill>
            </a:endParaRPr>
          </a:p>
          <a:p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m=xR-n </a:t>
            </a:r>
            <a:endParaRPr lang="en-US" altLang="zh-CN" sz="1000" b="1">
              <a:solidFill>
                <a:srgbClr val="2C3E50"/>
              </a:solidFill>
            </a:endParaRPr>
          </a:p>
          <a:p>
            <a:endParaRPr lang="en-US" altLang="zh-CN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由上面的等式当</a:t>
            </a:r>
            <a:r>
              <a:rPr lang="en-US" altLang="zh-CN" sz="1000" b="1">
                <a:solidFill>
                  <a:srgbClr val="2C3E50"/>
                </a:solidFill>
              </a:rPr>
              <a:t>x=1</a:t>
            </a:r>
            <a:r>
              <a:rPr lang="zh-CN" altLang="en-US" sz="1000" b="1">
                <a:solidFill>
                  <a:srgbClr val="2C3E50"/>
                </a:solidFill>
              </a:rPr>
              <a:t>时，存在</a:t>
            </a:r>
            <a:r>
              <a:rPr lang="en-US" altLang="zh-CN" sz="1000" b="1">
                <a:solidFill>
                  <a:srgbClr val="2C3E50"/>
                </a:solidFill>
              </a:rPr>
              <a:t>AB=CB</a:t>
            </a:r>
            <a:r>
              <a:rPr lang="zh-CN" altLang="en-US" sz="1000" b="1">
                <a:solidFill>
                  <a:srgbClr val="2C3E50"/>
                </a:solidFill>
              </a:rPr>
              <a:t>，这时设置慢指针在</a:t>
            </a:r>
            <a:r>
              <a:rPr lang="en-US" altLang="zh-CN" sz="1000" b="1">
                <a:solidFill>
                  <a:srgbClr val="2C3E50"/>
                </a:solidFill>
              </a:rPr>
              <a:t>A</a:t>
            </a:r>
            <a:r>
              <a:rPr lang="zh-CN" altLang="en-US" sz="1000" b="1">
                <a:solidFill>
                  <a:srgbClr val="2C3E50"/>
                </a:solidFill>
              </a:rPr>
              <a:t>，快指针不变还在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相遇点</a:t>
            </a:r>
            <a:r>
              <a:rPr lang="en-US" altLang="zh-CN" sz="1000" b="1">
                <a:solidFill>
                  <a:srgbClr val="2C3E50"/>
                </a:solidFill>
              </a:rPr>
              <a:t>C</a:t>
            </a:r>
            <a:r>
              <a:rPr lang="zh-CN" altLang="en-US" sz="1000" b="1">
                <a:solidFill>
                  <a:srgbClr val="2C3E50"/>
                </a:solidFill>
              </a:rPr>
              <a:t>，而且设置一次移动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步，那么相遇点就是环的起点</a:t>
            </a:r>
            <a:r>
              <a:rPr lang="en-US" altLang="zh-CN" sz="1000" b="1">
                <a:solidFill>
                  <a:srgbClr val="2C3E50"/>
                </a:solidFill>
              </a:rPr>
              <a:t>B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1"/>
          <p:cNvSpPr txBox="true"/>
          <p:nvPr/>
        </p:nvSpPr>
        <p:spPr>
          <a:xfrm>
            <a:off x="589915" y="429895"/>
            <a:ext cx="3071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双指针</a:t>
            </a:r>
            <a:r>
              <a:rPr lang="en-US" altLang="zh-CN" sz="2800" b="1">
                <a:solidFill>
                  <a:srgbClr val="2C3E50"/>
                </a:solidFill>
              </a:rPr>
              <a:t> - </a:t>
            </a:r>
            <a:r>
              <a:rPr lang="zh-CN" altLang="en-US" sz="2800" b="1">
                <a:solidFill>
                  <a:srgbClr val="2C3E50"/>
                </a:solidFill>
              </a:rPr>
              <a:t>滑动窗口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1"/>
          <p:cNvSpPr txBox="true"/>
          <p:nvPr/>
        </p:nvSpPr>
        <p:spPr>
          <a:xfrm>
            <a:off x="589915" y="429895"/>
            <a:ext cx="3071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rgbClr val="2C3E50"/>
                </a:solidFill>
              </a:rPr>
              <a:t>双指针</a:t>
            </a:r>
            <a:r>
              <a:rPr lang="en-US" altLang="zh-CN" sz="2800" b="1">
                <a:solidFill>
                  <a:srgbClr val="2C3E50"/>
                </a:solidFill>
              </a:rPr>
              <a:t> - </a:t>
            </a:r>
            <a:r>
              <a:rPr lang="zh-CN" altLang="en-US" sz="2800" b="1">
                <a:solidFill>
                  <a:srgbClr val="2C3E50"/>
                </a:solidFill>
              </a:rPr>
              <a:t>左右指针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1939</Words>
  <Application>WPS 演示</Application>
  <PresentationFormat>宽屏</PresentationFormat>
  <Paragraphs>277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DejaVu Sans</vt:lpstr>
      <vt:lpstr>文泉驿微米黑</vt:lpstr>
      <vt:lpstr>微软雅黑</vt:lpstr>
      <vt:lpstr>宋体</vt:lpstr>
      <vt:lpstr>Arial Unicode MS</vt:lpstr>
      <vt:lpstr>Arial Black</vt:lpstr>
      <vt:lpstr>FontAwesome</vt:lpstr>
      <vt:lpstr>东文宋体</vt:lpstr>
      <vt:lpstr>汉仪细圆B5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20</cp:revision>
  <dcterms:created xsi:type="dcterms:W3CDTF">2021-04-28T11:58:52Z</dcterms:created>
  <dcterms:modified xsi:type="dcterms:W3CDTF">2021-04-28T11:58:52Z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